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29" r:id="rId2"/>
    <p:sldId id="349" r:id="rId3"/>
    <p:sldId id="335" r:id="rId4"/>
    <p:sldId id="350" r:id="rId5"/>
    <p:sldId id="351" r:id="rId6"/>
    <p:sldId id="352" r:id="rId7"/>
    <p:sldId id="363" r:id="rId8"/>
    <p:sldId id="355" r:id="rId9"/>
    <p:sldId id="353" r:id="rId10"/>
    <p:sldId id="354" r:id="rId11"/>
    <p:sldId id="359" r:id="rId12"/>
    <p:sldId id="357" r:id="rId13"/>
    <p:sldId id="364" r:id="rId14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78" y="66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pPr/>
              <a:t>28.10.2019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99" y="2904775"/>
            <a:ext cx="3342139" cy="10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15" y="1260000"/>
            <a:ext cx="2203708" cy="1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560325" cy="7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499" y="899063"/>
            <a:ext cx="3517007" cy="351700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3150375"/>
            <a:ext cx="89995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err="1" smtClean="0">
                <a:solidFill>
                  <a:schemeClr val="accent1"/>
                </a:solidFill>
              </a:rPr>
              <a:t>Palacky</a:t>
            </a:r>
            <a:r>
              <a:rPr lang="cs-CZ" sz="4000" b="1" dirty="0" smtClean="0">
                <a:solidFill>
                  <a:schemeClr val="accent1"/>
                </a:solidFill>
              </a:rPr>
              <a:t> University in Olomouc </a:t>
            </a:r>
          </a:p>
          <a:p>
            <a:pPr algn="ctr"/>
            <a:r>
              <a:rPr lang="cs-CZ" sz="4000" b="1" dirty="0" smtClean="0">
                <a:solidFill>
                  <a:schemeClr val="accent1"/>
                </a:solidFill>
              </a:rPr>
              <a:t>Czech Republic </a:t>
            </a:r>
            <a:endParaRPr lang="cs-CZ" sz="4000" b="1" dirty="0">
              <a:solidFill>
                <a:schemeClr val="accent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39" y="899063"/>
            <a:ext cx="1743460" cy="1511811"/>
          </a:xfrm>
          <a:prstGeom prst="rect">
            <a:avLst/>
          </a:prstGeom>
        </p:spPr>
      </p:pic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0" y="5363969"/>
            <a:ext cx="8999538" cy="945883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doc. PhDr. Hana Marešová, Ph.D., </a:t>
            </a:r>
            <a:r>
              <a:rPr lang="cs-CZ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MBA</a:t>
            </a:r>
          </a:p>
          <a:p>
            <a:pPr algn="ctr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cs-CZ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cs-CZ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0" y="5894655"/>
            <a:ext cx="8999538" cy="9458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899952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23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9976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968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9952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77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49929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99905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49881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9857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9834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9810" indent="0" algn="ctr" defTabSz="899952" rtl="0" eaLnBrk="1" latinLnBrk="0" hangingPunct="1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 err="1" smtClean="0">
                <a:solidFill>
                  <a:schemeClr val="accent1">
                    <a:lumMod val="75000"/>
                  </a:schemeClr>
                </a:solidFill>
              </a:rPr>
              <a:t>Banska</a:t>
            </a:r>
            <a:r>
              <a:rPr lang="cs-CZ" sz="1400" dirty="0" smtClean="0">
                <a:solidFill>
                  <a:schemeClr val="accent1">
                    <a:lumMod val="75000"/>
                  </a:schemeClr>
                </a:solidFill>
              </a:rPr>
              <a:t> Bystrica, 30. 10. 2019</a:t>
            </a:r>
          </a:p>
          <a:p>
            <a:pPr algn="ctr"/>
            <a:endParaRPr lang="cs-CZ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cs-CZ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cs-CZ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cs-CZ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305113"/>
            <a:ext cx="8999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err="1" smtClean="0">
                <a:solidFill>
                  <a:schemeClr val="accent1"/>
                </a:solidFill>
              </a:rPr>
              <a:t>Linguistics</a:t>
            </a:r>
            <a:r>
              <a:rPr lang="cs-CZ" sz="4000" dirty="0" smtClean="0">
                <a:solidFill>
                  <a:schemeClr val="accent1"/>
                </a:solidFill>
              </a:rPr>
              <a:t> </a:t>
            </a:r>
            <a:r>
              <a:rPr lang="cs-CZ" sz="4000" dirty="0" err="1" smtClean="0">
                <a:solidFill>
                  <a:schemeClr val="accent1"/>
                </a:solidFill>
              </a:rPr>
              <a:t>at</a:t>
            </a:r>
            <a:r>
              <a:rPr lang="cs-CZ" sz="4000" dirty="0" smtClean="0">
                <a:solidFill>
                  <a:schemeClr val="accent1"/>
                </a:solidFill>
              </a:rPr>
              <a:t> </a:t>
            </a:r>
            <a:r>
              <a:rPr lang="cs-CZ" sz="4000" dirty="0" err="1" smtClean="0">
                <a:solidFill>
                  <a:schemeClr val="accent1"/>
                </a:solidFill>
              </a:rPr>
              <a:t>Palacky</a:t>
            </a:r>
            <a:r>
              <a:rPr lang="cs-CZ" sz="4000" dirty="0" smtClean="0">
                <a:solidFill>
                  <a:schemeClr val="accent1"/>
                </a:solidFill>
              </a:rPr>
              <a:t> University</a:t>
            </a:r>
            <a:endParaRPr lang="cs-CZ" sz="4000" dirty="0">
              <a:solidFill>
                <a:schemeClr val="accent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6" y="127294"/>
            <a:ext cx="2606045" cy="118872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481501" y="2076375"/>
            <a:ext cx="5354400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3D </a:t>
            </a:r>
            <a:r>
              <a:rPr lang="cs-CZ" dirty="0" err="1" smtClean="0"/>
              <a:t>virtual</a:t>
            </a:r>
            <a:r>
              <a:rPr lang="cs-CZ" dirty="0" smtClean="0"/>
              <a:t> </a:t>
            </a:r>
            <a:r>
              <a:rPr lang="cs-CZ" dirty="0" err="1" smtClean="0"/>
              <a:t>building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Faculty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Education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118" y="3365376"/>
            <a:ext cx="4762872" cy="33009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68" y="2598783"/>
            <a:ext cx="4474865" cy="310574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64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305113"/>
            <a:ext cx="8999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err="1" smtClean="0">
                <a:solidFill>
                  <a:schemeClr val="accent1"/>
                </a:solidFill>
              </a:rPr>
              <a:t>Linguistics</a:t>
            </a:r>
            <a:r>
              <a:rPr lang="cs-CZ" sz="4000" dirty="0" smtClean="0">
                <a:solidFill>
                  <a:schemeClr val="accent1"/>
                </a:solidFill>
              </a:rPr>
              <a:t> </a:t>
            </a:r>
            <a:r>
              <a:rPr lang="cs-CZ" sz="4000" dirty="0" err="1" smtClean="0">
                <a:solidFill>
                  <a:schemeClr val="accent1"/>
                </a:solidFill>
              </a:rPr>
              <a:t>at</a:t>
            </a:r>
            <a:r>
              <a:rPr lang="cs-CZ" sz="4000" dirty="0" smtClean="0">
                <a:solidFill>
                  <a:schemeClr val="accent1"/>
                </a:solidFill>
              </a:rPr>
              <a:t> </a:t>
            </a:r>
            <a:r>
              <a:rPr lang="cs-CZ" sz="4000" dirty="0" err="1" smtClean="0">
                <a:solidFill>
                  <a:schemeClr val="accent1"/>
                </a:solidFill>
              </a:rPr>
              <a:t>Palacky</a:t>
            </a:r>
            <a:r>
              <a:rPr lang="cs-CZ" sz="4000" dirty="0" smtClean="0">
                <a:solidFill>
                  <a:schemeClr val="accent1"/>
                </a:solidFill>
              </a:rPr>
              <a:t> University</a:t>
            </a:r>
            <a:endParaRPr lang="cs-CZ" sz="4000" dirty="0">
              <a:solidFill>
                <a:schemeClr val="accent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6" y="127294"/>
            <a:ext cx="2606045" cy="118872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44" y="3056731"/>
            <a:ext cx="8401050" cy="326707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189401" y="2585979"/>
            <a:ext cx="5354400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3D </a:t>
            </a:r>
            <a:r>
              <a:rPr lang="cs-CZ" dirty="0" err="1" smtClean="0"/>
              <a:t>virtual</a:t>
            </a:r>
            <a:r>
              <a:rPr lang="cs-CZ" dirty="0" smtClean="0"/>
              <a:t> </a:t>
            </a:r>
            <a:r>
              <a:rPr lang="cs-CZ" dirty="0" err="1" smtClean="0"/>
              <a:t>enviroment</a:t>
            </a:r>
            <a:r>
              <a:rPr lang="cs-CZ" dirty="0" smtClean="0"/>
              <a:t> in </a:t>
            </a:r>
            <a:r>
              <a:rPr lang="cs-CZ" dirty="0" err="1" smtClean="0"/>
              <a:t>mother</a:t>
            </a:r>
            <a:r>
              <a:rPr lang="cs-CZ" dirty="0" smtClean="0"/>
              <a:t> </a:t>
            </a:r>
            <a:r>
              <a:rPr lang="cs-CZ" dirty="0" err="1" smtClean="0"/>
              <a:t>tongue</a:t>
            </a:r>
            <a:r>
              <a:rPr lang="cs-CZ" dirty="0" smtClean="0"/>
              <a:t> </a:t>
            </a:r>
            <a:r>
              <a:rPr lang="cs-CZ" dirty="0" err="1" smtClean="0"/>
              <a:t>teaching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305113"/>
            <a:ext cx="8999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err="1" smtClean="0">
                <a:solidFill>
                  <a:schemeClr val="accent1"/>
                </a:solidFill>
              </a:rPr>
              <a:t>Linguistics</a:t>
            </a:r>
            <a:r>
              <a:rPr lang="cs-CZ" sz="4000" dirty="0" smtClean="0">
                <a:solidFill>
                  <a:schemeClr val="accent1"/>
                </a:solidFill>
              </a:rPr>
              <a:t> </a:t>
            </a:r>
            <a:r>
              <a:rPr lang="cs-CZ" sz="4000" dirty="0" err="1" smtClean="0">
                <a:solidFill>
                  <a:schemeClr val="accent1"/>
                </a:solidFill>
              </a:rPr>
              <a:t>at</a:t>
            </a:r>
            <a:r>
              <a:rPr lang="cs-CZ" sz="4000" dirty="0" smtClean="0">
                <a:solidFill>
                  <a:schemeClr val="accent1"/>
                </a:solidFill>
              </a:rPr>
              <a:t> </a:t>
            </a:r>
            <a:r>
              <a:rPr lang="cs-CZ" sz="4000" dirty="0" err="1" smtClean="0">
                <a:solidFill>
                  <a:schemeClr val="accent1"/>
                </a:solidFill>
              </a:rPr>
              <a:t>Palacky</a:t>
            </a:r>
            <a:r>
              <a:rPr lang="cs-CZ" sz="4000" dirty="0" smtClean="0">
                <a:solidFill>
                  <a:schemeClr val="accent1"/>
                </a:solidFill>
              </a:rPr>
              <a:t> University</a:t>
            </a:r>
            <a:endParaRPr lang="cs-CZ" sz="4000" dirty="0">
              <a:solidFill>
                <a:schemeClr val="accent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6" y="127294"/>
            <a:ext cx="2606045" cy="118872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94531" y="2127260"/>
            <a:ext cx="7378700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3D </a:t>
            </a:r>
            <a:r>
              <a:rPr lang="cs-CZ" dirty="0" err="1" smtClean="0"/>
              <a:t>virtual</a:t>
            </a:r>
            <a:r>
              <a:rPr lang="cs-CZ" dirty="0" smtClean="0"/>
              <a:t> </a:t>
            </a:r>
            <a:r>
              <a:rPr lang="cs-CZ" dirty="0" err="1" smtClean="0"/>
              <a:t>worlds</a:t>
            </a:r>
            <a:r>
              <a:rPr lang="cs-CZ" dirty="0" smtClean="0"/>
              <a:t> on </a:t>
            </a:r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88" y="2608096"/>
            <a:ext cx="7748962" cy="404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305113"/>
            <a:ext cx="8999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err="1" smtClean="0">
                <a:solidFill>
                  <a:schemeClr val="accent1"/>
                </a:solidFill>
              </a:rPr>
              <a:t>Linguistics</a:t>
            </a:r>
            <a:r>
              <a:rPr lang="cs-CZ" sz="4000" dirty="0" smtClean="0">
                <a:solidFill>
                  <a:schemeClr val="accent1"/>
                </a:solidFill>
              </a:rPr>
              <a:t> </a:t>
            </a:r>
            <a:r>
              <a:rPr lang="cs-CZ" sz="4000" dirty="0" err="1" smtClean="0">
                <a:solidFill>
                  <a:schemeClr val="accent1"/>
                </a:solidFill>
              </a:rPr>
              <a:t>at</a:t>
            </a:r>
            <a:r>
              <a:rPr lang="cs-CZ" sz="4000" dirty="0" smtClean="0">
                <a:solidFill>
                  <a:schemeClr val="accent1"/>
                </a:solidFill>
              </a:rPr>
              <a:t> </a:t>
            </a:r>
            <a:r>
              <a:rPr lang="cs-CZ" sz="4000" dirty="0" err="1" smtClean="0">
                <a:solidFill>
                  <a:schemeClr val="accent1"/>
                </a:solidFill>
              </a:rPr>
              <a:t>Palacky</a:t>
            </a:r>
            <a:r>
              <a:rPr lang="cs-CZ" sz="4000" dirty="0" smtClean="0">
                <a:solidFill>
                  <a:schemeClr val="accent1"/>
                </a:solidFill>
              </a:rPr>
              <a:t> University</a:t>
            </a:r>
            <a:endParaRPr lang="cs-CZ" sz="4000" dirty="0">
              <a:solidFill>
                <a:schemeClr val="accent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6" y="127294"/>
            <a:ext cx="2606045" cy="118872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2127260"/>
            <a:ext cx="8999538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Comparing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traditional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r>
              <a:rPr lang="cs-CZ" dirty="0" smtClean="0"/>
              <a:t> </a:t>
            </a:r>
            <a:r>
              <a:rPr lang="cs-CZ" dirty="0" err="1" smtClean="0"/>
              <a:t>teaching</a:t>
            </a:r>
            <a:r>
              <a:rPr lang="cs-CZ" dirty="0" smtClean="0"/>
              <a:t> and </a:t>
            </a:r>
            <a:r>
              <a:rPr lang="cs-CZ" dirty="0" err="1" smtClean="0"/>
              <a:t>teaching</a:t>
            </a:r>
            <a:r>
              <a:rPr lang="cs-CZ" dirty="0" smtClean="0"/>
              <a:t> in 3D </a:t>
            </a:r>
            <a:r>
              <a:rPr lang="cs-CZ" dirty="0" err="1" smtClean="0"/>
              <a:t>virtual</a:t>
            </a:r>
            <a:r>
              <a:rPr lang="cs-CZ" dirty="0" smtClean="0"/>
              <a:t> </a:t>
            </a:r>
            <a:r>
              <a:rPr lang="cs-CZ" dirty="0" err="1" smtClean="0"/>
              <a:t>worlds</a:t>
            </a: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31" y="2608096"/>
            <a:ext cx="76104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41" y="3997103"/>
            <a:ext cx="4457700" cy="295275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6" y="127294"/>
            <a:ext cx="2606045" cy="118872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041" y="259297"/>
            <a:ext cx="3637935" cy="222666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41" y="1239380"/>
            <a:ext cx="3944982" cy="24931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4706" y="2542579"/>
            <a:ext cx="4850850" cy="293089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224689" y="5570849"/>
            <a:ext cx="3455219" cy="1189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archeological</a:t>
            </a:r>
            <a:r>
              <a:rPr lang="cs-CZ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evidences</a:t>
            </a:r>
            <a:r>
              <a:rPr lang="cs-CZ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from</a:t>
            </a:r>
            <a:r>
              <a:rPr lang="cs-CZ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s-ES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40 </a:t>
            </a:r>
            <a:r>
              <a:rPr lang="es-ES" b="1" dirty="0">
                <a:solidFill>
                  <a:srgbClr val="222222"/>
                </a:solidFill>
                <a:latin typeface="Arial" panose="020B0604020202020204" pitchFamily="34" charset="0"/>
              </a:rPr>
              <a:t>000 – 10 000 </a:t>
            </a:r>
            <a:r>
              <a:rPr lang="cs-CZ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B.C. </a:t>
            </a:r>
            <a:r>
              <a:rPr lang="cs-CZ" dirty="0" smtClean="0">
                <a:solidFill>
                  <a:srgbClr val="222222"/>
                </a:solidFill>
                <a:latin typeface="Arial" panose="020B0604020202020204" pitchFamily="34" charset="0"/>
              </a:rPr>
              <a:t>(</a:t>
            </a:r>
            <a:r>
              <a:rPr lang="cs-CZ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young</a:t>
            </a:r>
            <a:r>
              <a:rPr lang="cs-CZ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paleolith</a:t>
            </a:r>
            <a:r>
              <a:rPr lang="cs-CZ" dirty="0" smtClean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100.000 </a:t>
            </a:r>
            <a:r>
              <a:rPr lang="cs-CZ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inhabitants</a:t>
            </a:r>
            <a:endParaRPr lang="cs-CZ" b="1" dirty="0"/>
          </a:p>
        </p:txBody>
      </p:sp>
      <p:sp>
        <p:nvSpPr>
          <p:cNvPr id="16" name="Obdélník 15"/>
          <p:cNvSpPr/>
          <p:nvPr/>
        </p:nvSpPr>
        <p:spPr>
          <a:xfrm>
            <a:off x="0" y="1305113"/>
            <a:ext cx="8999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>
                <a:solidFill>
                  <a:schemeClr val="bg1"/>
                </a:solidFill>
              </a:rPr>
              <a:t>      OLOMOUC</a:t>
            </a:r>
            <a:endParaRPr lang="cs-CZ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644" y="4121125"/>
            <a:ext cx="4336256" cy="252811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753" y="1491096"/>
            <a:ext cx="6123781" cy="222385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50" y="3689936"/>
            <a:ext cx="5353050" cy="232410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063904" y="3659460"/>
            <a:ext cx="2850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4.187 </a:t>
            </a:r>
            <a:r>
              <a:rPr lang="cs-CZ" sz="2400" dirty="0" err="1" smtClean="0"/>
              <a:t>graduates</a:t>
            </a:r>
            <a:r>
              <a:rPr lang="cs-CZ" sz="2400" dirty="0" smtClean="0"/>
              <a:t>/</a:t>
            </a:r>
            <a:r>
              <a:rPr lang="cs-CZ" sz="2400" dirty="0" err="1" smtClean="0"/>
              <a:t>year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8498" y="2828463"/>
            <a:ext cx="1248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2. </a:t>
            </a:r>
            <a:r>
              <a:rPr lang="cs-CZ" sz="2400" dirty="0" err="1" smtClean="0"/>
              <a:t>oldest</a:t>
            </a:r>
            <a:r>
              <a:rPr lang="cs-CZ" sz="2400" dirty="0" smtClean="0"/>
              <a:t>  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1573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96183" y="6014036"/>
            <a:ext cx="312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274 study </a:t>
            </a:r>
            <a:r>
              <a:rPr lang="cs-CZ" sz="2400" dirty="0" err="1" smtClean="0"/>
              <a:t>programmes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244417" y="1020399"/>
            <a:ext cx="2186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20.395 </a:t>
            </a:r>
            <a:r>
              <a:rPr lang="cs-CZ" sz="2400" dirty="0" err="1" smtClean="0"/>
              <a:t>students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6" y="127294"/>
            <a:ext cx="2606045" cy="118872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326753" y="1036546"/>
            <a:ext cx="2308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3.000 </a:t>
            </a:r>
            <a:r>
              <a:rPr lang="cs-CZ" sz="2400" dirty="0" err="1" smtClean="0"/>
              <a:t>employees</a:t>
            </a:r>
            <a:endParaRPr lang="cs-CZ" sz="2400" dirty="0"/>
          </a:p>
        </p:txBody>
      </p:sp>
      <p:sp>
        <p:nvSpPr>
          <p:cNvPr id="13" name="Obdélník 12"/>
          <p:cNvSpPr/>
          <p:nvPr/>
        </p:nvSpPr>
        <p:spPr>
          <a:xfrm>
            <a:off x="2158341" y="3044058"/>
            <a:ext cx="8110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>
                <a:solidFill>
                  <a:schemeClr val="bg1"/>
                </a:solidFill>
              </a:rPr>
              <a:t>      PALACKY UNIVERSITY</a:t>
            </a:r>
            <a:endParaRPr lang="cs-CZ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305113"/>
            <a:ext cx="8999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err="1" smtClean="0">
                <a:solidFill>
                  <a:schemeClr val="accent1"/>
                </a:solidFill>
              </a:rPr>
              <a:t>World</a:t>
            </a:r>
            <a:r>
              <a:rPr lang="cs-CZ" sz="4000" dirty="0" smtClean="0">
                <a:solidFill>
                  <a:schemeClr val="accent1"/>
                </a:solidFill>
              </a:rPr>
              <a:t> University </a:t>
            </a:r>
            <a:r>
              <a:rPr lang="cs-CZ" sz="4000" dirty="0" err="1" smtClean="0">
                <a:solidFill>
                  <a:schemeClr val="accent1"/>
                </a:solidFill>
              </a:rPr>
              <a:t>Rankings</a:t>
            </a:r>
            <a:r>
              <a:rPr lang="cs-CZ" sz="4000" dirty="0" smtClean="0">
                <a:solidFill>
                  <a:schemeClr val="accent1"/>
                </a:solidFill>
              </a:rPr>
              <a:t> </a:t>
            </a:r>
            <a:endParaRPr lang="cs-CZ" sz="4000" dirty="0">
              <a:solidFill>
                <a:schemeClr val="accent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6" y="127294"/>
            <a:ext cx="2606045" cy="118872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43" y="2148630"/>
            <a:ext cx="7234106" cy="37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305113"/>
            <a:ext cx="8999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err="1" smtClean="0">
                <a:solidFill>
                  <a:schemeClr val="accent1"/>
                </a:solidFill>
              </a:rPr>
              <a:t>Education</a:t>
            </a:r>
            <a:r>
              <a:rPr lang="cs-CZ" sz="4000" dirty="0" smtClean="0">
                <a:solidFill>
                  <a:schemeClr val="accent1"/>
                </a:solidFill>
              </a:rPr>
              <a:t> </a:t>
            </a:r>
            <a:r>
              <a:rPr lang="cs-CZ" sz="4000" dirty="0" err="1" smtClean="0">
                <a:solidFill>
                  <a:schemeClr val="accent1"/>
                </a:solidFill>
              </a:rPr>
              <a:t>System</a:t>
            </a:r>
            <a:endParaRPr lang="cs-CZ" sz="4000" dirty="0">
              <a:solidFill>
                <a:schemeClr val="accent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6" y="127294"/>
            <a:ext cx="2606045" cy="118872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3400" y="2493835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8 </a:t>
            </a:r>
            <a:r>
              <a:rPr lang="cs-CZ" sz="2400" dirty="0" err="1" smtClean="0"/>
              <a:t>faculties</a:t>
            </a:r>
            <a:r>
              <a:rPr lang="cs-CZ" sz="2400" dirty="0" smtClean="0"/>
              <a:t> (</a:t>
            </a:r>
            <a:r>
              <a:rPr lang="cs-CZ" sz="2400" dirty="0" err="1" smtClean="0"/>
              <a:t>Theology</a:t>
            </a:r>
            <a:r>
              <a:rPr lang="cs-CZ" sz="2400" dirty="0" smtClean="0"/>
              <a:t>, </a:t>
            </a:r>
            <a:r>
              <a:rPr lang="cs-CZ" sz="2400" dirty="0" err="1" smtClean="0"/>
              <a:t>Medicine</a:t>
            </a:r>
            <a:r>
              <a:rPr lang="cs-CZ" sz="2400" dirty="0" smtClean="0"/>
              <a:t>, </a:t>
            </a:r>
            <a:r>
              <a:rPr lang="cs-CZ" sz="2400" dirty="0" err="1" smtClean="0"/>
              <a:t>Health</a:t>
            </a:r>
            <a:r>
              <a:rPr lang="cs-CZ" sz="2400" dirty="0" smtClean="0"/>
              <a:t> </a:t>
            </a:r>
            <a:r>
              <a:rPr lang="cs-CZ" sz="2400" dirty="0" err="1" smtClean="0"/>
              <a:t>Sciences</a:t>
            </a:r>
            <a:r>
              <a:rPr lang="cs-CZ" sz="2400" dirty="0" smtClean="0"/>
              <a:t>, </a:t>
            </a:r>
            <a:r>
              <a:rPr lang="cs-CZ" sz="2400" dirty="0" err="1" smtClean="0"/>
              <a:t>Arts</a:t>
            </a:r>
            <a:r>
              <a:rPr lang="cs-CZ" sz="2400" dirty="0" smtClean="0"/>
              <a:t>, Science, </a:t>
            </a:r>
            <a:r>
              <a:rPr lang="cs-CZ" sz="2400" dirty="0" err="1" smtClean="0"/>
              <a:t>Education</a:t>
            </a:r>
            <a:r>
              <a:rPr lang="cs-CZ" sz="2400" dirty="0" smtClean="0"/>
              <a:t>, </a:t>
            </a:r>
            <a:r>
              <a:rPr lang="cs-CZ" sz="2400" dirty="0" err="1" smtClean="0"/>
              <a:t>Law</a:t>
            </a:r>
            <a:r>
              <a:rPr lang="cs-CZ" sz="2400" dirty="0" smtClean="0"/>
              <a:t>, </a:t>
            </a:r>
            <a:r>
              <a:rPr lang="cs-CZ" sz="2400" dirty="0" err="1" smtClean="0"/>
              <a:t>Physical</a:t>
            </a:r>
            <a:r>
              <a:rPr lang="cs-CZ" sz="2400" dirty="0" smtClean="0"/>
              <a:t> </a:t>
            </a:r>
            <a:r>
              <a:rPr lang="cs-CZ" sz="2400" dirty="0" err="1" smtClean="0"/>
              <a:t>Culture</a:t>
            </a:r>
            <a:r>
              <a:rPr lang="cs-CZ" sz="2400" dirty="0" smtClean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3 </a:t>
            </a:r>
            <a:r>
              <a:rPr lang="cs-CZ" sz="2400" dirty="0" err="1" smtClean="0"/>
              <a:t>cycles</a:t>
            </a:r>
            <a:r>
              <a:rPr lang="cs-CZ" sz="2400" dirty="0" smtClean="0"/>
              <a:t> </a:t>
            </a:r>
            <a:r>
              <a:rPr lang="cs-CZ" sz="2400" dirty="0" err="1" smtClean="0"/>
              <a:t>following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Bologna </a:t>
            </a:r>
            <a:r>
              <a:rPr lang="cs-CZ" sz="2400" dirty="0" err="1" smtClean="0"/>
              <a:t>principles</a:t>
            </a:r>
            <a:r>
              <a:rPr lang="cs-CZ" sz="2400" dirty="0" smtClean="0"/>
              <a:t>: </a:t>
            </a:r>
          </a:p>
          <a:p>
            <a:r>
              <a:rPr lang="cs-CZ" sz="2400" dirty="0" smtClean="0"/>
              <a:t>     BA (3 </a:t>
            </a:r>
            <a:r>
              <a:rPr lang="cs-CZ" sz="2400" dirty="0" err="1" smtClean="0"/>
              <a:t>years</a:t>
            </a:r>
            <a:r>
              <a:rPr lang="cs-CZ" sz="2400" dirty="0" smtClean="0"/>
              <a:t>) – MA (2 </a:t>
            </a:r>
            <a:r>
              <a:rPr lang="cs-CZ" sz="2400" dirty="0" err="1" smtClean="0"/>
              <a:t>years</a:t>
            </a:r>
            <a:r>
              <a:rPr lang="cs-CZ" sz="2400" dirty="0" smtClean="0"/>
              <a:t>) – PhD (3-4 </a:t>
            </a:r>
            <a:r>
              <a:rPr lang="cs-CZ" sz="2400" dirty="0" err="1" smtClean="0"/>
              <a:t>years</a:t>
            </a:r>
            <a:r>
              <a:rPr lang="cs-CZ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Study </a:t>
            </a:r>
            <a:r>
              <a:rPr lang="cs-CZ" sz="2400" dirty="0" err="1" smtClean="0"/>
              <a:t>programmes</a:t>
            </a:r>
            <a:r>
              <a:rPr lang="cs-CZ" sz="2400" dirty="0" smtClean="0"/>
              <a:t> in Czech, </a:t>
            </a:r>
            <a:r>
              <a:rPr lang="cs-CZ" sz="2400" dirty="0" err="1" smtClean="0"/>
              <a:t>English</a:t>
            </a:r>
            <a:r>
              <a:rPr lang="cs-CZ" sz="2400" dirty="0" smtClean="0"/>
              <a:t>, </a:t>
            </a:r>
            <a:r>
              <a:rPr lang="cs-CZ" sz="2400" dirty="0" err="1" smtClean="0"/>
              <a:t>German</a:t>
            </a:r>
            <a:r>
              <a:rPr lang="cs-CZ" sz="2400" dirty="0" smtClean="0"/>
              <a:t>, </a:t>
            </a:r>
            <a:r>
              <a:rPr lang="cs-CZ" sz="2400" dirty="0" err="1" smtClean="0"/>
              <a:t>Russian</a:t>
            </a:r>
            <a:r>
              <a:rPr lang="cs-CZ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International </a:t>
            </a:r>
            <a:r>
              <a:rPr lang="cs-CZ" sz="2400" dirty="0" err="1" smtClean="0"/>
              <a:t>students</a:t>
            </a:r>
            <a:r>
              <a:rPr lang="cs-CZ" sz="2400" dirty="0" smtClean="0"/>
              <a:t>: 1.780/</a:t>
            </a:r>
            <a:r>
              <a:rPr lang="cs-CZ" sz="2400" dirty="0" err="1" smtClean="0"/>
              <a:t>year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52 </a:t>
            </a:r>
            <a:r>
              <a:rPr lang="cs-CZ" sz="2400" dirty="0" err="1" smtClean="0"/>
              <a:t>countries</a:t>
            </a:r>
            <a:r>
              <a:rPr lang="cs-CZ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230 Erasmus+ </a:t>
            </a:r>
            <a:r>
              <a:rPr lang="cs-CZ" sz="2400" dirty="0" err="1" smtClean="0"/>
              <a:t>students</a:t>
            </a:r>
            <a:r>
              <a:rPr lang="cs-CZ" sz="2400" dirty="0" smtClean="0"/>
              <a:t> in 24 </a:t>
            </a:r>
            <a:r>
              <a:rPr lang="cs-CZ" sz="2400" dirty="0" err="1" smtClean="0"/>
              <a:t>European</a:t>
            </a:r>
            <a:r>
              <a:rPr lang="cs-CZ" sz="2400" dirty="0" smtClean="0"/>
              <a:t> </a:t>
            </a:r>
            <a:r>
              <a:rPr lang="cs-CZ" sz="2400" dirty="0" err="1" smtClean="0"/>
              <a:t>countries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560 </a:t>
            </a:r>
            <a:r>
              <a:rPr lang="cs-CZ" sz="2400" dirty="0" err="1" smtClean="0"/>
              <a:t>outgoing</a:t>
            </a:r>
            <a:r>
              <a:rPr lang="cs-CZ" sz="2400" dirty="0" smtClean="0"/>
              <a:t> Erasmus+ </a:t>
            </a:r>
            <a:r>
              <a:rPr lang="cs-CZ" sz="2400" dirty="0" err="1" smtClean="0"/>
              <a:t>students</a:t>
            </a:r>
            <a:r>
              <a:rPr lang="cs-CZ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200 </a:t>
            </a:r>
            <a:r>
              <a:rPr lang="cs-CZ" sz="2400" dirty="0" err="1" smtClean="0"/>
              <a:t>outgoing</a:t>
            </a:r>
            <a:r>
              <a:rPr lang="cs-CZ" sz="2400" dirty="0" smtClean="0"/>
              <a:t> student </a:t>
            </a:r>
            <a:r>
              <a:rPr lang="cs-CZ" sz="2400" dirty="0" err="1" smtClean="0"/>
              <a:t>within</a:t>
            </a:r>
            <a:r>
              <a:rPr lang="cs-CZ" sz="2400" dirty="0" smtClean="0"/>
              <a:t> </a:t>
            </a:r>
            <a:r>
              <a:rPr lang="cs-CZ" sz="2400" dirty="0" err="1" smtClean="0"/>
              <a:t>other</a:t>
            </a:r>
            <a:r>
              <a:rPr lang="cs-CZ" sz="2400" dirty="0" smtClean="0"/>
              <a:t> </a:t>
            </a:r>
            <a:r>
              <a:rPr lang="cs-CZ" sz="2400" dirty="0" err="1" smtClean="0"/>
              <a:t>programmes</a:t>
            </a:r>
            <a:r>
              <a:rPr lang="cs-CZ" sz="2400" dirty="0" smtClean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25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305113"/>
            <a:ext cx="8999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err="1" smtClean="0">
                <a:solidFill>
                  <a:schemeClr val="accent1"/>
                </a:solidFill>
              </a:rPr>
              <a:t>Humanities</a:t>
            </a:r>
            <a:r>
              <a:rPr lang="cs-CZ" sz="4000" dirty="0" smtClean="0">
                <a:solidFill>
                  <a:schemeClr val="accent1"/>
                </a:solidFill>
              </a:rPr>
              <a:t> </a:t>
            </a:r>
            <a:r>
              <a:rPr lang="cs-CZ" sz="4000" dirty="0" err="1" smtClean="0">
                <a:solidFill>
                  <a:schemeClr val="accent1"/>
                </a:solidFill>
              </a:rPr>
              <a:t>at</a:t>
            </a:r>
            <a:r>
              <a:rPr lang="cs-CZ" sz="4000" dirty="0" smtClean="0">
                <a:solidFill>
                  <a:schemeClr val="accent1"/>
                </a:solidFill>
              </a:rPr>
              <a:t> </a:t>
            </a:r>
            <a:r>
              <a:rPr lang="cs-CZ" sz="4000" dirty="0" err="1" smtClean="0">
                <a:solidFill>
                  <a:schemeClr val="accent1"/>
                </a:solidFill>
              </a:rPr>
              <a:t>Palacky</a:t>
            </a:r>
            <a:r>
              <a:rPr lang="cs-CZ" sz="4000" dirty="0" smtClean="0">
                <a:solidFill>
                  <a:schemeClr val="accent1"/>
                </a:solidFill>
              </a:rPr>
              <a:t> University</a:t>
            </a:r>
            <a:endParaRPr lang="cs-CZ" sz="4000" dirty="0">
              <a:solidFill>
                <a:schemeClr val="accent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6" y="127294"/>
            <a:ext cx="2606045" cy="118872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3400" y="2493835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Faculty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Arts</a:t>
            </a:r>
            <a:r>
              <a:rPr lang="cs-CZ" sz="2400" b="1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Department of English and American </a:t>
            </a:r>
            <a:r>
              <a:rPr lang="en-US" sz="2400" dirty="0" smtClean="0"/>
              <a:t>Studies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Department </a:t>
            </a:r>
            <a:r>
              <a:rPr lang="en-US" sz="2400" dirty="0"/>
              <a:t>of Czech </a:t>
            </a:r>
            <a:r>
              <a:rPr lang="en-US" sz="2400" dirty="0" smtClean="0"/>
              <a:t>Studies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Department </a:t>
            </a:r>
            <a:r>
              <a:rPr lang="en-US" sz="2400" dirty="0"/>
              <a:t>of Classical </a:t>
            </a:r>
            <a:r>
              <a:rPr lang="en-US" sz="2400" dirty="0" smtClean="0"/>
              <a:t>Philology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Department </a:t>
            </a:r>
            <a:r>
              <a:rPr lang="en-US" sz="2400" dirty="0"/>
              <a:t>of General </a:t>
            </a:r>
            <a:r>
              <a:rPr lang="en-US" sz="2400" dirty="0" smtClean="0"/>
              <a:t>Linguistics</a:t>
            </a:r>
            <a:endParaRPr lang="cs-CZ" sz="2400" dirty="0" smtClean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cs-CZ" sz="2400" b="1" dirty="0" err="1" smtClean="0"/>
              <a:t>Faculty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Education</a:t>
            </a:r>
            <a:r>
              <a:rPr lang="cs-CZ" sz="2400" b="1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Department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Civics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Department </a:t>
            </a:r>
            <a:r>
              <a:rPr lang="cs-CZ" sz="2400" dirty="0" err="1" smtClean="0"/>
              <a:t>of</a:t>
            </a:r>
            <a:r>
              <a:rPr lang="cs-CZ" sz="2400" dirty="0" smtClean="0"/>
              <a:t> Czech </a:t>
            </a:r>
            <a:r>
              <a:rPr lang="cs-CZ" sz="2400" dirty="0" err="1" smtClean="0"/>
              <a:t>Language</a:t>
            </a:r>
            <a:r>
              <a:rPr lang="cs-CZ" sz="2400" dirty="0" smtClean="0"/>
              <a:t> and </a:t>
            </a:r>
            <a:r>
              <a:rPr lang="cs-CZ" sz="2400" dirty="0" err="1" smtClean="0"/>
              <a:t>Literature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Institute of Foreign </a:t>
            </a:r>
            <a:r>
              <a:rPr lang="en-US" sz="2400" dirty="0" smtClean="0"/>
              <a:t>Languages</a:t>
            </a:r>
            <a:r>
              <a:rPr lang="cs-CZ" sz="2400" dirty="0" smtClean="0"/>
              <a:t> (</a:t>
            </a:r>
            <a:r>
              <a:rPr lang="cs-CZ" sz="2400" dirty="0" err="1" smtClean="0"/>
              <a:t>English</a:t>
            </a:r>
            <a:r>
              <a:rPr lang="cs-CZ" sz="2400" dirty="0" smtClean="0"/>
              <a:t> Department) </a:t>
            </a:r>
          </a:p>
        </p:txBody>
      </p:sp>
    </p:spTree>
    <p:extLst>
      <p:ext uri="{BB962C8B-B14F-4D97-AF65-F5344CB8AC3E}">
        <p14:creationId xmlns:p14="http://schemas.microsoft.com/office/powerpoint/2010/main" val="26652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305113"/>
            <a:ext cx="8999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err="1" smtClean="0">
                <a:solidFill>
                  <a:schemeClr val="accent1"/>
                </a:solidFill>
              </a:rPr>
              <a:t>Civics</a:t>
            </a:r>
            <a:r>
              <a:rPr lang="cs-CZ" sz="4000" dirty="0" smtClean="0">
                <a:solidFill>
                  <a:schemeClr val="accent1"/>
                </a:solidFill>
              </a:rPr>
              <a:t> </a:t>
            </a:r>
            <a:r>
              <a:rPr lang="cs-CZ" sz="4000" dirty="0" err="1" smtClean="0">
                <a:solidFill>
                  <a:schemeClr val="accent1"/>
                </a:solidFill>
              </a:rPr>
              <a:t>at</a:t>
            </a:r>
            <a:r>
              <a:rPr lang="cs-CZ" sz="4000" dirty="0" smtClean="0">
                <a:solidFill>
                  <a:schemeClr val="accent1"/>
                </a:solidFill>
              </a:rPr>
              <a:t> </a:t>
            </a:r>
            <a:r>
              <a:rPr lang="cs-CZ" sz="4000" dirty="0" err="1" smtClean="0">
                <a:solidFill>
                  <a:schemeClr val="accent1"/>
                </a:solidFill>
              </a:rPr>
              <a:t>Palacky</a:t>
            </a:r>
            <a:r>
              <a:rPr lang="cs-CZ" sz="4000" dirty="0" smtClean="0">
                <a:solidFill>
                  <a:schemeClr val="accent1"/>
                </a:solidFill>
              </a:rPr>
              <a:t> University</a:t>
            </a:r>
            <a:endParaRPr lang="cs-CZ" sz="4000" dirty="0">
              <a:solidFill>
                <a:schemeClr val="accent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6" y="127294"/>
            <a:ext cx="2606045" cy="118872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7369" y="2101899"/>
            <a:ext cx="792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Faculty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Education</a:t>
            </a:r>
            <a:r>
              <a:rPr lang="cs-CZ" sz="2400" b="1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Department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Civics</a:t>
            </a:r>
            <a:endParaRPr lang="cs-CZ" sz="2400" dirty="0" smtClean="0"/>
          </a:p>
          <a:p>
            <a:endParaRPr lang="cs-CZ" sz="2000" dirty="0" smtClean="0"/>
          </a:p>
          <a:p>
            <a:r>
              <a:rPr lang="cs-CZ" sz="2000" b="1" dirty="0" smtClean="0"/>
              <a:t>Study </a:t>
            </a:r>
            <a:r>
              <a:rPr lang="cs-CZ" sz="2000" b="1" dirty="0" err="1" smtClean="0"/>
              <a:t>programmes</a:t>
            </a:r>
            <a:r>
              <a:rPr lang="cs-CZ" sz="2000" b="1" dirty="0" smtClean="0"/>
              <a:t>: </a:t>
            </a:r>
            <a:endParaRPr lang="cs-CZ" sz="2000" b="1" dirty="0"/>
          </a:p>
          <a:p>
            <a:r>
              <a:rPr lang="en-US" sz="2000" dirty="0" smtClean="0"/>
              <a:t>a) </a:t>
            </a:r>
            <a:r>
              <a:rPr lang="cs-CZ" sz="2000" dirty="0" err="1" smtClean="0"/>
              <a:t>Civics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focus</a:t>
            </a:r>
            <a:r>
              <a:rPr lang="cs-CZ" sz="2000" dirty="0" smtClean="0"/>
              <a:t> on </a:t>
            </a:r>
            <a:r>
              <a:rPr lang="cs-CZ" sz="2000" dirty="0" err="1" smtClean="0"/>
              <a:t>education</a:t>
            </a:r>
            <a:r>
              <a:rPr lang="cs-CZ" sz="2000" dirty="0" smtClean="0"/>
              <a:t> (BA</a:t>
            </a:r>
            <a:r>
              <a:rPr lang="cs-CZ" sz="2000" dirty="0" smtClean="0"/>
              <a:t>)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b) </a:t>
            </a:r>
            <a:r>
              <a:rPr lang="cs-CZ" sz="2000" dirty="0" err="1" smtClean="0"/>
              <a:t>Teaching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Civics</a:t>
            </a:r>
            <a:r>
              <a:rPr lang="cs-CZ" sz="2000" dirty="0" smtClean="0"/>
              <a:t> </a:t>
            </a:r>
            <a:r>
              <a:rPr lang="cs-CZ" sz="2000" dirty="0" err="1" smtClean="0"/>
              <a:t>at</a:t>
            </a:r>
            <a:r>
              <a:rPr lang="cs-CZ" sz="2000" dirty="0" smtClean="0"/>
              <a:t> </a:t>
            </a:r>
            <a:r>
              <a:rPr lang="cs-CZ" sz="2000" dirty="0" err="1" smtClean="0"/>
              <a:t>secondary</a:t>
            </a:r>
            <a:r>
              <a:rPr lang="cs-CZ" sz="2000" dirty="0" smtClean="0"/>
              <a:t> </a:t>
            </a:r>
            <a:r>
              <a:rPr lang="cs-CZ" sz="2000" dirty="0" err="1" smtClean="0"/>
              <a:t>school</a:t>
            </a:r>
            <a:r>
              <a:rPr lang="cs-CZ" sz="2000" dirty="0" smtClean="0"/>
              <a:t> (MA) </a:t>
            </a:r>
            <a:r>
              <a:rPr lang="en-US" sz="2000" dirty="0"/>
              <a:t/>
            </a:r>
            <a:br>
              <a:rPr lang="en-US" sz="2000" dirty="0"/>
            </a:br>
            <a:endParaRPr lang="cs-CZ" sz="2000" dirty="0"/>
          </a:p>
          <a:p>
            <a:r>
              <a:rPr lang="cs-CZ" sz="2000" b="1" dirty="0" err="1" smtClean="0"/>
              <a:t>Actual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research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topics</a:t>
            </a:r>
            <a:r>
              <a:rPr lang="cs-CZ" sz="2000" b="1" dirty="0" smtClean="0"/>
              <a:t>: </a:t>
            </a:r>
          </a:p>
          <a:p>
            <a:pPr marL="457200" indent="-457200">
              <a:buAutoNum type="alphaLcParenR"/>
            </a:pPr>
            <a:r>
              <a:rPr lang="cs-CZ" sz="2000" dirty="0" err="1" smtClean="0"/>
              <a:t>national</a:t>
            </a:r>
            <a:r>
              <a:rPr lang="cs-CZ" sz="2000" dirty="0" smtClean="0"/>
              <a:t> and </a:t>
            </a:r>
            <a:r>
              <a:rPr lang="cs-CZ" sz="2000" dirty="0" err="1" smtClean="0"/>
              <a:t>European</a:t>
            </a:r>
            <a:r>
              <a:rPr lang="cs-CZ" sz="2000" dirty="0" smtClean="0"/>
              <a:t> Identity</a:t>
            </a:r>
          </a:p>
          <a:p>
            <a:pPr marL="457200" indent="-457200">
              <a:buAutoNum type="alphaLcParenR"/>
            </a:pPr>
            <a:r>
              <a:rPr lang="cs-CZ" sz="2000" dirty="0" smtClean="0"/>
              <a:t>m</a:t>
            </a:r>
            <a:r>
              <a:rPr lang="fr-FR" sz="2000" dirty="0" smtClean="0"/>
              <a:t>igration</a:t>
            </a:r>
            <a:r>
              <a:rPr lang="fr-FR" sz="2000" dirty="0"/>
              <a:t>, immigration, emigration and </a:t>
            </a:r>
            <a:r>
              <a:rPr lang="fr-FR" sz="2000" dirty="0" smtClean="0"/>
              <a:t>Europe</a:t>
            </a:r>
            <a:endParaRPr lang="cs-CZ" sz="2000" dirty="0" smtClean="0"/>
          </a:p>
          <a:p>
            <a:pPr marL="457200" indent="-457200">
              <a:buAutoNum type="alphaLcParenR"/>
            </a:pPr>
            <a:r>
              <a:rPr lang="cs-CZ" sz="2000" dirty="0" smtClean="0"/>
              <a:t>t</a:t>
            </a:r>
            <a:r>
              <a:rPr lang="en-US" sz="2000" dirty="0" err="1" smtClean="0"/>
              <a:t>ransformations</a:t>
            </a:r>
            <a:r>
              <a:rPr lang="en-US" sz="2000" dirty="0" smtClean="0"/>
              <a:t> </a:t>
            </a:r>
            <a:r>
              <a:rPr lang="en-US" sz="2000" dirty="0"/>
              <a:t>of Czechoslovak and Czech Statehood in the Central European and European Context</a:t>
            </a:r>
            <a:r>
              <a:rPr lang="en-US" sz="2000" dirty="0"/>
              <a:t/>
            </a:r>
            <a:br>
              <a:rPr lang="en-US" sz="2000" dirty="0"/>
            </a:br>
            <a:endParaRPr lang="cs-CZ" sz="2000" dirty="0" smtClean="0"/>
          </a:p>
          <a:p>
            <a:r>
              <a:rPr lang="cs-CZ" sz="2000" b="1" dirty="0" err="1" smtClean="0"/>
              <a:t>Reviewed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journal</a:t>
            </a:r>
            <a:r>
              <a:rPr lang="cs-CZ" sz="2000" b="1" dirty="0" smtClean="0"/>
              <a:t>: </a:t>
            </a:r>
            <a:r>
              <a:rPr lang="cs-CZ" sz="2000" dirty="0" err="1" smtClean="0"/>
              <a:t>Civilia</a:t>
            </a:r>
            <a:r>
              <a:rPr lang="cs-CZ" sz="2000" dirty="0" smtClean="0"/>
              <a:t> </a:t>
            </a:r>
            <a:endParaRPr lang="cs-CZ" sz="2000" dirty="0" smtClean="0"/>
          </a:p>
          <a:p>
            <a:endParaRPr lang="cs-CZ" sz="2400" dirty="0"/>
          </a:p>
          <a:p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6117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305113"/>
            <a:ext cx="8999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err="1" smtClean="0">
                <a:solidFill>
                  <a:schemeClr val="accent1"/>
                </a:solidFill>
              </a:rPr>
              <a:t>Linguistics</a:t>
            </a:r>
            <a:r>
              <a:rPr lang="cs-CZ" sz="4000" dirty="0" smtClean="0">
                <a:solidFill>
                  <a:schemeClr val="accent1"/>
                </a:solidFill>
              </a:rPr>
              <a:t> </a:t>
            </a:r>
            <a:r>
              <a:rPr lang="cs-CZ" sz="4000" dirty="0" err="1" smtClean="0">
                <a:solidFill>
                  <a:schemeClr val="accent1"/>
                </a:solidFill>
              </a:rPr>
              <a:t>at</a:t>
            </a:r>
            <a:r>
              <a:rPr lang="cs-CZ" sz="4000" dirty="0" smtClean="0">
                <a:solidFill>
                  <a:schemeClr val="accent1"/>
                </a:solidFill>
              </a:rPr>
              <a:t> </a:t>
            </a:r>
            <a:r>
              <a:rPr lang="cs-CZ" sz="4000" dirty="0" err="1" smtClean="0">
                <a:solidFill>
                  <a:schemeClr val="accent1"/>
                </a:solidFill>
              </a:rPr>
              <a:t>Palacky</a:t>
            </a:r>
            <a:r>
              <a:rPr lang="cs-CZ" sz="4000" dirty="0" smtClean="0">
                <a:solidFill>
                  <a:schemeClr val="accent1"/>
                </a:solidFill>
              </a:rPr>
              <a:t> University</a:t>
            </a:r>
            <a:endParaRPr lang="cs-CZ" sz="4000" dirty="0">
              <a:solidFill>
                <a:schemeClr val="accent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6" y="127294"/>
            <a:ext cx="2606045" cy="118872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7369" y="2101899"/>
            <a:ext cx="792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Faculty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Education</a:t>
            </a:r>
            <a:r>
              <a:rPr lang="cs-CZ" sz="2400" b="1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Department </a:t>
            </a:r>
            <a:r>
              <a:rPr lang="cs-CZ" sz="2400" dirty="0" err="1" smtClean="0"/>
              <a:t>of</a:t>
            </a:r>
            <a:r>
              <a:rPr lang="cs-CZ" sz="2400" dirty="0" smtClean="0"/>
              <a:t> Czech </a:t>
            </a:r>
            <a:r>
              <a:rPr lang="cs-CZ" sz="2400" dirty="0" err="1" smtClean="0"/>
              <a:t>Language</a:t>
            </a:r>
            <a:r>
              <a:rPr lang="cs-CZ" sz="2400" dirty="0" smtClean="0"/>
              <a:t> and </a:t>
            </a:r>
            <a:r>
              <a:rPr lang="cs-CZ" sz="2400" dirty="0" err="1" smtClean="0"/>
              <a:t>Literature</a:t>
            </a:r>
            <a:endParaRPr lang="cs-CZ" sz="2400" dirty="0" smtClean="0"/>
          </a:p>
          <a:p>
            <a:endParaRPr lang="cs-CZ" sz="2000" dirty="0" smtClean="0"/>
          </a:p>
          <a:p>
            <a:r>
              <a:rPr lang="cs-CZ" sz="2000" b="1" dirty="0" smtClean="0"/>
              <a:t>Study </a:t>
            </a:r>
            <a:r>
              <a:rPr lang="cs-CZ" sz="2000" b="1" dirty="0" err="1" smtClean="0"/>
              <a:t>programmes</a:t>
            </a:r>
            <a:r>
              <a:rPr lang="cs-CZ" sz="2000" b="1" dirty="0" smtClean="0"/>
              <a:t>: </a:t>
            </a:r>
            <a:endParaRPr lang="cs-CZ" sz="2000" b="1" dirty="0"/>
          </a:p>
          <a:p>
            <a:r>
              <a:rPr lang="en-US" sz="2000" dirty="0"/>
              <a:t>a) </a:t>
            </a:r>
            <a:r>
              <a:rPr lang="cs-CZ" sz="2000" dirty="0" smtClean="0"/>
              <a:t>Czech </a:t>
            </a:r>
            <a:r>
              <a:rPr lang="cs-CZ" sz="2000" dirty="0" err="1" smtClean="0"/>
              <a:t>language</a:t>
            </a:r>
            <a:r>
              <a:rPr lang="cs-CZ" sz="2000" dirty="0" smtClean="0"/>
              <a:t> in </a:t>
            </a:r>
            <a:r>
              <a:rPr lang="cs-CZ" sz="2000" dirty="0" err="1" smtClean="0"/>
              <a:t>education</a:t>
            </a:r>
            <a:r>
              <a:rPr lang="cs-CZ" sz="2000" dirty="0" smtClean="0"/>
              <a:t> (BA)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b) </a:t>
            </a:r>
            <a:r>
              <a:rPr lang="cs-CZ" sz="2000" dirty="0" err="1" smtClean="0"/>
              <a:t>Teaching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Czech </a:t>
            </a:r>
            <a:r>
              <a:rPr lang="cs-CZ" sz="2000" dirty="0" err="1" smtClean="0"/>
              <a:t>language</a:t>
            </a:r>
            <a:r>
              <a:rPr lang="cs-CZ" sz="2000" dirty="0" smtClean="0"/>
              <a:t> </a:t>
            </a:r>
            <a:r>
              <a:rPr lang="cs-CZ" sz="2000" dirty="0" err="1" smtClean="0"/>
              <a:t>at</a:t>
            </a:r>
            <a:r>
              <a:rPr lang="cs-CZ" sz="2000" dirty="0" smtClean="0"/>
              <a:t> </a:t>
            </a:r>
            <a:r>
              <a:rPr lang="cs-CZ" sz="2000" dirty="0" err="1" smtClean="0"/>
              <a:t>secondary</a:t>
            </a:r>
            <a:r>
              <a:rPr lang="cs-CZ" sz="2000" dirty="0" smtClean="0"/>
              <a:t> </a:t>
            </a:r>
            <a:r>
              <a:rPr lang="cs-CZ" sz="2000" dirty="0" err="1" smtClean="0"/>
              <a:t>school</a:t>
            </a:r>
            <a:r>
              <a:rPr lang="cs-CZ" sz="2000" dirty="0" smtClean="0"/>
              <a:t> (MA)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c) </a:t>
            </a:r>
            <a:r>
              <a:rPr lang="cs-CZ" sz="2000" dirty="0"/>
              <a:t> </a:t>
            </a:r>
            <a:r>
              <a:rPr lang="cs-CZ" sz="2000" dirty="0" err="1" smtClean="0"/>
              <a:t>Didactic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Literature</a:t>
            </a:r>
            <a:r>
              <a:rPr lang="cs-CZ" sz="2000" dirty="0" smtClean="0"/>
              <a:t> (PhD) </a:t>
            </a:r>
            <a:endParaRPr lang="cs-CZ" sz="2000" dirty="0"/>
          </a:p>
          <a:p>
            <a:endParaRPr lang="cs-CZ" sz="2000" dirty="0"/>
          </a:p>
          <a:p>
            <a:r>
              <a:rPr lang="cs-CZ" sz="2000" b="1" dirty="0" err="1" smtClean="0"/>
              <a:t>Actual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research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topics</a:t>
            </a:r>
            <a:r>
              <a:rPr lang="cs-CZ" sz="2000" b="1" dirty="0" smtClean="0"/>
              <a:t>: </a:t>
            </a:r>
          </a:p>
          <a:p>
            <a:r>
              <a:rPr lang="en-US" sz="2000" dirty="0" smtClean="0"/>
              <a:t>a) reading literacy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b) media and communication </a:t>
            </a:r>
            <a:r>
              <a:rPr lang="en-US" sz="2000" dirty="0" smtClean="0"/>
              <a:t>literacy</a:t>
            </a:r>
            <a:r>
              <a:rPr lang="cs-CZ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c) area of children's </a:t>
            </a:r>
            <a:r>
              <a:rPr lang="en-US" sz="2000" dirty="0" smtClean="0"/>
              <a:t>literature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b="1" dirty="0" err="1" smtClean="0"/>
              <a:t>Reviewed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journal</a:t>
            </a:r>
            <a:r>
              <a:rPr lang="cs-CZ" sz="2000" b="1" dirty="0" smtClean="0"/>
              <a:t>: </a:t>
            </a:r>
            <a:r>
              <a:rPr lang="cs-CZ" sz="2000" dirty="0" err="1" smtClean="0"/>
              <a:t>Language-Literature-Communication</a:t>
            </a:r>
            <a:r>
              <a:rPr lang="cs-CZ" sz="2000" dirty="0" smtClean="0"/>
              <a:t> </a:t>
            </a:r>
          </a:p>
          <a:p>
            <a:endParaRPr lang="cs-CZ" sz="2400" dirty="0"/>
          </a:p>
          <a:p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0501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074281"/>
            <a:ext cx="8999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err="1" smtClean="0">
                <a:solidFill>
                  <a:schemeClr val="accent1"/>
                </a:solidFill>
              </a:rPr>
              <a:t>Linguistics</a:t>
            </a:r>
            <a:r>
              <a:rPr lang="cs-CZ" sz="4000" dirty="0" smtClean="0">
                <a:solidFill>
                  <a:schemeClr val="accent1"/>
                </a:solidFill>
              </a:rPr>
              <a:t> </a:t>
            </a:r>
            <a:r>
              <a:rPr lang="cs-CZ" sz="4000" dirty="0" err="1" smtClean="0">
                <a:solidFill>
                  <a:schemeClr val="accent1"/>
                </a:solidFill>
              </a:rPr>
              <a:t>at</a:t>
            </a:r>
            <a:r>
              <a:rPr lang="cs-CZ" sz="4000" dirty="0" smtClean="0">
                <a:solidFill>
                  <a:schemeClr val="accent1"/>
                </a:solidFill>
              </a:rPr>
              <a:t> </a:t>
            </a:r>
            <a:r>
              <a:rPr lang="cs-CZ" sz="4000" dirty="0" err="1" smtClean="0">
                <a:solidFill>
                  <a:schemeClr val="accent1"/>
                </a:solidFill>
              </a:rPr>
              <a:t>Palacky</a:t>
            </a:r>
            <a:r>
              <a:rPr lang="cs-CZ" sz="4000" dirty="0" smtClean="0">
                <a:solidFill>
                  <a:schemeClr val="accent1"/>
                </a:solidFill>
              </a:rPr>
              <a:t> University</a:t>
            </a:r>
            <a:endParaRPr lang="cs-CZ" sz="4000" dirty="0">
              <a:solidFill>
                <a:schemeClr val="accent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6" y="127294"/>
            <a:ext cx="2606045" cy="118872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44" y="3339306"/>
            <a:ext cx="3934857" cy="284559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250145" y="6184900"/>
            <a:ext cx="2683555" cy="366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Cybercommunication</a:t>
            </a:r>
            <a:r>
              <a:rPr lang="cs-CZ" dirty="0" smtClean="0"/>
              <a:t> </a:t>
            </a:r>
            <a:r>
              <a:rPr lang="cs-CZ" dirty="0" err="1" smtClean="0"/>
              <a:t>risks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544" y="1765785"/>
            <a:ext cx="5078183" cy="192673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4240019" y="3706463"/>
            <a:ext cx="5354400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3D </a:t>
            </a:r>
            <a:r>
              <a:rPr lang="cs-CZ" dirty="0" err="1" smtClean="0"/>
              <a:t>virtual</a:t>
            </a:r>
            <a:r>
              <a:rPr lang="cs-CZ" dirty="0" smtClean="0"/>
              <a:t> </a:t>
            </a:r>
            <a:r>
              <a:rPr lang="cs-CZ" dirty="0" err="1" smtClean="0"/>
              <a:t>enviroments</a:t>
            </a:r>
            <a:r>
              <a:rPr lang="cs-CZ" dirty="0" smtClean="0"/>
              <a:t> in </a:t>
            </a:r>
            <a:r>
              <a:rPr lang="cs-CZ" dirty="0" err="1" smtClean="0"/>
              <a:t>mother</a:t>
            </a:r>
            <a:r>
              <a:rPr lang="cs-CZ" dirty="0" smtClean="0"/>
              <a:t> </a:t>
            </a:r>
            <a:r>
              <a:rPr lang="cs-CZ" dirty="0" err="1" smtClean="0"/>
              <a:t>tongue</a:t>
            </a:r>
            <a:r>
              <a:rPr lang="cs-CZ" dirty="0" smtClean="0"/>
              <a:t> </a:t>
            </a:r>
            <a:r>
              <a:rPr lang="cs-CZ" dirty="0" err="1" smtClean="0"/>
              <a:t>teaching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94247" y="1960572"/>
            <a:ext cx="29623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ACTUAL PROJECTS </a:t>
            </a:r>
          </a:p>
          <a:p>
            <a:r>
              <a:rPr lang="cs-CZ" sz="2400" b="1" dirty="0" smtClean="0"/>
              <a:t>on DIGITAL CULTURE </a:t>
            </a:r>
          </a:p>
          <a:p>
            <a:r>
              <a:rPr lang="cs-CZ" sz="2400" b="1" dirty="0" smtClean="0"/>
              <a:t>IN LANGUAGES </a:t>
            </a:r>
            <a:endParaRPr lang="cs-CZ" sz="2400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924" y="4134798"/>
            <a:ext cx="3459734" cy="238432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ovéPole 10"/>
          <p:cNvSpPr txBox="1"/>
          <p:nvPr/>
        </p:nvSpPr>
        <p:spPr>
          <a:xfrm>
            <a:off x="2933700" y="6473963"/>
            <a:ext cx="6584328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Designing</a:t>
            </a:r>
            <a:r>
              <a:rPr lang="cs-CZ" dirty="0" smtClean="0"/>
              <a:t> and </a:t>
            </a:r>
            <a:r>
              <a:rPr lang="cs-CZ" dirty="0" err="1" smtClean="0"/>
              <a:t>creating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digital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r>
              <a:rPr lang="cs-CZ" dirty="0" smtClean="0"/>
              <a:t> </a:t>
            </a:r>
            <a:r>
              <a:rPr lang="cs-CZ" dirty="0" err="1" smtClean="0"/>
              <a:t>teaching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42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P_prezentace_cz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2.potx" id="{755D0361-9207-4673-B4A5-8DE80FB40899}" vid="{B1A348AD-3F36-40BB-80C1-28390A7D89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UP_prezentace_cz</Template>
  <TotalTime>1095</TotalTime>
  <Words>299</Words>
  <Application>Microsoft Office PowerPoint</Application>
  <PresentationFormat>Vlastní</PresentationFormat>
  <Paragraphs>77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UP_prezentace_cz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 podpory výchovných poradců na Pedagogické fakultě Univerzity Palackého</dc:title>
  <dc:creator>maresh</dc:creator>
  <cp:lastModifiedBy>uzivatel</cp:lastModifiedBy>
  <cp:revision>139</cp:revision>
  <dcterms:created xsi:type="dcterms:W3CDTF">2014-12-08T19:53:13Z</dcterms:created>
  <dcterms:modified xsi:type="dcterms:W3CDTF">2019-10-28T15:08:13Z</dcterms:modified>
</cp:coreProperties>
</file>