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8" r:id="rId2"/>
    <p:sldId id="282" r:id="rId3"/>
    <p:sldId id="283" r:id="rId4"/>
    <p:sldId id="286" r:id="rId5"/>
    <p:sldId id="287" r:id="rId6"/>
    <p:sldId id="290" r:id="rId7"/>
    <p:sldId id="291" r:id="rId8"/>
    <p:sldId id="292" r:id="rId9"/>
    <p:sldId id="280" r:id="rId10"/>
    <p:sldId id="294" r:id="rId11"/>
    <p:sldId id="265" r:id="rId12"/>
    <p:sldId id="296" r:id="rId13"/>
    <p:sldId id="295" r:id="rId14"/>
    <p:sldId id="269" r:id="rId15"/>
    <p:sldId id="270" r:id="rId16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>
        <p:scale>
          <a:sx n="107" d="100"/>
          <a:sy n="107" d="100"/>
        </p:scale>
        <p:origin x="-132" y="-144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pPr/>
              <a:t>29.10.2019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6042C-1571-4801-845F-F27D6039A7F9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895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421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421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4421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5.jpeg"/><Relationship Id="rId10" Type="http://schemas.openxmlformats.org/officeDocument/2006/relationships/image" Target="../media/image51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20.png"/><Relationship Id="rId4" Type="http://schemas.openxmlformats.org/officeDocument/2006/relationships/image" Target="../media/image33.emf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4428" y="3819028"/>
            <a:ext cx="7560000" cy="982528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Reflection of </a:t>
            </a:r>
            <a:r>
              <a:rPr lang="cs-CZ" dirty="0" smtClean="0">
                <a:solidFill>
                  <a:schemeClr val="tx1"/>
                </a:solidFill>
              </a:rPr>
              <a:t>the </a:t>
            </a:r>
            <a:r>
              <a:rPr lang="en-GB" dirty="0" smtClean="0">
                <a:solidFill>
                  <a:schemeClr val="tx1"/>
                </a:solidFill>
              </a:rPr>
              <a:t>National </a:t>
            </a:r>
            <a:r>
              <a:rPr lang="en-GB" dirty="0">
                <a:solidFill>
                  <a:schemeClr val="tx1"/>
                </a:solidFill>
              </a:rPr>
              <a:t>and European Identity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in </a:t>
            </a:r>
            <a:r>
              <a:rPr lang="en-GB" dirty="0">
                <a:solidFill>
                  <a:schemeClr val="tx1"/>
                </a:solidFill>
              </a:rPr>
              <a:t>the New Millennium (NAETINEM)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Banská Bystrica, Slovakia </a:t>
            </a:r>
            <a:endParaRPr lang="cs-CZ" sz="2000" dirty="0" smtClean="0"/>
          </a:p>
          <a:p>
            <a:r>
              <a:rPr lang="cs-CZ" sz="2000" dirty="0" smtClean="0"/>
              <a:t>Lujza Urbancová </a:t>
            </a:r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 smtClean="0"/>
              <a:t>Bánská Bystrica, 30. 10. 2019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National identity </a:t>
            </a:r>
            <a:r>
              <a:rPr lang="en-GB" sz="3600" dirty="0" smtClean="0">
                <a:solidFill>
                  <a:schemeClr val="tx1"/>
                </a:solidFill>
                <a:sym typeface="Wingdings"/>
              </a:rPr>
              <a:t></a:t>
            </a:r>
            <a:r>
              <a:rPr lang="en-GB" sz="3600" dirty="0" smtClean="0">
                <a:solidFill>
                  <a:schemeClr val="tx1"/>
                </a:solidFill>
              </a:rPr>
              <a:t> nation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GB" sz="1800" dirty="0" smtClean="0">
                <a:solidFill>
                  <a:schemeClr val="tx1"/>
                </a:solidFill>
              </a:rPr>
              <a:t>Contemporary national identity as a conflict between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globalism and localism,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universal and individual,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collective and individual (nation as a collective or a group of individuals),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homogeneous society and heterogeneous society.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Whose perspective is the main in describing the national identity? (Diverse groups in one nation, smaller groups...)</a:t>
            </a: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Multi-identity, fluid identity.</a:t>
            </a:r>
          </a:p>
          <a:p>
            <a:pPr marL="0" indent="0">
              <a:buNone/>
            </a:pPr>
            <a:r>
              <a:rPr lang="en-GB" sz="1800" dirty="0" smtClean="0"/>
              <a:t>  </a:t>
            </a:r>
            <a:endParaRPr lang="en-GB" sz="1800" dirty="0" smtClean="0"/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4097" y="2600610"/>
            <a:ext cx="7560000" cy="38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Paradox: </a:t>
            </a:r>
          </a:p>
          <a:p>
            <a:pPr marL="0" indent="0" algn="ctr">
              <a:buNone/>
            </a:pPr>
            <a:r>
              <a:rPr lang="cs-CZ" sz="2200" b="1" dirty="0" err="1" smtClean="0">
                <a:solidFill>
                  <a:schemeClr val="tx1"/>
                </a:solidFill>
              </a:rPr>
              <a:t>ancient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nation</a:t>
            </a:r>
            <a:r>
              <a:rPr lang="cs-CZ" sz="2200" b="1" dirty="0" smtClean="0">
                <a:solidFill>
                  <a:schemeClr val="tx1"/>
                </a:solidFill>
              </a:rPr>
              <a:t> (</a:t>
            </a:r>
            <a:r>
              <a:rPr lang="cs-CZ" sz="2200" b="1" dirty="0" err="1" smtClean="0">
                <a:solidFill>
                  <a:schemeClr val="tx1"/>
                </a:solidFill>
              </a:rPr>
              <a:t>seen</a:t>
            </a:r>
            <a:r>
              <a:rPr lang="cs-CZ" sz="2200" b="1" dirty="0" smtClean="0">
                <a:solidFill>
                  <a:schemeClr val="tx1"/>
                </a:solidFill>
              </a:rPr>
              <a:t> by </a:t>
            </a:r>
            <a:r>
              <a:rPr lang="cs-CZ" sz="2200" b="1" dirty="0" err="1" smtClean="0">
                <a:solidFill>
                  <a:schemeClr val="tx1"/>
                </a:solidFill>
              </a:rPr>
              <a:t>nationalists</a:t>
            </a:r>
            <a:r>
              <a:rPr lang="cs-CZ" sz="2200" b="1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cs-CZ" sz="2200" b="1" dirty="0" smtClean="0">
                <a:solidFill>
                  <a:schemeClr val="tx1"/>
                </a:solidFill>
              </a:rPr>
              <a:t>vs. </a:t>
            </a:r>
          </a:p>
          <a:p>
            <a:pPr marL="0" indent="0" algn="ctr">
              <a:buNone/>
            </a:pPr>
            <a:r>
              <a:rPr lang="cs-CZ" sz="2200" b="1" dirty="0" err="1" smtClean="0">
                <a:solidFill>
                  <a:schemeClr val="tx1"/>
                </a:solidFill>
              </a:rPr>
              <a:t>young</a:t>
            </a:r>
            <a:r>
              <a:rPr lang="cs-CZ" sz="2200" b="1" dirty="0" smtClean="0">
                <a:solidFill>
                  <a:schemeClr val="tx1"/>
                </a:solidFill>
              </a:rPr>
              <a:t> </a:t>
            </a:r>
            <a:r>
              <a:rPr lang="cs-CZ" sz="2200" b="1" dirty="0" err="1" smtClean="0">
                <a:solidFill>
                  <a:schemeClr val="tx1"/>
                </a:solidFill>
              </a:rPr>
              <a:t>nation</a:t>
            </a:r>
            <a:r>
              <a:rPr lang="cs-CZ" sz="2200" b="1" dirty="0">
                <a:solidFill>
                  <a:schemeClr val="tx1"/>
                </a:solidFill>
              </a:rPr>
              <a:t> </a:t>
            </a:r>
            <a:r>
              <a:rPr lang="cs-CZ" sz="2200" b="1" dirty="0" smtClean="0">
                <a:solidFill>
                  <a:schemeClr val="tx1"/>
                </a:solidFill>
              </a:rPr>
              <a:t>(</a:t>
            </a:r>
            <a:r>
              <a:rPr lang="cs-CZ" sz="2200" b="1" dirty="0" err="1" smtClean="0">
                <a:solidFill>
                  <a:schemeClr val="tx1"/>
                </a:solidFill>
              </a:rPr>
              <a:t>seen</a:t>
            </a:r>
            <a:r>
              <a:rPr lang="cs-CZ" sz="2200" b="1" dirty="0" smtClean="0">
                <a:solidFill>
                  <a:schemeClr val="tx1"/>
                </a:solidFill>
              </a:rPr>
              <a:t> by </a:t>
            </a:r>
            <a:r>
              <a:rPr lang="cs-CZ" sz="2200" b="1" dirty="0" err="1" smtClean="0">
                <a:solidFill>
                  <a:schemeClr val="tx1"/>
                </a:solidFill>
              </a:rPr>
              <a:t>historians</a:t>
            </a:r>
            <a:r>
              <a:rPr lang="cs-CZ" sz="2200" b="1" dirty="0" smtClean="0">
                <a:solidFill>
                  <a:schemeClr val="tx1"/>
                </a:solidFill>
              </a:rPr>
              <a:t>)</a:t>
            </a:r>
          </a:p>
          <a:p>
            <a:pPr marL="0" indent="0" algn="ctr">
              <a:buNone/>
            </a:pPr>
            <a:endParaRPr lang="cs-CZ" sz="2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87366"/>
            <a:ext cx="15811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dirty="0" err="1" smtClean="0">
                <a:solidFill>
                  <a:schemeClr val="tx1"/>
                </a:solidFill>
              </a:rPr>
              <a:t>Svätopluk</a:t>
            </a:r>
            <a:r>
              <a:rPr lang="cs-CZ" sz="3600" dirty="0" smtClean="0">
                <a:solidFill>
                  <a:schemeClr val="tx1"/>
                </a:solidFill>
              </a:rPr>
              <a:t> – </a:t>
            </a:r>
            <a:r>
              <a:rPr lang="cs-CZ" sz="3600" dirty="0" err="1" smtClean="0">
                <a:solidFill>
                  <a:schemeClr val="tx1"/>
                </a:solidFill>
              </a:rPr>
              <a:t>the</a:t>
            </a:r>
            <a:r>
              <a:rPr lang="cs-CZ" sz="3600" dirty="0" smtClean="0">
                <a:solidFill>
                  <a:schemeClr val="tx1"/>
                </a:solidFill>
              </a:rPr>
              <a:t> king </a:t>
            </a:r>
            <a:r>
              <a:rPr lang="cs-CZ" sz="3600" dirty="0" err="1" smtClean="0">
                <a:solidFill>
                  <a:schemeClr val="tx1"/>
                </a:solidFill>
              </a:rPr>
              <a:t>of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old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Slovaks</a:t>
            </a:r>
            <a:r>
              <a:rPr lang="cs-CZ" sz="3600" dirty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or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 err="1" smtClean="0">
                <a:solidFill>
                  <a:schemeClr val="tx1"/>
                </a:solidFill>
              </a:rPr>
              <a:t>Slavs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4097" y="2600610"/>
            <a:ext cx="7560000" cy="38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 smtClean="0"/>
          </a:p>
          <a:p>
            <a:pPr marL="0" indent="0" algn="ctr">
              <a:buNone/>
            </a:pPr>
            <a:endParaRPr lang="cs-CZ" sz="2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200" b="1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87366"/>
            <a:ext cx="1581150" cy="695325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5" y="3118143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200" y="3118143"/>
            <a:ext cx="1600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65" y="384204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67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600" dirty="0" err="1" smtClean="0"/>
              <a:t>Sport</a:t>
            </a:r>
            <a:r>
              <a:rPr lang="sk-SK" sz="3600" dirty="0" smtClean="0"/>
              <a:t> – </a:t>
            </a:r>
            <a:r>
              <a:rPr lang="sk-SK" sz="3600" dirty="0" err="1" smtClean="0"/>
              <a:t>hockey</a:t>
            </a:r>
            <a:r>
              <a:rPr lang="sk-SK" sz="3600" dirty="0" smtClean="0"/>
              <a:t> team, </a:t>
            </a:r>
            <a:r>
              <a:rPr lang="sk-SK" sz="3600" dirty="0" err="1" smtClean="0"/>
              <a:t>cycling</a:t>
            </a:r>
            <a:r>
              <a:rPr lang="sk-SK" sz="3600" dirty="0" smtClean="0"/>
              <a:t> 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999" y="2460567"/>
            <a:ext cx="2546983" cy="2768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GB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  <p:sp>
        <p:nvSpPr>
          <p:cNvPr id="4" name="AutoShape 8" descr="Výsledek obrázku pro slovensko majstri sveta v hokej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6" y="2500729"/>
            <a:ext cx="27051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129" y="2481679"/>
            <a:ext cx="26765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186" y="2252663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01" y="437202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12" y="457204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38" y="4705396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7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>
                <a:solidFill>
                  <a:schemeClr val="tx1"/>
                </a:solidFill>
              </a:rPr>
              <a:t>National</a:t>
            </a:r>
            <a:r>
              <a:rPr lang="cs-CZ" sz="3600" dirty="0" smtClean="0">
                <a:solidFill>
                  <a:schemeClr val="tx1"/>
                </a:solidFill>
              </a:rPr>
              <a:t> </a:t>
            </a:r>
            <a:r>
              <a:rPr lang="cs-CZ" sz="3600" dirty="0">
                <a:solidFill>
                  <a:schemeClr val="tx1"/>
                </a:solidFill>
              </a:rPr>
              <a:t>stereotypes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sz="2400" dirty="0" err="1" smtClean="0">
                <a:solidFill>
                  <a:schemeClr val="tx1"/>
                </a:solidFill>
              </a:rPr>
              <a:t>Slovaks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as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FontTx/>
              <a:buChar char="-"/>
            </a:pPr>
            <a:r>
              <a:rPr lang="sk-SK" sz="2400" dirty="0" smtClean="0">
                <a:solidFill>
                  <a:schemeClr val="tx1"/>
                </a:solidFill>
              </a:rPr>
              <a:t>a </a:t>
            </a:r>
            <a:r>
              <a:rPr lang="sk-SK" sz="2400" dirty="0" err="1" smtClean="0">
                <a:solidFill>
                  <a:schemeClr val="tx1"/>
                </a:solidFill>
              </a:rPr>
              <a:t>generous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nation</a:t>
            </a:r>
            <a:r>
              <a:rPr lang="sk-SK" sz="2400" dirty="0" smtClean="0">
                <a:solidFill>
                  <a:schemeClr val="tx1"/>
                </a:solidFill>
              </a:rPr>
              <a:t>,</a:t>
            </a:r>
          </a:p>
          <a:p>
            <a:pPr algn="just">
              <a:buFontTx/>
              <a:buChar char="-"/>
            </a:pPr>
            <a:r>
              <a:rPr lang="sk-SK" sz="2400" dirty="0">
                <a:solidFill>
                  <a:schemeClr val="tx1"/>
                </a:solidFill>
              </a:rPr>
              <a:t>„My </a:t>
            </a:r>
            <a:r>
              <a:rPr lang="sk-SK" sz="2400" dirty="0">
                <a:solidFill>
                  <a:schemeClr val="tx1"/>
                </a:solidFill>
              </a:rPr>
              <a:t>sme národ </a:t>
            </a:r>
            <a:r>
              <a:rPr lang="sk-SK" sz="2400" dirty="0" smtClean="0">
                <a:solidFill>
                  <a:schemeClr val="tx1"/>
                </a:solidFill>
              </a:rPr>
              <a:t>holubičí, </a:t>
            </a:r>
            <a:r>
              <a:rPr lang="sk-SK" sz="2400" dirty="0">
                <a:solidFill>
                  <a:schemeClr val="tx1"/>
                </a:solidFill>
              </a:rPr>
              <a:t>nikto nám nič </a:t>
            </a:r>
            <a:r>
              <a:rPr lang="sk-SK" sz="2400" dirty="0" smtClean="0">
                <a:solidFill>
                  <a:schemeClr val="tx1"/>
                </a:solidFill>
              </a:rPr>
              <a:t>nedožičí, </a:t>
            </a:r>
            <a:r>
              <a:rPr lang="sk-SK" sz="2400" dirty="0">
                <a:solidFill>
                  <a:schemeClr val="tx1"/>
                </a:solidFill>
              </a:rPr>
              <a:t>každý na nás iba </a:t>
            </a:r>
            <a:r>
              <a:rPr lang="sk-SK" sz="2400" dirty="0" smtClean="0">
                <a:solidFill>
                  <a:schemeClr val="tx1"/>
                </a:solidFill>
              </a:rPr>
              <a:t>kričí, </a:t>
            </a:r>
            <a:r>
              <a:rPr lang="sk-SK" sz="2400" dirty="0">
                <a:solidFill>
                  <a:schemeClr val="tx1"/>
                </a:solidFill>
              </a:rPr>
              <a:t>je to o nás </a:t>
            </a:r>
            <a:r>
              <a:rPr lang="sk-SK" sz="2400" dirty="0">
                <a:solidFill>
                  <a:schemeClr val="tx1"/>
                </a:solidFill>
              </a:rPr>
              <a:t>známe...“ (Slovak song</a:t>
            </a:r>
            <a:r>
              <a:rPr lang="sk-SK" sz="2400" dirty="0" smtClean="0">
                <a:solidFill>
                  <a:schemeClr val="tx1"/>
                </a:solidFill>
              </a:rPr>
              <a:t>).</a:t>
            </a:r>
            <a:endParaRPr lang="sk-SK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sk-SK" sz="2400" dirty="0" smtClean="0">
                <a:solidFill>
                  <a:schemeClr val="tx1"/>
                </a:solidFill>
              </a:rPr>
              <a:t>(</a:t>
            </a:r>
            <a:r>
              <a:rPr lang="sk-SK" sz="2400" dirty="0" err="1" smtClean="0">
                <a:solidFill>
                  <a:schemeClr val="tx1"/>
                </a:solidFill>
              </a:rPr>
              <a:t>We</a:t>
            </a:r>
            <a:r>
              <a:rPr lang="sk-SK" sz="2400" smtClean="0">
                <a:solidFill>
                  <a:schemeClr val="tx1"/>
                </a:solidFill>
              </a:rPr>
              <a:t> are </a:t>
            </a:r>
            <a:r>
              <a:rPr lang="sk-SK" sz="2400" dirty="0" err="1" smtClean="0">
                <a:solidFill>
                  <a:schemeClr val="tx1"/>
                </a:solidFill>
              </a:rPr>
              <a:t>a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dove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nation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nobody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indulges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us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everybody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shouts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at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us</a:t>
            </a:r>
            <a:r>
              <a:rPr lang="sk-SK" sz="2400" dirty="0" smtClean="0">
                <a:solidFill>
                  <a:schemeClr val="tx1"/>
                </a:solidFill>
              </a:rPr>
              <a:t>, </a:t>
            </a:r>
            <a:r>
              <a:rPr lang="sk-SK" sz="2400" dirty="0" err="1" smtClean="0">
                <a:solidFill>
                  <a:schemeClr val="tx1"/>
                </a:solidFill>
              </a:rPr>
              <a:t>it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is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well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known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about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us</a:t>
            </a:r>
            <a:r>
              <a:rPr lang="sk-SK" sz="2400" dirty="0" smtClean="0">
                <a:solidFill>
                  <a:schemeClr val="tx1"/>
                </a:solidFill>
              </a:rPr>
              <a:t>...)</a:t>
            </a:r>
          </a:p>
          <a:p>
            <a:pPr marL="0" indent="0" algn="just">
              <a:buNone/>
            </a:pPr>
            <a:endParaRPr lang="en-AU" sz="2400" dirty="0" smtClean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620000"/>
            <a:ext cx="8802514" cy="748080"/>
          </a:xfrm>
        </p:spPr>
        <p:txBody>
          <a:bodyPr>
            <a:noAutofit/>
          </a:bodyPr>
          <a:lstStyle/>
          <a:p>
            <a:pPr algn="ctr"/>
            <a:r>
              <a:rPr lang="sk-SK" sz="3600" dirty="0"/>
              <a:t>Slovak </a:t>
            </a:r>
            <a:r>
              <a:rPr lang="sk-SK" sz="3600" dirty="0" err="1"/>
              <a:t>National</a:t>
            </a:r>
            <a:r>
              <a:rPr lang="sk-SK" sz="3600" dirty="0"/>
              <a:t> </a:t>
            </a:r>
            <a:r>
              <a:rPr lang="sk-SK" sz="3600" dirty="0" err="1"/>
              <a:t>Anthem</a:t>
            </a:r>
            <a:r>
              <a:rPr lang="sk-SK" sz="3600" dirty="0"/>
              <a:t> </a:t>
            </a:r>
            <a:r>
              <a:rPr lang="sk-SK" sz="3600" dirty="0" smtClean="0"/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2460567"/>
            <a:ext cx="2847268" cy="389866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AU" sz="18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Nad </a:t>
            </a: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Tatrou sa blýska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Nad Tatrou sa blýska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Hromy divo bijú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Zastavme ich, bratia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Veď sa ony stratia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Slováci ožijú 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 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To Slovensko naše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Posiaľ tvrdo spalo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Ale blesky hromu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Vzbudzujú ho k tomu</a:t>
            </a:r>
          </a:p>
          <a:p>
            <a:pPr marL="0" indent="0" defTabSz="905073">
              <a:buNone/>
            </a:pPr>
            <a:r>
              <a:rPr lang="sk-SK" sz="2900" dirty="0">
                <a:solidFill>
                  <a:schemeClr val="tx1"/>
                </a:solidFill>
                <a:latin typeface="+mn-lt"/>
                <a:cs typeface="+mn-cs"/>
              </a:rPr>
              <a:t>Aby sa prebralo</a:t>
            </a:r>
          </a:p>
          <a:p>
            <a:pPr algn="ctr">
              <a:buNone/>
            </a:pP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3869299" y="2908821"/>
            <a:ext cx="4196943" cy="338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There Is Lightning Over </a:t>
            </a:r>
            <a:r>
              <a:rPr lang="en-US" b="1" dirty="0" err="1"/>
              <a:t>Tatras</a:t>
            </a:r>
            <a:endParaRPr lang="en-US" b="1" dirty="0"/>
          </a:p>
          <a:p>
            <a:r>
              <a:rPr lang="en-US" dirty="0" smtClean="0"/>
              <a:t>There </a:t>
            </a:r>
            <a:r>
              <a:rPr lang="en-US" dirty="0"/>
              <a:t>is lightning over the </a:t>
            </a:r>
            <a:r>
              <a:rPr lang="en-US" dirty="0" err="1"/>
              <a:t>Tatras</a:t>
            </a:r>
            <a:r>
              <a:rPr lang="en-US" dirty="0"/>
              <a:t>,</a:t>
            </a:r>
          </a:p>
          <a:p>
            <a:r>
              <a:rPr lang="en-US" dirty="0"/>
              <a:t>thunder beats wildly.</a:t>
            </a:r>
          </a:p>
          <a:p>
            <a:r>
              <a:rPr lang="en-US" dirty="0"/>
              <a:t>Let us stop them, </a:t>
            </a:r>
            <a:r>
              <a:rPr lang="en-US" u="sng" dirty="0"/>
              <a:t>brothers</a:t>
            </a:r>
          </a:p>
          <a:p>
            <a:r>
              <a:rPr lang="en-US" dirty="0"/>
              <a:t>after all, they will disappear,</a:t>
            </a:r>
          </a:p>
          <a:p>
            <a:r>
              <a:rPr lang="en-US" dirty="0"/>
              <a:t>the Slovaks will revive.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That Slovakia of ours</a:t>
            </a:r>
          </a:p>
          <a:p>
            <a:r>
              <a:rPr lang="en-US" dirty="0"/>
              <a:t>has been fast asleep so far.</a:t>
            </a:r>
          </a:p>
          <a:p>
            <a:r>
              <a:rPr lang="en-US" dirty="0"/>
              <a:t>But the thunder's lightning</a:t>
            </a:r>
          </a:p>
          <a:p>
            <a:r>
              <a:rPr lang="en-US" dirty="0"/>
              <a:t>is rousing Her</a:t>
            </a:r>
          </a:p>
          <a:p>
            <a:r>
              <a:rPr lang="en-US" dirty="0"/>
              <a:t>to awake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985" y="-1"/>
            <a:ext cx="5010553" cy="6854360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66" y="3746889"/>
            <a:ext cx="3354600" cy="244981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4" y="778360"/>
            <a:ext cx="2009972" cy="2047272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7487055" y="4009828"/>
            <a:ext cx="1407738" cy="351017"/>
          </a:xfrm>
          <a:prstGeom prst="rect">
            <a:avLst/>
          </a:prstGeom>
          <a:noFill/>
        </p:spPr>
        <p:txBody>
          <a:bodyPr wrap="none" lIns="76032" tIns="38016" rIns="76032" bIns="38016" rtlCol="0">
            <a:spAutoFit/>
          </a:bodyPr>
          <a:lstStyle/>
          <a:p>
            <a:r>
              <a:rPr lang="sk-SK" b="1" dirty="0" smtClean="0">
                <a:solidFill>
                  <a:srgbClr val="6F4B32"/>
                </a:solidFill>
              </a:rPr>
              <a:t>www.umb.sk</a:t>
            </a:r>
            <a:endParaRPr lang="sk-SK" b="1" dirty="0">
              <a:solidFill>
                <a:srgbClr val="6F4B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454420" y="1752885"/>
            <a:ext cx="5697128" cy="384551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pPr algn="just"/>
            <a:endParaRPr lang="sk-SK" sz="1000" dirty="0"/>
          </a:p>
          <a:p>
            <a:pPr algn="just"/>
            <a:endParaRPr lang="sk-SK" sz="1000" dirty="0"/>
          </a:p>
        </p:txBody>
      </p:sp>
      <p:sp>
        <p:nvSpPr>
          <p:cNvPr id="3" name="Obdĺžnik 2"/>
          <p:cNvSpPr/>
          <p:nvPr/>
        </p:nvSpPr>
        <p:spPr>
          <a:xfrm>
            <a:off x="547269" y="496583"/>
            <a:ext cx="8002292" cy="1461769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r>
              <a:rPr lang="sk-SK" sz="3000" b="1" dirty="0">
                <a:solidFill>
                  <a:srgbClr val="6F4B32"/>
                </a:solidFill>
              </a:rPr>
              <a:t>EDUCATION CREATES THE FUTURE - BE THE FUTURE!</a:t>
            </a:r>
          </a:p>
          <a:p>
            <a:r>
              <a:rPr lang="sk-SK" sz="3000" dirty="0">
                <a:solidFill>
                  <a:srgbClr val="6F4B32"/>
                </a:solidFill>
              </a:rPr>
              <a:t>MATEJ BEL UNIVERSITY IN </a:t>
            </a:r>
            <a:r>
              <a:rPr lang="sk-SK" sz="3000" dirty="0" smtClean="0">
                <a:solidFill>
                  <a:srgbClr val="6F4B32"/>
                </a:solidFill>
              </a:rPr>
              <a:t>BANSKÁ </a:t>
            </a:r>
            <a:r>
              <a:rPr lang="sk-SK" sz="3000" dirty="0">
                <a:solidFill>
                  <a:srgbClr val="6F4B32"/>
                </a:solidFill>
              </a:rPr>
              <a:t>BYSTRICA</a:t>
            </a:r>
            <a:endParaRPr lang="sk-SK" sz="3000" dirty="0">
              <a:solidFill>
                <a:srgbClr val="6F4B32"/>
              </a:solidFill>
            </a:endParaRPr>
          </a:p>
        </p:txBody>
      </p:sp>
      <p:pic>
        <p:nvPicPr>
          <p:cNvPr id="4" name="Obrázok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07" y="4786716"/>
            <a:ext cx="1821580" cy="65921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82" y="2111057"/>
            <a:ext cx="1907153" cy="229654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8" y="4441327"/>
            <a:ext cx="1823070" cy="10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784499" y="1984324"/>
            <a:ext cx="2893530" cy="492273"/>
          </a:xfrm>
          <a:prstGeom prst="rect">
            <a:avLst/>
          </a:prstGeom>
        </p:spPr>
        <p:txBody>
          <a:bodyPr wrap="none" lIns="76032" tIns="38016" rIns="76032" bIns="38016">
            <a:spAutoFit/>
          </a:bodyPr>
          <a:lstStyle/>
          <a:p>
            <a:r>
              <a:rPr lang="sk-SK" sz="2700" b="1" dirty="0">
                <a:solidFill>
                  <a:srgbClr val="6F4B32"/>
                </a:solidFill>
              </a:rPr>
              <a:t>FACULTIES OF MBU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030" y="341370"/>
            <a:ext cx="4241992" cy="2433955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4843675" y="274146"/>
            <a:ext cx="1552876" cy="1291665"/>
          </a:xfrm>
          <a:prstGeom prst="rect">
            <a:avLst/>
          </a:prstGeom>
        </p:spPr>
        <p:txBody>
          <a:bodyPr lIns="76032" tIns="38016" rIns="76032" bIns="38016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396343" y="3066468"/>
            <a:ext cx="2331823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r>
              <a:rPr lang="sk-SK" sz="1200" b="1" dirty="0" err="1"/>
              <a:t>Faculty</a:t>
            </a:r>
            <a:r>
              <a:rPr lang="sk-SK" sz="1200" b="1" dirty="0"/>
              <a:t> of </a:t>
            </a:r>
            <a:r>
              <a:rPr lang="sk-SK" sz="1200" b="1" dirty="0" err="1"/>
              <a:t>Economics</a:t>
            </a:r>
            <a:endParaRPr lang="sk-SK" sz="1200" dirty="0"/>
          </a:p>
          <a:p>
            <a:r>
              <a:rPr lang="en-GB" sz="1200" dirty="0" err="1"/>
              <a:t>Tajovského</a:t>
            </a:r>
            <a:r>
              <a:rPr lang="en-GB" sz="1200" dirty="0"/>
              <a:t> </a:t>
            </a:r>
            <a:r>
              <a:rPr lang="en-GB" sz="1200" dirty="0"/>
              <a:t>10, 975 90 </a:t>
            </a:r>
            <a:r>
              <a:rPr lang="en-GB" sz="1200" dirty="0" err="1"/>
              <a:t>Banská</a:t>
            </a:r>
            <a:r>
              <a:rPr lang="en-GB" sz="1200" dirty="0"/>
              <a:t> </a:t>
            </a:r>
            <a:r>
              <a:rPr lang="en-GB" sz="1200" dirty="0" err="1"/>
              <a:t>Bystrica</a:t>
            </a:r>
            <a:endParaRPr lang="en-GB" sz="1200" dirty="0"/>
          </a:p>
          <a:p>
            <a:r>
              <a:rPr lang="en-GB" sz="1200" dirty="0"/>
              <a:t>+421-48-446 21 11</a:t>
            </a:r>
          </a:p>
          <a:p>
            <a:r>
              <a:rPr lang="en-GB" sz="1200" b="1" dirty="0"/>
              <a:t>http://www.ef.umb.sk</a:t>
            </a:r>
          </a:p>
        </p:txBody>
      </p:sp>
      <p:sp>
        <p:nvSpPr>
          <p:cNvPr id="9" name="Obdĺžnik 8"/>
          <p:cNvSpPr/>
          <p:nvPr/>
        </p:nvSpPr>
        <p:spPr>
          <a:xfrm>
            <a:off x="5564104" y="4216659"/>
            <a:ext cx="2009314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r>
              <a:rPr lang="sk-SK" sz="1200" b="1" dirty="0" err="1"/>
              <a:t>Faculty</a:t>
            </a:r>
            <a:r>
              <a:rPr lang="sk-SK" sz="1200" b="1" dirty="0"/>
              <a:t> of Education </a:t>
            </a:r>
            <a:endParaRPr lang="sk-SK" sz="1200" b="1" dirty="0"/>
          </a:p>
          <a:p>
            <a:r>
              <a:rPr lang="en-GB" sz="1200" dirty="0" err="1"/>
              <a:t>Ružová</a:t>
            </a:r>
            <a:r>
              <a:rPr lang="en-GB" sz="1200" dirty="0"/>
              <a:t> </a:t>
            </a:r>
            <a:r>
              <a:rPr lang="en-GB" sz="1200" dirty="0"/>
              <a:t>13, 974 11 </a:t>
            </a:r>
            <a:r>
              <a:rPr lang="en-GB" sz="1200" dirty="0" err="1"/>
              <a:t>Banská</a:t>
            </a:r>
            <a:r>
              <a:rPr lang="en-GB" sz="1200" dirty="0"/>
              <a:t> </a:t>
            </a:r>
            <a:r>
              <a:rPr lang="en-GB" sz="1200" dirty="0" err="1"/>
              <a:t>Bystrica</a:t>
            </a:r>
            <a:endParaRPr lang="en-GB" sz="1200" dirty="0"/>
          </a:p>
          <a:p>
            <a:r>
              <a:rPr lang="en-GB" sz="1200" dirty="0" err="1"/>
              <a:t>tel</a:t>
            </a:r>
            <a:r>
              <a:rPr lang="en-GB" sz="1200" dirty="0"/>
              <a:t>: +421-48-446 41 11</a:t>
            </a:r>
          </a:p>
          <a:p>
            <a:r>
              <a:rPr lang="en-GB" sz="1200" b="1" dirty="0"/>
              <a:t>http://www.pdf.umb.sk</a:t>
            </a:r>
          </a:p>
        </p:txBody>
      </p:sp>
      <p:sp>
        <p:nvSpPr>
          <p:cNvPr id="10" name="Obdĺžnik 9"/>
          <p:cNvSpPr/>
          <p:nvPr/>
        </p:nvSpPr>
        <p:spPr>
          <a:xfrm>
            <a:off x="5564103" y="3054929"/>
            <a:ext cx="2246464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r>
              <a:rPr lang="en-US" sz="1200" b="1" dirty="0"/>
              <a:t>Faculty of Arts </a:t>
            </a:r>
            <a:endParaRPr lang="sk-SK" sz="1200" b="1" dirty="0"/>
          </a:p>
          <a:p>
            <a:r>
              <a:rPr lang="en-GB" sz="1200" dirty="0" err="1"/>
              <a:t>Tajovského</a:t>
            </a:r>
            <a:r>
              <a:rPr lang="en-GB" sz="1200" dirty="0"/>
              <a:t> </a:t>
            </a:r>
            <a:r>
              <a:rPr lang="en-GB" sz="1200" dirty="0"/>
              <a:t>40, 974 01 </a:t>
            </a:r>
            <a:r>
              <a:rPr lang="en-GB" sz="1200" dirty="0" err="1"/>
              <a:t>Banská</a:t>
            </a:r>
            <a:r>
              <a:rPr lang="en-GB" sz="1200" dirty="0"/>
              <a:t> </a:t>
            </a:r>
            <a:r>
              <a:rPr lang="en-GB" sz="1200" dirty="0" err="1"/>
              <a:t>Bystrica</a:t>
            </a:r>
            <a:endParaRPr lang="en-GB" sz="1200" dirty="0"/>
          </a:p>
          <a:p>
            <a:r>
              <a:rPr lang="en-GB" sz="1200" dirty="0"/>
              <a:t>tel. +421-48-446 71 11</a:t>
            </a:r>
          </a:p>
          <a:p>
            <a:r>
              <a:rPr lang="en-GB" sz="1200" b="1" dirty="0"/>
              <a:t>http://www.f</a:t>
            </a:r>
            <a:r>
              <a:rPr lang="sk-SK" sz="1200" b="1" dirty="0"/>
              <a:t>f</a:t>
            </a:r>
            <a:r>
              <a:rPr lang="en-GB" sz="1200" b="1" dirty="0"/>
              <a:t>.umb.sk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1396343" y="5228402"/>
            <a:ext cx="2156254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r>
              <a:rPr lang="en-US" sz="1200" b="1" dirty="0"/>
              <a:t>Faculty of Natural Sciences</a:t>
            </a:r>
            <a:endParaRPr lang="sk-SK" sz="1200" dirty="0"/>
          </a:p>
          <a:p>
            <a:r>
              <a:rPr lang="en-GB" sz="1200" dirty="0" err="1"/>
              <a:t>Tajovského</a:t>
            </a:r>
            <a:r>
              <a:rPr lang="en-GB" sz="1200" dirty="0"/>
              <a:t> </a:t>
            </a:r>
            <a:r>
              <a:rPr lang="en-GB" sz="1200" dirty="0"/>
              <a:t>40, 974 01 </a:t>
            </a:r>
            <a:r>
              <a:rPr lang="en-GB" sz="1200" dirty="0" err="1"/>
              <a:t>Banská</a:t>
            </a:r>
            <a:r>
              <a:rPr lang="en-GB" sz="1200" dirty="0"/>
              <a:t> </a:t>
            </a:r>
            <a:r>
              <a:rPr lang="en-GB" sz="1200" dirty="0" err="1"/>
              <a:t>Bystrica</a:t>
            </a:r>
            <a:endParaRPr lang="en-GB" sz="1200" dirty="0"/>
          </a:p>
          <a:p>
            <a:r>
              <a:rPr lang="en-GB" sz="1200" dirty="0" err="1"/>
              <a:t>tel</a:t>
            </a:r>
            <a:r>
              <a:rPr lang="en-GB" sz="1200" dirty="0"/>
              <a:t>: +421-48-446 71 11</a:t>
            </a:r>
          </a:p>
          <a:p>
            <a:r>
              <a:rPr lang="en-GB" sz="1200" b="1" dirty="0"/>
              <a:t>http://www.fpv.umb.sk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5564103" y="5387267"/>
            <a:ext cx="2355918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r>
              <a:rPr lang="sk-SK" sz="1200" b="1" dirty="0" err="1"/>
              <a:t>Faculty</a:t>
            </a:r>
            <a:r>
              <a:rPr lang="sk-SK" sz="1200" b="1" dirty="0"/>
              <a:t> of </a:t>
            </a:r>
            <a:r>
              <a:rPr lang="sk-SK" sz="1200" b="1" dirty="0" err="1"/>
              <a:t>Law</a:t>
            </a:r>
            <a:endParaRPr lang="sk-SK" sz="1200" dirty="0"/>
          </a:p>
          <a:p>
            <a:r>
              <a:rPr lang="en-GB" sz="1200" dirty="0" err="1"/>
              <a:t>Komenského</a:t>
            </a:r>
            <a:r>
              <a:rPr lang="en-GB" sz="1200" dirty="0"/>
              <a:t> </a:t>
            </a:r>
            <a:r>
              <a:rPr lang="en-GB" sz="1200" dirty="0"/>
              <a:t>20, 974 01 </a:t>
            </a:r>
            <a:r>
              <a:rPr lang="en-GB" sz="1200" dirty="0" err="1"/>
              <a:t>Banská</a:t>
            </a:r>
            <a:r>
              <a:rPr lang="en-GB" sz="1200" dirty="0"/>
              <a:t> </a:t>
            </a:r>
            <a:r>
              <a:rPr lang="en-GB" sz="1200" dirty="0" err="1"/>
              <a:t>Bystrica</a:t>
            </a:r>
            <a:endParaRPr lang="en-GB" sz="1200" dirty="0"/>
          </a:p>
          <a:p>
            <a:r>
              <a:rPr lang="en-GB" sz="1200" b="1" dirty="0" err="1"/>
              <a:t>tel</a:t>
            </a:r>
            <a:r>
              <a:rPr lang="en-GB" sz="1200" b="1" dirty="0"/>
              <a:t>: +421-48-446 31 11</a:t>
            </a:r>
          </a:p>
          <a:p>
            <a:r>
              <a:rPr lang="en-GB" sz="1200" b="1" dirty="0"/>
              <a:t>http://www.prf.umb.sk</a:t>
            </a:r>
            <a:endParaRPr lang="sk-SK" sz="1200" b="1" dirty="0"/>
          </a:p>
        </p:txBody>
      </p:sp>
      <p:sp>
        <p:nvSpPr>
          <p:cNvPr id="13" name="Obdĺžnik 12"/>
          <p:cNvSpPr/>
          <p:nvPr/>
        </p:nvSpPr>
        <p:spPr>
          <a:xfrm>
            <a:off x="1396343" y="4039988"/>
            <a:ext cx="2888213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r>
              <a:rPr lang="sk-SK" sz="1200" b="1" dirty="0" err="1"/>
              <a:t>Faculty</a:t>
            </a:r>
            <a:r>
              <a:rPr lang="sk-SK" sz="1200" b="1" dirty="0"/>
              <a:t> of </a:t>
            </a:r>
            <a:r>
              <a:rPr lang="sk-SK" sz="1200" b="1" dirty="0" err="1"/>
              <a:t>Political</a:t>
            </a:r>
            <a:r>
              <a:rPr lang="sk-SK" sz="1200" b="1" dirty="0"/>
              <a:t> </a:t>
            </a:r>
            <a:r>
              <a:rPr lang="sk-SK" sz="1200" b="1" dirty="0" err="1"/>
              <a:t>Sciences</a:t>
            </a:r>
            <a:r>
              <a:rPr lang="sk-SK" sz="1200" b="1" dirty="0"/>
              <a:t> and International </a:t>
            </a:r>
            <a:r>
              <a:rPr lang="sk-SK" sz="1200" b="1" dirty="0" err="1"/>
              <a:t>Relations</a:t>
            </a:r>
            <a:r>
              <a:rPr lang="sk-SK" sz="1200" b="1" dirty="0"/>
              <a:t> </a:t>
            </a:r>
            <a:endParaRPr lang="sk-SK" sz="1200" b="1" dirty="0"/>
          </a:p>
          <a:p>
            <a:r>
              <a:rPr lang="en-GB" sz="1200" dirty="0" err="1"/>
              <a:t>Kuzmányho</a:t>
            </a:r>
            <a:r>
              <a:rPr lang="en-GB" sz="1200" dirty="0"/>
              <a:t> </a:t>
            </a:r>
            <a:r>
              <a:rPr lang="en-GB" sz="1200" dirty="0"/>
              <a:t>1, 974 01 </a:t>
            </a:r>
            <a:r>
              <a:rPr lang="en-GB" sz="1200" dirty="0" err="1"/>
              <a:t>Banská</a:t>
            </a:r>
            <a:r>
              <a:rPr lang="en-GB" sz="1200" dirty="0"/>
              <a:t> </a:t>
            </a:r>
            <a:r>
              <a:rPr lang="en-GB" sz="1200" dirty="0" err="1"/>
              <a:t>Bystrica</a:t>
            </a:r>
            <a:endParaRPr lang="en-GB" sz="1200" dirty="0"/>
          </a:p>
          <a:p>
            <a:r>
              <a:rPr lang="en-GB" sz="1200" dirty="0" err="1"/>
              <a:t>tel</a:t>
            </a:r>
            <a:r>
              <a:rPr lang="en-GB" sz="1200" dirty="0"/>
              <a:t>: +421-48-446 12 21</a:t>
            </a:r>
          </a:p>
          <a:p>
            <a:r>
              <a:rPr lang="en-GB" sz="1200" b="1" dirty="0"/>
              <a:t>http://www.fpvmv.umb.sk</a:t>
            </a:r>
            <a:endParaRPr lang="sk-SK" sz="1200" b="1" dirty="0"/>
          </a:p>
        </p:txBody>
      </p:sp>
      <p:pic>
        <p:nvPicPr>
          <p:cNvPr id="15" name="Obrázo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4" y="3066468"/>
            <a:ext cx="790872" cy="995196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0" y="3066468"/>
            <a:ext cx="818967" cy="966287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4" y="5272302"/>
            <a:ext cx="977302" cy="982020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3" y="4141689"/>
            <a:ext cx="1050316" cy="963168"/>
          </a:xfrm>
          <a:prstGeom prst="rect">
            <a:avLst/>
          </a:prstGeom>
        </p:spPr>
      </p:pic>
      <p:pic>
        <p:nvPicPr>
          <p:cNvPr id="19" name="Obrázo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0" y="4174253"/>
            <a:ext cx="794561" cy="1018731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20" y="5334480"/>
            <a:ext cx="794562" cy="961043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43" y="341370"/>
            <a:ext cx="1128799" cy="136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8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349325" y="684052"/>
            <a:ext cx="3126542" cy="538439"/>
          </a:xfrm>
          <a:prstGeom prst="rect">
            <a:avLst/>
          </a:prstGeom>
        </p:spPr>
        <p:txBody>
          <a:bodyPr wrap="none" lIns="76032" tIns="38016" rIns="76032" bIns="38016">
            <a:spAutoFit/>
          </a:bodyPr>
          <a:lstStyle/>
          <a:p>
            <a:r>
              <a:rPr lang="sk-SK" sz="3000" b="1" dirty="0">
                <a:solidFill>
                  <a:srgbClr val="6F4B32"/>
                </a:solidFill>
              </a:rPr>
              <a:t>MBU IN NUMBERS</a:t>
            </a:r>
          </a:p>
        </p:txBody>
      </p:sp>
      <p:pic>
        <p:nvPicPr>
          <p:cNvPr id="19" name="Obrázok 1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18" y="684052"/>
            <a:ext cx="1032225" cy="469731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3"/>
          <a:srcRect l="22256" t="18249" r="21948" b="18355"/>
          <a:stretch/>
        </p:blipFill>
        <p:spPr>
          <a:xfrm>
            <a:off x="1766430" y="2255593"/>
            <a:ext cx="1024828" cy="1442806"/>
          </a:xfrm>
          <a:prstGeom prst="rect">
            <a:avLst/>
          </a:prstGeom>
        </p:spPr>
      </p:pic>
      <p:sp>
        <p:nvSpPr>
          <p:cNvPr id="25" name="Obdĺžnik 24"/>
          <p:cNvSpPr/>
          <p:nvPr/>
        </p:nvSpPr>
        <p:spPr>
          <a:xfrm>
            <a:off x="7388742" y="4130637"/>
            <a:ext cx="1576717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pPr algn="ctr"/>
            <a:r>
              <a:rPr lang="sk-SK" sz="2000" b="1" dirty="0">
                <a:solidFill>
                  <a:srgbClr val="6F4B32"/>
                </a:solidFill>
              </a:rPr>
              <a:t>3 </a:t>
            </a: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EXCELLENCE CENTRES</a:t>
            </a:r>
            <a:endParaRPr lang="sk-SK" sz="2000" b="1" dirty="0">
              <a:solidFill>
                <a:srgbClr val="6F4B32"/>
              </a:solidFill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1287262" y="4189594"/>
            <a:ext cx="2006354" cy="192343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pPr algn="ctr"/>
            <a:r>
              <a:rPr lang="sk-SK" sz="2000" b="1" dirty="0">
                <a:solidFill>
                  <a:srgbClr val="6F4B32"/>
                </a:solidFill>
              </a:rPr>
              <a:t>INTERNATIONAL </a:t>
            </a: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STUDENTS FROM OVER 21 COUNTRIES ALL OVER THE WORLD</a:t>
            </a:r>
            <a:endParaRPr lang="sk-SK" sz="2000" b="1" dirty="0">
              <a:solidFill>
                <a:srgbClr val="6F4B32"/>
              </a:solidFill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3144335" y="4173507"/>
            <a:ext cx="1456307" cy="692328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pPr algn="ctr"/>
            <a:r>
              <a:rPr lang="sk-SK" sz="2000" b="1" dirty="0">
                <a:solidFill>
                  <a:srgbClr val="6F4B32"/>
                </a:solidFill>
              </a:rPr>
              <a:t>6 </a:t>
            </a:r>
            <a:endParaRPr lang="sk-SK" sz="2000" b="1" dirty="0">
              <a:solidFill>
                <a:srgbClr val="6F4B32"/>
              </a:solidFill>
            </a:endParaRP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FACULTIES</a:t>
            </a:r>
            <a:endParaRPr lang="sk-SK" sz="2000" b="1" dirty="0">
              <a:solidFill>
                <a:srgbClr val="6F4B32"/>
              </a:solidFill>
            </a:endParaRPr>
          </a:p>
        </p:txBody>
      </p:sp>
      <p:sp>
        <p:nvSpPr>
          <p:cNvPr id="28" name="Obdĺžnik 27"/>
          <p:cNvSpPr/>
          <p:nvPr/>
        </p:nvSpPr>
        <p:spPr>
          <a:xfrm>
            <a:off x="4307348" y="4166818"/>
            <a:ext cx="1819032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pPr algn="ctr"/>
            <a:r>
              <a:rPr lang="sk-SK" sz="2000" b="1" dirty="0">
                <a:solidFill>
                  <a:srgbClr val="6F4B32"/>
                </a:solidFill>
              </a:rPr>
              <a:t>44 </a:t>
            </a: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FIELDS </a:t>
            </a: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OF </a:t>
            </a:r>
            <a:r>
              <a:rPr lang="sk-SK" sz="2000" b="1" dirty="0">
                <a:solidFill>
                  <a:srgbClr val="6F4B32"/>
                </a:solidFill>
              </a:rPr>
              <a:t>STUDY</a:t>
            </a:r>
          </a:p>
        </p:txBody>
      </p:sp>
      <p:sp>
        <p:nvSpPr>
          <p:cNvPr id="29" name="Obdĺžnik 28"/>
          <p:cNvSpPr/>
          <p:nvPr/>
        </p:nvSpPr>
        <p:spPr>
          <a:xfrm>
            <a:off x="5743852" y="4130637"/>
            <a:ext cx="1794101" cy="1000104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pPr algn="ctr"/>
            <a:r>
              <a:rPr lang="sk-SK" sz="2000" b="1" dirty="0">
                <a:solidFill>
                  <a:srgbClr val="6F4B32"/>
                </a:solidFill>
              </a:rPr>
              <a:t>444</a:t>
            </a: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STUDY </a:t>
            </a: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PROGRAMMES</a:t>
            </a:r>
            <a:endParaRPr lang="sk-SK" sz="2000" b="1" dirty="0">
              <a:solidFill>
                <a:srgbClr val="6F4B32"/>
              </a:solidFill>
            </a:endParaRPr>
          </a:p>
        </p:txBody>
      </p:sp>
      <p:pic>
        <p:nvPicPr>
          <p:cNvPr id="30" name="Obrázok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5" y="2288667"/>
            <a:ext cx="1268643" cy="1339861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80" y="2255593"/>
            <a:ext cx="1028244" cy="1473298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53" y="2233943"/>
            <a:ext cx="1044314" cy="1601133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53" y="2190310"/>
            <a:ext cx="1113169" cy="1508088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86" y="2233943"/>
            <a:ext cx="872174" cy="1539103"/>
          </a:xfrm>
          <a:prstGeom prst="rect">
            <a:avLst/>
          </a:prstGeom>
        </p:spPr>
      </p:pic>
      <p:sp>
        <p:nvSpPr>
          <p:cNvPr id="35" name="Obdĺžnik 34"/>
          <p:cNvSpPr/>
          <p:nvPr/>
        </p:nvSpPr>
        <p:spPr>
          <a:xfrm>
            <a:off x="23316" y="4166818"/>
            <a:ext cx="1398314" cy="692328"/>
          </a:xfrm>
          <a:prstGeom prst="rect">
            <a:avLst/>
          </a:prstGeom>
        </p:spPr>
        <p:txBody>
          <a:bodyPr wrap="square" lIns="76032" tIns="38016" rIns="76032" bIns="38016">
            <a:spAutoFit/>
          </a:bodyPr>
          <a:lstStyle/>
          <a:p>
            <a:pPr algn="ctr"/>
            <a:r>
              <a:rPr lang="sk-SK" sz="2000" b="1" dirty="0">
                <a:solidFill>
                  <a:srgbClr val="6F4B32"/>
                </a:solidFill>
              </a:rPr>
              <a:t>7056</a:t>
            </a:r>
          </a:p>
          <a:p>
            <a:pPr algn="ctr"/>
            <a:r>
              <a:rPr lang="sk-SK" sz="2000" b="1" dirty="0">
                <a:solidFill>
                  <a:srgbClr val="6F4B32"/>
                </a:solidFill>
              </a:rPr>
              <a:t>STUDENTS</a:t>
            </a:r>
            <a:endParaRPr lang="sk-SK" sz="2000" b="1" dirty="0">
              <a:solidFill>
                <a:srgbClr val="6F4B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7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4" y="4099230"/>
            <a:ext cx="2872641" cy="229197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027" y="1465535"/>
            <a:ext cx="2750820" cy="230648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446" y="219081"/>
            <a:ext cx="801348" cy="1082851"/>
          </a:xfrm>
          <a:prstGeom prst="rect">
            <a:avLst/>
          </a:prstGeom>
        </p:spPr>
      </p:pic>
      <p:sp>
        <p:nvSpPr>
          <p:cNvPr id="8" name="Obdĺžnik 7"/>
          <p:cNvSpPr/>
          <p:nvPr/>
        </p:nvSpPr>
        <p:spPr>
          <a:xfrm>
            <a:off x="760755" y="522757"/>
            <a:ext cx="3053958" cy="492273"/>
          </a:xfrm>
          <a:prstGeom prst="rect">
            <a:avLst/>
          </a:prstGeom>
        </p:spPr>
        <p:txBody>
          <a:bodyPr wrap="none" lIns="76032" tIns="38016" rIns="76032" bIns="38016">
            <a:spAutoFit/>
          </a:bodyPr>
          <a:lstStyle/>
          <a:p>
            <a:r>
              <a:rPr lang="sk-SK" sz="2700" b="1" dirty="0">
                <a:solidFill>
                  <a:srgbClr val="6F4B32"/>
                </a:solidFill>
              </a:rPr>
              <a:t>UMB HOCKEY TEAM</a:t>
            </a:r>
            <a:endParaRPr lang="sk-SK" sz="2700" b="1" dirty="0">
              <a:solidFill>
                <a:srgbClr val="6F4B32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8" y="1850209"/>
            <a:ext cx="5374149" cy="355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477340" y="376335"/>
            <a:ext cx="3205090" cy="492273"/>
          </a:xfrm>
          <a:prstGeom prst="rect">
            <a:avLst/>
          </a:prstGeom>
        </p:spPr>
        <p:txBody>
          <a:bodyPr wrap="none" lIns="76032" tIns="38016" rIns="76032" bIns="38016">
            <a:spAutoFit/>
          </a:bodyPr>
          <a:lstStyle/>
          <a:p>
            <a:r>
              <a:rPr lang="sk-SK" sz="2700" b="1" dirty="0">
                <a:solidFill>
                  <a:srgbClr val="6F4B32"/>
                </a:solidFill>
              </a:rPr>
              <a:t>ARTISTIC ENSEMBLES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694" y="1172564"/>
            <a:ext cx="2193825" cy="168621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36" y="1162104"/>
            <a:ext cx="2125598" cy="169667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33" y="3911468"/>
            <a:ext cx="2159232" cy="1474209"/>
          </a:xfrm>
          <a:prstGeom prst="rect">
            <a:avLst/>
          </a:prstGeom>
        </p:spPr>
      </p:pic>
      <p:pic>
        <p:nvPicPr>
          <p:cNvPr id="10" name="Obrázok 9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8" y="417248"/>
            <a:ext cx="1032225" cy="46973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35" y="1172564"/>
            <a:ext cx="2166720" cy="169257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3583" r="3586" b="3482"/>
          <a:stretch/>
        </p:blipFill>
        <p:spPr>
          <a:xfrm>
            <a:off x="6009522" y="3925896"/>
            <a:ext cx="1685652" cy="1474209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4685" r="2134" b="7148"/>
          <a:stretch/>
        </p:blipFill>
        <p:spPr>
          <a:xfrm>
            <a:off x="3656414" y="3664297"/>
            <a:ext cx="1528762" cy="1187316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3243" r="2905" b="9670"/>
          <a:stretch/>
        </p:blipFill>
        <p:spPr>
          <a:xfrm>
            <a:off x="3691905" y="5232127"/>
            <a:ext cx="1457779" cy="11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" r="5715"/>
          <a:stretch/>
        </p:blipFill>
        <p:spPr>
          <a:xfrm>
            <a:off x="4275334" y="9393"/>
            <a:ext cx="4724205" cy="6815663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0" y="382514"/>
            <a:ext cx="1917540" cy="172829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0" y="2430817"/>
            <a:ext cx="2009281" cy="172417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73" y="4474705"/>
            <a:ext cx="2027078" cy="1745586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11" y="358216"/>
            <a:ext cx="2100646" cy="1773607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11" y="2441039"/>
            <a:ext cx="2180545" cy="1744390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b="4138"/>
          <a:stretch/>
        </p:blipFill>
        <p:spPr>
          <a:xfrm>
            <a:off x="2316778" y="4493114"/>
            <a:ext cx="2113179" cy="1728421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20" y="2110810"/>
            <a:ext cx="1516925" cy="1491283"/>
          </a:xfrm>
          <a:prstGeom prst="rect">
            <a:avLst/>
          </a:prstGeom>
        </p:spPr>
      </p:pic>
      <p:sp>
        <p:nvSpPr>
          <p:cNvPr id="26" name="BlokTextu 25"/>
          <p:cNvSpPr txBox="1"/>
          <p:nvPr/>
        </p:nvSpPr>
        <p:spPr>
          <a:xfrm>
            <a:off x="7726361" y="3817037"/>
            <a:ext cx="1407738" cy="351017"/>
          </a:xfrm>
          <a:prstGeom prst="rect">
            <a:avLst/>
          </a:prstGeom>
          <a:noFill/>
        </p:spPr>
        <p:txBody>
          <a:bodyPr wrap="none" lIns="76032" tIns="38016" rIns="76032" bIns="38016" rtlCol="0">
            <a:spAutoFit/>
          </a:bodyPr>
          <a:lstStyle/>
          <a:p>
            <a:r>
              <a:rPr lang="sk-SK" b="1" dirty="0" smtClean="0">
                <a:solidFill>
                  <a:srgbClr val="6F4B32"/>
                </a:solidFill>
              </a:rPr>
              <a:t>www.umb.sk</a:t>
            </a:r>
            <a:endParaRPr lang="sk-SK" b="1" dirty="0">
              <a:solidFill>
                <a:srgbClr val="6F4B32"/>
              </a:solidFill>
            </a:endParaRPr>
          </a:p>
        </p:txBody>
      </p:sp>
      <p:sp>
        <p:nvSpPr>
          <p:cNvPr id="27" name="Obdĺžnik 26"/>
          <p:cNvSpPr/>
          <p:nvPr/>
        </p:nvSpPr>
        <p:spPr>
          <a:xfrm>
            <a:off x="4845433" y="5058825"/>
            <a:ext cx="4499769" cy="899500"/>
          </a:xfrm>
          <a:prstGeom prst="rect">
            <a:avLst/>
          </a:prstGeom>
        </p:spPr>
        <p:txBody>
          <a:bodyPr lIns="76032" tIns="38016" rIns="76032" bIns="38016">
            <a:spAutoFit/>
          </a:bodyPr>
          <a:lstStyle/>
          <a:p>
            <a:pPr algn="ctr"/>
            <a:r>
              <a:rPr lang="sk-SK" b="1" dirty="0">
                <a:solidFill>
                  <a:srgbClr val="E93854"/>
                </a:solidFill>
              </a:rPr>
              <a:t>EDUCATION CREATES THE FUTURE - BE THE FUTURE!</a:t>
            </a:r>
          </a:p>
          <a:p>
            <a:pPr algn="ctr"/>
            <a:r>
              <a:rPr lang="sk-SK" dirty="0">
                <a:solidFill>
                  <a:srgbClr val="E93854"/>
                </a:solidFill>
              </a:rPr>
              <a:t>MATEJ BEL UNIVERSITY IN BANSKA BYSTRICA</a:t>
            </a:r>
          </a:p>
        </p:txBody>
      </p:sp>
    </p:spTree>
    <p:extLst>
      <p:ext uri="{BB962C8B-B14F-4D97-AF65-F5344CB8AC3E}">
        <p14:creationId xmlns:p14="http://schemas.microsoft.com/office/powerpoint/2010/main" val="3462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National identity </a:t>
            </a:r>
            <a:r>
              <a:rPr lang="en-GB" sz="3600" dirty="0" smtClean="0">
                <a:solidFill>
                  <a:schemeClr val="tx1"/>
                </a:solidFill>
                <a:sym typeface="Wingdings"/>
              </a:rPr>
              <a:t></a:t>
            </a:r>
            <a:r>
              <a:rPr lang="en-GB" sz="3600" dirty="0" smtClean="0">
                <a:solidFill>
                  <a:schemeClr val="tx1"/>
                </a:solidFill>
              </a:rPr>
              <a:t> nation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National identity can be understood as a specific form of human existence. A person becomes a part of it through diverse mechanisms of identification;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tx1"/>
                </a:solidFill>
              </a:rPr>
              <a:t>e. g. identification with: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 a street, town, region, country,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language,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culture,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sport,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 smtClean="0">
                <a:solidFill>
                  <a:schemeClr val="tx1"/>
                </a:solidFill>
              </a:rPr>
              <a:t>history.</a:t>
            </a:r>
          </a:p>
          <a:p>
            <a:pPr marL="0" indent="0"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National identity is a narrative construction, it can be constructed by historical books, media, content of school education, political parties  etc.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85" y="124688"/>
            <a:ext cx="3105583" cy="7049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293595"/>
            <a:ext cx="2096347" cy="562202"/>
          </a:xfrm>
          <a:prstGeom prst="rect">
            <a:avLst/>
          </a:prstGeom>
        </p:spPr>
      </p:pic>
      <p:pic>
        <p:nvPicPr>
          <p:cNvPr id="7" name="Obrázek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00" y="160472"/>
            <a:ext cx="15811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1654</TotalTime>
  <Words>373</Words>
  <Application>Microsoft Office PowerPoint</Application>
  <PresentationFormat>Vlastná</PresentationFormat>
  <Paragraphs>125</Paragraphs>
  <Slides>15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Motiv Office</vt:lpstr>
      <vt:lpstr>Reflection of the National and European Identity  in the New Millennium (NAETINEM)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National identity  nation</vt:lpstr>
      <vt:lpstr>National identity  nation</vt:lpstr>
      <vt:lpstr>Prezentácia programu PowerPoint</vt:lpstr>
      <vt:lpstr>Svätopluk – the king of old Slovaks or Slavs</vt:lpstr>
      <vt:lpstr>Sport – hockey team, cycling </vt:lpstr>
      <vt:lpstr>National stereotypes</vt:lpstr>
      <vt:lpstr>Slovak National Anthem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maresh</dc:creator>
  <cp:lastModifiedBy>Robo</cp:lastModifiedBy>
  <cp:revision>146</cp:revision>
  <dcterms:created xsi:type="dcterms:W3CDTF">2019-09-05T16:41:24Z</dcterms:created>
  <dcterms:modified xsi:type="dcterms:W3CDTF">2019-10-29T22:43:44Z</dcterms:modified>
</cp:coreProperties>
</file>