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58" r:id="rId3"/>
    <p:sldId id="268" r:id="rId4"/>
    <p:sldId id="264" r:id="rId5"/>
    <p:sldId id="266" r:id="rId6"/>
    <p:sldId id="272" r:id="rId7"/>
    <p:sldId id="262" r:id="rId8"/>
    <p:sldId id="271" r:id="rId9"/>
    <p:sldId id="27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40"/>
    <p:restoredTop sz="94650"/>
  </p:normalViewPr>
  <p:slideViewPr>
    <p:cSldViewPr snapToGrid="0" snapToObjects="1">
      <p:cViewPr>
        <p:scale>
          <a:sx n="100" d="100"/>
          <a:sy n="100" d="100"/>
        </p:scale>
        <p:origin x="2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8479-E710-764D-9771-809E927E7643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52828-13BD-A84F-B0F0-D108AE6C07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85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5D24-D71E-4967-B72F-63F5657B537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849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F0951-064B-C941-9CDA-E1456A638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3E0C8E-6C96-0745-8F97-E312468CA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61CF78-E0C0-B543-9543-384EFBD2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D1700-CD08-344A-85A7-1BC2F3EB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5E923D-C61B-714D-B020-25ED1035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95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2C158-31E2-564D-9D00-F43D3871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149BBC-AA92-2E47-9DDD-C424D2BD1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9E2127-821A-BE46-ADFB-7E6B716D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50FAA3-B427-BC40-AEDA-A553E0CA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0C824E-51BE-AF4A-9CCA-2C4F5B20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1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83CAE0-BAB4-8740-B217-5979A367A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9A7FC2-674C-AD4F-A25C-4C9C7E993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EA8A65-A06A-CC4A-9714-8DDB74CE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EA1623-ADB3-8D4D-845F-2EE77DAE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3CC828-5C95-1E4C-8C23-54529F2C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38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F6E7-AED8-484F-A9A4-26CBE1AE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6E268-5E22-0D42-B3C5-8F7B5BE9C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D25482-9416-1C4E-AEE5-F410C661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621E5D-ABB2-2142-A0AA-1F952B43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2981F8-2FA3-B64C-9C2A-8B7E94AE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44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7AE53-3714-064F-A6E5-9E6016E6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A597FA-4052-8E4D-A534-1DE9BC3FD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119578-4C72-7242-9AFC-6D44F764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50EBB-3639-054B-88CB-D5D5A029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997639-F485-334A-9342-01DD9F14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87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60DED-C619-9945-B6A0-6FEBEE6B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93F39D-90B1-0F4F-81DF-A8BF443E2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6EC0B2-46CD-1249-BEA0-3A3CC8CE0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0926C2-8850-1B46-8A31-B86CC060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6046E9-5E51-C941-91E4-FB9F8F01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504594-060A-034A-9047-35C0F05B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6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160B7-9C53-2D42-B99B-A781795E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9D341B-189F-9B4D-A837-68DB637F7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7377F3-A2A8-5446-91D7-4C0576575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10F55E-6AFD-4440-8F54-1DA732C7B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2525AE-FA0C-9C40-B06D-228E4EBAE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9B2923C-75D7-DC4E-BE0C-D89BEDB6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963E6B-E8AD-D645-AEE0-E32BAB15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C2741B-01ED-764B-822D-73117EA6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72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33075-1D9C-354D-8B3C-7821DEA4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07023A-B10A-B94F-86B5-1E94CBD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B61D09-DD6E-8047-AB10-967CFB77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B7F13-2325-A044-A751-EAD73A4B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9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89A777-3E19-3843-A7D5-67573E7C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48B3D8-7B3C-604E-BFF0-4F40C858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6DE137-71E2-C144-B6F8-FF76E5DB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4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B6D40-4A2B-C64C-85E7-FEEAAD97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C613A7-ED0E-4B4D-94E8-3061CB07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585203-6411-4440-9948-801BB24D2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314743-0EFE-9948-8D36-6E5955AC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6F770C-3CE2-CA42-8493-628E8C3A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8BCB1D-932F-7F4C-9505-F8C123EA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78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07FDD-F2CC-BD41-B97D-42120BEE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AA8AE8-8499-0545-BDA8-D298518CE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5C8505-7817-D940-9AF2-A6DF4B2B8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833705-E87A-0448-89AB-46BD3F4B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BF46EA-5174-404B-815F-0DFD3D79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267A2A-8FBE-9F44-A1D8-32F5D9DC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92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35FCC1-1220-5F43-8085-48668953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BC679A-F65D-284D-AA66-36486063F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11F067-7082-E744-9885-336DBFBE5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C84E-C14C-E540-A083-8C60F6161F7C}" type="datetimeFigureOut">
              <a:rPr lang="de-DE" smtClean="0"/>
              <a:t>08.01.22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073089-B5B4-C542-BA3A-DF17D0EA7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CDF659-B31B-A845-920B-26F89DCF7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7AD0-EEDB-8043-AEC8-F0C3B55BA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58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6e-IhIW14&amp;t=218s" TargetMode="External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lau, drinnen enthält.&#10;&#10;Automatisch generierte Beschreibung">
            <a:extLst>
              <a:ext uri="{FF2B5EF4-FFF2-40B4-BE49-F238E27FC236}">
                <a16:creationId xmlns:a16="http://schemas.microsoft.com/office/drawing/2014/main" id="{AA5E8650-4496-ED4A-9537-70D1D69BA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7" r="-1" b="16615"/>
          <a:stretch/>
        </p:blipFill>
        <p:spPr>
          <a:xfrm>
            <a:off x="869201" y="1482776"/>
            <a:ext cx="9676996" cy="4094152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0294C41B-B40B-41FB-AB5D-A626FC8CE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87" y="451305"/>
            <a:ext cx="1830924" cy="415609"/>
          </a:xfrm>
          <a:prstGeom prst="rect">
            <a:avLst/>
          </a:prstGeom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0E501FB6-7259-4DDF-93E4-F24255906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48" y="449977"/>
            <a:ext cx="1765791" cy="47355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B3AFF4-30B7-437E-9AB5-A60088601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6D2B506-C948-4757-87FA-2593D7E0266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7D648AD1-5DB9-42CE-A382-5CB935C82280}"/>
              </a:ext>
            </a:extLst>
          </p:cNvPr>
          <p:cNvSpPr>
            <a:spLocks noGrp="1"/>
          </p:cNvSpPr>
          <p:nvPr/>
        </p:nvSpPr>
        <p:spPr>
          <a:xfrm>
            <a:off x="605768" y="5634253"/>
            <a:ext cx="11859823" cy="111707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Project No. 2019-1-CZ01-KA203-061227,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Reflection of National and European Identity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in the New Millennium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(NAETINEM)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, 05.11.2021</a:t>
            </a:r>
          </a:p>
          <a:p>
            <a:pPr algn="ctr"/>
            <a:endParaRPr lang="cs-CZ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3D3278-43B7-4A43-B36E-260BACEC7029}"/>
              </a:ext>
            </a:extLst>
          </p:cNvPr>
          <p:cNvSpPr txBox="1"/>
          <p:nvPr/>
        </p:nvSpPr>
        <p:spPr>
          <a:xfrm>
            <a:off x="2683096" y="2868132"/>
            <a:ext cx="770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Remembering</a:t>
            </a:r>
            <a:r>
              <a:rPr lang="de-DE" sz="4000" b="1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</a:t>
            </a:r>
            <a:r>
              <a:rPr lang="de-DE" sz="4000" b="1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the</a:t>
            </a:r>
            <a:r>
              <a:rPr lang="de-DE" sz="4000" b="1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First World War – Learning Series Part 4</a:t>
            </a:r>
          </a:p>
        </p:txBody>
      </p:sp>
    </p:spTree>
    <p:extLst>
      <p:ext uri="{BB962C8B-B14F-4D97-AF65-F5344CB8AC3E}">
        <p14:creationId xmlns:p14="http://schemas.microsoft.com/office/powerpoint/2010/main" val="148604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fik 4" descr="Informationen Silhouette">
            <a:extLst>
              <a:ext uri="{FF2B5EF4-FFF2-40B4-BE49-F238E27FC236}">
                <a16:creationId xmlns:a16="http://schemas.microsoft.com/office/drawing/2014/main" id="{2F33F42B-B64B-704F-8E4F-2BACC6A39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5BEF98-C242-405C-A02B-E534CA4FE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44408A-BFD5-4A9F-8DC0-0EF536E8D634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4EF72BC-80DB-2D48-A11A-16175D5642D6}"/>
              </a:ext>
            </a:extLst>
          </p:cNvPr>
          <p:cNvSpPr txBox="1"/>
          <p:nvPr/>
        </p:nvSpPr>
        <p:spPr>
          <a:xfrm>
            <a:off x="6094476" y="520979"/>
            <a:ext cx="5831932" cy="418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latin typeface="+mj-lt"/>
              </a:rPr>
              <a:t>1. </a:t>
            </a:r>
            <a:r>
              <a:rPr lang="de-DE" sz="2400" b="1" dirty="0" err="1">
                <a:latin typeface="+mj-lt"/>
              </a:rPr>
              <a:t>Introduction</a:t>
            </a:r>
            <a:r>
              <a:rPr lang="de-DE" sz="2400" b="1" dirty="0"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first</a:t>
            </a:r>
            <a:r>
              <a:rPr lang="de-DE" sz="2000" dirty="0"/>
              <a:t> </a:t>
            </a:r>
            <a:r>
              <a:rPr lang="de-DE" sz="2000" dirty="0" err="1"/>
              <a:t>part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learning</a:t>
            </a:r>
            <a:r>
              <a:rPr lang="de-DE" sz="2000" dirty="0"/>
              <a:t> </a:t>
            </a:r>
            <a:r>
              <a:rPr lang="de-DE" sz="2000" dirty="0" err="1"/>
              <a:t>series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dealt </a:t>
            </a:r>
            <a:r>
              <a:rPr lang="de-DE" sz="2000" dirty="0" err="1"/>
              <a:t>with</a:t>
            </a:r>
            <a:r>
              <a:rPr lang="de-DE" sz="2000" dirty="0"/>
              <a:t> different </a:t>
            </a:r>
            <a:r>
              <a:rPr lang="de-DE" sz="2000" dirty="0" err="1"/>
              <a:t>types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memory</a:t>
            </a:r>
            <a:r>
              <a:rPr lang="de-DE" sz="2000" dirty="0"/>
              <a:t> </a:t>
            </a:r>
            <a:r>
              <a:rPr lang="de-DE" sz="2000" dirty="0" err="1"/>
              <a:t>places</a:t>
            </a:r>
            <a:r>
              <a:rPr lang="de-DE" sz="2000" dirty="0"/>
              <a:t>.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coming</a:t>
            </a:r>
            <a:r>
              <a:rPr lang="de-DE" sz="2000" dirty="0"/>
              <a:t> </a:t>
            </a:r>
            <a:r>
              <a:rPr lang="de-DE" sz="2000" dirty="0" err="1"/>
              <a:t>units</a:t>
            </a:r>
            <a:r>
              <a:rPr lang="de-DE" sz="2000" dirty="0"/>
              <a:t>, </a:t>
            </a:r>
            <a:r>
              <a:rPr lang="de-DE" sz="2000" dirty="0" err="1"/>
              <a:t>we</a:t>
            </a:r>
            <a:r>
              <a:rPr lang="de-DE" sz="2000" dirty="0"/>
              <a:t> will </a:t>
            </a:r>
            <a:r>
              <a:rPr lang="de-DE" sz="2000" dirty="0" err="1"/>
              <a:t>now</a:t>
            </a:r>
            <a:r>
              <a:rPr lang="de-DE" sz="2000" dirty="0"/>
              <a:t> deal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forms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memory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different </a:t>
            </a:r>
            <a:r>
              <a:rPr lang="de-DE" sz="2000" dirty="0" err="1"/>
              <a:t>nations</a:t>
            </a:r>
            <a:r>
              <a:rPr lang="de-DE" sz="2000" dirty="0"/>
              <a:t>.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started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places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remembrance</a:t>
            </a:r>
            <a:r>
              <a:rPr lang="de-DE" sz="2000" dirty="0"/>
              <a:t> in Germany.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continued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current</a:t>
            </a:r>
            <a:r>
              <a:rPr lang="de-DE" sz="2000" dirty="0"/>
              <a:t> </a:t>
            </a:r>
            <a:r>
              <a:rPr lang="de-DE" sz="2000" dirty="0" err="1"/>
              <a:t>handling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France's</a:t>
            </a:r>
            <a:r>
              <a:rPr lang="de-DE" sz="2000" dirty="0"/>
              <a:t> </a:t>
            </a:r>
            <a:r>
              <a:rPr lang="de-DE" sz="2000" dirty="0" err="1"/>
              <a:t>memory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First World War. </a:t>
            </a:r>
            <a:r>
              <a:rPr lang="de-DE" sz="2000" dirty="0" err="1"/>
              <a:t>Finally</a:t>
            </a:r>
            <a:r>
              <a:rPr lang="de-DE" sz="2000" dirty="0"/>
              <a:t>, </a:t>
            </a:r>
            <a:r>
              <a:rPr lang="de-DE" sz="2000" dirty="0" err="1"/>
              <a:t>we</a:t>
            </a:r>
            <a:r>
              <a:rPr lang="de-DE" sz="2000" dirty="0"/>
              <a:t> will deal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current</a:t>
            </a:r>
            <a:r>
              <a:rPr lang="de-DE" sz="2000" dirty="0"/>
              <a:t> </a:t>
            </a:r>
            <a:r>
              <a:rPr lang="de-DE" sz="2000" dirty="0" err="1"/>
              <a:t>attitude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memory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Great </a:t>
            </a:r>
            <a:r>
              <a:rPr lang="de-DE" sz="2000" dirty="0" err="1"/>
              <a:t>Britain</a:t>
            </a:r>
            <a:r>
              <a:rPr lang="de-DE" sz="2000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35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5BEF98-C242-405C-A02B-E534CA4FE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44408A-BFD5-4A9F-8DC0-0EF536E8D634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C489E3F-BB83-1843-ABAA-5BD8D0C91D04}"/>
              </a:ext>
            </a:extLst>
          </p:cNvPr>
          <p:cNvSpPr txBox="1">
            <a:spLocks/>
          </p:cNvSpPr>
          <p:nvPr/>
        </p:nvSpPr>
        <p:spPr>
          <a:xfrm>
            <a:off x="838200" y="1442258"/>
            <a:ext cx="10515600" cy="483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+mj-lt"/>
                <a:cs typeface="Times New Roman" panose="02020603050405020304" pitchFamily="18" charset="0"/>
              </a:rPr>
              <a:t>1. </a:t>
            </a:r>
            <a:r>
              <a:rPr lang="de-DE" sz="2400" b="1" dirty="0" err="1">
                <a:latin typeface="+mj-lt"/>
                <a:cs typeface="Times New Roman" panose="02020603050405020304" pitchFamily="18" charset="0"/>
              </a:rPr>
              <a:t>Introduction</a:t>
            </a:r>
            <a:r>
              <a:rPr lang="de-DE" sz="2400" b="1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800" dirty="0"/>
              <a:t>November 11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celebrated</a:t>
            </a:r>
            <a:r>
              <a:rPr lang="de-DE" sz="1800" dirty="0"/>
              <a:t> </a:t>
            </a:r>
            <a:r>
              <a:rPr lang="de-DE" sz="1800" dirty="0" err="1"/>
              <a:t>every</a:t>
            </a:r>
            <a:r>
              <a:rPr lang="de-DE" sz="1800" dirty="0"/>
              <a:t> </a:t>
            </a:r>
            <a:r>
              <a:rPr lang="de-DE" sz="1800" dirty="0" err="1"/>
              <a:t>year</a:t>
            </a:r>
            <a:r>
              <a:rPr lang="de-DE" sz="1800" dirty="0"/>
              <a:t> in Great </a:t>
            </a:r>
            <a:r>
              <a:rPr lang="de-DE" sz="1800" dirty="0" err="1"/>
              <a:t>Britain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Remembrance</a:t>
            </a:r>
            <a:r>
              <a:rPr lang="de-DE" sz="1800" dirty="0"/>
              <a:t> (Sun)Day. </a:t>
            </a:r>
            <a:r>
              <a:rPr lang="de-DE" sz="1800" dirty="0" err="1"/>
              <a:t>It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day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armistice</a:t>
            </a:r>
            <a:r>
              <a:rPr lang="de-DE" sz="1800" dirty="0"/>
              <a:t> at </a:t>
            </a:r>
            <a:r>
              <a:rPr lang="de-DE" sz="1800" dirty="0" err="1"/>
              <a:t>the</a:t>
            </a:r>
            <a:r>
              <a:rPr lang="de-DE" sz="1800" dirty="0"/>
              <a:t> end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First World War. A </a:t>
            </a:r>
            <a:r>
              <a:rPr lang="de-DE" sz="1800" dirty="0" err="1"/>
              <a:t>ceremony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held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commemorate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remember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British </a:t>
            </a:r>
            <a:r>
              <a:rPr lang="de-DE" sz="1800" dirty="0" err="1"/>
              <a:t>and</a:t>
            </a:r>
            <a:r>
              <a:rPr lang="de-DE" sz="1800" dirty="0"/>
              <a:t> Commonwealth </a:t>
            </a:r>
            <a:r>
              <a:rPr lang="de-DE" sz="1800" dirty="0" err="1"/>
              <a:t>dead</a:t>
            </a:r>
            <a:r>
              <a:rPr lang="de-DE" sz="1800" dirty="0"/>
              <a:t>. </a:t>
            </a:r>
            <a:r>
              <a:rPr lang="de-DE" sz="1800" dirty="0" err="1"/>
              <a:t>During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ceremony</a:t>
            </a:r>
            <a:r>
              <a:rPr lang="de-DE" sz="1800" dirty="0"/>
              <a:t> </a:t>
            </a:r>
            <a:r>
              <a:rPr lang="de-DE" sz="1800" dirty="0" err="1"/>
              <a:t>wreaths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laid</a:t>
            </a:r>
            <a:r>
              <a:rPr lang="de-DE" sz="1800" dirty="0"/>
              <a:t> at a </a:t>
            </a:r>
            <a:r>
              <a:rPr lang="de-DE" sz="1800" dirty="0" err="1"/>
              <a:t>monument</a:t>
            </a:r>
            <a:r>
              <a:rPr lang="de-DE" sz="1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900" dirty="0"/>
              <a:t>	a) </a:t>
            </a:r>
            <a:r>
              <a:rPr lang="de-DE" sz="1800" dirty="0"/>
              <a:t>Watch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video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Queen's</a:t>
            </a:r>
            <a:r>
              <a:rPr lang="de-DE" sz="1800" dirty="0"/>
              <a:t> </a:t>
            </a:r>
            <a:r>
              <a:rPr lang="de-DE" sz="1800" dirty="0" err="1"/>
              <a:t>wreath</a:t>
            </a:r>
            <a:r>
              <a:rPr lang="de-DE" sz="1800" dirty="0"/>
              <a:t> </a:t>
            </a:r>
            <a:r>
              <a:rPr lang="de-DE" sz="1800" dirty="0" err="1"/>
              <a:t>laying</a:t>
            </a:r>
            <a:r>
              <a:rPr lang="de-DE" sz="1800" dirty="0"/>
              <a:t> </a:t>
            </a:r>
            <a:r>
              <a:rPr lang="de-DE" sz="1800" dirty="0" err="1"/>
              <a:t>ceremony</a:t>
            </a:r>
            <a:r>
              <a:rPr lang="de-DE" sz="1800" dirty="0"/>
              <a:t> on </a:t>
            </a:r>
            <a:r>
              <a:rPr lang="de-DE" sz="1800" dirty="0" err="1"/>
              <a:t>Remembrance</a:t>
            </a:r>
            <a:r>
              <a:rPr lang="de-DE" sz="1800" dirty="0"/>
              <a:t> Day 2014.	</a:t>
            </a:r>
            <a:r>
              <a:rPr lang="de-DE" sz="1800" u="sng" dirty="0">
                <a:hlinkClick r:id="rId3"/>
              </a:rPr>
              <a:t>https://www.youtube.com/watch?v=A56e-IhIW14&amp;t=218s</a:t>
            </a:r>
            <a:endParaRPr lang="de-DE" sz="1800" u="sng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/>
              <a:t>	b) </a:t>
            </a:r>
            <a:r>
              <a:rPr lang="de-DE" sz="1800" dirty="0" err="1"/>
              <a:t>What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notice</a:t>
            </a:r>
            <a:r>
              <a:rPr lang="de-DE" sz="1800" dirty="0"/>
              <a:t>? </a:t>
            </a:r>
            <a:r>
              <a:rPr lang="de-DE" sz="1800" dirty="0" err="1"/>
              <a:t>How</a:t>
            </a:r>
            <a:r>
              <a:rPr lang="de-DE" sz="1800" dirty="0"/>
              <a:t> </a:t>
            </a:r>
            <a:r>
              <a:rPr lang="de-DE" sz="1800" dirty="0" err="1"/>
              <a:t>does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ceremony</a:t>
            </a:r>
            <a:r>
              <a:rPr lang="de-DE" sz="1800" dirty="0"/>
              <a:t> </a:t>
            </a:r>
            <a:r>
              <a:rPr lang="de-DE" sz="1800" dirty="0" err="1"/>
              <a:t>affect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? </a:t>
            </a:r>
            <a:r>
              <a:rPr lang="de-DE" sz="1800" dirty="0" err="1"/>
              <a:t>Record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results</a:t>
            </a:r>
            <a:r>
              <a:rPr lang="de-DE" sz="1800" dirty="0"/>
              <a:t> in </a:t>
            </a:r>
            <a:r>
              <a:rPr lang="de-DE" sz="1800" dirty="0" err="1"/>
              <a:t>writing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then</a:t>
            </a:r>
            <a:r>
              <a:rPr lang="de-DE" sz="1800" dirty="0"/>
              <a:t> 	</a:t>
            </a:r>
            <a:r>
              <a:rPr lang="de-DE" sz="1800" dirty="0" err="1"/>
              <a:t>share</a:t>
            </a:r>
            <a:r>
              <a:rPr lang="de-DE" sz="1800" dirty="0"/>
              <a:t> </a:t>
            </a:r>
            <a:r>
              <a:rPr lang="de-DE" sz="1800" dirty="0" err="1"/>
              <a:t>them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group</a:t>
            </a:r>
            <a:r>
              <a:rPr lang="de-DE" sz="1800" dirty="0"/>
              <a:t>.</a:t>
            </a:r>
          </a:p>
        </p:txBody>
      </p:sp>
      <p:pic>
        <p:nvPicPr>
          <p:cNvPr id="3" name="Grafik 2" descr="Auge mit einfarbiger Füllung">
            <a:extLst>
              <a:ext uri="{FF2B5EF4-FFF2-40B4-BE49-F238E27FC236}">
                <a16:creationId xmlns:a16="http://schemas.microsoft.com/office/drawing/2014/main" id="{F54FF7D6-CFAA-7343-B7DA-3F11A5E2A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4061" y="3857360"/>
            <a:ext cx="457200" cy="457200"/>
          </a:xfrm>
          <a:prstGeom prst="rect">
            <a:avLst/>
          </a:prstGeom>
        </p:spPr>
      </p:pic>
      <p:pic>
        <p:nvPicPr>
          <p:cNvPr id="10" name="Grafik 9" descr="Benutzer Silhouette">
            <a:extLst>
              <a:ext uri="{FF2B5EF4-FFF2-40B4-BE49-F238E27FC236}">
                <a16:creationId xmlns:a16="http://schemas.microsoft.com/office/drawing/2014/main" id="{B0815418-17E6-4340-9FFD-B71C02869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7756" y="4618598"/>
            <a:ext cx="573505" cy="5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5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5BEF98-C242-405C-A02B-E534CA4FE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44408A-BFD5-4A9F-8DC0-0EF536E8D634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C489E3F-BB83-1843-ABAA-5BD8D0C91D04}"/>
              </a:ext>
            </a:extLst>
          </p:cNvPr>
          <p:cNvSpPr txBox="1">
            <a:spLocks/>
          </p:cNvSpPr>
          <p:nvPr/>
        </p:nvSpPr>
        <p:spPr>
          <a:xfrm>
            <a:off x="838200" y="1442257"/>
            <a:ext cx="10515600" cy="468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+mj-lt"/>
                <a:cs typeface="Times New Roman" panose="02020603050405020304" pitchFamily="18" charset="0"/>
              </a:rPr>
              <a:t>2. Basics: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de-DE" sz="1800" dirty="0"/>
              <a:t>a)</a:t>
            </a:r>
            <a:r>
              <a:rPr lang="de-DE" dirty="0"/>
              <a:t> </a:t>
            </a:r>
            <a:r>
              <a:rPr lang="de-DE" sz="1800" dirty="0" err="1"/>
              <a:t>Now</a:t>
            </a:r>
            <a:r>
              <a:rPr lang="de-DE" sz="1800" dirty="0"/>
              <a:t> </a:t>
            </a:r>
            <a:r>
              <a:rPr lang="de-DE" sz="1800" dirty="0" err="1"/>
              <a:t>look</a:t>
            </a:r>
            <a:r>
              <a:rPr lang="de-DE" sz="1800" dirty="0"/>
              <a:t> at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photos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M1. </a:t>
            </a:r>
            <a:r>
              <a:rPr lang="de-DE" sz="1800" dirty="0" err="1"/>
              <a:t>What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see</a:t>
            </a:r>
            <a:r>
              <a:rPr lang="de-DE" sz="1800" dirty="0"/>
              <a:t>? </a:t>
            </a:r>
            <a:r>
              <a:rPr lang="de-DE" sz="1800" dirty="0" err="1"/>
              <a:t>Then</a:t>
            </a:r>
            <a:r>
              <a:rPr lang="de-DE" sz="1800" dirty="0"/>
              <a:t> </a:t>
            </a:r>
            <a:r>
              <a:rPr lang="de-DE" sz="1800" dirty="0" err="1"/>
              <a:t>read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text</a:t>
            </a:r>
            <a:r>
              <a:rPr lang="de-DE" sz="1800" dirty="0"/>
              <a:t> (M2) </a:t>
            </a:r>
            <a:r>
              <a:rPr lang="de-DE" sz="1800" dirty="0" err="1"/>
              <a:t>about</a:t>
            </a:r>
            <a:r>
              <a:rPr lang="de-DE" sz="1800" dirty="0"/>
              <a:t> it. </a:t>
            </a:r>
            <a:r>
              <a:rPr lang="de-DE" sz="1800" dirty="0" err="1"/>
              <a:t>What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	</a:t>
            </a:r>
            <a:r>
              <a:rPr lang="de-DE" sz="1800" dirty="0" err="1"/>
              <a:t>think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installation</a:t>
            </a:r>
            <a:r>
              <a:rPr lang="de-DE" sz="1800" dirty="0"/>
              <a:t>? </a:t>
            </a:r>
            <a:r>
              <a:rPr lang="de-DE" sz="1800" dirty="0" err="1"/>
              <a:t>Discuss</a:t>
            </a:r>
            <a:r>
              <a:rPr lang="de-DE" sz="1800" dirty="0"/>
              <a:t> </a:t>
            </a:r>
            <a:r>
              <a:rPr lang="de-DE" sz="1800" dirty="0" err="1"/>
              <a:t>it</a:t>
            </a:r>
            <a:r>
              <a:rPr lang="de-DE" sz="1800" dirty="0"/>
              <a:t> </a:t>
            </a:r>
            <a:r>
              <a:rPr lang="de-DE" sz="1800" dirty="0" err="1"/>
              <a:t>together</a:t>
            </a:r>
            <a:r>
              <a:rPr lang="de-DE" sz="1800" dirty="0"/>
              <a:t> in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group</a:t>
            </a:r>
            <a:r>
              <a:rPr lang="de-DE" sz="1800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/>
              <a:t>	b) </a:t>
            </a:r>
            <a:r>
              <a:rPr lang="de-DE" sz="1800" dirty="0" err="1"/>
              <a:t>How</a:t>
            </a:r>
            <a:r>
              <a:rPr lang="de-DE" sz="1800" dirty="0"/>
              <a:t> do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think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commemoration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First World War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being</a:t>
            </a:r>
            <a:r>
              <a:rPr lang="de-DE" sz="1800" dirty="0"/>
              <a:t> </a:t>
            </a:r>
            <a:r>
              <a:rPr lang="de-DE" sz="1800" dirty="0" err="1"/>
              <a:t>shaped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UK?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whom</a:t>
            </a:r>
            <a:r>
              <a:rPr lang="de-DE" sz="1800" dirty="0"/>
              <a:t> 	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remembrance</a:t>
            </a:r>
            <a:r>
              <a:rPr lang="de-DE" sz="1800" dirty="0"/>
              <a:t> </a:t>
            </a:r>
            <a:r>
              <a:rPr lang="de-DE" sz="1800" dirty="0" err="1"/>
              <a:t>addressed</a:t>
            </a:r>
            <a:r>
              <a:rPr lang="de-DE" sz="1800" dirty="0"/>
              <a:t>? Who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involved</a:t>
            </a:r>
            <a:r>
              <a:rPr lang="de-DE" sz="1800" dirty="0"/>
              <a:t> (</a:t>
            </a:r>
            <a:r>
              <a:rPr lang="de-DE" sz="1800" dirty="0" err="1"/>
              <a:t>other</a:t>
            </a:r>
            <a:r>
              <a:rPr lang="de-DE" sz="1800" dirty="0"/>
              <a:t> countries,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groups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people</a:t>
            </a:r>
            <a:r>
              <a:rPr lang="de-DE" sz="1800" dirty="0"/>
              <a:t>, ...)? </a:t>
            </a:r>
            <a:r>
              <a:rPr lang="de-DE" sz="1800" dirty="0" err="1"/>
              <a:t>Put</a:t>
            </a:r>
            <a:r>
              <a:rPr lang="de-DE" sz="1800" dirty="0"/>
              <a:t> 	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thoughts</a:t>
            </a:r>
            <a:r>
              <a:rPr lang="de-DE" sz="1800" dirty="0"/>
              <a:t> in </a:t>
            </a:r>
            <a:r>
              <a:rPr lang="de-DE" sz="1800" dirty="0" err="1"/>
              <a:t>writing</a:t>
            </a:r>
            <a:r>
              <a:rPr lang="de-DE" sz="1800" dirty="0"/>
              <a:t>.</a:t>
            </a:r>
          </a:p>
        </p:txBody>
      </p:sp>
      <p:pic>
        <p:nvPicPr>
          <p:cNvPr id="10" name="Grafik 9" descr="Benutzer Silhouette">
            <a:extLst>
              <a:ext uri="{FF2B5EF4-FFF2-40B4-BE49-F238E27FC236}">
                <a16:creationId xmlns:a16="http://schemas.microsoft.com/office/drawing/2014/main" id="{33442542-EB3B-384F-93EF-DAD1E07F4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096" y="2158972"/>
            <a:ext cx="573505" cy="573505"/>
          </a:xfrm>
          <a:prstGeom prst="rect">
            <a:avLst/>
          </a:prstGeom>
        </p:spPr>
      </p:pic>
      <p:pic>
        <p:nvPicPr>
          <p:cNvPr id="11" name="Grafik 10" descr="Skizze mit einfarbiger Füllung">
            <a:extLst>
              <a:ext uri="{FF2B5EF4-FFF2-40B4-BE49-F238E27FC236}">
                <a16:creationId xmlns:a16="http://schemas.microsoft.com/office/drawing/2014/main" id="{62A4A157-3E83-E641-AF6F-819408198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91514" y="3012525"/>
            <a:ext cx="436667" cy="4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2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FE1E581-937C-B64B-B66A-CF5703596B3B}"/>
              </a:ext>
            </a:extLst>
          </p:cNvPr>
          <p:cNvSpPr txBox="1"/>
          <p:nvPr/>
        </p:nvSpPr>
        <p:spPr>
          <a:xfrm>
            <a:off x="2024821" y="1326149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+mj-lt"/>
                <a:cs typeface="Times New Roman" panose="02020603050405020304" pitchFamily="18" charset="0"/>
              </a:rPr>
              <a:t>M1</a:t>
            </a:r>
            <a:endParaRPr lang="de-DE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BA991B-2490-4850-922B-FBC80F84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B38C40E-4CD7-4987-90D3-51CF08C93B35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d 3" descr="Iconic Tower of London First World War poppy sculptures to go on permanent  display in Greater Manchester - Manchester Evening News">
            <a:extLst>
              <a:ext uri="{FF2B5EF4-FFF2-40B4-BE49-F238E27FC236}">
                <a16:creationId xmlns:a16="http://schemas.microsoft.com/office/drawing/2014/main" id="{91EF719B-7079-8248-BDF6-DFB72D8D25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48" y="1027375"/>
            <a:ext cx="4400550" cy="23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2" descr="Lest we forget: music for Remembrance Day - Classic FM">
            <a:extLst>
              <a:ext uri="{FF2B5EF4-FFF2-40B4-BE49-F238E27FC236}">
                <a16:creationId xmlns:a16="http://schemas.microsoft.com/office/drawing/2014/main" id="{4365A606-2AC5-B449-92AD-EB12B61D1C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00" y="1018026"/>
            <a:ext cx="3771900" cy="248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6" descr="27 Poppies at the Tower of London ideas in 2021 | tower of london, poppies,  tower">
            <a:extLst>
              <a:ext uri="{FF2B5EF4-FFF2-40B4-BE49-F238E27FC236}">
                <a16:creationId xmlns:a16="http://schemas.microsoft.com/office/drawing/2014/main" id="{7EF0F5E5-9627-624D-A59E-87987E23D0A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98" y="3637131"/>
            <a:ext cx="3787140" cy="236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8" descr="Armistice Day: Final Tower poppy laid as UK honours fallen — новости на  сайте Ак Жайык">
            <a:extLst>
              <a:ext uri="{FF2B5EF4-FFF2-40B4-BE49-F238E27FC236}">
                <a16:creationId xmlns:a16="http://schemas.microsoft.com/office/drawing/2014/main" id="{D5CD62A7-D2C9-D84E-958B-FF0F17E1AA4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60" y="3487271"/>
            <a:ext cx="3768725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95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FE1E581-937C-B64B-B66A-CF5703596B3B}"/>
              </a:ext>
            </a:extLst>
          </p:cNvPr>
          <p:cNvSpPr txBox="1"/>
          <p:nvPr/>
        </p:nvSpPr>
        <p:spPr>
          <a:xfrm>
            <a:off x="2024821" y="1326149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  <a:cs typeface="Times New Roman" panose="02020603050405020304" pitchFamily="18" charset="0"/>
              </a:rPr>
              <a:t>M2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BA991B-2490-4850-922B-FBC80F84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B38C40E-4CD7-4987-90D3-51CF08C93B35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F9478729-A517-EF4D-A81C-A777C7A3615D}"/>
              </a:ext>
            </a:extLst>
          </p:cNvPr>
          <p:cNvSpPr/>
          <p:nvPr/>
        </p:nvSpPr>
        <p:spPr>
          <a:xfrm>
            <a:off x="2722246" y="1326149"/>
            <a:ext cx="73331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"Blood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Swept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Lands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installation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800,000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ceramic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poppies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moat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Tower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London.</a:t>
            </a:r>
          </a:p>
          <a:p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poppy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blossom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soldier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First World War. The last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poppies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Remembrance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 on November 11,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Prime Minister David Cameron. Every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citizen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ceramic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moonflower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pounds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installation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Remembrance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 in Great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Britain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citizens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wear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poppy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Politicians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royal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also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wear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ceremonies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symbol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remembrance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First World War.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Poppies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Western Front.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grew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churned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fighting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covered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de-D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6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09BFE-2A0A-5040-A1B0-81AFC302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257"/>
            <a:ext cx="10515600" cy="49583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+mj-lt"/>
                <a:cs typeface="Times New Roman" panose="02020603050405020304" pitchFamily="18" charset="0"/>
              </a:rPr>
              <a:t>3. Elaboration: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 err="1"/>
              <a:t>Remembrance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UK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First World War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very</a:t>
            </a:r>
            <a:r>
              <a:rPr lang="de-DE" sz="1800" dirty="0"/>
              <a:t> </a:t>
            </a:r>
            <a:r>
              <a:rPr lang="de-DE" sz="1800" dirty="0" err="1"/>
              <a:t>much</a:t>
            </a:r>
            <a:r>
              <a:rPr lang="de-DE" sz="1800" dirty="0"/>
              <a:t> </a:t>
            </a:r>
            <a:r>
              <a:rPr lang="de-DE" sz="1800" dirty="0" err="1"/>
              <a:t>confined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a national </a:t>
            </a:r>
            <a:r>
              <a:rPr lang="de-DE" sz="1800" dirty="0" err="1"/>
              <a:t>framework</a:t>
            </a:r>
            <a:r>
              <a:rPr lang="de-DE" sz="1800" dirty="0"/>
              <a:t>. The </a:t>
            </a:r>
            <a:r>
              <a:rPr lang="de-DE" sz="1800" dirty="0" err="1"/>
              <a:t>year</a:t>
            </a:r>
            <a:r>
              <a:rPr lang="de-DE" sz="1800" dirty="0"/>
              <a:t> 2018,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marks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100th </a:t>
            </a:r>
            <a:r>
              <a:rPr lang="de-DE" sz="1800" dirty="0" err="1"/>
              <a:t>anniversary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end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First World War, </a:t>
            </a:r>
            <a:r>
              <a:rPr lang="de-DE" sz="1800" dirty="0" err="1"/>
              <a:t>is</a:t>
            </a:r>
            <a:r>
              <a:rPr lang="de-DE" sz="1800" dirty="0"/>
              <a:t> also </a:t>
            </a:r>
            <a:r>
              <a:rPr lang="de-DE" sz="1800" dirty="0" err="1"/>
              <a:t>marked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remembrance</a:t>
            </a:r>
            <a:r>
              <a:rPr lang="de-DE" sz="1800" dirty="0"/>
              <a:t>. </a:t>
            </a:r>
            <a:r>
              <a:rPr lang="de-DE" sz="1800" dirty="0" err="1"/>
              <a:t>However</a:t>
            </a:r>
            <a:r>
              <a:rPr lang="de-DE" sz="1800" dirty="0"/>
              <a:t>,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wreath-laying</a:t>
            </a:r>
            <a:r>
              <a:rPr lang="de-DE" sz="1800" dirty="0"/>
              <a:t> </a:t>
            </a:r>
            <a:r>
              <a:rPr lang="de-DE" sz="1800" dirty="0" err="1"/>
              <a:t>ceremony</a:t>
            </a:r>
            <a:r>
              <a:rPr lang="de-DE" sz="1800" dirty="0"/>
              <a:t> at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Cenotaph</a:t>
            </a:r>
            <a:r>
              <a:rPr lang="de-DE" sz="1800" dirty="0"/>
              <a:t> on </a:t>
            </a:r>
            <a:r>
              <a:rPr lang="de-DE" sz="1800" dirty="0" err="1"/>
              <a:t>Remembrance</a:t>
            </a:r>
            <a:r>
              <a:rPr lang="de-DE" sz="1800" dirty="0"/>
              <a:t> Day was </a:t>
            </a:r>
            <a:r>
              <a:rPr lang="de-DE" sz="1800" dirty="0" err="1"/>
              <a:t>attended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a German </a:t>
            </a:r>
            <a:r>
              <a:rPr lang="de-DE" sz="1800" dirty="0" err="1"/>
              <a:t>guest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first</a:t>
            </a:r>
            <a:r>
              <a:rPr lang="de-DE" sz="1800" dirty="0"/>
              <a:t> time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year</a:t>
            </a:r>
            <a:r>
              <a:rPr lang="de-DE" sz="1800" dirty="0"/>
              <a:t>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800" dirty="0"/>
              <a:t>	a) First, </a:t>
            </a:r>
            <a:r>
              <a:rPr lang="de-DE" sz="1800" dirty="0" err="1"/>
              <a:t>read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article</a:t>
            </a:r>
            <a:r>
              <a:rPr lang="de-DE" sz="1800" dirty="0"/>
              <a:t> (M3).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DE" sz="1800" dirty="0"/>
              <a:t>	b) </a:t>
            </a:r>
            <a:r>
              <a:rPr lang="de-DE" sz="1900" dirty="0"/>
              <a:t>London </a:t>
            </a:r>
            <a:r>
              <a:rPr lang="de-DE" sz="1900" dirty="0" err="1"/>
              <a:t>describes</a:t>
            </a:r>
            <a:r>
              <a:rPr lang="de-DE" sz="1900" dirty="0"/>
              <a:t> </a:t>
            </a:r>
            <a:r>
              <a:rPr lang="de-DE" sz="1900" dirty="0" err="1"/>
              <a:t>Steinmeier's</a:t>
            </a:r>
            <a:r>
              <a:rPr lang="de-DE" sz="1900" dirty="0"/>
              <a:t> </a:t>
            </a:r>
            <a:r>
              <a:rPr lang="de-DE" sz="1900" dirty="0" err="1"/>
              <a:t>visit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wreath-laying</a:t>
            </a:r>
            <a:r>
              <a:rPr lang="de-DE" sz="1900" dirty="0"/>
              <a:t> </a:t>
            </a:r>
            <a:r>
              <a:rPr lang="de-DE" sz="1900" dirty="0" err="1"/>
              <a:t>ceremony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a "</a:t>
            </a:r>
            <a:r>
              <a:rPr lang="de-DE" sz="1900" dirty="0" err="1"/>
              <a:t>historic</a:t>
            </a:r>
            <a:r>
              <a:rPr lang="de-DE" sz="1900" dirty="0"/>
              <a:t> </a:t>
            </a:r>
            <a:r>
              <a:rPr lang="de-DE" sz="1900" dirty="0" err="1"/>
              <a:t>act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	</a:t>
            </a:r>
            <a:r>
              <a:rPr lang="de-DE" sz="1900" dirty="0" err="1"/>
              <a:t>reconciliation</a:t>
            </a:r>
            <a:r>
              <a:rPr lang="de-DE" sz="1900" dirty="0"/>
              <a:t>". </a:t>
            </a:r>
            <a:r>
              <a:rPr lang="de-DE" sz="1900" dirty="0" err="1"/>
              <a:t>What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British </a:t>
            </a:r>
            <a:r>
              <a:rPr lang="de-DE" sz="1900" dirty="0" err="1"/>
              <a:t>government's</a:t>
            </a:r>
            <a:r>
              <a:rPr lang="de-DE" sz="1900" dirty="0"/>
              <a:t> </a:t>
            </a:r>
            <a:r>
              <a:rPr lang="de-DE" sz="1900" dirty="0" err="1"/>
              <a:t>attitude</a:t>
            </a:r>
            <a:r>
              <a:rPr lang="de-DE" sz="1900" dirty="0"/>
              <a:t> </a:t>
            </a:r>
            <a:r>
              <a:rPr lang="de-DE" sz="1900" dirty="0" err="1"/>
              <a:t>toward</a:t>
            </a:r>
            <a:r>
              <a:rPr lang="de-DE" sz="1900" dirty="0"/>
              <a:t> </a:t>
            </a:r>
            <a:r>
              <a:rPr lang="de-DE" sz="1900" dirty="0" err="1"/>
              <a:t>Steinmeier's</a:t>
            </a:r>
            <a:r>
              <a:rPr lang="de-DE" sz="1900" dirty="0"/>
              <a:t> </a:t>
            </a:r>
            <a:r>
              <a:rPr lang="de-DE" sz="1900" dirty="0" err="1"/>
              <a:t>visit</a:t>
            </a:r>
            <a:r>
              <a:rPr lang="de-DE" sz="1900" dirty="0"/>
              <a:t>? Also 	</a:t>
            </a:r>
            <a:r>
              <a:rPr lang="de-DE" sz="1900" dirty="0" err="1"/>
              <a:t>consider</a:t>
            </a:r>
            <a:r>
              <a:rPr lang="de-DE" sz="1900" dirty="0"/>
              <a:t> </a:t>
            </a:r>
            <a:r>
              <a:rPr lang="de-DE" sz="1900" dirty="0" err="1"/>
              <a:t>why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British </a:t>
            </a:r>
            <a:r>
              <a:rPr lang="de-DE" sz="1900" dirty="0" err="1"/>
              <a:t>government</a:t>
            </a:r>
            <a:r>
              <a:rPr lang="de-DE" sz="1900" dirty="0"/>
              <a:t> </a:t>
            </a:r>
            <a:r>
              <a:rPr lang="de-DE" sz="1900" dirty="0" err="1"/>
              <a:t>might</a:t>
            </a:r>
            <a:r>
              <a:rPr lang="de-DE" sz="1900" dirty="0"/>
              <a:t> </a:t>
            </a:r>
            <a:r>
              <a:rPr lang="de-DE" sz="1900" dirty="0" err="1"/>
              <a:t>have</a:t>
            </a:r>
            <a:r>
              <a:rPr lang="de-DE" sz="1900" dirty="0"/>
              <a:t> </a:t>
            </a:r>
            <a:r>
              <a:rPr lang="de-DE" sz="1900" dirty="0" err="1"/>
              <a:t>invited</a:t>
            </a:r>
            <a:r>
              <a:rPr lang="de-DE" sz="1900" dirty="0"/>
              <a:t> Mr. Steinmeier. </a:t>
            </a:r>
            <a:r>
              <a:rPr lang="de-DE" sz="1900" dirty="0" err="1"/>
              <a:t>Record</a:t>
            </a:r>
            <a:r>
              <a:rPr lang="de-DE" sz="1900" dirty="0"/>
              <a:t> </a:t>
            </a:r>
            <a:r>
              <a:rPr lang="de-DE" sz="1900" dirty="0" err="1"/>
              <a:t>your</a:t>
            </a:r>
            <a:r>
              <a:rPr lang="de-DE" sz="1900" dirty="0"/>
              <a:t> </a:t>
            </a:r>
            <a:r>
              <a:rPr lang="de-DE" sz="1900" dirty="0" err="1"/>
              <a:t>thoughts</a:t>
            </a:r>
            <a:r>
              <a:rPr lang="de-DE" sz="1900" dirty="0"/>
              <a:t> in 	</a:t>
            </a:r>
            <a:r>
              <a:rPr lang="de-DE" sz="1900" dirty="0" err="1"/>
              <a:t>writing</a:t>
            </a:r>
            <a:r>
              <a:rPr lang="de-DE" sz="1900" dirty="0"/>
              <a:t>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k 6" descr="Skizze mit einfarbiger Füllung">
            <a:extLst>
              <a:ext uri="{FF2B5EF4-FFF2-40B4-BE49-F238E27FC236}">
                <a16:creationId xmlns:a16="http://schemas.microsoft.com/office/drawing/2014/main" id="{1DEA7256-0202-D24A-967F-314D4BFA8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274061" y="4150047"/>
            <a:ext cx="436667" cy="436667"/>
          </a:xfrm>
          <a:prstGeom prst="rect">
            <a:avLst/>
          </a:prstGeom>
        </p:spPr>
      </p:pic>
      <p:pic>
        <p:nvPicPr>
          <p:cNvPr id="4" name="Grafik 3" descr="Geöffnetes Buch Silhouette">
            <a:extLst>
              <a:ext uri="{FF2B5EF4-FFF2-40B4-BE49-F238E27FC236}">
                <a16:creationId xmlns:a16="http://schemas.microsoft.com/office/drawing/2014/main" id="{96918490-47C2-2045-95C6-3BDB3384C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4061" y="369284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5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FE1E581-937C-B64B-B66A-CF5703596B3B}"/>
              </a:ext>
            </a:extLst>
          </p:cNvPr>
          <p:cNvSpPr txBox="1"/>
          <p:nvPr/>
        </p:nvSpPr>
        <p:spPr>
          <a:xfrm>
            <a:off x="2024821" y="1326149"/>
            <a:ext cx="6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  <a:cs typeface="Times New Roman" panose="02020603050405020304" pitchFamily="18" charset="0"/>
              </a:rPr>
              <a:t>M3</a:t>
            </a:r>
            <a:endParaRPr lang="de-DE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BA991B-2490-4850-922B-FBC80F84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B38C40E-4CD7-4987-90D3-51CF08C93B35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42F108B9-3A71-E74D-AB48-2A782FE77842}"/>
              </a:ext>
            </a:extLst>
          </p:cNvPr>
          <p:cNvSpPr/>
          <p:nvPr/>
        </p:nvSpPr>
        <p:spPr>
          <a:xfrm>
            <a:off x="2722246" y="773551"/>
            <a:ext cx="8538229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Steinmeier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performs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reconciliation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in London</a:t>
            </a:r>
          </a:p>
          <a:p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Frank-Walter Steinmeier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chose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commemorate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end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First World War: He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wreath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London -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German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so.</a:t>
            </a:r>
          </a:p>
          <a:p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London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Frank-Walter Steinmeier was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German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traditional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commemorations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Great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Britain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end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First World War. On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100th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anniversary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November 11, 1918, he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wreath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colors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-gold at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London on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Sunday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London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"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reconciliation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".</a:t>
            </a:r>
          </a:p>
          <a:p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Steinmeier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ceremony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Prince Charles,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heir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British throne. Charles was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decorate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wreath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behalf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Queen Elizabeth. The 92-year-old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nearby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balcony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Steinmeier's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Elke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Büdenbender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Duchess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Meghan,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wife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Prince Harry,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watched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ceremony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heavy rain in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morning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subsided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time.</a:t>
            </a:r>
          </a:p>
          <a:p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400"/>
              </a:spcAft>
            </a:pP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Queen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church</a:t>
            </a:r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ceremony</a:t>
            </a:r>
            <a:endParaRPr lang="de-DE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Attached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Federal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President's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wreath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a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handwritten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English, "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commemorate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grateful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reconciliation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hopeful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friendship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Frank-Walter Steinmeier." The German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like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British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guests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artificial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poppy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lapel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traditional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symbol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World War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commemoration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Britain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evening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church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ceremony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Westminster Abbey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Queen. Also on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Prince Charles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cup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residence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Clarence House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exhibition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Tate Modern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museum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Magical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Realism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Weimar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Republic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9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09BFE-2A0A-5040-A1B0-81AFC302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258"/>
            <a:ext cx="10515600" cy="39734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+mj-lt"/>
                <a:cs typeface="Times New Roman" panose="02020603050405020304" pitchFamily="18" charset="0"/>
              </a:rPr>
              <a:t>3. Elaboration: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de-DE" sz="1800" b="1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de-DE" sz="1800" dirty="0"/>
              <a:t>) </a:t>
            </a:r>
            <a:r>
              <a:rPr lang="de-DE" sz="1800" dirty="0" err="1"/>
              <a:t>Imagine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a </a:t>
            </a:r>
            <a:r>
              <a:rPr lang="de-DE" sz="1800" dirty="0" err="1"/>
              <a:t>member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British </a:t>
            </a:r>
            <a:r>
              <a:rPr lang="de-DE" sz="1800" dirty="0" err="1"/>
              <a:t>Parliament</a:t>
            </a:r>
            <a:r>
              <a:rPr lang="de-DE" sz="1800" dirty="0"/>
              <a:t>.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were</a:t>
            </a:r>
            <a:r>
              <a:rPr lang="de-DE" sz="1800" dirty="0"/>
              <a:t> </a:t>
            </a:r>
            <a:r>
              <a:rPr lang="de-DE" sz="1800" dirty="0" err="1"/>
              <a:t>present</a:t>
            </a:r>
            <a:r>
              <a:rPr lang="de-DE" sz="1800" dirty="0"/>
              <a:t> at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Remembrance</a:t>
            </a:r>
            <a:r>
              <a:rPr lang="de-DE" sz="1800" dirty="0"/>
              <a:t> Day 	</a:t>
            </a:r>
            <a:r>
              <a:rPr lang="de-DE" sz="1800" dirty="0" err="1"/>
              <a:t>ceremony</a:t>
            </a:r>
            <a:r>
              <a:rPr lang="de-DE" sz="1800" dirty="0"/>
              <a:t>. Write a </a:t>
            </a:r>
            <a:r>
              <a:rPr lang="de-DE" sz="1800" dirty="0" err="1"/>
              <a:t>letter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another</a:t>
            </a:r>
            <a:r>
              <a:rPr lang="de-DE" sz="1800" dirty="0"/>
              <a:t> </a:t>
            </a:r>
            <a:r>
              <a:rPr lang="de-DE" sz="1800" dirty="0" err="1"/>
              <a:t>member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British </a:t>
            </a:r>
            <a:r>
              <a:rPr lang="de-DE" sz="1800" dirty="0" err="1"/>
              <a:t>Parliament</a:t>
            </a:r>
            <a:r>
              <a:rPr lang="de-DE" sz="1800" dirty="0"/>
              <a:t> in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 </a:t>
            </a:r>
            <a:r>
              <a:rPr lang="de-DE" sz="1800" dirty="0" err="1"/>
              <a:t>comment</a:t>
            </a:r>
            <a:r>
              <a:rPr lang="de-DE" sz="1800" dirty="0"/>
              <a:t> on 	</a:t>
            </a:r>
            <a:r>
              <a:rPr lang="de-DE" sz="1800" dirty="0" err="1"/>
              <a:t>Steinmeier's</a:t>
            </a:r>
            <a:r>
              <a:rPr lang="de-DE" sz="1800" dirty="0"/>
              <a:t> </a:t>
            </a:r>
            <a:r>
              <a:rPr lang="de-DE" sz="1800" dirty="0" err="1"/>
              <a:t>participation</a:t>
            </a:r>
            <a:r>
              <a:rPr lang="de-DE" sz="1800" dirty="0"/>
              <a:t>. Read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/>
              <a:t>letters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each</a:t>
            </a:r>
            <a:r>
              <a:rPr lang="de-DE" sz="1800" dirty="0"/>
              <a:t> </a:t>
            </a:r>
            <a:r>
              <a:rPr lang="de-DE" sz="1800" dirty="0" err="1"/>
              <a:t>other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discuss</a:t>
            </a:r>
            <a:r>
              <a:rPr lang="de-DE" sz="1800" dirty="0"/>
              <a:t> </a:t>
            </a:r>
            <a:r>
              <a:rPr lang="de-DE" sz="1800" dirty="0" err="1"/>
              <a:t>them</a:t>
            </a:r>
            <a:r>
              <a:rPr lang="de-DE" sz="180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64D01-CF25-45DE-8662-D4A377FE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68" y="449977"/>
            <a:ext cx="1336586" cy="568049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5040A9-531F-4705-AF67-6897EFD18839}"/>
              </a:ext>
            </a:extLst>
          </p:cNvPr>
          <p:cNvCxnSpPr>
            <a:cxnSpLocks/>
          </p:cNvCxnSpPr>
          <p:nvPr/>
        </p:nvCxnSpPr>
        <p:spPr>
          <a:xfrm>
            <a:off x="2139576" y="457363"/>
            <a:ext cx="0" cy="59651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k 6" descr="Skizze mit einfarbiger Füllung">
            <a:extLst>
              <a:ext uri="{FF2B5EF4-FFF2-40B4-BE49-F238E27FC236}">
                <a16:creationId xmlns:a16="http://schemas.microsoft.com/office/drawing/2014/main" id="{890DDB43-0651-434B-ADC6-08A3D7DB9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274061" y="2127889"/>
            <a:ext cx="436667" cy="4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94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Macintosh PowerPoint</Application>
  <PresentationFormat>Breitbild</PresentationFormat>
  <Paragraphs>39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Erinnern an den ersten Weltkrieg – Lernreihe Teil 1 </dc:title>
  <dc:creator>Isabel Bohlmann</dc:creator>
  <cp:lastModifiedBy>Isabel Bohlmann</cp:lastModifiedBy>
  <cp:revision>12</cp:revision>
  <dcterms:created xsi:type="dcterms:W3CDTF">2021-11-05T12:51:22Z</dcterms:created>
  <dcterms:modified xsi:type="dcterms:W3CDTF">2022-01-08T15:17:23Z</dcterms:modified>
</cp:coreProperties>
</file>