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sldIdLst>
    <p:sldId id="398" r:id="rId2"/>
    <p:sldId id="342" r:id="rId3"/>
    <p:sldId id="388" r:id="rId4"/>
    <p:sldId id="389" r:id="rId5"/>
    <p:sldId id="387" r:id="rId6"/>
    <p:sldId id="344" r:id="rId7"/>
    <p:sldId id="346" r:id="rId8"/>
    <p:sldId id="348" r:id="rId9"/>
    <p:sldId id="350" r:id="rId10"/>
    <p:sldId id="351" r:id="rId11"/>
    <p:sldId id="352" r:id="rId12"/>
    <p:sldId id="354" r:id="rId13"/>
    <p:sldId id="358" r:id="rId14"/>
    <p:sldId id="343" r:id="rId15"/>
    <p:sldId id="356" r:id="rId16"/>
    <p:sldId id="361" r:id="rId17"/>
    <p:sldId id="360" r:id="rId18"/>
    <p:sldId id="362" r:id="rId19"/>
    <p:sldId id="363" r:id="rId20"/>
    <p:sldId id="365" r:id="rId21"/>
    <p:sldId id="367" r:id="rId22"/>
    <p:sldId id="366" r:id="rId23"/>
    <p:sldId id="395" r:id="rId24"/>
    <p:sldId id="396" r:id="rId25"/>
    <p:sldId id="371" r:id="rId26"/>
    <p:sldId id="397" r:id="rId27"/>
    <p:sldId id="373" r:id="rId28"/>
    <p:sldId id="375" r:id="rId29"/>
    <p:sldId id="376" r:id="rId30"/>
    <p:sldId id="392" r:id="rId31"/>
    <p:sldId id="393" r:id="rId32"/>
    <p:sldId id="394" r:id="rId33"/>
    <p:sldId id="379" r:id="rId34"/>
    <p:sldId id="377" r:id="rId35"/>
    <p:sldId id="378" r:id="rId36"/>
    <p:sldId id="384" r:id="rId37"/>
    <p:sldId id="380" r:id="rId38"/>
    <p:sldId id="382" r:id="rId39"/>
    <p:sldId id="385" r:id="rId40"/>
    <p:sldId id="386" r:id="rId41"/>
  </p:sldIdLst>
  <p:sldSz cx="12160250" cy="6840538"/>
  <p:notesSz cx="6858000" cy="9144000"/>
  <p:defaultTextStyle>
    <a:defPPr>
      <a:defRPr lang="cs-CZ"/>
    </a:defPPr>
    <a:lvl1pPr marL="0" algn="l" defTabSz="905073" rtl="0" eaLnBrk="1" latinLnBrk="0" hangingPunct="1">
      <a:defRPr sz="1782" kern="1200">
        <a:solidFill>
          <a:schemeClr val="tx1"/>
        </a:solidFill>
        <a:latin typeface="+mn-lt"/>
        <a:ea typeface="+mn-ea"/>
        <a:cs typeface="+mn-cs"/>
      </a:defRPr>
    </a:lvl1pPr>
    <a:lvl2pPr marL="452537" algn="l" defTabSz="905073" rtl="0" eaLnBrk="1" latinLnBrk="0" hangingPunct="1">
      <a:defRPr sz="1782" kern="1200">
        <a:solidFill>
          <a:schemeClr val="tx1"/>
        </a:solidFill>
        <a:latin typeface="+mn-lt"/>
        <a:ea typeface="+mn-ea"/>
        <a:cs typeface="+mn-cs"/>
      </a:defRPr>
    </a:lvl2pPr>
    <a:lvl3pPr marL="905073" algn="l" defTabSz="905073" rtl="0" eaLnBrk="1" latinLnBrk="0" hangingPunct="1">
      <a:defRPr sz="1782" kern="1200">
        <a:solidFill>
          <a:schemeClr val="tx1"/>
        </a:solidFill>
        <a:latin typeface="+mn-lt"/>
        <a:ea typeface="+mn-ea"/>
        <a:cs typeface="+mn-cs"/>
      </a:defRPr>
    </a:lvl3pPr>
    <a:lvl4pPr marL="1357610" algn="l" defTabSz="905073" rtl="0" eaLnBrk="1" latinLnBrk="0" hangingPunct="1">
      <a:defRPr sz="1782" kern="1200">
        <a:solidFill>
          <a:schemeClr val="tx1"/>
        </a:solidFill>
        <a:latin typeface="+mn-lt"/>
        <a:ea typeface="+mn-ea"/>
        <a:cs typeface="+mn-cs"/>
      </a:defRPr>
    </a:lvl4pPr>
    <a:lvl5pPr marL="1810146" algn="l" defTabSz="905073" rtl="0" eaLnBrk="1" latinLnBrk="0" hangingPunct="1">
      <a:defRPr sz="1782" kern="1200">
        <a:solidFill>
          <a:schemeClr val="tx1"/>
        </a:solidFill>
        <a:latin typeface="+mn-lt"/>
        <a:ea typeface="+mn-ea"/>
        <a:cs typeface="+mn-cs"/>
      </a:defRPr>
    </a:lvl5pPr>
    <a:lvl6pPr marL="2262683" algn="l" defTabSz="905073" rtl="0" eaLnBrk="1" latinLnBrk="0" hangingPunct="1">
      <a:defRPr sz="1782" kern="1200">
        <a:solidFill>
          <a:schemeClr val="tx1"/>
        </a:solidFill>
        <a:latin typeface="+mn-lt"/>
        <a:ea typeface="+mn-ea"/>
        <a:cs typeface="+mn-cs"/>
      </a:defRPr>
    </a:lvl6pPr>
    <a:lvl7pPr marL="2715219" algn="l" defTabSz="905073" rtl="0" eaLnBrk="1" latinLnBrk="0" hangingPunct="1">
      <a:defRPr sz="1782" kern="1200">
        <a:solidFill>
          <a:schemeClr val="tx1"/>
        </a:solidFill>
        <a:latin typeface="+mn-lt"/>
        <a:ea typeface="+mn-ea"/>
        <a:cs typeface="+mn-cs"/>
      </a:defRPr>
    </a:lvl7pPr>
    <a:lvl8pPr marL="3167756" algn="l" defTabSz="905073" rtl="0" eaLnBrk="1" latinLnBrk="0" hangingPunct="1">
      <a:defRPr sz="1782" kern="1200">
        <a:solidFill>
          <a:schemeClr val="tx1"/>
        </a:solidFill>
        <a:latin typeface="+mn-lt"/>
        <a:ea typeface="+mn-ea"/>
        <a:cs typeface="+mn-cs"/>
      </a:defRPr>
    </a:lvl8pPr>
    <a:lvl9pPr marL="3620292" algn="l" defTabSz="905073" rtl="0" eaLnBrk="1" latinLnBrk="0" hangingPunct="1">
      <a:defRPr sz="178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4">
          <p15:clr>
            <a:srgbClr val="A4A3A4"/>
          </p15:clr>
        </p15:guide>
        <p15:guide id="2" pos="3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CB1"/>
    <a:srgbClr val="333F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322" autoAdjust="0"/>
    <p:restoredTop sz="94660"/>
  </p:normalViewPr>
  <p:slideViewPr>
    <p:cSldViewPr snapToGrid="0">
      <p:cViewPr varScale="1">
        <p:scale>
          <a:sx n="84" d="100"/>
          <a:sy n="84" d="100"/>
        </p:scale>
        <p:origin x="989" y="86"/>
      </p:cViewPr>
      <p:guideLst>
        <p:guide orient="horz" pos="2154"/>
        <p:guide pos="3830"/>
      </p:guideLst>
    </p:cSldViewPr>
  </p:slideViewPr>
  <p:notesTextViewPr>
    <p:cViewPr>
      <p:scale>
        <a:sx n="1" d="1"/>
        <a:sy n="1" d="1"/>
      </p:scale>
      <p:origin x="0" y="0"/>
    </p:cViewPr>
  </p:notesTextViewPr>
  <p:sorterViewPr>
    <p:cViewPr>
      <p:scale>
        <a:sx n="100" d="100"/>
        <a:sy n="100" d="100"/>
      </p:scale>
      <p:origin x="0" y="-37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C1901-92BB-4FDD-BA03-8B5D36861ACA}" type="datetimeFigureOut">
              <a:rPr lang="cs-CZ" smtClean="0"/>
              <a:t>23.10.2022</a:t>
            </a:fld>
            <a:endParaRPr lang="cs-CZ"/>
          </a:p>
        </p:txBody>
      </p:sp>
      <p:sp>
        <p:nvSpPr>
          <p:cNvPr id="4" name="Zástupný symbol pro obrázek snímku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EE4EC-FC1D-4A5C-A5BA-DA124659C1D1}" type="slidenum">
              <a:rPr lang="cs-CZ" smtClean="0"/>
              <a:t>‹#›</a:t>
            </a:fld>
            <a:endParaRPr lang="cs-CZ"/>
          </a:p>
        </p:txBody>
      </p:sp>
    </p:spTree>
    <p:extLst>
      <p:ext uri="{BB962C8B-B14F-4D97-AF65-F5344CB8AC3E}">
        <p14:creationId xmlns:p14="http://schemas.microsoft.com/office/powerpoint/2010/main" val="4264033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1</a:t>
            </a:fld>
            <a:endParaRPr lang="en-US"/>
          </a:p>
        </p:txBody>
      </p:sp>
    </p:spTree>
    <p:extLst>
      <p:ext uri="{BB962C8B-B14F-4D97-AF65-F5344CB8AC3E}">
        <p14:creationId xmlns:p14="http://schemas.microsoft.com/office/powerpoint/2010/main" val="3487959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10</a:t>
            </a:fld>
            <a:endParaRPr lang="en-US"/>
          </a:p>
        </p:txBody>
      </p:sp>
    </p:spTree>
    <p:extLst>
      <p:ext uri="{BB962C8B-B14F-4D97-AF65-F5344CB8AC3E}">
        <p14:creationId xmlns:p14="http://schemas.microsoft.com/office/powerpoint/2010/main" val="189198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11</a:t>
            </a:fld>
            <a:endParaRPr lang="en-US"/>
          </a:p>
        </p:txBody>
      </p:sp>
    </p:spTree>
    <p:extLst>
      <p:ext uri="{BB962C8B-B14F-4D97-AF65-F5344CB8AC3E}">
        <p14:creationId xmlns:p14="http://schemas.microsoft.com/office/powerpoint/2010/main" val="392835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12</a:t>
            </a:fld>
            <a:endParaRPr lang="en-US"/>
          </a:p>
        </p:txBody>
      </p:sp>
    </p:spTree>
    <p:extLst>
      <p:ext uri="{BB962C8B-B14F-4D97-AF65-F5344CB8AC3E}">
        <p14:creationId xmlns:p14="http://schemas.microsoft.com/office/powerpoint/2010/main" val="3102007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13</a:t>
            </a:fld>
            <a:endParaRPr lang="en-US"/>
          </a:p>
        </p:txBody>
      </p:sp>
    </p:spTree>
    <p:extLst>
      <p:ext uri="{BB962C8B-B14F-4D97-AF65-F5344CB8AC3E}">
        <p14:creationId xmlns:p14="http://schemas.microsoft.com/office/powerpoint/2010/main" val="3319085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14</a:t>
            </a:fld>
            <a:endParaRPr lang="en-US"/>
          </a:p>
        </p:txBody>
      </p:sp>
    </p:spTree>
    <p:extLst>
      <p:ext uri="{BB962C8B-B14F-4D97-AF65-F5344CB8AC3E}">
        <p14:creationId xmlns:p14="http://schemas.microsoft.com/office/powerpoint/2010/main" val="1006785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15</a:t>
            </a:fld>
            <a:endParaRPr lang="en-US"/>
          </a:p>
        </p:txBody>
      </p:sp>
    </p:spTree>
    <p:extLst>
      <p:ext uri="{BB962C8B-B14F-4D97-AF65-F5344CB8AC3E}">
        <p14:creationId xmlns:p14="http://schemas.microsoft.com/office/powerpoint/2010/main" val="4152218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16</a:t>
            </a:fld>
            <a:endParaRPr lang="en-US"/>
          </a:p>
        </p:txBody>
      </p:sp>
    </p:spTree>
    <p:extLst>
      <p:ext uri="{BB962C8B-B14F-4D97-AF65-F5344CB8AC3E}">
        <p14:creationId xmlns:p14="http://schemas.microsoft.com/office/powerpoint/2010/main" val="361571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17</a:t>
            </a:fld>
            <a:endParaRPr lang="en-US"/>
          </a:p>
        </p:txBody>
      </p:sp>
    </p:spTree>
    <p:extLst>
      <p:ext uri="{BB962C8B-B14F-4D97-AF65-F5344CB8AC3E}">
        <p14:creationId xmlns:p14="http://schemas.microsoft.com/office/powerpoint/2010/main" val="193640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18</a:t>
            </a:fld>
            <a:endParaRPr lang="en-US"/>
          </a:p>
        </p:txBody>
      </p:sp>
    </p:spTree>
    <p:extLst>
      <p:ext uri="{BB962C8B-B14F-4D97-AF65-F5344CB8AC3E}">
        <p14:creationId xmlns:p14="http://schemas.microsoft.com/office/powerpoint/2010/main" val="926040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19</a:t>
            </a:fld>
            <a:endParaRPr lang="en-US"/>
          </a:p>
        </p:txBody>
      </p:sp>
    </p:spTree>
    <p:extLst>
      <p:ext uri="{BB962C8B-B14F-4D97-AF65-F5344CB8AC3E}">
        <p14:creationId xmlns:p14="http://schemas.microsoft.com/office/powerpoint/2010/main" val="951709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2</a:t>
            </a:fld>
            <a:endParaRPr lang="en-US"/>
          </a:p>
        </p:txBody>
      </p:sp>
    </p:spTree>
    <p:extLst>
      <p:ext uri="{BB962C8B-B14F-4D97-AF65-F5344CB8AC3E}">
        <p14:creationId xmlns:p14="http://schemas.microsoft.com/office/powerpoint/2010/main" val="2195250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20</a:t>
            </a:fld>
            <a:endParaRPr lang="en-US"/>
          </a:p>
        </p:txBody>
      </p:sp>
    </p:spTree>
    <p:extLst>
      <p:ext uri="{BB962C8B-B14F-4D97-AF65-F5344CB8AC3E}">
        <p14:creationId xmlns:p14="http://schemas.microsoft.com/office/powerpoint/2010/main" val="3306399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21</a:t>
            </a:fld>
            <a:endParaRPr lang="en-US"/>
          </a:p>
        </p:txBody>
      </p:sp>
    </p:spTree>
    <p:extLst>
      <p:ext uri="{BB962C8B-B14F-4D97-AF65-F5344CB8AC3E}">
        <p14:creationId xmlns:p14="http://schemas.microsoft.com/office/powerpoint/2010/main" val="3335200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22</a:t>
            </a:fld>
            <a:endParaRPr lang="en-US"/>
          </a:p>
        </p:txBody>
      </p:sp>
    </p:spTree>
    <p:extLst>
      <p:ext uri="{BB962C8B-B14F-4D97-AF65-F5344CB8AC3E}">
        <p14:creationId xmlns:p14="http://schemas.microsoft.com/office/powerpoint/2010/main" val="621135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23</a:t>
            </a:fld>
            <a:endParaRPr lang="en-US"/>
          </a:p>
        </p:txBody>
      </p:sp>
    </p:spTree>
    <p:extLst>
      <p:ext uri="{BB962C8B-B14F-4D97-AF65-F5344CB8AC3E}">
        <p14:creationId xmlns:p14="http://schemas.microsoft.com/office/powerpoint/2010/main" val="2664129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24</a:t>
            </a:fld>
            <a:endParaRPr lang="en-US"/>
          </a:p>
        </p:txBody>
      </p:sp>
    </p:spTree>
    <p:extLst>
      <p:ext uri="{BB962C8B-B14F-4D97-AF65-F5344CB8AC3E}">
        <p14:creationId xmlns:p14="http://schemas.microsoft.com/office/powerpoint/2010/main" val="3676669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25</a:t>
            </a:fld>
            <a:endParaRPr lang="en-US"/>
          </a:p>
        </p:txBody>
      </p:sp>
    </p:spTree>
    <p:extLst>
      <p:ext uri="{BB962C8B-B14F-4D97-AF65-F5344CB8AC3E}">
        <p14:creationId xmlns:p14="http://schemas.microsoft.com/office/powerpoint/2010/main" val="2728737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26</a:t>
            </a:fld>
            <a:endParaRPr lang="en-US"/>
          </a:p>
        </p:txBody>
      </p:sp>
    </p:spTree>
    <p:extLst>
      <p:ext uri="{BB962C8B-B14F-4D97-AF65-F5344CB8AC3E}">
        <p14:creationId xmlns:p14="http://schemas.microsoft.com/office/powerpoint/2010/main" val="960896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27</a:t>
            </a:fld>
            <a:endParaRPr lang="en-US"/>
          </a:p>
        </p:txBody>
      </p:sp>
    </p:spTree>
    <p:extLst>
      <p:ext uri="{BB962C8B-B14F-4D97-AF65-F5344CB8AC3E}">
        <p14:creationId xmlns:p14="http://schemas.microsoft.com/office/powerpoint/2010/main" val="1411175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28</a:t>
            </a:fld>
            <a:endParaRPr lang="en-US"/>
          </a:p>
        </p:txBody>
      </p:sp>
    </p:spTree>
    <p:extLst>
      <p:ext uri="{BB962C8B-B14F-4D97-AF65-F5344CB8AC3E}">
        <p14:creationId xmlns:p14="http://schemas.microsoft.com/office/powerpoint/2010/main" val="3030996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29</a:t>
            </a:fld>
            <a:endParaRPr lang="en-US"/>
          </a:p>
        </p:txBody>
      </p:sp>
    </p:spTree>
    <p:extLst>
      <p:ext uri="{BB962C8B-B14F-4D97-AF65-F5344CB8AC3E}">
        <p14:creationId xmlns:p14="http://schemas.microsoft.com/office/powerpoint/2010/main" val="3513029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3</a:t>
            </a:fld>
            <a:endParaRPr lang="en-US"/>
          </a:p>
        </p:txBody>
      </p:sp>
    </p:spTree>
    <p:extLst>
      <p:ext uri="{BB962C8B-B14F-4D97-AF65-F5344CB8AC3E}">
        <p14:creationId xmlns:p14="http://schemas.microsoft.com/office/powerpoint/2010/main" val="1240315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30</a:t>
            </a:fld>
            <a:endParaRPr lang="en-US"/>
          </a:p>
        </p:txBody>
      </p:sp>
    </p:spTree>
    <p:extLst>
      <p:ext uri="{BB962C8B-B14F-4D97-AF65-F5344CB8AC3E}">
        <p14:creationId xmlns:p14="http://schemas.microsoft.com/office/powerpoint/2010/main" val="2508838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31</a:t>
            </a:fld>
            <a:endParaRPr lang="en-US"/>
          </a:p>
        </p:txBody>
      </p:sp>
    </p:spTree>
    <p:extLst>
      <p:ext uri="{BB962C8B-B14F-4D97-AF65-F5344CB8AC3E}">
        <p14:creationId xmlns:p14="http://schemas.microsoft.com/office/powerpoint/2010/main" val="1722082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32</a:t>
            </a:fld>
            <a:endParaRPr lang="en-US"/>
          </a:p>
        </p:txBody>
      </p:sp>
    </p:spTree>
    <p:extLst>
      <p:ext uri="{BB962C8B-B14F-4D97-AF65-F5344CB8AC3E}">
        <p14:creationId xmlns:p14="http://schemas.microsoft.com/office/powerpoint/2010/main" val="2401714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33</a:t>
            </a:fld>
            <a:endParaRPr lang="en-US"/>
          </a:p>
        </p:txBody>
      </p:sp>
    </p:spTree>
    <p:extLst>
      <p:ext uri="{BB962C8B-B14F-4D97-AF65-F5344CB8AC3E}">
        <p14:creationId xmlns:p14="http://schemas.microsoft.com/office/powerpoint/2010/main" val="2869204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34</a:t>
            </a:fld>
            <a:endParaRPr lang="en-US"/>
          </a:p>
        </p:txBody>
      </p:sp>
    </p:spTree>
    <p:extLst>
      <p:ext uri="{BB962C8B-B14F-4D97-AF65-F5344CB8AC3E}">
        <p14:creationId xmlns:p14="http://schemas.microsoft.com/office/powerpoint/2010/main" val="2617776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35</a:t>
            </a:fld>
            <a:endParaRPr lang="en-US"/>
          </a:p>
        </p:txBody>
      </p:sp>
    </p:spTree>
    <p:extLst>
      <p:ext uri="{BB962C8B-B14F-4D97-AF65-F5344CB8AC3E}">
        <p14:creationId xmlns:p14="http://schemas.microsoft.com/office/powerpoint/2010/main" val="28888077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36</a:t>
            </a:fld>
            <a:endParaRPr lang="en-US"/>
          </a:p>
        </p:txBody>
      </p:sp>
    </p:spTree>
    <p:extLst>
      <p:ext uri="{BB962C8B-B14F-4D97-AF65-F5344CB8AC3E}">
        <p14:creationId xmlns:p14="http://schemas.microsoft.com/office/powerpoint/2010/main" val="105870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37</a:t>
            </a:fld>
            <a:endParaRPr lang="en-US"/>
          </a:p>
        </p:txBody>
      </p:sp>
    </p:spTree>
    <p:extLst>
      <p:ext uri="{BB962C8B-B14F-4D97-AF65-F5344CB8AC3E}">
        <p14:creationId xmlns:p14="http://schemas.microsoft.com/office/powerpoint/2010/main" val="435516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38</a:t>
            </a:fld>
            <a:endParaRPr lang="en-US"/>
          </a:p>
        </p:txBody>
      </p:sp>
    </p:spTree>
    <p:extLst>
      <p:ext uri="{BB962C8B-B14F-4D97-AF65-F5344CB8AC3E}">
        <p14:creationId xmlns:p14="http://schemas.microsoft.com/office/powerpoint/2010/main" val="1974791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39</a:t>
            </a:fld>
            <a:endParaRPr lang="en-US"/>
          </a:p>
        </p:txBody>
      </p:sp>
    </p:spTree>
    <p:extLst>
      <p:ext uri="{BB962C8B-B14F-4D97-AF65-F5344CB8AC3E}">
        <p14:creationId xmlns:p14="http://schemas.microsoft.com/office/powerpoint/2010/main" val="1687032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4</a:t>
            </a:fld>
            <a:endParaRPr lang="en-US"/>
          </a:p>
        </p:txBody>
      </p:sp>
    </p:spTree>
    <p:extLst>
      <p:ext uri="{BB962C8B-B14F-4D97-AF65-F5344CB8AC3E}">
        <p14:creationId xmlns:p14="http://schemas.microsoft.com/office/powerpoint/2010/main" val="2025612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40</a:t>
            </a:fld>
            <a:endParaRPr lang="en-US"/>
          </a:p>
        </p:txBody>
      </p:sp>
    </p:spTree>
    <p:extLst>
      <p:ext uri="{BB962C8B-B14F-4D97-AF65-F5344CB8AC3E}">
        <p14:creationId xmlns:p14="http://schemas.microsoft.com/office/powerpoint/2010/main" val="4227934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5</a:t>
            </a:fld>
            <a:endParaRPr lang="en-US"/>
          </a:p>
        </p:txBody>
      </p:sp>
    </p:spTree>
    <p:extLst>
      <p:ext uri="{BB962C8B-B14F-4D97-AF65-F5344CB8AC3E}">
        <p14:creationId xmlns:p14="http://schemas.microsoft.com/office/powerpoint/2010/main" val="721409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6</a:t>
            </a:fld>
            <a:endParaRPr lang="en-US"/>
          </a:p>
        </p:txBody>
      </p:sp>
    </p:spTree>
    <p:extLst>
      <p:ext uri="{BB962C8B-B14F-4D97-AF65-F5344CB8AC3E}">
        <p14:creationId xmlns:p14="http://schemas.microsoft.com/office/powerpoint/2010/main" val="1687868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7</a:t>
            </a:fld>
            <a:endParaRPr lang="en-US"/>
          </a:p>
        </p:txBody>
      </p:sp>
    </p:spTree>
    <p:extLst>
      <p:ext uri="{BB962C8B-B14F-4D97-AF65-F5344CB8AC3E}">
        <p14:creationId xmlns:p14="http://schemas.microsoft.com/office/powerpoint/2010/main" val="625133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8</a:t>
            </a:fld>
            <a:endParaRPr lang="en-US"/>
          </a:p>
        </p:txBody>
      </p:sp>
    </p:spTree>
    <p:extLst>
      <p:ext uri="{BB962C8B-B14F-4D97-AF65-F5344CB8AC3E}">
        <p14:creationId xmlns:p14="http://schemas.microsoft.com/office/powerpoint/2010/main" val="941271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a:t>
            </a:r>
          </a:p>
          <a:p>
            <a:endParaRPr lang="en-US" dirty="0"/>
          </a:p>
        </p:txBody>
      </p:sp>
      <p:sp>
        <p:nvSpPr>
          <p:cNvPr id="4" name="Slide Number Placeholder 3"/>
          <p:cNvSpPr>
            <a:spLocks noGrp="1"/>
          </p:cNvSpPr>
          <p:nvPr>
            <p:ph type="sldNum" sz="quarter" idx="5"/>
          </p:nvPr>
        </p:nvSpPr>
        <p:spPr/>
        <p:txBody>
          <a:bodyPr/>
          <a:lstStyle/>
          <a:p>
            <a:fld id="{09878BC7-80FB-447C-ACAF-D4EF8A37240E}" type="slidenum">
              <a:rPr lang="en-US" smtClean="0"/>
              <a:t>9</a:t>
            </a:fld>
            <a:endParaRPr lang="en-US"/>
          </a:p>
        </p:txBody>
      </p:sp>
    </p:spTree>
    <p:extLst>
      <p:ext uri="{BB962C8B-B14F-4D97-AF65-F5344CB8AC3E}">
        <p14:creationId xmlns:p14="http://schemas.microsoft.com/office/powerpoint/2010/main" val="292860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Úvodní sníme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459305" y="6450675"/>
            <a:ext cx="9242264" cy="216000"/>
          </a:xfrm>
        </p:spPr>
        <p:txBody>
          <a:bodyPr/>
          <a:lstStyle/>
          <a:p>
            <a:pPr algn="ctr"/>
            <a:r>
              <a:rPr lang="cs-CZ" dirty="0" smtClean="0"/>
              <a:t>autor prezentace, datum prezentace, univerzitní oddělení, fakulta, adresa</a:t>
            </a:r>
            <a:endParaRPr lang="cs-CZ" dirty="0"/>
          </a:p>
        </p:txBody>
      </p:sp>
      <p:sp>
        <p:nvSpPr>
          <p:cNvPr id="6" name="Slide Number Placeholder 5"/>
          <p:cNvSpPr>
            <a:spLocks noGrp="1"/>
          </p:cNvSpPr>
          <p:nvPr>
            <p:ph type="sldNum" sz="quarter" idx="12"/>
          </p:nvPr>
        </p:nvSpPr>
        <p:spPr/>
        <p:txBody>
          <a:bodyPr/>
          <a:lstStyle/>
          <a:p>
            <a:fld id="{103B6205-E093-439F-9685-8F7A4FC3F425}" type="slidenum">
              <a:rPr lang="cs-CZ" smtClean="0"/>
              <a:t>‹#›</a:t>
            </a:fld>
            <a:endParaRPr lang="cs-CZ"/>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3200" y="2898000"/>
            <a:ext cx="3341877" cy="1030828"/>
          </a:xfrm>
          <a:prstGeom prst="rect">
            <a:avLst/>
          </a:prstGeom>
        </p:spPr>
      </p:pic>
    </p:spTree>
    <p:extLst>
      <p:ext uri="{BB962C8B-B14F-4D97-AF65-F5344CB8AC3E}">
        <p14:creationId xmlns:p14="http://schemas.microsoft.com/office/powerpoint/2010/main" val="106057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D0F44716-E79E-456F-879F-CE0464F18D73}"/>
              </a:ext>
            </a:extLst>
          </p:cNvPr>
          <p:cNvSpPr>
            <a:spLocks noGrp="1"/>
          </p:cNvSpPr>
          <p:nvPr>
            <p:ph type="pic" sz="quarter" idx="17"/>
          </p:nvPr>
        </p:nvSpPr>
        <p:spPr>
          <a:xfrm>
            <a:off x="0" y="0"/>
            <a:ext cx="12160250" cy="6840538"/>
          </a:xfrm>
          <a:prstGeom prst="rect">
            <a:avLst/>
          </a:prstGeom>
        </p:spPr>
        <p:txBody>
          <a:bodyPr vert="horz" lIns="243746" tIns="121873" rIns="243746" bIns="121873"/>
          <a:lstStyle>
            <a:lvl1pPr marL="0" indent="0" algn="ctr">
              <a:buNone/>
              <a:defRPr sz="1197">
                <a:solidFill>
                  <a:srgbClr val="7F7F7F"/>
                </a:solidFill>
                <a:latin typeface="Lato Regular"/>
                <a:cs typeface="Lato Regular"/>
              </a:defRPr>
            </a:lvl1pPr>
          </a:lstStyle>
          <a:p>
            <a:endParaRPr lang="en-US" dirty="0"/>
          </a:p>
        </p:txBody>
      </p:sp>
    </p:spTree>
    <p:extLst>
      <p:ext uri="{BB962C8B-B14F-4D97-AF65-F5344CB8AC3E}">
        <p14:creationId xmlns:p14="http://schemas.microsoft.com/office/powerpoint/2010/main" val="1518605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72870" y="1980001"/>
            <a:ext cx="10215134" cy="1612866"/>
          </a:xfrm>
        </p:spPr>
        <p:txBody>
          <a:bodyPr anchor="t">
            <a:normAutofit/>
          </a:bodyPr>
          <a:lstStyle>
            <a:lvl1pPr algn="l">
              <a:defRPr sz="3513"/>
            </a:lvl1pPr>
          </a:lstStyle>
          <a:p>
            <a:r>
              <a:rPr lang="cs-CZ" smtClean="0"/>
              <a:t>Kliknutím lze upravit styl.</a:t>
            </a:r>
            <a:endParaRPr lang="en-US" dirty="0"/>
          </a:p>
        </p:txBody>
      </p:sp>
      <p:sp>
        <p:nvSpPr>
          <p:cNvPr id="3" name="Subtitle 2"/>
          <p:cNvSpPr>
            <a:spLocks noGrp="1"/>
          </p:cNvSpPr>
          <p:nvPr>
            <p:ph type="subTitle" idx="1"/>
          </p:nvPr>
        </p:nvSpPr>
        <p:spPr>
          <a:xfrm>
            <a:off x="972870" y="3592866"/>
            <a:ext cx="10215134" cy="1552712"/>
          </a:xfrm>
        </p:spPr>
        <p:txBody>
          <a:bodyPr/>
          <a:lstStyle>
            <a:lvl1pPr marL="0" indent="0" algn="l">
              <a:buNone/>
              <a:defRPr sz="3192">
                <a:solidFill>
                  <a:schemeClr val="accent2"/>
                </a:solidFill>
              </a:defRPr>
            </a:lvl1pPr>
            <a:lvl2pPr marL="608008" indent="0" algn="ctr">
              <a:buNone/>
              <a:defRPr sz="2659"/>
            </a:lvl2pPr>
            <a:lvl3pPr marL="1216015" indent="0" algn="ctr">
              <a:buNone/>
              <a:defRPr sz="2394"/>
            </a:lvl3pPr>
            <a:lvl4pPr marL="1824024" indent="0" algn="ctr">
              <a:buNone/>
              <a:defRPr sz="2128"/>
            </a:lvl4pPr>
            <a:lvl5pPr marL="2432032" indent="0" algn="ctr">
              <a:buNone/>
              <a:defRPr sz="2128"/>
            </a:lvl5pPr>
            <a:lvl6pPr marL="3040039" indent="0" algn="ctr">
              <a:buNone/>
              <a:defRPr sz="2128"/>
            </a:lvl6pPr>
            <a:lvl7pPr marL="3648047" indent="0" algn="ctr">
              <a:buNone/>
              <a:defRPr sz="2128"/>
            </a:lvl7pPr>
            <a:lvl8pPr marL="4256056" indent="0" algn="ctr">
              <a:buNone/>
              <a:defRPr sz="2128"/>
            </a:lvl8pPr>
            <a:lvl9pPr marL="4864063" indent="0" algn="ctr">
              <a:buNone/>
              <a:defRPr sz="2128"/>
            </a:lvl9pPr>
          </a:lstStyle>
          <a:p>
            <a:r>
              <a:rPr lang="cs-CZ" smtClean="0"/>
              <a:t>Kliknutím můžete upravit styl předlohy.</a:t>
            </a:r>
            <a:endParaRPr lang="en-US" dirty="0"/>
          </a:p>
        </p:txBody>
      </p:sp>
      <p:sp>
        <p:nvSpPr>
          <p:cNvPr id="5" name="Footer Placeholder 4"/>
          <p:cNvSpPr>
            <a:spLocks noGrp="1"/>
          </p:cNvSpPr>
          <p:nvPr>
            <p:ph type="ftr" sz="quarter" idx="11"/>
          </p:nvPr>
        </p:nvSpPr>
        <p:spPr/>
        <p:txBody>
          <a:bodyPr/>
          <a:lstStyle/>
          <a:p>
            <a:r>
              <a:rPr lang="cs-CZ" dirty="0" smtClean="0"/>
              <a:t>autor prezentace, datum prezentace, univerzitní oddělení, fakulta, adresa</a:t>
            </a:r>
            <a:endParaRPr lang="cs-CZ" dirty="0"/>
          </a:p>
        </p:txBody>
      </p:sp>
      <p:sp>
        <p:nvSpPr>
          <p:cNvPr id="6" name="Slide Number Placeholder 5"/>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245172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72870" y="4380949"/>
            <a:ext cx="10215134" cy="982528"/>
          </a:xfrm>
        </p:spPr>
        <p:txBody>
          <a:bodyPr anchor="t">
            <a:normAutofit/>
          </a:bodyPr>
          <a:lstStyle>
            <a:lvl1pPr algn="ctr">
              <a:defRPr sz="3513"/>
            </a:lvl1pPr>
          </a:lstStyle>
          <a:p>
            <a:r>
              <a:rPr lang="cs-CZ" smtClean="0"/>
              <a:t>Kliknutím lze upravit styl.</a:t>
            </a:r>
            <a:endParaRPr lang="en-US" dirty="0"/>
          </a:p>
        </p:txBody>
      </p:sp>
      <p:sp>
        <p:nvSpPr>
          <p:cNvPr id="3" name="Subtitle 2"/>
          <p:cNvSpPr>
            <a:spLocks noGrp="1"/>
          </p:cNvSpPr>
          <p:nvPr>
            <p:ph type="subTitle" idx="1"/>
          </p:nvPr>
        </p:nvSpPr>
        <p:spPr>
          <a:xfrm>
            <a:off x="972870" y="5363480"/>
            <a:ext cx="10215134" cy="945883"/>
          </a:xfrm>
        </p:spPr>
        <p:txBody>
          <a:bodyPr/>
          <a:lstStyle>
            <a:lvl1pPr marL="0" indent="0" algn="ctr">
              <a:buNone/>
              <a:defRPr sz="3192">
                <a:solidFill>
                  <a:schemeClr val="accent2"/>
                </a:solidFill>
              </a:defRPr>
            </a:lvl1pPr>
            <a:lvl2pPr marL="608008" indent="0" algn="ctr">
              <a:buNone/>
              <a:defRPr sz="2659"/>
            </a:lvl2pPr>
            <a:lvl3pPr marL="1216015" indent="0" algn="ctr">
              <a:buNone/>
              <a:defRPr sz="2394"/>
            </a:lvl3pPr>
            <a:lvl4pPr marL="1824024" indent="0" algn="ctr">
              <a:buNone/>
              <a:defRPr sz="2128"/>
            </a:lvl4pPr>
            <a:lvl5pPr marL="2432032" indent="0" algn="ctr">
              <a:buNone/>
              <a:defRPr sz="2128"/>
            </a:lvl5pPr>
            <a:lvl6pPr marL="3040039" indent="0" algn="ctr">
              <a:buNone/>
              <a:defRPr sz="2128"/>
            </a:lvl6pPr>
            <a:lvl7pPr marL="3648047" indent="0" algn="ctr">
              <a:buNone/>
              <a:defRPr sz="2128"/>
            </a:lvl7pPr>
            <a:lvl8pPr marL="4256056" indent="0" algn="ctr">
              <a:buNone/>
              <a:defRPr sz="2128"/>
            </a:lvl8pPr>
            <a:lvl9pPr marL="4864063" indent="0" algn="ctr">
              <a:buNone/>
              <a:defRPr sz="2128"/>
            </a:lvl9pPr>
          </a:lstStyle>
          <a:p>
            <a:r>
              <a:rPr lang="cs-CZ" smtClean="0"/>
              <a:t>Kliknutím můžete upravit styl předlohy.</a:t>
            </a:r>
            <a:endParaRPr lang="en-US" dirty="0"/>
          </a:p>
        </p:txBody>
      </p:sp>
      <p:sp>
        <p:nvSpPr>
          <p:cNvPr id="5" name="Footer Placeholder 4"/>
          <p:cNvSpPr>
            <a:spLocks noGrp="1"/>
          </p:cNvSpPr>
          <p:nvPr>
            <p:ph type="ftr" sz="quarter" idx="11"/>
          </p:nvPr>
        </p:nvSpPr>
        <p:spPr>
          <a:xfrm>
            <a:off x="1459305" y="6450675"/>
            <a:ext cx="9242264" cy="216000"/>
          </a:xfrm>
        </p:spPr>
        <p:txBody>
          <a:bodyPr/>
          <a:lstStyle/>
          <a:p>
            <a:pPr algn="ctr"/>
            <a:r>
              <a:rPr lang="cs-CZ" dirty="0" smtClean="0"/>
              <a:t>autor prezentace, datum prezentace, univerzitní oddělení, fakulta, adresa</a:t>
            </a:r>
            <a:endParaRPr lang="cs-CZ" dirty="0"/>
          </a:p>
        </p:txBody>
      </p:sp>
      <p:sp>
        <p:nvSpPr>
          <p:cNvPr id="6" name="Slide Number Placeholder 5"/>
          <p:cNvSpPr>
            <a:spLocks noGrp="1"/>
          </p:cNvSpPr>
          <p:nvPr>
            <p:ph type="sldNum" sz="quarter" idx="12"/>
          </p:nvPr>
        </p:nvSpPr>
        <p:spPr/>
        <p:txBody>
          <a:bodyPr/>
          <a:lstStyle/>
          <a:p>
            <a:fld id="{103B6205-E093-439F-9685-8F7A4FC3F425}" type="slidenum">
              <a:rPr lang="cs-CZ" smtClean="0"/>
              <a:t>‹#›</a:t>
            </a:fld>
            <a:endParaRPr lang="cs-CZ"/>
          </a:p>
        </p:txBody>
      </p:sp>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78947" y="1260000"/>
            <a:ext cx="2202979" cy="1824732"/>
          </a:xfrm>
          <a:prstGeom prst="rect">
            <a:avLst/>
          </a:prstGeom>
        </p:spPr>
      </p:pic>
    </p:spTree>
    <p:extLst>
      <p:ext uri="{BB962C8B-B14F-4D97-AF65-F5344CB8AC3E}">
        <p14:creationId xmlns:p14="http://schemas.microsoft.com/office/powerpoint/2010/main" val="400524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Footer Placeholder 4"/>
          <p:cNvSpPr>
            <a:spLocks noGrp="1"/>
          </p:cNvSpPr>
          <p:nvPr>
            <p:ph type="ftr" sz="quarter" idx="11"/>
          </p:nvPr>
        </p:nvSpPr>
        <p:spPr/>
        <p:txBody>
          <a:bodyPr/>
          <a:lstStyle/>
          <a:p>
            <a:r>
              <a:rPr lang="cs-CZ" smtClean="0"/>
              <a:t>autor prezentace, datum prezentace, univerzitní oddělení, fakulta, adresa</a:t>
            </a:r>
            <a:endParaRPr lang="cs-CZ" dirty="0"/>
          </a:p>
        </p:txBody>
      </p:sp>
      <p:sp>
        <p:nvSpPr>
          <p:cNvPr id="6" name="Slide Number Placeholder 5"/>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47534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972870" y="2462400"/>
            <a:ext cx="4895025" cy="3898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292979" y="2462400"/>
            <a:ext cx="4895025" cy="3898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6" name="Footer Placeholder 5"/>
          <p:cNvSpPr>
            <a:spLocks noGrp="1"/>
          </p:cNvSpPr>
          <p:nvPr>
            <p:ph type="ftr" sz="quarter" idx="11"/>
          </p:nvPr>
        </p:nvSpPr>
        <p:spPr/>
        <p:txBody>
          <a:bodyPr/>
          <a:lstStyle/>
          <a:p>
            <a:r>
              <a:rPr lang="cs-CZ" smtClean="0"/>
              <a:t>autor prezentace, datum prezentace, univerzitní oddělení, fakulta, adresa</a:t>
            </a:r>
            <a:endParaRPr lang="cs-CZ"/>
          </a:p>
        </p:txBody>
      </p:sp>
      <p:sp>
        <p:nvSpPr>
          <p:cNvPr id="7" name="Slide Number Placeholder 6"/>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307238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972870" y="1620000"/>
            <a:ext cx="10215134" cy="748800"/>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972870" y="2368800"/>
            <a:ext cx="4893536" cy="693376"/>
          </a:xfrm>
        </p:spPr>
        <p:txBody>
          <a:bodyPr anchor="b"/>
          <a:lstStyle>
            <a:lvl1pPr marL="0" indent="0">
              <a:buNone/>
              <a:defRPr sz="3192" b="1"/>
            </a:lvl1pPr>
            <a:lvl2pPr marL="608008" indent="0">
              <a:buNone/>
              <a:defRPr sz="2659" b="1"/>
            </a:lvl2pPr>
            <a:lvl3pPr marL="1216015" indent="0">
              <a:buNone/>
              <a:defRPr sz="2394" b="1"/>
            </a:lvl3pPr>
            <a:lvl4pPr marL="1824024" indent="0">
              <a:buNone/>
              <a:defRPr sz="2128" b="1"/>
            </a:lvl4pPr>
            <a:lvl5pPr marL="2432032" indent="0">
              <a:buNone/>
              <a:defRPr sz="2128" b="1"/>
            </a:lvl5pPr>
            <a:lvl6pPr marL="3040039" indent="0">
              <a:buNone/>
              <a:defRPr sz="2128" b="1"/>
            </a:lvl6pPr>
            <a:lvl7pPr marL="3648047" indent="0">
              <a:buNone/>
              <a:defRPr sz="2128" b="1"/>
            </a:lvl7pPr>
            <a:lvl8pPr marL="4256056" indent="0">
              <a:buNone/>
              <a:defRPr sz="2128" b="1"/>
            </a:lvl8pPr>
            <a:lvl9pPr marL="4864063" indent="0">
              <a:buNone/>
              <a:defRPr sz="2128" b="1"/>
            </a:lvl9pPr>
          </a:lstStyle>
          <a:p>
            <a:pPr lvl="0"/>
            <a:r>
              <a:rPr lang="cs-CZ" smtClean="0"/>
              <a:t>Upravte styly předlohy textu.</a:t>
            </a:r>
          </a:p>
        </p:txBody>
      </p:sp>
      <p:sp>
        <p:nvSpPr>
          <p:cNvPr id="4" name="Content Placeholder 3"/>
          <p:cNvSpPr>
            <a:spLocks noGrp="1"/>
          </p:cNvSpPr>
          <p:nvPr>
            <p:ph sz="half" idx="2"/>
          </p:nvPr>
        </p:nvSpPr>
        <p:spPr>
          <a:xfrm>
            <a:off x="972870" y="3151650"/>
            <a:ext cx="4893536" cy="320955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294468" y="2368800"/>
            <a:ext cx="4893536" cy="693376"/>
          </a:xfrm>
        </p:spPr>
        <p:txBody>
          <a:bodyPr anchor="b"/>
          <a:lstStyle>
            <a:lvl1pPr marL="0" indent="0">
              <a:buNone/>
              <a:defRPr sz="3192" b="1"/>
            </a:lvl1pPr>
            <a:lvl2pPr marL="608008" indent="0">
              <a:buNone/>
              <a:defRPr sz="2659" b="1"/>
            </a:lvl2pPr>
            <a:lvl3pPr marL="1216015" indent="0">
              <a:buNone/>
              <a:defRPr sz="2394" b="1"/>
            </a:lvl3pPr>
            <a:lvl4pPr marL="1824024" indent="0">
              <a:buNone/>
              <a:defRPr sz="2128" b="1"/>
            </a:lvl4pPr>
            <a:lvl5pPr marL="2432032" indent="0">
              <a:buNone/>
              <a:defRPr sz="2128" b="1"/>
            </a:lvl5pPr>
            <a:lvl6pPr marL="3040039" indent="0">
              <a:buNone/>
              <a:defRPr sz="2128" b="1"/>
            </a:lvl6pPr>
            <a:lvl7pPr marL="3648047" indent="0">
              <a:buNone/>
              <a:defRPr sz="2128" b="1"/>
            </a:lvl7pPr>
            <a:lvl8pPr marL="4256056" indent="0">
              <a:buNone/>
              <a:defRPr sz="2128" b="1"/>
            </a:lvl8pPr>
            <a:lvl9pPr marL="4864063" indent="0">
              <a:buNone/>
              <a:defRPr sz="2128" b="1"/>
            </a:lvl9pPr>
          </a:lstStyle>
          <a:p>
            <a:pPr lvl="0"/>
            <a:r>
              <a:rPr lang="cs-CZ" smtClean="0"/>
              <a:t>Upravte styly předlohy textu.</a:t>
            </a:r>
          </a:p>
        </p:txBody>
      </p:sp>
      <p:sp>
        <p:nvSpPr>
          <p:cNvPr id="6" name="Content Placeholder 5"/>
          <p:cNvSpPr>
            <a:spLocks noGrp="1"/>
          </p:cNvSpPr>
          <p:nvPr>
            <p:ph sz="quarter" idx="4"/>
          </p:nvPr>
        </p:nvSpPr>
        <p:spPr>
          <a:xfrm>
            <a:off x="6294468" y="3151650"/>
            <a:ext cx="4893536" cy="320955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8" name="Footer Placeholder 7"/>
          <p:cNvSpPr>
            <a:spLocks noGrp="1"/>
          </p:cNvSpPr>
          <p:nvPr>
            <p:ph type="ftr" sz="quarter" idx="11"/>
          </p:nvPr>
        </p:nvSpPr>
        <p:spPr/>
        <p:txBody>
          <a:bodyPr/>
          <a:lstStyle/>
          <a:p>
            <a:r>
              <a:rPr lang="cs-CZ" smtClean="0"/>
              <a:t>autor prezentace, datum prezentace, univerzitní oddělení, fakulta, adresa</a:t>
            </a:r>
            <a:endParaRPr lang="cs-CZ"/>
          </a:p>
        </p:txBody>
      </p:sp>
      <p:sp>
        <p:nvSpPr>
          <p:cNvPr id="9" name="Slide Number Placeholder 8"/>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3611271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4" name="Footer Placeholder 3"/>
          <p:cNvSpPr>
            <a:spLocks noGrp="1"/>
          </p:cNvSpPr>
          <p:nvPr>
            <p:ph type="ftr" sz="quarter" idx="11"/>
          </p:nvPr>
        </p:nvSpPr>
        <p:spPr/>
        <p:txBody>
          <a:bodyPr/>
          <a:lstStyle/>
          <a:p>
            <a:r>
              <a:rPr lang="cs-CZ" smtClean="0"/>
              <a:t>autor prezentace, datum prezentace, univerzitní oddělení, fakulta, adresa</a:t>
            </a:r>
            <a:endParaRPr lang="cs-CZ"/>
          </a:p>
        </p:txBody>
      </p:sp>
      <p:sp>
        <p:nvSpPr>
          <p:cNvPr id="5" name="Slide Number Placeholder 4"/>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4172472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cs-CZ" smtClean="0"/>
              <a:t>autor prezentace, datum prezentace, univerzitní oddělení, fakulta, adresa</a:t>
            </a:r>
            <a:endParaRPr lang="cs-CZ"/>
          </a:p>
        </p:txBody>
      </p:sp>
      <p:sp>
        <p:nvSpPr>
          <p:cNvPr id="4" name="Slide Number Placeholder 3"/>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29281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72870" y="1620000"/>
            <a:ext cx="4059167" cy="748800"/>
          </a:xfrm>
        </p:spPr>
        <p:txBody>
          <a:bodyPr anchor="b">
            <a:normAutofit/>
          </a:bodyPr>
          <a:lstStyle>
            <a:lvl1pPr>
              <a:defRPr sz="3513"/>
            </a:lvl1pPr>
          </a:lstStyle>
          <a:p>
            <a:r>
              <a:rPr lang="cs-CZ" smtClean="0"/>
              <a:t>Kliknutím lze upravit styl.</a:t>
            </a:r>
            <a:endParaRPr lang="en-US" dirty="0"/>
          </a:p>
        </p:txBody>
      </p:sp>
      <p:sp>
        <p:nvSpPr>
          <p:cNvPr id="3" name="Content Placeholder 2"/>
          <p:cNvSpPr>
            <a:spLocks noGrp="1"/>
          </p:cNvSpPr>
          <p:nvPr>
            <p:ph idx="1"/>
          </p:nvPr>
        </p:nvSpPr>
        <p:spPr>
          <a:xfrm>
            <a:off x="5169690" y="1620000"/>
            <a:ext cx="6018314" cy="4733283"/>
          </a:xfrm>
        </p:spPr>
        <p:txBody>
          <a:bodyPr>
            <a:normAutofit/>
          </a:bodyPr>
          <a:lstStyle>
            <a:lvl1pPr>
              <a:defRPr sz="3243"/>
            </a:lvl1pPr>
            <a:lvl2pPr>
              <a:defRPr sz="2702"/>
            </a:lvl2pPr>
            <a:lvl3pPr>
              <a:defRPr sz="2432"/>
            </a:lvl3pPr>
            <a:lvl4pPr>
              <a:defRPr sz="2162"/>
            </a:lvl4pPr>
            <a:lvl5pPr>
              <a:defRPr sz="2162"/>
            </a:lvl5pPr>
            <a:lvl6pPr>
              <a:defRPr sz="2659"/>
            </a:lvl6pPr>
            <a:lvl7pPr>
              <a:defRPr sz="2659"/>
            </a:lvl7pPr>
            <a:lvl8pPr>
              <a:defRPr sz="2659"/>
            </a:lvl8pPr>
            <a:lvl9pPr>
              <a:defRPr sz="2659"/>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972870" y="2458274"/>
            <a:ext cx="4059167" cy="3902926"/>
          </a:xfrm>
        </p:spPr>
        <p:txBody>
          <a:bodyPr/>
          <a:lstStyle>
            <a:lvl1pPr marL="0" indent="0">
              <a:buNone/>
              <a:defRPr sz="2128"/>
            </a:lvl1pPr>
            <a:lvl2pPr marL="608008" indent="0">
              <a:buNone/>
              <a:defRPr sz="1862"/>
            </a:lvl2pPr>
            <a:lvl3pPr marL="1216015" indent="0">
              <a:buNone/>
              <a:defRPr sz="1596"/>
            </a:lvl3pPr>
            <a:lvl4pPr marL="1824024" indent="0">
              <a:buNone/>
              <a:defRPr sz="1330"/>
            </a:lvl4pPr>
            <a:lvl5pPr marL="2432032" indent="0">
              <a:buNone/>
              <a:defRPr sz="1330"/>
            </a:lvl5pPr>
            <a:lvl6pPr marL="3040039" indent="0">
              <a:buNone/>
              <a:defRPr sz="1330"/>
            </a:lvl6pPr>
            <a:lvl7pPr marL="3648047" indent="0">
              <a:buNone/>
              <a:defRPr sz="1330"/>
            </a:lvl7pPr>
            <a:lvl8pPr marL="4256056" indent="0">
              <a:buNone/>
              <a:defRPr sz="1330"/>
            </a:lvl8pPr>
            <a:lvl9pPr marL="4864063" indent="0">
              <a:buNone/>
              <a:defRPr sz="1330"/>
            </a:lvl9pPr>
          </a:lstStyle>
          <a:p>
            <a:pPr lvl="0"/>
            <a:r>
              <a:rPr lang="cs-CZ" smtClean="0"/>
              <a:t>Upravte styly předlohy textu.</a:t>
            </a:r>
          </a:p>
        </p:txBody>
      </p:sp>
      <p:sp>
        <p:nvSpPr>
          <p:cNvPr id="6" name="Footer Placeholder 5"/>
          <p:cNvSpPr>
            <a:spLocks noGrp="1"/>
          </p:cNvSpPr>
          <p:nvPr>
            <p:ph type="ftr" sz="quarter" idx="11"/>
          </p:nvPr>
        </p:nvSpPr>
        <p:spPr/>
        <p:txBody>
          <a:bodyPr/>
          <a:lstStyle/>
          <a:p>
            <a:r>
              <a:rPr lang="cs-CZ" smtClean="0"/>
              <a:t>autor prezentace, datum prezentace, univerzitní oddělení, fakulta, adresa</a:t>
            </a:r>
            <a:endParaRPr lang="cs-CZ"/>
          </a:p>
        </p:txBody>
      </p:sp>
      <p:sp>
        <p:nvSpPr>
          <p:cNvPr id="7" name="Slide Number Placeholder 6"/>
          <p:cNvSpPr>
            <a:spLocks noGrp="1"/>
          </p:cNvSpPr>
          <p:nvPr>
            <p:ph type="sldNum" sz="quarter" idx="12"/>
          </p:nvPr>
        </p:nvSpPr>
        <p:spPr/>
        <p:txBody>
          <a:bodyPr/>
          <a:lstStyle/>
          <a:p>
            <a:fld id="{103B6205-E093-439F-9685-8F7A4FC3F425}" type="slidenum">
              <a:rPr lang="cs-CZ" smtClean="0"/>
              <a:t>‹#›</a:t>
            </a:fld>
            <a:endParaRPr lang="cs-CZ"/>
          </a:p>
        </p:txBody>
      </p:sp>
    </p:spTree>
    <p:extLst>
      <p:ext uri="{BB962C8B-B14F-4D97-AF65-F5344CB8AC3E}">
        <p14:creationId xmlns:p14="http://schemas.microsoft.com/office/powerpoint/2010/main" val="3028856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2870" y="1620000"/>
            <a:ext cx="10215134" cy="748080"/>
          </a:xfrm>
          <a:prstGeom prst="rect">
            <a:avLst/>
          </a:prstGeom>
        </p:spPr>
        <p:txBody>
          <a:bodyPr vert="horz" lIns="0" tIns="0" rIns="0" bIns="0" rtlCol="0" anchor="t">
            <a:normAutofit/>
          </a:bodyPr>
          <a:lstStyle/>
          <a:p>
            <a:r>
              <a:rPr lang="cs-CZ" dirty="0" smtClean="0"/>
              <a:t>Kliknutím lze upravit styl.</a:t>
            </a:r>
            <a:endParaRPr lang="en-US" dirty="0"/>
          </a:p>
        </p:txBody>
      </p:sp>
      <p:sp>
        <p:nvSpPr>
          <p:cNvPr id="3" name="Text Placeholder 2"/>
          <p:cNvSpPr>
            <a:spLocks noGrp="1"/>
          </p:cNvSpPr>
          <p:nvPr>
            <p:ph type="body" idx="1"/>
          </p:nvPr>
        </p:nvSpPr>
        <p:spPr>
          <a:xfrm>
            <a:off x="972870" y="2460570"/>
            <a:ext cx="10215134" cy="3898669"/>
          </a:xfrm>
          <a:prstGeom prst="rect">
            <a:avLst/>
          </a:prstGeom>
        </p:spPr>
        <p:txBody>
          <a:bodyPr vert="horz" lIns="0" tIns="0" rIns="0" bIns="0" rtlCol="0">
            <a:normAutofit/>
          </a:body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5" name="Footer Placeholder 4"/>
          <p:cNvSpPr>
            <a:spLocks noGrp="1"/>
          </p:cNvSpPr>
          <p:nvPr>
            <p:ph type="ftr" sz="quarter" idx="3"/>
          </p:nvPr>
        </p:nvSpPr>
        <p:spPr>
          <a:xfrm>
            <a:off x="972870" y="6450675"/>
            <a:ext cx="9619119" cy="216000"/>
          </a:xfrm>
          <a:prstGeom prst="rect">
            <a:avLst/>
          </a:prstGeom>
        </p:spPr>
        <p:txBody>
          <a:bodyPr vert="horz" lIns="0" tIns="0" rIns="0" bIns="0" rtlCol="0" anchor="b"/>
          <a:lstStyle>
            <a:lvl1pPr algn="l">
              <a:defRPr sz="1351">
                <a:solidFill>
                  <a:schemeClr val="accent1"/>
                </a:solidFill>
                <a:latin typeface="Arial" panose="020B0604020202020204" pitchFamily="34" charset="0"/>
                <a:cs typeface="Arial" panose="020B0604020202020204" pitchFamily="34" charset="0"/>
              </a:defRPr>
            </a:lvl1pPr>
          </a:lstStyle>
          <a:p>
            <a:r>
              <a:rPr lang="cs-CZ" smtClean="0"/>
              <a:t>autor prezentace, datum prezentace, univerzitní oddělení, fakulta, adresa</a:t>
            </a:r>
            <a:endParaRPr lang="cs-CZ" dirty="0"/>
          </a:p>
        </p:txBody>
      </p:sp>
      <p:sp>
        <p:nvSpPr>
          <p:cNvPr id="6" name="Slide Number Placeholder 5"/>
          <p:cNvSpPr>
            <a:spLocks noGrp="1"/>
          </p:cNvSpPr>
          <p:nvPr>
            <p:ph type="sldNum" sz="quarter" idx="4"/>
          </p:nvPr>
        </p:nvSpPr>
        <p:spPr>
          <a:xfrm>
            <a:off x="10760473" y="6450675"/>
            <a:ext cx="427532" cy="216000"/>
          </a:xfrm>
          <a:prstGeom prst="rect">
            <a:avLst/>
          </a:prstGeom>
        </p:spPr>
        <p:txBody>
          <a:bodyPr vert="horz" lIns="0" tIns="0" rIns="0" bIns="0" rtlCol="0" anchor="ctr"/>
          <a:lstStyle>
            <a:lvl1pPr algn="r">
              <a:defRPr sz="1351">
                <a:solidFill>
                  <a:schemeClr val="accent1"/>
                </a:solidFill>
                <a:latin typeface="Arial" panose="020B0604020202020204" pitchFamily="34" charset="0"/>
                <a:cs typeface="Arial" panose="020B0604020202020204" pitchFamily="34" charset="0"/>
              </a:defRPr>
            </a:lvl1pPr>
          </a:lstStyle>
          <a:p>
            <a:fld id="{103B6205-E093-439F-9685-8F7A4FC3F425}" type="slidenum">
              <a:rPr lang="cs-CZ" smtClean="0"/>
              <a:pPr/>
              <a:t>‹#›</a:t>
            </a:fld>
            <a:endParaRPr lang="cs-CZ" dirty="0"/>
          </a:p>
        </p:txBody>
      </p:sp>
      <p:pic>
        <p:nvPicPr>
          <p:cNvPr id="10" name="Obráze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2872" y="540003"/>
            <a:ext cx="2560443" cy="710772"/>
          </a:xfrm>
          <a:prstGeom prst="rect">
            <a:avLst/>
          </a:prstGeom>
        </p:spPr>
      </p:pic>
    </p:spTree>
    <p:extLst>
      <p:ext uri="{BB962C8B-B14F-4D97-AF65-F5344CB8AC3E}">
        <p14:creationId xmlns:p14="http://schemas.microsoft.com/office/powerpoint/2010/main" val="3501032078"/>
      </p:ext>
    </p:extLst>
  </p:cSld>
  <p:clrMap bg1="lt1" tx1="dk1" bg2="lt2" tx2="dk2" accent1="accent1" accent2="accent2" accent3="accent3" accent4="accent4" accent5="accent5" accent6="accent6" hlink="hlink" folHlink="folHlink"/>
  <p:sldLayoutIdLst>
    <p:sldLayoutId id="2147483684" r:id="rId1"/>
    <p:sldLayoutId id="2147483673" r:id="rId2"/>
    <p:sldLayoutId id="2147483685" r:id="rId3"/>
    <p:sldLayoutId id="2147483674" r:id="rId4"/>
    <p:sldLayoutId id="2147483676" r:id="rId5"/>
    <p:sldLayoutId id="2147483677" r:id="rId6"/>
    <p:sldLayoutId id="2147483678" r:id="rId7"/>
    <p:sldLayoutId id="2147483679" r:id="rId8"/>
    <p:sldLayoutId id="2147483680" r:id="rId9"/>
    <p:sldLayoutId id="2147483686" r:id="rId10"/>
  </p:sldLayoutIdLst>
  <p:hf sldNum="0" hdr="0" dt="0"/>
  <p:txStyles>
    <p:titleStyle>
      <a:lvl1pPr algn="l" defTabSz="1216015" rtl="0" eaLnBrk="1" latinLnBrk="0" hangingPunct="1">
        <a:lnSpc>
          <a:spcPct val="100000"/>
        </a:lnSpc>
        <a:spcBef>
          <a:spcPct val="0"/>
        </a:spcBef>
        <a:buNone/>
        <a:defRPr sz="3513" b="1" kern="1200">
          <a:solidFill>
            <a:schemeClr val="accent1"/>
          </a:solidFill>
          <a:latin typeface="Arial" panose="020B0604020202020204" pitchFamily="34" charset="0"/>
          <a:ea typeface="+mj-ea"/>
          <a:cs typeface="Arial" panose="020B0604020202020204" pitchFamily="34" charset="0"/>
        </a:defRPr>
      </a:lvl1pPr>
    </p:titleStyle>
    <p:bodyStyle>
      <a:lvl1pPr marL="360365" indent="-360365" algn="l" defTabSz="1216015" rtl="0" eaLnBrk="1" latinLnBrk="0" hangingPunct="1">
        <a:lnSpc>
          <a:spcPct val="100000"/>
        </a:lnSpc>
        <a:spcBef>
          <a:spcPts val="1330"/>
        </a:spcBef>
        <a:buFont typeface="Arial" panose="020B0604020202020204" pitchFamily="34" charset="0"/>
        <a:buChar char="−"/>
        <a:defRPr sz="2702" kern="1200">
          <a:solidFill>
            <a:schemeClr val="accent1"/>
          </a:solidFill>
          <a:latin typeface="Arial" panose="020B0604020202020204" pitchFamily="34" charset="0"/>
          <a:ea typeface="+mn-ea"/>
          <a:cs typeface="Arial" panose="020B0604020202020204" pitchFamily="34" charset="0"/>
        </a:defRPr>
      </a:lvl1pPr>
      <a:lvl2pPr marL="729310" indent="-368945" algn="l" defTabSz="1216015" rtl="0" eaLnBrk="1" latinLnBrk="0" hangingPunct="1">
        <a:lnSpc>
          <a:spcPct val="100000"/>
        </a:lnSpc>
        <a:spcBef>
          <a:spcPts val="665"/>
        </a:spcBef>
        <a:buFont typeface="Arial" panose="020B0604020202020204" pitchFamily="34" charset="0"/>
        <a:buChar char="−"/>
        <a:defRPr sz="2432" kern="1200">
          <a:solidFill>
            <a:schemeClr val="accent2"/>
          </a:solidFill>
          <a:latin typeface="Arial" panose="020B0604020202020204" pitchFamily="34" charset="0"/>
          <a:ea typeface="+mn-ea"/>
          <a:cs typeface="Arial" panose="020B0604020202020204" pitchFamily="34" charset="0"/>
        </a:defRPr>
      </a:lvl2pPr>
      <a:lvl3pPr marL="1089675" indent="-360365" algn="l" defTabSz="1216015" rtl="0" eaLnBrk="1" latinLnBrk="0" hangingPunct="1">
        <a:lnSpc>
          <a:spcPct val="100000"/>
        </a:lnSpc>
        <a:spcBef>
          <a:spcPts val="665"/>
        </a:spcBef>
        <a:buFont typeface="Arial" panose="020B0604020202020204" pitchFamily="34" charset="0"/>
        <a:buChar char="−"/>
        <a:defRPr sz="2162" kern="1200">
          <a:solidFill>
            <a:schemeClr val="accent2"/>
          </a:solidFill>
          <a:latin typeface="Arial" panose="020B0604020202020204" pitchFamily="34" charset="0"/>
          <a:ea typeface="+mn-ea"/>
          <a:cs typeface="Arial" panose="020B0604020202020204" pitchFamily="34" charset="0"/>
        </a:defRPr>
      </a:lvl3pPr>
      <a:lvl4pPr marL="1447896" indent="-358221" algn="l" defTabSz="1216015" rtl="0" eaLnBrk="1" latinLnBrk="0" hangingPunct="1">
        <a:lnSpc>
          <a:spcPct val="100000"/>
        </a:lnSpc>
        <a:spcBef>
          <a:spcPts val="665"/>
        </a:spcBef>
        <a:buFont typeface="Arial" panose="020B0604020202020204" pitchFamily="34" charset="0"/>
        <a:buChar char="−"/>
        <a:defRPr sz="1892" kern="1200">
          <a:solidFill>
            <a:schemeClr val="accent2"/>
          </a:solidFill>
          <a:latin typeface="Arial" panose="020B0604020202020204" pitchFamily="34" charset="0"/>
          <a:ea typeface="+mn-ea"/>
          <a:cs typeface="Arial" panose="020B0604020202020204" pitchFamily="34" charset="0"/>
        </a:defRPr>
      </a:lvl4pPr>
      <a:lvl5pPr marL="1818985" indent="-371091" algn="l" defTabSz="1216015" rtl="0" eaLnBrk="1" latinLnBrk="0" hangingPunct="1">
        <a:lnSpc>
          <a:spcPct val="100000"/>
        </a:lnSpc>
        <a:spcBef>
          <a:spcPts val="665"/>
        </a:spcBef>
        <a:buFont typeface="Arial" panose="020B0604020202020204" pitchFamily="34" charset="0"/>
        <a:buChar char="−"/>
        <a:defRPr sz="1892" kern="1200">
          <a:solidFill>
            <a:schemeClr val="accent2"/>
          </a:solidFill>
          <a:latin typeface="Arial" panose="020B0604020202020204" pitchFamily="34" charset="0"/>
          <a:ea typeface="+mn-ea"/>
          <a:cs typeface="Arial" panose="020B0604020202020204" pitchFamily="34" charset="0"/>
        </a:defRPr>
      </a:lvl5pPr>
      <a:lvl6pPr marL="3344043"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6pPr>
      <a:lvl7pPr marL="3952052"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7pPr>
      <a:lvl8pPr marL="4560059"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8pPr>
      <a:lvl9pPr marL="5168067"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9pPr>
    </p:bodyStyle>
    <p:otherStyle>
      <a:defPPr>
        <a:defRPr lang="en-US"/>
      </a:defPPr>
      <a:lvl1pPr marL="0" algn="l" defTabSz="1216015" rtl="0" eaLnBrk="1" latinLnBrk="0" hangingPunct="1">
        <a:defRPr sz="2394" kern="1200">
          <a:solidFill>
            <a:schemeClr val="tx1"/>
          </a:solidFill>
          <a:latin typeface="+mn-lt"/>
          <a:ea typeface="+mn-ea"/>
          <a:cs typeface="+mn-cs"/>
        </a:defRPr>
      </a:lvl1pPr>
      <a:lvl2pPr marL="608008" algn="l" defTabSz="1216015" rtl="0" eaLnBrk="1" latinLnBrk="0" hangingPunct="1">
        <a:defRPr sz="2394" kern="1200">
          <a:solidFill>
            <a:schemeClr val="tx1"/>
          </a:solidFill>
          <a:latin typeface="+mn-lt"/>
          <a:ea typeface="+mn-ea"/>
          <a:cs typeface="+mn-cs"/>
        </a:defRPr>
      </a:lvl2pPr>
      <a:lvl3pPr marL="1216015" algn="l" defTabSz="1216015" rtl="0" eaLnBrk="1" latinLnBrk="0" hangingPunct="1">
        <a:defRPr sz="2394" kern="1200">
          <a:solidFill>
            <a:schemeClr val="tx1"/>
          </a:solidFill>
          <a:latin typeface="+mn-lt"/>
          <a:ea typeface="+mn-ea"/>
          <a:cs typeface="+mn-cs"/>
        </a:defRPr>
      </a:lvl3pPr>
      <a:lvl4pPr marL="1824024" algn="l" defTabSz="1216015" rtl="0" eaLnBrk="1" latinLnBrk="0" hangingPunct="1">
        <a:defRPr sz="2394" kern="1200">
          <a:solidFill>
            <a:schemeClr val="tx1"/>
          </a:solidFill>
          <a:latin typeface="+mn-lt"/>
          <a:ea typeface="+mn-ea"/>
          <a:cs typeface="+mn-cs"/>
        </a:defRPr>
      </a:lvl4pPr>
      <a:lvl5pPr marL="2432032" algn="l" defTabSz="1216015" rtl="0" eaLnBrk="1" latinLnBrk="0" hangingPunct="1">
        <a:defRPr sz="2394" kern="1200">
          <a:solidFill>
            <a:schemeClr val="tx1"/>
          </a:solidFill>
          <a:latin typeface="+mn-lt"/>
          <a:ea typeface="+mn-ea"/>
          <a:cs typeface="+mn-cs"/>
        </a:defRPr>
      </a:lvl5pPr>
      <a:lvl6pPr marL="3040039" algn="l" defTabSz="1216015" rtl="0" eaLnBrk="1" latinLnBrk="0" hangingPunct="1">
        <a:defRPr sz="2394" kern="1200">
          <a:solidFill>
            <a:schemeClr val="tx1"/>
          </a:solidFill>
          <a:latin typeface="+mn-lt"/>
          <a:ea typeface="+mn-ea"/>
          <a:cs typeface="+mn-cs"/>
        </a:defRPr>
      </a:lvl6pPr>
      <a:lvl7pPr marL="3648047" algn="l" defTabSz="1216015" rtl="0" eaLnBrk="1" latinLnBrk="0" hangingPunct="1">
        <a:defRPr sz="2394" kern="1200">
          <a:solidFill>
            <a:schemeClr val="tx1"/>
          </a:solidFill>
          <a:latin typeface="+mn-lt"/>
          <a:ea typeface="+mn-ea"/>
          <a:cs typeface="+mn-cs"/>
        </a:defRPr>
      </a:lvl7pPr>
      <a:lvl8pPr marL="4256056" algn="l" defTabSz="1216015" rtl="0" eaLnBrk="1" latinLnBrk="0" hangingPunct="1">
        <a:defRPr sz="2394" kern="1200">
          <a:solidFill>
            <a:schemeClr val="tx1"/>
          </a:solidFill>
          <a:latin typeface="+mn-lt"/>
          <a:ea typeface="+mn-ea"/>
          <a:cs typeface="+mn-cs"/>
        </a:defRPr>
      </a:lvl8pPr>
      <a:lvl9pPr marL="4864063" algn="l" defTabSz="1216015" rtl="0" eaLnBrk="1" latinLnBrk="0" hangingPunct="1">
        <a:defRPr sz="23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22.jpe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0" y="4773548"/>
            <a:ext cx="12160249" cy="707886"/>
          </a:xfrm>
          <a:prstGeom prst="rect">
            <a:avLst/>
          </a:prstGeom>
          <a:noFill/>
        </p:spPr>
        <p:txBody>
          <a:bodyPr wrap="square" rtlCol="0">
            <a:spAutoFit/>
          </a:bodyPr>
          <a:lstStyle/>
          <a:p>
            <a:pPr algn="ctr"/>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of</a:t>
            </a:r>
            <a:r>
              <a:rPr lang="cs-CZ" sz="4000" b="1" dirty="0" smtClean="0">
                <a:latin typeface="Open Sans" panose="020B0606030504020204" pitchFamily="34" charset="0"/>
                <a:ea typeface="Open Sans" panose="020B0606030504020204" pitchFamily="34" charset="0"/>
                <a:cs typeface="Open Sans" panose="020B0606030504020204" pitchFamily="34" charset="0"/>
              </a:rPr>
              <a:t> Czech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Enclaves</a:t>
            </a:r>
            <a:r>
              <a:rPr lang="cs-CZ" sz="4000" b="1" dirty="0" smtClean="0">
                <a:latin typeface="Open Sans" panose="020B0606030504020204" pitchFamily="34" charset="0"/>
                <a:ea typeface="Open Sans" panose="020B0606030504020204" pitchFamily="34" charset="0"/>
                <a:cs typeface="Open Sans" panose="020B0606030504020204" pitchFamily="34" charset="0"/>
              </a:rPr>
              <a:t> in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World</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7101" y="84260"/>
            <a:ext cx="2606045" cy="1188722"/>
          </a:xfrm>
          <a:prstGeom prst="rect">
            <a:avLst/>
          </a:prstGeom>
        </p:spPr>
      </p:pic>
      <p:pic>
        <p:nvPicPr>
          <p:cNvPr id="1026" name="Picture 2" descr="https://upload.wikimedia.org/wikipedia/commons/2/23/Czech_Rep._-_Bohemia%2C_Moravia_and_Silesia_III_%28en%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0828" y="1572530"/>
            <a:ext cx="5358592" cy="3043769"/>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8E08BBD9-C148-4785-9A07-3B03B98F5D4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80289" y="485965"/>
            <a:ext cx="1348740" cy="306070"/>
          </a:xfrm>
          <a:prstGeom prst="rect">
            <a:avLst/>
          </a:prstGeom>
        </p:spPr>
      </p:pic>
      <p:pic>
        <p:nvPicPr>
          <p:cNvPr id="10" name="Obrázek 9">
            <a:extLst>
              <a:ext uri="{FF2B5EF4-FFF2-40B4-BE49-F238E27FC236}">
                <a16:creationId xmlns:a16="http://schemas.microsoft.com/office/drawing/2014/main" id="{8F882E08-A090-4075-8C0C-AC695127F040}"/>
              </a:ext>
            </a:extLst>
          </p:cNvPr>
          <p:cNvPicPr/>
          <p:nvPr/>
        </p:nvPicPr>
        <p:blipFill>
          <a:blip r:embed="rId6">
            <a:extLst>
              <a:ext uri="{28A0092B-C50C-407E-A947-70E740481C1C}">
                <a14:useLocalDpi xmlns:a14="http://schemas.microsoft.com/office/drawing/2010/main" val="0"/>
              </a:ext>
            </a:extLst>
          </a:blip>
          <a:stretch>
            <a:fillRect/>
          </a:stretch>
        </p:blipFill>
        <p:spPr>
          <a:xfrm>
            <a:off x="2722754" y="444690"/>
            <a:ext cx="1524000" cy="408305"/>
          </a:xfrm>
          <a:prstGeom prst="rect">
            <a:avLst/>
          </a:prstGeom>
        </p:spPr>
      </p:pic>
    </p:spTree>
    <p:extLst>
      <p:ext uri="{BB962C8B-B14F-4D97-AF65-F5344CB8AC3E}">
        <p14:creationId xmlns:p14="http://schemas.microsoft.com/office/powerpoint/2010/main" val="2900304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894746" y="1503951"/>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Population</a:t>
            </a:r>
            <a:r>
              <a:rPr lang="cs-CZ" sz="4000" b="1" dirty="0" smtClean="0">
                <a:latin typeface="Open Sans" panose="020B0606030504020204" pitchFamily="34" charset="0"/>
                <a:ea typeface="Open Sans" panose="020B0606030504020204" pitchFamily="34" charset="0"/>
                <a:cs typeface="Open Sans" panose="020B0606030504020204" pitchFamily="34" charset="0"/>
              </a:rPr>
              <a:t> trend in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Eastern</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Europe</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pic>
        <p:nvPicPr>
          <p:cNvPr id="2" name="Obrázek 1"/>
          <p:cNvPicPr>
            <a:picLocks noChangeAspect="1"/>
          </p:cNvPicPr>
          <p:nvPr/>
        </p:nvPicPr>
        <p:blipFill>
          <a:blip r:embed="rId4"/>
          <a:stretch>
            <a:fillRect/>
          </a:stretch>
        </p:blipFill>
        <p:spPr>
          <a:xfrm>
            <a:off x="971228" y="2390762"/>
            <a:ext cx="6265595" cy="3503344"/>
          </a:xfrm>
          <a:prstGeom prst="rect">
            <a:avLst/>
          </a:prstGeom>
        </p:spPr>
      </p:pic>
      <p:sp>
        <p:nvSpPr>
          <p:cNvPr id="6" name="TextovéPole 5"/>
          <p:cNvSpPr txBox="1"/>
          <p:nvPr/>
        </p:nvSpPr>
        <p:spPr>
          <a:xfrm>
            <a:off x="971228" y="6296297"/>
            <a:ext cx="6792950" cy="366575"/>
          </a:xfrm>
          <a:prstGeom prst="rect">
            <a:avLst/>
          </a:prstGeom>
          <a:noFill/>
        </p:spPr>
        <p:txBody>
          <a:bodyPr wrap="none" rtlCol="0">
            <a:spAutoFit/>
          </a:bodyPr>
          <a:lstStyle/>
          <a:p>
            <a:r>
              <a:rPr lang="cs-CZ" dirty="0" err="1" smtClean="0">
                <a:latin typeface="+mj-lt"/>
              </a:rPr>
              <a:t>Overall</a:t>
            </a:r>
            <a:r>
              <a:rPr lang="cs-CZ" dirty="0" smtClean="0">
                <a:latin typeface="+mj-lt"/>
              </a:rPr>
              <a:t> </a:t>
            </a:r>
            <a:r>
              <a:rPr lang="cs-CZ" dirty="0" err="1" smtClean="0">
                <a:latin typeface="+mj-lt"/>
              </a:rPr>
              <a:t>population</a:t>
            </a:r>
            <a:r>
              <a:rPr lang="cs-CZ" dirty="0" smtClean="0">
                <a:latin typeface="+mj-lt"/>
              </a:rPr>
              <a:t> </a:t>
            </a:r>
            <a:r>
              <a:rPr lang="cs-CZ" dirty="0" err="1" smtClean="0">
                <a:latin typeface="+mj-lt"/>
              </a:rPr>
              <a:t>down</a:t>
            </a:r>
            <a:r>
              <a:rPr lang="cs-CZ" dirty="0" smtClean="0">
                <a:latin typeface="+mj-lt"/>
              </a:rPr>
              <a:t> </a:t>
            </a:r>
            <a:r>
              <a:rPr lang="cs-CZ" dirty="0" err="1" smtClean="0">
                <a:latin typeface="+mj-lt"/>
              </a:rPr>
              <a:t>from</a:t>
            </a:r>
            <a:r>
              <a:rPr lang="cs-CZ" dirty="0" smtClean="0">
                <a:latin typeface="+mj-lt"/>
              </a:rPr>
              <a:t> 310 </a:t>
            </a:r>
            <a:r>
              <a:rPr lang="cs-CZ" dirty="0" err="1" smtClean="0">
                <a:latin typeface="+mj-lt"/>
              </a:rPr>
              <a:t>million</a:t>
            </a:r>
            <a:r>
              <a:rPr lang="cs-CZ" dirty="0" smtClean="0">
                <a:latin typeface="+mj-lt"/>
              </a:rPr>
              <a:t> in 19990 to 292 </a:t>
            </a:r>
            <a:r>
              <a:rPr lang="cs-CZ" dirty="0" err="1" smtClean="0">
                <a:latin typeface="+mj-lt"/>
              </a:rPr>
              <a:t>million</a:t>
            </a:r>
            <a:r>
              <a:rPr lang="cs-CZ" dirty="0" smtClean="0">
                <a:latin typeface="+mj-lt"/>
              </a:rPr>
              <a:t> </a:t>
            </a:r>
            <a:r>
              <a:rPr lang="cs-CZ" dirty="0" err="1" smtClean="0">
                <a:latin typeface="+mj-lt"/>
              </a:rPr>
              <a:t>now</a:t>
            </a:r>
            <a:r>
              <a:rPr lang="cs-CZ" dirty="0" smtClean="0">
                <a:latin typeface="+mj-lt"/>
              </a:rPr>
              <a:t>. </a:t>
            </a:r>
            <a:endParaRPr lang="cs-CZ" dirty="0">
              <a:latin typeface="+mj-lt"/>
            </a:endParaRPr>
          </a:p>
        </p:txBody>
      </p:sp>
    </p:spTree>
    <p:extLst>
      <p:ext uri="{BB962C8B-B14F-4D97-AF65-F5344CB8AC3E}">
        <p14:creationId xmlns:p14="http://schemas.microsoft.com/office/powerpoint/2010/main" val="4289940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Why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is</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that</a:t>
            </a:r>
            <a:r>
              <a:rPr lang="cs-CZ" sz="4000" b="1" dirty="0" smtClean="0">
                <a:latin typeface="Open Sans" panose="020B0606030504020204" pitchFamily="34" charset="0"/>
                <a:ea typeface="Open Sans" panose="020B0606030504020204" pitchFamily="34" charset="0"/>
                <a:cs typeface="Open Sans" panose="020B0606030504020204" pitchFamily="34" charset="0"/>
              </a:rPr>
              <a:t> happening? </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07749" y="2507381"/>
            <a:ext cx="6314348" cy="4090672"/>
          </a:xfrm>
          <a:prstGeom prst="rect">
            <a:avLst/>
          </a:prstGeom>
          <a:noFill/>
        </p:spPr>
        <p:txBody>
          <a:bodyPr wrap="square" rtlCol="0">
            <a:spAutoFit/>
          </a:bodyPr>
          <a:lstStyle/>
          <a:p>
            <a:pPr marL="285750" indent="-285750" algn="just">
              <a:buFont typeface="Arial" panose="020B0604020202020204" pitchFamily="34" charset="0"/>
              <a:buChar char="•"/>
            </a:pPr>
            <a:r>
              <a:rPr lang="en-GB" sz="2000" b="1" dirty="0" smtClean="0">
                <a:solidFill>
                  <a:srgbClr val="333F50"/>
                </a:solidFill>
                <a:latin typeface="+mj-lt"/>
              </a:rPr>
              <a:t>Emigration</a:t>
            </a:r>
            <a:r>
              <a:rPr lang="en-GB" sz="2000" dirty="0" smtClean="0">
                <a:solidFill>
                  <a:srgbClr val="333F50"/>
                </a:solidFill>
                <a:latin typeface="+mj-lt"/>
              </a:rPr>
              <a:t> – better welfare and higher earning (in the UK and Ireland, Finland etc.) – workers are leaving </a:t>
            </a:r>
          </a:p>
          <a:p>
            <a:pPr marL="285750" indent="-285750" algn="just">
              <a:buFont typeface="Arial" panose="020B0604020202020204" pitchFamily="34" charset="0"/>
              <a:buChar char="•"/>
            </a:pPr>
            <a:r>
              <a:rPr lang="en-GB" sz="2000" dirty="0" smtClean="0">
                <a:solidFill>
                  <a:srgbClr val="333F50"/>
                </a:solidFill>
                <a:latin typeface="+mj-lt"/>
              </a:rPr>
              <a:t>Falling birth rates – Eastern European women had an average of 2.1 children each in the late eighties. Ten years later this had dropped to 1.2. German birth rates the lowest.</a:t>
            </a:r>
          </a:p>
          <a:p>
            <a:pPr marL="285750" indent="-285750" algn="just">
              <a:buFont typeface="Arial" panose="020B0604020202020204" pitchFamily="34" charset="0"/>
              <a:buChar char="•"/>
            </a:pPr>
            <a:r>
              <a:rPr lang="en-GB" sz="2000" dirty="0" smtClean="0">
                <a:solidFill>
                  <a:srgbClr val="333F50"/>
                </a:solidFill>
                <a:latin typeface="+mj-lt"/>
              </a:rPr>
              <a:t>As GDP per capita increases in these countries, net emigration should slow down. This is already happening in the Czech Republic and Slovakia where the per capita GDP is 80 % of the EU average. </a:t>
            </a:r>
          </a:p>
          <a:p>
            <a:pPr marL="285750" indent="-285750">
              <a:buFont typeface="Arial" panose="020B0604020202020204" pitchFamily="34" charset="0"/>
              <a:buChar char="•"/>
            </a:pPr>
            <a:endParaRPr lang="cs-CZ" sz="1400" dirty="0">
              <a:solidFill>
                <a:srgbClr val="333F50"/>
              </a:solidFill>
            </a:endParaRPr>
          </a:p>
          <a:p>
            <a:pPr marL="342900" indent="-342900" algn="just">
              <a:buAutoNum type="arabicParenR"/>
            </a:pPr>
            <a:endParaRPr lang="cs-CZ" sz="1400" dirty="0" smtClean="0">
              <a:latin typeface="+mj-lt"/>
            </a:endParaRPr>
          </a:p>
          <a:p>
            <a:pPr marL="342900" indent="-342900" algn="just">
              <a:buAutoNum type="arabicParenR"/>
            </a:pPr>
            <a:endParaRPr lang="cs-CZ" sz="1400" dirty="0">
              <a:latin typeface="+mj-lt"/>
            </a:endParaRPr>
          </a:p>
          <a:p>
            <a:endParaRPr lang="cs-CZ" dirty="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pic>
        <p:nvPicPr>
          <p:cNvPr id="8" name="Obrázek 7"/>
          <p:cNvPicPr>
            <a:picLocks noChangeAspect="1"/>
          </p:cNvPicPr>
          <p:nvPr/>
        </p:nvPicPr>
        <p:blipFill>
          <a:blip r:embed="rId4"/>
          <a:stretch>
            <a:fillRect/>
          </a:stretch>
        </p:blipFill>
        <p:spPr>
          <a:xfrm>
            <a:off x="7351357" y="1055320"/>
            <a:ext cx="4572000" cy="5286375"/>
          </a:xfrm>
          <a:prstGeom prst="rect">
            <a:avLst/>
          </a:prstGeom>
        </p:spPr>
      </p:pic>
    </p:spTree>
    <p:extLst>
      <p:ext uri="{BB962C8B-B14F-4D97-AF65-F5344CB8AC3E}">
        <p14:creationId xmlns:p14="http://schemas.microsoft.com/office/powerpoint/2010/main" val="771293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Some</a:t>
            </a:r>
            <a:r>
              <a:rPr lang="cs-CZ" sz="4000" b="1" dirty="0" smtClean="0">
                <a:latin typeface="Open Sans" panose="020B0606030504020204" pitchFamily="34" charset="0"/>
                <a:ea typeface="Open Sans" panose="020B0606030504020204" pitchFamily="34" charset="0"/>
                <a:cs typeface="Open Sans" panose="020B0606030504020204" pitchFamily="34" charset="0"/>
              </a:rPr>
              <a:t> are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coming</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back</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home</a:t>
            </a:r>
            <a:r>
              <a:rPr lang="cs-CZ" sz="4000" b="1" dirty="0" smtClean="0">
                <a:latin typeface="Open Sans" panose="020B0606030504020204" pitchFamily="34" charset="0"/>
                <a:ea typeface="Open Sans" panose="020B0606030504020204" pitchFamily="34" charset="0"/>
                <a:cs typeface="Open Sans" panose="020B0606030504020204" pitchFamily="34" charset="0"/>
              </a:rPr>
              <a:t>…</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07749" y="2507381"/>
            <a:ext cx="6314348" cy="4275338"/>
          </a:xfrm>
          <a:prstGeom prst="rect">
            <a:avLst/>
          </a:prstGeom>
          <a:noFill/>
        </p:spPr>
        <p:txBody>
          <a:bodyPr wrap="square" rtlCol="0">
            <a:spAutoFit/>
          </a:bodyPr>
          <a:lstStyle/>
          <a:p>
            <a:pPr marL="285750" indent="-285750">
              <a:buFont typeface="Arial" panose="020B0604020202020204" pitchFamily="34" charset="0"/>
              <a:buChar char="•"/>
            </a:pPr>
            <a:r>
              <a:rPr lang="en-GB" sz="1800" b="1" dirty="0" smtClean="0">
                <a:solidFill>
                  <a:srgbClr val="333F50"/>
                </a:solidFill>
                <a:latin typeface="+mj-lt"/>
              </a:rPr>
              <a:t>Jobs are easy to find </a:t>
            </a:r>
            <a:r>
              <a:rPr lang="en-GB" sz="1800" dirty="0" smtClean="0">
                <a:solidFill>
                  <a:srgbClr val="333F50"/>
                </a:solidFill>
                <a:latin typeface="+mj-lt"/>
              </a:rPr>
              <a:t>– unemployment rates run to a remarkable 2,9 % in the Czech Republic. </a:t>
            </a:r>
            <a:endParaRPr lang="cs-CZ" sz="1800" dirty="0" smtClean="0">
              <a:solidFill>
                <a:srgbClr val="333F50"/>
              </a:solidFill>
              <a:latin typeface="+mj-lt"/>
            </a:endParaRPr>
          </a:p>
          <a:p>
            <a:pPr marL="285750" indent="-285750">
              <a:buFont typeface="Arial" panose="020B0604020202020204" pitchFamily="34" charset="0"/>
              <a:buChar char="•"/>
            </a:pPr>
            <a:r>
              <a:rPr lang="en-GB" sz="1800" dirty="0" smtClean="0">
                <a:solidFill>
                  <a:srgbClr val="333F50"/>
                </a:solidFill>
                <a:latin typeface="+mj-lt"/>
              </a:rPr>
              <a:t>That drives wages higher – salaries are up 5 % in the Czech Republic compared with a year ago. </a:t>
            </a:r>
          </a:p>
          <a:p>
            <a:pPr marL="285750" indent="-285750">
              <a:buFont typeface="Arial" panose="020B0604020202020204" pitchFamily="34" charset="0"/>
              <a:buChar char="•"/>
            </a:pPr>
            <a:r>
              <a:rPr lang="en-GB" sz="1800" dirty="0" smtClean="0">
                <a:solidFill>
                  <a:srgbClr val="333F50"/>
                </a:solidFill>
                <a:latin typeface="+mj-lt"/>
              </a:rPr>
              <a:t>Tax levels, compared with western Europa, are rock-bottom: the top income-tax rate is just 25 % in Slovakia and 10 % in Bulgaria. </a:t>
            </a:r>
          </a:p>
          <a:p>
            <a:pPr marL="285750" indent="-285750">
              <a:buFont typeface="Arial" panose="020B0604020202020204" pitchFamily="34" charset="0"/>
              <a:buChar char="•"/>
            </a:pPr>
            <a:r>
              <a:rPr lang="en-GB" sz="1800" dirty="0" smtClean="0">
                <a:solidFill>
                  <a:srgbClr val="333F50"/>
                </a:solidFill>
                <a:latin typeface="+mj-lt"/>
              </a:rPr>
              <a:t>Cheap housing is another lure – per square metre, a flat in Prague costs about half as much as one in Dublin, and one-seventh as much as in London. </a:t>
            </a:r>
          </a:p>
          <a:p>
            <a:pPr marL="285750" indent="-285750">
              <a:buFont typeface="Arial" panose="020B0604020202020204" pitchFamily="34" charset="0"/>
              <a:buChar char="•"/>
            </a:pPr>
            <a:r>
              <a:rPr lang="en-GB" sz="1800" dirty="0" smtClean="0">
                <a:solidFill>
                  <a:srgbClr val="333F50"/>
                </a:solidFill>
                <a:latin typeface="+mj-lt"/>
              </a:rPr>
              <a:t>Home sickness and family forces at play. </a:t>
            </a:r>
          </a:p>
          <a:p>
            <a:pPr marL="285750" indent="-285750">
              <a:buFont typeface="Arial" panose="020B0604020202020204" pitchFamily="34" charset="0"/>
              <a:buChar char="•"/>
            </a:pPr>
            <a:endParaRPr lang="cs-CZ" sz="1400" dirty="0" smtClean="0">
              <a:solidFill>
                <a:srgbClr val="333F50"/>
              </a:solidFill>
            </a:endParaRPr>
          </a:p>
          <a:p>
            <a:pPr marL="285750" indent="-285750">
              <a:buFont typeface="Arial" panose="020B0604020202020204" pitchFamily="34" charset="0"/>
              <a:buChar char="•"/>
            </a:pPr>
            <a:endParaRPr lang="cs-CZ" sz="1400" dirty="0">
              <a:solidFill>
                <a:srgbClr val="333F50"/>
              </a:solidFill>
            </a:endParaRPr>
          </a:p>
          <a:p>
            <a:pPr marL="342900" indent="-342900" algn="just">
              <a:buAutoNum type="arabicParenR"/>
            </a:pPr>
            <a:endParaRPr lang="cs-CZ" sz="1400" dirty="0" smtClean="0">
              <a:latin typeface="+mj-lt"/>
            </a:endParaRPr>
          </a:p>
          <a:p>
            <a:pPr marL="342900" indent="-342900" algn="just">
              <a:buAutoNum type="arabicParenR"/>
            </a:pPr>
            <a:endParaRPr lang="cs-CZ" sz="1400" dirty="0">
              <a:latin typeface="+mj-lt"/>
            </a:endParaRPr>
          </a:p>
          <a:p>
            <a:endParaRPr lang="cs-CZ" dirty="0">
              <a:latin typeface="+mj-lt"/>
            </a:endParaRPr>
          </a:p>
        </p:txBody>
      </p:sp>
      <p:sp>
        <p:nvSpPr>
          <p:cNvPr id="4" name="TextovéPole 3"/>
          <p:cNvSpPr txBox="1"/>
          <p:nvPr/>
        </p:nvSpPr>
        <p:spPr>
          <a:xfrm>
            <a:off x="608078" y="1155334"/>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spTree>
    <p:extLst>
      <p:ext uri="{BB962C8B-B14F-4D97-AF65-F5344CB8AC3E}">
        <p14:creationId xmlns:p14="http://schemas.microsoft.com/office/powerpoint/2010/main" val="1458471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1" y="1268307"/>
            <a:ext cx="12160250" cy="707886"/>
          </a:xfrm>
          <a:prstGeom prst="rect">
            <a:avLst/>
          </a:prstGeom>
          <a:noFill/>
        </p:spPr>
        <p:txBody>
          <a:bodyPr wrap="square" rtlCol="0">
            <a:spAutoFit/>
          </a:bodyPr>
          <a:lstStyle/>
          <a:p>
            <a:pPr algn="ctr"/>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of</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Czech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emigration</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pic>
        <p:nvPicPr>
          <p:cNvPr id="2052" name="Picture 4" descr="597. schůzka: Exulanti, emigranti a svůdci | Dvoj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3800" y="1976192"/>
            <a:ext cx="8920672" cy="4683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47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pic>
        <p:nvPicPr>
          <p:cNvPr id="6" name="Obrázek 5"/>
          <p:cNvPicPr>
            <a:picLocks noChangeAspect="1"/>
          </p:cNvPicPr>
          <p:nvPr/>
        </p:nvPicPr>
        <p:blipFill>
          <a:blip r:embed="rId4"/>
          <a:stretch>
            <a:fillRect/>
          </a:stretch>
        </p:blipFill>
        <p:spPr>
          <a:xfrm>
            <a:off x="832104" y="374916"/>
            <a:ext cx="10793490" cy="6051152"/>
          </a:xfrm>
          <a:prstGeom prst="rect">
            <a:avLst/>
          </a:prstGeom>
        </p:spPr>
      </p:pic>
      <p:sp>
        <p:nvSpPr>
          <p:cNvPr id="2" name="TextovéPole 1"/>
          <p:cNvSpPr txBox="1"/>
          <p:nvPr/>
        </p:nvSpPr>
        <p:spPr>
          <a:xfrm>
            <a:off x="4133159" y="6426068"/>
            <a:ext cx="3944350" cy="366575"/>
          </a:xfrm>
          <a:prstGeom prst="rect">
            <a:avLst/>
          </a:prstGeom>
          <a:noFill/>
        </p:spPr>
        <p:txBody>
          <a:bodyPr wrap="none" rtlCol="0">
            <a:spAutoFit/>
          </a:bodyPr>
          <a:lstStyle/>
          <a:p>
            <a:r>
              <a:rPr lang="cs-CZ" dirty="0" err="1" smtClean="0"/>
              <a:t>Current</a:t>
            </a:r>
            <a:r>
              <a:rPr lang="cs-CZ" dirty="0" smtClean="0"/>
              <a:t> Czech </a:t>
            </a:r>
            <a:r>
              <a:rPr lang="cs-CZ" dirty="0" err="1" smtClean="0"/>
              <a:t>communities</a:t>
            </a:r>
            <a:r>
              <a:rPr lang="cs-CZ" dirty="0" smtClean="0"/>
              <a:t> in </a:t>
            </a:r>
            <a:r>
              <a:rPr lang="cs-CZ" dirty="0" err="1" smtClean="0"/>
              <a:t>the</a:t>
            </a:r>
            <a:r>
              <a:rPr lang="cs-CZ" dirty="0" smtClean="0"/>
              <a:t> </a:t>
            </a:r>
            <a:r>
              <a:rPr lang="cs-CZ" dirty="0" err="1" smtClean="0"/>
              <a:t>World</a:t>
            </a:r>
            <a:endParaRPr lang="cs-CZ" dirty="0"/>
          </a:p>
        </p:txBody>
      </p:sp>
    </p:spTree>
    <p:extLst>
      <p:ext uri="{BB962C8B-B14F-4D97-AF65-F5344CB8AC3E}">
        <p14:creationId xmlns:p14="http://schemas.microsoft.com/office/powerpoint/2010/main" val="2163206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pic>
        <p:nvPicPr>
          <p:cNvPr id="8" name="Obrázek 7"/>
          <p:cNvPicPr>
            <a:picLocks noChangeAspect="1"/>
          </p:cNvPicPr>
          <p:nvPr/>
        </p:nvPicPr>
        <p:blipFill>
          <a:blip r:embed="rId4"/>
          <a:stretch>
            <a:fillRect/>
          </a:stretch>
        </p:blipFill>
        <p:spPr>
          <a:xfrm>
            <a:off x="4160520" y="348804"/>
            <a:ext cx="7347303" cy="6088699"/>
          </a:xfrm>
          <a:prstGeom prst="rect">
            <a:avLst/>
          </a:prstGeom>
        </p:spPr>
      </p:pic>
      <p:sp>
        <p:nvSpPr>
          <p:cNvPr id="7" name="TextovéPole 6"/>
          <p:cNvSpPr txBox="1"/>
          <p:nvPr/>
        </p:nvSpPr>
        <p:spPr>
          <a:xfrm>
            <a:off x="4133159" y="6426068"/>
            <a:ext cx="4405245" cy="366575"/>
          </a:xfrm>
          <a:prstGeom prst="rect">
            <a:avLst/>
          </a:prstGeom>
          <a:noFill/>
        </p:spPr>
        <p:txBody>
          <a:bodyPr wrap="none" rtlCol="0">
            <a:spAutoFit/>
          </a:bodyPr>
          <a:lstStyle/>
          <a:p>
            <a:r>
              <a:rPr lang="cs-CZ" dirty="0" err="1" smtClean="0"/>
              <a:t>Current</a:t>
            </a:r>
            <a:r>
              <a:rPr lang="cs-CZ" dirty="0" smtClean="0"/>
              <a:t> Czech </a:t>
            </a:r>
            <a:r>
              <a:rPr lang="cs-CZ" dirty="0" err="1" smtClean="0"/>
              <a:t>communities</a:t>
            </a:r>
            <a:r>
              <a:rPr lang="cs-CZ" dirty="0" smtClean="0"/>
              <a:t> in </a:t>
            </a:r>
            <a:r>
              <a:rPr lang="cs-CZ" dirty="0" err="1" smtClean="0"/>
              <a:t>Europe</a:t>
            </a:r>
            <a:r>
              <a:rPr lang="cs-CZ" dirty="0"/>
              <a:t> </a:t>
            </a:r>
            <a:r>
              <a:rPr lang="cs-CZ" dirty="0" smtClean="0"/>
              <a:t>(</a:t>
            </a:r>
            <a:r>
              <a:rPr lang="cs-CZ" dirty="0" err="1" smtClean="0"/>
              <a:t>Africa</a:t>
            </a:r>
            <a:r>
              <a:rPr lang="cs-CZ" dirty="0" smtClean="0"/>
              <a:t>)</a:t>
            </a:r>
            <a:endParaRPr lang="cs-CZ" dirty="0"/>
          </a:p>
        </p:txBody>
      </p:sp>
      <p:pic>
        <p:nvPicPr>
          <p:cNvPr id="9" name="Obrázek 8"/>
          <p:cNvPicPr>
            <a:picLocks noChangeAspect="1"/>
          </p:cNvPicPr>
          <p:nvPr/>
        </p:nvPicPr>
        <p:blipFill>
          <a:blip r:embed="rId5"/>
          <a:stretch>
            <a:fillRect/>
          </a:stretch>
        </p:blipFill>
        <p:spPr>
          <a:xfrm>
            <a:off x="258145" y="2159318"/>
            <a:ext cx="4809659" cy="36405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15075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of</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Czech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emigration</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07749" y="2315424"/>
            <a:ext cx="6801185" cy="4552336"/>
          </a:xfrm>
          <a:prstGeom prst="rect">
            <a:avLst/>
          </a:prstGeom>
          <a:noFill/>
        </p:spPr>
        <p:txBody>
          <a:bodyPr wrap="square" rtlCol="0">
            <a:spAutoFit/>
          </a:bodyPr>
          <a:lstStyle/>
          <a:p>
            <a:r>
              <a:rPr lang="cs-CZ" sz="1600" b="1" dirty="0" err="1" smtClean="0">
                <a:solidFill>
                  <a:srgbClr val="0F6CB1"/>
                </a:solidFill>
                <a:latin typeface="+mj-lt"/>
              </a:rPr>
              <a:t>Religious</a:t>
            </a:r>
            <a:r>
              <a:rPr lang="cs-CZ" sz="1600" b="1" dirty="0" smtClean="0">
                <a:solidFill>
                  <a:srgbClr val="0F6CB1"/>
                </a:solidFill>
                <a:latin typeface="+mj-lt"/>
              </a:rPr>
              <a:t> </a:t>
            </a:r>
            <a:r>
              <a:rPr lang="cs-CZ" sz="1600" b="1" dirty="0" err="1" smtClean="0">
                <a:solidFill>
                  <a:srgbClr val="0F6CB1"/>
                </a:solidFill>
                <a:latin typeface="+mj-lt"/>
              </a:rPr>
              <a:t>reasons</a:t>
            </a:r>
            <a:endParaRPr lang="cs-CZ" sz="1600" b="1" dirty="0" smtClean="0">
              <a:solidFill>
                <a:srgbClr val="0F6CB1"/>
              </a:solidFill>
              <a:latin typeface="+mj-lt"/>
            </a:endParaRPr>
          </a:p>
          <a:p>
            <a:endParaRPr lang="cs-CZ" sz="1600" b="1" dirty="0" smtClean="0">
              <a:solidFill>
                <a:srgbClr val="0F6CB1"/>
              </a:solidFill>
              <a:latin typeface="+mj-lt"/>
            </a:endParaRPr>
          </a:p>
          <a:p>
            <a:pPr marL="285750" indent="-285750" algn="just">
              <a:buFont typeface="Arial" panose="020B0604020202020204" pitchFamily="34" charset="0"/>
              <a:buChar char="•"/>
            </a:pPr>
            <a:r>
              <a:rPr lang="en-US" sz="1600" b="1" dirty="0" smtClean="0">
                <a:solidFill>
                  <a:srgbClr val="333F50"/>
                </a:solidFill>
                <a:latin typeface="+mj-lt"/>
              </a:rPr>
              <a:t>The </a:t>
            </a:r>
            <a:r>
              <a:rPr lang="en-US" sz="1600" b="1" dirty="0">
                <a:solidFill>
                  <a:srgbClr val="333F50"/>
                </a:solidFill>
                <a:latin typeface="+mj-lt"/>
              </a:rPr>
              <a:t>first mass </a:t>
            </a:r>
            <a:r>
              <a:rPr lang="en-US" sz="1600" b="1" dirty="0" err="1" smtClean="0">
                <a:solidFill>
                  <a:srgbClr val="333F50"/>
                </a:solidFill>
                <a:latin typeface="+mj-lt"/>
              </a:rPr>
              <a:t>exodu</a:t>
            </a:r>
            <a:r>
              <a:rPr lang="cs-CZ" sz="1600" b="1" dirty="0" smtClean="0">
                <a:solidFill>
                  <a:srgbClr val="333F50"/>
                </a:solidFill>
                <a:latin typeface="+mj-lt"/>
              </a:rPr>
              <a:t>s</a:t>
            </a:r>
            <a:r>
              <a:rPr lang="cs-CZ" sz="1600" dirty="0" smtClean="0">
                <a:solidFill>
                  <a:srgbClr val="333F50"/>
                </a:solidFill>
                <a:latin typeface="+mj-lt"/>
              </a:rPr>
              <a:t>: </a:t>
            </a:r>
            <a:r>
              <a:rPr lang="en-US" sz="1600" dirty="0" smtClean="0">
                <a:solidFill>
                  <a:srgbClr val="333F50"/>
                </a:solidFill>
                <a:latin typeface="+mj-lt"/>
              </a:rPr>
              <a:t>the </a:t>
            </a:r>
            <a:r>
              <a:rPr lang="en-US" sz="1600" dirty="0">
                <a:solidFill>
                  <a:srgbClr val="333F50"/>
                </a:solidFill>
                <a:latin typeface="+mj-lt"/>
              </a:rPr>
              <a:t>Czech Brethren emigration after the defeat of the Estates' Resistance in 1547. Its steps led to </a:t>
            </a:r>
            <a:r>
              <a:rPr lang="en-US" sz="1600" b="1" dirty="0">
                <a:solidFill>
                  <a:srgbClr val="333F50"/>
                </a:solidFill>
                <a:latin typeface="+mj-lt"/>
              </a:rPr>
              <a:t>Poland </a:t>
            </a:r>
            <a:r>
              <a:rPr lang="en-US" sz="1600" dirty="0">
                <a:solidFill>
                  <a:srgbClr val="333F50"/>
                </a:solidFill>
                <a:latin typeface="+mj-lt"/>
              </a:rPr>
              <a:t>and Poznan. </a:t>
            </a:r>
            <a:endParaRPr lang="cs-CZ" sz="1600" dirty="0" smtClean="0">
              <a:solidFill>
                <a:srgbClr val="333F50"/>
              </a:solidFill>
              <a:latin typeface="+mj-lt"/>
            </a:endParaRPr>
          </a:p>
          <a:p>
            <a:pPr algn="just"/>
            <a:endParaRPr lang="cs-CZ" sz="1600" dirty="0" smtClean="0">
              <a:solidFill>
                <a:srgbClr val="333F50"/>
              </a:solidFill>
              <a:latin typeface="+mj-lt"/>
            </a:endParaRPr>
          </a:p>
          <a:p>
            <a:pPr marL="285750" indent="-285750" algn="just">
              <a:buFont typeface="Arial" panose="020B0604020202020204" pitchFamily="34" charset="0"/>
              <a:buChar char="•"/>
            </a:pPr>
            <a:r>
              <a:rPr lang="en-US" sz="1600" b="1" dirty="0" smtClean="0">
                <a:solidFill>
                  <a:srgbClr val="333F50"/>
                </a:solidFill>
                <a:latin typeface="+mj-lt"/>
              </a:rPr>
              <a:t>The </a:t>
            </a:r>
            <a:r>
              <a:rPr lang="en-US" sz="1600" b="1" dirty="0">
                <a:solidFill>
                  <a:srgbClr val="333F50"/>
                </a:solidFill>
                <a:latin typeface="+mj-lt"/>
              </a:rPr>
              <a:t>second mass </a:t>
            </a:r>
            <a:r>
              <a:rPr lang="en-US" sz="1600" b="1" dirty="0" smtClean="0">
                <a:solidFill>
                  <a:srgbClr val="333F50"/>
                </a:solidFill>
                <a:latin typeface="+mj-lt"/>
              </a:rPr>
              <a:t>emigration</a:t>
            </a:r>
            <a:r>
              <a:rPr lang="cs-CZ" sz="1600" b="1" dirty="0" smtClean="0">
                <a:solidFill>
                  <a:srgbClr val="333F50"/>
                </a:solidFill>
                <a:latin typeface="+mj-lt"/>
              </a:rPr>
              <a:t>: </a:t>
            </a:r>
            <a:r>
              <a:rPr lang="en-US" sz="1600" dirty="0" smtClean="0">
                <a:solidFill>
                  <a:srgbClr val="333F50"/>
                </a:solidFill>
                <a:latin typeface="+mj-lt"/>
              </a:rPr>
              <a:t>the </a:t>
            </a:r>
            <a:r>
              <a:rPr lang="en-US" sz="1600" dirty="0">
                <a:solidFill>
                  <a:srgbClr val="333F50"/>
                </a:solidFill>
                <a:latin typeface="+mj-lt"/>
              </a:rPr>
              <a:t>gradual departure of non-Catholics after the Battle of </a:t>
            </a:r>
            <a:r>
              <a:rPr lang="cs-CZ" sz="1600" dirty="0" smtClean="0">
                <a:solidFill>
                  <a:srgbClr val="333F50"/>
                </a:solidFill>
                <a:latin typeface="+mj-lt"/>
              </a:rPr>
              <a:t>Bila Hora</a:t>
            </a:r>
            <a:r>
              <a:rPr lang="en-US" sz="1600" dirty="0" smtClean="0">
                <a:solidFill>
                  <a:srgbClr val="333F50"/>
                </a:solidFill>
                <a:latin typeface="+mj-lt"/>
              </a:rPr>
              <a:t> </a:t>
            </a:r>
            <a:r>
              <a:rPr lang="en-US" sz="1600" dirty="0">
                <a:solidFill>
                  <a:srgbClr val="333F50"/>
                </a:solidFill>
                <a:latin typeface="+mj-lt"/>
              </a:rPr>
              <a:t>in </a:t>
            </a:r>
            <a:r>
              <a:rPr lang="en-US" sz="1600" dirty="0" smtClean="0">
                <a:solidFill>
                  <a:srgbClr val="333F50"/>
                </a:solidFill>
                <a:latin typeface="+mj-lt"/>
              </a:rPr>
              <a:t>1620</a:t>
            </a:r>
            <a:r>
              <a:rPr lang="cs-CZ" sz="1600" dirty="0" smtClean="0">
                <a:solidFill>
                  <a:srgbClr val="333F50"/>
                </a:solidFill>
                <a:latin typeface="+mj-lt"/>
              </a:rPr>
              <a:t>. </a:t>
            </a:r>
          </a:p>
          <a:p>
            <a:pPr marL="285750" indent="-285750" algn="just">
              <a:buFont typeface="Arial" panose="020B0604020202020204" pitchFamily="34" charset="0"/>
              <a:buChar char="•"/>
            </a:pPr>
            <a:r>
              <a:rPr lang="en-US" sz="1600" dirty="0" smtClean="0">
                <a:solidFill>
                  <a:srgbClr val="333F50"/>
                </a:solidFill>
                <a:latin typeface="+mj-lt"/>
              </a:rPr>
              <a:t>First </a:t>
            </a:r>
            <a:r>
              <a:rPr lang="en-US" sz="1600" dirty="0">
                <a:solidFill>
                  <a:srgbClr val="333F50"/>
                </a:solidFill>
                <a:latin typeface="+mj-lt"/>
              </a:rPr>
              <a:t>the noble participants in the resistance left, then the Protestant priests and teachers, followed by the townspeople. Then whole families left their homes. </a:t>
            </a:r>
            <a:endParaRPr lang="cs-CZ" sz="1600" dirty="0" smtClean="0">
              <a:solidFill>
                <a:srgbClr val="333F50"/>
              </a:solidFill>
              <a:latin typeface="+mj-lt"/>
            </a:endParaRPr>
          </a:p>
          <a:p>
            <a:pPr marL="285750" indent="-285750" algn="just">
              <a:buFont typeface="Arial" panose="020B0604020202020204" pitchFamily="34" charset="0"/>
              <a:buChar char="•"/>
            </a:pPr>
            <a:r>
              <a:rPr lang="en-US" sz="1600" dirty="0" smtClean="0">
                <a:solidFill>
                  <a:srgbClr val="333F50"/>
                </a:solidFill>
                <a:latin typeface="+mj-lt"/>
              </a:rPr>
              <a:t>The </a:t>
            </a:r>
            <a:r>
              <a:rPr lang="en-US" sz="1600" dirty="0">
                <a:solidFill>
                  <a:srgbClr val="333F50"/>
                </a:solidFill>
                <a:latin typeface="+mj-lt"/>
              </a:rPr>
              <a:t>Czech nobleman </a:t>
            </a:r>
            <a:r>
              <a:rPr lang="en-US" sz="1600" dirty="0" err="1">
                <a:solidFill>
                  <a:srgbClr val="333F50"/>
                </a:solidFill>
                <a:latin typeface="+mj-lt"/>
              </a:rPr>
              <a:t>Vilém</a:t>
            </a:r>
            <a:r>
              <a:rPr lang="en-US" sz="1600" dirty="0">
                <a:solidFill>
                  <a:srgbClr val="333F50"/>
                </a:solidFill>
                <a:latin typeface="+mj-lt"/>
              </a:rPr>
              <a:t> </a:t>
            </a:r>
            <a:r>
              <a:rPr lang="en-US" sz="1600" dirty="0" err="1">
                <a:solidFill>
                  <a:srgbClr val="333F50"/>
                </a:solidFill>
                <a:latin typeface="+mj-lt"/>
              </a:rPr>
              <a:t>Slavata</a:t>
            </a:r>
            <a:r>
              <a:rPr lang="en-US" sz="1600" dirty="0">
                <a:solidFill>
                  <a:srgbClr val="333F50"/>
                </a:solidFill>
                <a:latin typeface="+mj-lt"/>
              </a:rPr>
              <a:t> of </a:t>
            </a:r>
            <a:r>
              <a:rPr lang="en-US" sz="1600" dirty="0" err="1">
                <a:solidFill>
                  <a:srgbClr val="333F50"/>
                </a:solidFill>
                <a:latin typeface="+mj-lt"/>
              </a:rPr>
              <a:t>Chlum</a:t>
            </a:r>
            <a:r>
              <a:rPr lang="en-US" sz="1600" dirty="0">
                <a:solidFill>
                  <a:srgbClr val="333F50"/>
                </a:solidFill>
                <a:latin typeface="+mj-lt"/>
              </a:rPr>
              <a:t> and </a:t>
            </a:r>
            <a:r>
              <a:rPr lang="en-US" sz="1600" dirty="0" err="1">
                <a:solidFill>
                  <a:srgbClr val="333F50"/>
                </a:solidFill>
                <a:latin typeface="+mj-lt"/>
              </a:rPr>
              <a:t>Košumberk</a:t>
            </a:r>
            <a:r>
              <a:rPr lang="en-US" sz="1600" dirty="0">
                <a:solidFill>
                  <a:srgbClr val="333F50"/>
                </a:solidFill>
                <a:latin typeface="+mj-lt"/>
              </a:rPr>
              <a:t> states in his Memoirs that a total of 36,000 Protestant families emigrated. Among them were </a:t>
            </a:r>
            <a:r>
              <a:rPr lang="en-US" sz="1600" b="1" i="1" dirty="0">
                <a:solidFill>
                  <a:srgbClr val="333F50"/>
                </a:solidFill>
                <a:latin typeface="+mj-lt"/>
              </a:rPr>
              <a:t>Jan </a:t>
            </a:r>
            <a:r>
              <a:rPr lang="en-US" sz="1600" b="1" i="1" dirty="0" err="1">
                <a:solidFill>
                  <a:srgbClr val="333F50"/>
                </a:solidFill>
                <a:latin typeface="+mj-lt"/>
              </a:rPr>
              <a:t>Ámos</a:t>
            </a:r>
            <a:r>
              <a:rPr lang="en-US" sz="1600" b="1" i="1" dirty="0">
                <a:solidFill>
                  <a:srgbClr val="333F50"/>
                </a:solidFill>
                <a:latin typeface="+mj-lt"/>
              </a:rPr>
              <a:t> </a:t>
            </a:r>
            <a:r>
              <a:rPr lang="en-US" sz="1600" b="1" i="1" dirty="0" err="1" smtClean="0">
                <a:solidFill>
                  <a:srgbClr val="333F50"/>
                </a:solidFill>
                <a:latin typeface="+mj-lt"/>
              </a:rPr>
              <a:t>Komenský</a:t>
            </a:r>
            <a:r>
              <a:rPr lang="cs-CZ" sz="1600" b="1" i="1" dirty="0" smtClean="0">
                <a:solidFill>
                  <a:srgbClr val="333F50"/>
                </a:solidFill>
                <a:latin typeface="+mj-lt"/>
              </a:rPr>
              <a:t> (</a:t>
            </a:r>
            <a:r>
              <a:rPr lang="cs-CZ" sz="1600" b="1" i="1" dirty="0" err="1" smtClean="0">
                <a:solidFill>
                  <a:srgbClr val="333F50"/>
                </a:solidFill>
                <a:latin typeface="+mj-lt"/>
              </a:rPr>
              <a:t>Comenius</a:t>
            </a:r>
            <a:r>
              <a:rPr lang="cs-CZ" sz="1600" b="1" i="1" dirty="0" smtClean="0">
                <a:solidFill>
                  <a:srgbClr val="333F50"/>
                </a:solidFill>
                <a:latin typeface="+mj-lt"/>
              </a:rPr>
              <a:t>)</a:t>
            </a:r>
            <a:r>
              <a:rPr lang="en-US" sz="1600" i="1" dirty="0" smtClean="0">
                <a:solidFill>
                  <a:srgbClr val="333F50"/>
                </a:solidFill>
                <a:latin typeface="+mj-lt"/>
              </a:rPr>
              <a:t>, </a:t>
            </a:r>
            <a:r>
              <a:rPr lang="en-US" sz="1600" i="1" dirty="0">
                <a:solidFill>
                  <a:srgbClr val="333F50"/>
                </a:solidFill>
                <a:latin typeface="+mj-lt"/>
              </a:rPr>
              <a:t>Pavel </a:t>
            </a:r>
            <a:r>
              <a:rPr lang="en-US" sz="1600" i="1" dirty="0" err="1">
                <a:solidFill>
                  <a:srgbClr val="333F50"/>
                </a:solidFill>
                <a:latin typeface="+mj-lt"/>
              </a:rPr>
              <a:t>Skála</a:t>
            </a:r>
            <a:r>
              <a:rPr lang="en-US" sz="1600" i="1" dirty="0">
                <a:solidFill>
                  <a:srgbClr val="333F50"/>
                </a:solidFill>
                <a:latin typeface="+mj-lt"/>
              </a:rPr>
              <a:t>, Pavel </a:t>
            </a:r>
            <a:r>
              <a:rPr lang="en-US" sz="1600" i="1" dirty="0" err="1">
                <a:solidFill>
                  <a:srgbClr val="333F50"/>
                </a:solidFill>
                <a:latin typeface="+mj-lt"/>
              </a:rPr>
              <a:t>Stránský</a:t>
            </a:r>
            <a:r>
              <a:rPr lang="en-US" sz="1600" i="1" dirty="0">
                <a:solidFill>
                  <a:srgbClr val="333F50"/>
                </a:solidFill>
                <a:latin typeface="+mj-lt"/>
              </a:rPr>
              <a:t>, </a:t>
            </a:r>
            <a:r>
              <a:rPr lang="en-US" sz="1600" i="1" dirty="0" err="1">
                <a:solidFill>
                  <a:srgbClr val="333F50"/>
                </a:solidFill>
                <a:latin typeface="+mj-lt"/>
              </a:rPr>
              <a:t>Václav</a:t>
            </a:r>
            <a:r>
              <a:rPr lang="en-US" sz="1600" i="1" dirty="0">
                <a:solidFill>
                  <a:srgbClr val="333F50"/>
                </a:solidFill>
                <a:latin typeface="+mj-lt"/>
              </a:rPr>
              <a:t> </a:t>
            </a:r>
            <a:r>
              <a:rPr lang="en-US" sz="1600" i="1" dirty="0" err="1">
                <a:solidFill>
                  <a:srgbClr val="333F50"/>
                </a:solidFill>
                <a:latin typeface="+mj-lt"/>
              </a:rPr>
              <a:t>Hollar</a:t>
            </a:r>
            <a:r>
              <a:rPr lang="en-US" sz="1600" i="1" dirty="0">
                <a:solidFill>
                  <a:srgbClr val="333F50"/>
                </a:solidFill>
                <a:latin typeface="+mj-lt"/>
              </a:rPr>
              <a:t>, Karel the Elder from </a:t>
            </a:r>
            <a:r>
              <a:rPr lang="en-US" sz="1600" i="1" dirty="0" err="1">
                <a:solidFill>
                  <a:srgbClr val="333F50"/>
                </a:solidFill>
                <a:latin typeface="+mj-lt"/>
              </a:rPr>
              <a:t>Žerotín</a:t>
            </a:r>
            <a:r>
              <a:rPr lang="en-US" sz="1600" dirty="0">
                <a:solidFill>
                  <a:srgbClr val="333F50"/>
                </a:solidFill>
                <a:latin typeface="+mj-lt"/>
              </a:rPr>
              <a:t>. </a:t>
            </a:r>
            <a:endParaRPr lang="cs-CZ" sz="1600" dirty="0" smtClean="0">
              <a:solidFill>
                <a:srgbClr val="333F50"/>
              </a:solidFill>
              <a:latin typeface="+mj-lt"/>
            </a:endParaRPr>
          </a:p>
          <a:p>
            <a:pPr marL="285750" indent="-285750" algn="just">
              <a:buFont typeface="Arial" panose="020B0604020202020204" pitchFamily="34" charset="0"/>
              <a:buChar char="•"/>
            </a:pPr>
            <a:r>
              <a:rPr lang="en-US" sz="1600" b="1" dirty="0" smtClean="0">
                <a:solidFill>
                  <a:srgbClr val="333F50"/>
                </a:solidFill>
                <a:latin typeface="+mj-lt"/>
              </a:rPr>
              <a:t>Saxony</a:t>
            </a:r>
            <a:r>
              <a:rPr lang="en-US" sz="1600" dirty="0" smtClean="0">
                <a:solidFill>
                  <a:srgbClr val="333F50"/>
                </a:solidFill>
                <a:latin typeface="+mj-lt"/>
              </a:rPr>
              <a:t> </a:t>
            </a:r>
            <a:r>
              <a:rPr lang="en-US" sz="1600" dirty="0">
                <a:solidFill>
                  <a:srgbClr val="333F50"/>
                </a:solidFill>
                <a:latin typeface="+mj-lt"/>
              </a:rPr>
              <a:t>became the main refuge, followed by </a:t>
            </a:r>
            <a:r>
              <a:rPr lang="en-US" sz="1600" b="1" dirty="0">
                <a:solidFill>
                  <a:srgbClr val="333F50"/>
                </a:solidFill>
                <a:latin typeface="+mj-lt"/>
              </a:rPr>
              <a:t>Silesia, Hungary and Poland</a:t>
            </a:r>
            <a:r>
              <a:rPr lang="en-US" sz="1600" dirty="0">
                <a:solidFill>
                  <a:srgbClr val="333F50"/>
                </a:solidFill>
                <a:latin typeface="+mj-lt"/>
              </a:rPr>
              <a:t>. Exiles settled scattered in </a:t>
            </a:r>
            <a:r>
              <a:rPr lang="en-US" sz="1600" b="1" dirty="0">
                <a:solidFill>
                  <a:srgbClr val="333F50"/>
                </a:solidFill>
                <a:latin typeface="+mj-lt"/>
              </a:rPr>
              <a:t>Transylvania, Russia, Sweden</a:t>
            </a:r>
            <a:r>
              <a:rPr lang="en-US" sz="1600" dirty="0">
                <a:solidFill>
                  <a:srgbClr val="333F50"/>
                </a:solidFill>
                <a:latin typeface="+mj-lt"/>
              </a:rPr>
              <a:t>, </a:t>
            </a:r>
            <a:r>
              <a:rPr lang="en-US" sz="1600" b="1" dirty="0">
                <a:solidFill>
                  <a:srgbClr val="333F50"/>
                </a:solidFill>
                <a:latin typeface="+mj-lt"/>
              </a:rPr>
              <a:t>Denmark</a:t>
            </a:r>
            <a:r>
              <a:rPr lang="en-US" sz="1600" dirty="0">
                <a:solidFill>
                  <a:srgbClr val="333F50"/>
                </a:solidFill>
                <a:latin typeface="+mj-lt"/>
              </a:rPr>
              <a:t>, </a:t>
            </a:r>
            <a:r>
              <a:rPr lang="en-US" sz="1600" b="1" dirty="0" smtClean="0">
                <a:solidFill>
                  <a:srgbClr val="333F50"/>
                </a:solidFill>
                <a:latin typeface="+mj-lt"/>
              </a:rPr>
              <a:t>Holland</a:t>
            </a:r>
            <a:r>
              <a:rPr lang="en-US" sz="1600" b="1" dirty="0">
                <a:solidFill>
                  <a:srgbClr val="333F50"/>
                </a:solidFill>
                <a:latin typeface="+mj-lt"/>
              </a:rPr>
              <a:t>, </a:t>
            </a:r>
            <a:r>
              <a:rPr lang="en-US" sz="1600" b="1" dirty="0" smtClean="0">
                <a:solidFill>
                  <a:srgbClr val="333F50"/>
                </a:solidFill>
                <a:latin typeface="+mj-lt"/>
              </a:rPr>
              <a:t>England</a:t>
            </a:r>
            <a:r>
              <a:rPr lang="cs-CZ" sz="1600" b="1" dirty="0" smtClean="0">
                <a:solidFill>
                  <a:srgbClr val="333F50"/>
                </a:solidFill>
                <a:latin typeface="+mj-lt"/>
              </a:rPr>
              <a:t>, </a:t>
            </a:r>
            <a:r>
              <a:rPr lang="en-US" sz="1600" dirty="0" smtClean="0">
                <a:solidFill>
                  <a:srgbClr val="333F50"/>
                </a:solidFill>
                <a:latin typeface="+mj-lt"/>
              </a:rPr>
              <a:t>and </a:t>
            </a:r>
            <a:r>
              <a:rPr lang="en-US" sz="1600" dirty="0">
                <a:solidFill>
                  <a:srgbClr val="333F50"/>
                </a:solidFill>
                <a:latin typeface="+mj-lt"/>
              </a:rPr>
              <a:t>elsewhere</a:t>
            </a:r>
            <a:r>
              <a:rPr lang="en-US" sz="1600" dirty="0" smtClean="0">
                <a:solidFill>
                  <a:srgbClr val="333F50"/>
                </a:solidFill>
                <a:latin typeface="+mj-lt"/>
              </a:rPr>
              <a:t>.</a:t>
            </a:r>
            <a:endParaRPr lang="cs-CZ" sz="1600" dirty="0">
              <a:latin typeface="+mj-lt"/>
            </a:endParaRPr>
          </a:p>
          <a:p>
            <a:endParaRPr lang="cs-CZ" dirty="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pic>
        <p:nvPicPr>
          <p:cNvPr id="2050" name="Picture 2" descr="Poutník Jan Amos - O životě a díle J.A.Komenské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5275" y="2061542"/>
            <a:ext cx="3681373" cy="427583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8201614" y="6337378"/>
            <a:ext cx="3188693" cy="338554"/>
          </a:xfrm>
          <a:prstGeom prst="rect">
            <a:avLst/>
          </a:prstGeom>
        </p:spPr>
        <p:txBody>
          <a:bodyPr wrap="none">
            <a:spAutoFit/>
          </a:bodyPr>
          <a:lstStyle/>
          <a:p>
            <a:r>
              <a:rPr lang="de-DE" sz="1600" i="1" dirty="0">
                <a:solidFill>
                  <a:srgbClr val="202122"/>
                </a:solidFill>
                <a:latin typeface="+mj-lt"/>
              </a:rPr>
              <a:t>Johann Amos </a:t>
            </a:r>
            <a:r>
              <a:rPr lang="de-DE" sz="1600" i="1" dirty="0" smtClean="0">
                <a:solidFill>
                  <a:srgbClr val="202122"/>
                </a:solidFill>
                <a:latin typeface="+mj-lt"/>
              </a:rPr>
              <a:t>Comenius</a:t>
            </a:r>
            <a:r>
              <a:rPr lang="cs-CZ" sz="1600" i="1" dirty="0" smtClean="0">
                <a:solidFill>
                  <a:srgbClr val="202122"/>
                </a:solidFill>
                <a:latin typeface="+mj-lt"/>
              </a:rPr>
              <a:t> (1592-1670)</a:t>
            </a:r>
            <a:endParaRPr lang="cs-CZ" sz="1600" dirty="0">
              <a:latin typeface="+mj-lt"/>
            </a:endParaRPr>
          </a:p>
        </p:txBody>
      </p:sp>
    </p:spTree>
    <p:extLst>
      <p:ext uri="{BB962C8B-B14F-4D97-AF65-F5344CB8AC3E}">
        <p14:creationId xmlns:p14="http://schemas.microsoft.com/office/powerpoint/2010/main" val="39526882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of</a:t>
            </a:r>
            <a:r>
              <a:rPr lang="cs-CZ" sz="4000" b="1" dirty="0" smtClean="0">
                <a:latin typeface="Open Sans" panose="020B0606030504020204" pitchFamily="34" charset="0"/>
                <a:ea typeface="Open Sans" panose="020B0606030504020204" pitchFamily="34" charset="0"/>
                <a:cs typeface="Open Sans" panose="020B0606030504020204" pitchFamily="34" charset="0"/>
              </a:rPr>
              <a:t> Czech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emigration</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07749" y="2315424"/>
            <a:ext cx="9671859" cy="4275338"/>
          </a:xfrm>
          <a:prstGeom prst="rect">
            <a:avLst/>
          </a:prstGeom>
          <a:noFill/>
        </p:spPr>
        <p:txBody>
          <a:bodyPr wrap="square" rtlCol="0">
            <a:spAutoFit/>
          </a:bodyPr>
          <a:lstStyle/>
          <a:p>
            <a:r>
              <a:rPr lang="cs-CZ" sz="1600" b="1" dirty="0" err="1" smtClean="0">
                <a:solidFill>
                  <a:srgbClr val="0F6CB1"/>
                </a:solidFill>
                <a:latin typeface="+mj-lt"/>
              </a:rPr>
              <a:t>Religious</a:t>
            </a:r>
            <a:r>
              <a:rPr lang="cs-CZ" sz="1600" b="1" dirty="0" smtClean="0">
                <a:solidFill>
                  <a:srgbClr val="0F6CB1"/>
                </a:solidFill>
                <a:latin typeface="+mj-lt"/>
              </a:rPr>
              <a:t> </a:t>
            </a:r>
            <a:r>
              <a:rPr lang="cs-CZ" sz="1600" b="1" dirty="0" err="1" smtClean="0">
                <a:solidFill>
                  <a:srgbClr val="0F6CB1"/>
                </a:solidFill>
                <a:latin typeface="+mj-lt"/>
              </a:rPr>
              <a:t>reasons</a:t>
            </a:r>
            <a:endParaRPr lang="cs-CZ" sz="1600" b="1" dirty="0" smtClean="0">
              <a:solidFill>
                <a:srgbClr val="0F6CB1"/>
              </a:solidFill>
              <a:latin typeface="+mj-lt"/>
            </a:endParaRPr>
          </a:p>
          <a:p>
            <a:endParaRPr lang="cs-CZ" sz="1600" b="1" dirty="0" smtClean="0">
              <a:solidFill>
                <a:srgbClr val="0F6CB1"/>
              </a:solidFill>
              <a:latin typeface="+mj-lt"/>
            </a:endParaRPr>
          </a:p>
          <a:p>
            <a:pPr marL="285750" indent="-285750" algn="just">
              <a:buFont typeface="Arial" panose="020B0604020202020204" pitchFamily="34" charset="0"/>
              <a:buChar char="•"/>
            </a:pPr>
            <a:r>
              <a:rPr lang="en-US" sz="1600" b="1" dirty="0" smtClean="0">
                <a:solidFill>
                  <a:srgbClr val="333F50"/>
                </a:solidFill>
                <a:latin typeface="+mj-lt"/>
              </a:rPr>
              <a:t>The </a:t>
            </a:r>
            <a:r>
              <a:rPr lang="en-US" sz="1600" b="1" dirty="0">
                <a:solidFill>
                  <a:srgbClr val="333F50"/>
                </a:solidFill>
                <a:latin typeface="+mj-lt"/>
              </a:rPr>
              <a:t>third wave of religious emigration </a:t>
            </a:r>
            <a:r>
              <a:rPr lang="en-US" sz="1600" dirty="0">
                <a:solidFill>
                  <a:srgbClr val="333F50"/>
                </a:solidFill>
                <a:latin typeface="+mj-lt"/>
              </a:rPr>
              <a:t>involved mostly subject non-Catholics in the mid-17th century. </a:t>
            </a:r>
            <a:endParaRPr lang="cs-CZ" sz="1600" dirty="0" smtClean="0">
              <a:solidFill>
                <a:srgbClr val="333F50"/>
              </a:solidFill>
              <a:latin typeface="+mj-lt"/>
            </a:endParaRPr>
          </a:p>
          <a:p>
            <a:pPr marL="285750" indent="-285750" algn="just">
              <a:buFont typeface="Arial" panose="020B0604020202020204" pitchFamily="34" charset="0"/>
              <a:buChar char="•"/>
            </a:pPr>
            <a:r>
              <a:rPr lang="en-US" sz="1600" dirty="0" smtClean="0">
                <a:solidFill>
                  <a:srgbClr val="333F50"/>
                </a:solidFill>
                <a:latin typeface="+mj-lt"/>
              </a:rPr>
              <a:t>They </a:t>
            </a:r>
            <a:r>
              <a:rPr lang="en-US" sz="1600" dirty="0">
                <a:solidFill>
                  <a:srgbClr val="333F50"/>
                </a:solidFill>
                <a:latin typeface="+mj-lt"/>
              </a:rPr>
              <a:t>reached </a:t>
            </a:r>
            <a:r>
              <a:rPr lang="en-US" sz="1600" b="1" dirty="0">
                <a:solidFill>
                  <a:srgbClr val="333F50"/>
                </a:solidFill>
                <a:latin typeface="+mj-lt"/>
              </a:rPr>
              <a:t>Saxony, Silesia and Prussia</a:t>
            </a:r>
            <a:r>
              <a:rPr lang="en-US" sz="1600" dirty="0">
                <a:solidFill>
                  <a:srgbClr val="333F50"/>
                </a:solidFill>
                <a:latin typeface="+mj-lt"/>
              </a:rPr>
              <a:t>. </a:t>
            </a:r>
            <a:endParaRPr lang="cs-CZ" sz="1600" dirty="0" smtClean="0">
              <a:solidFill>
                <a:srgbClr val="333F50"/>
              </a:solidFill>
              <a:latin typeface="+mj-lt"/>
            </a:endParaRPr>
          </a:p>
          <a:p>
            <a:pPr marL="285750" indent="-285750" algn="just">
              <a:buFont typeface="Arial" panose="020B0604020202020204" pitchFamily="34" charset="0"/>
              <a:buChar char="•"/>
            </a:pPr>
            <a:r>
              <a:rPr lang="en-US" sz="1600" dirty="0" smtClean="0">
                <a:solidFill>
                  <a:srgbClr val="333F50"/>
                </a:solidFill>
                <a:latin typeface="+mj-lt"/>
              </a:rPr>
              <a:t>The </a:t>
            </a:r>
            <a:r>
              <a:rPr lang="en-US" sz="1600" dirty="0">
                <a:solidFill>
                  <a:srgbClr val="333F50"/>
                </a:solidFill>
                <a:latin typeface="+mj-lt"/>
              </a:rPr>
              <a:t>subsequent monarchical reaction to the exiles' influence on non-Catholics in Bohemia was the Jesuit counter-reformation terror under Charles VI (</a:t>
            </a:r>
            <a:r>
              <a:rPr lang="en-US" sz="1600" dirty="0" smtClean="0">
                <a:solidFill>
                  <a:srgbClr val="333F50"/>
                </a:solidFill>
                <a:latin typeface="+mj-lt"/>
              </a:rPr>
              <a:t>1711-1740</a:t>
            </a:r>
            <a:r>
              <a:rPr lang="en-US" sz="1600" dirty="0">
                <a:solidFill>
                  <a:srgbClr val="333F50"/>
                </a:solidFill>
                <a:latin typeface="+mj-lt"/>
              </a:rPr>
              <a:t>). The result of this anti-Reformation terror was </a:t>
            </a:r>
            <a:r>
              <a:rPr lang="en-US" sz="1600" b="1" dirty="0">
                <a:solidFill>
                  <a:srgbClr val="333F50"/>
                </a:solidFill>
                <a:latin typeface="+mj-lt"/>
              </a:rPr>
              <a:t>a fourth stream </a:t>
            </a:r>
            <a:r>
              <a:rPr lang="en-US" sz="1600" dirty="0">
                <a:solidFill>
                  <a:srgbClr val="333F50"/>
                </a:solidFill>
                <a:latin typeface="+mj-lt"/>
              </a:rPr>
              <a:t>of emigration to </a:t>
            </a:r>
            <a:r>
              <a:rPr lang="en-US" sz="1600" b="1" dirty="0">
                <a:solidFill>
                  <a:srgbClr val="333F50"/>
                </a:solidFill>
                <a:latin typeface="+mj-lt"/>
              </a:rPr>
              <a:t>Silesia, Saxony and Prussia</a:t>
            </a:r>
            <a:r>
              <a:rPr lang="en-US" sz="1600" dirty="0" smtClean="0">
                <a:solidFill>
                  <a:srgbClr val="333F50"/>
                </a:solidFill>
                <a:latin typeface="+mj-lt"/>
              </a:rPr>
              <a:t>.</a:t>
            </a:r>
            <a:endParaRPr lang="cs-CZ" sz="1600" dirty="0" smtClean="0">
              <a:solidFill>
                <a:srgbClr val="333F50"/>
              </a:solidFill>
              <a:latin typeface="+mj-lt"/>
            </a:endParaRPr>
          </a:p>
          <a:p>
            <a:pPr marL="285750" indent="-285750" algn="just">
              <a:buFont typeface="Arial" panose="020B0604020202020204" pitchFamily="34" charset="0"/>
              <a:buChar char="•"/>
            </a:pPr>
            <a:r>
              <a:rPr lang="en-US" sz="1600" b="1" dirty="0" smtClean="0">
                <a:solidFill>
                  <a:srgbClr val="333F50"/>
                </a:solidFill>
                <a:latin typeface="+mj-lt"/>
              </a:rPr>
              <a:t>The </a:t>
            </a:r>
            <a:r>
              <a:rPr lang="en-US" sz="1600" b="1" dirty="0">
                <a:solidFill>
                  <a:srgbClr val="333F50"/>
                </a:solidFill>
                <a:latin typeface="+mj-lt"/>
              </a:rPr>
              <a:t>fifth stream </a:t>
            </a:r>
            <a:r>
              <a:rPr lang="en-US" sz="1600" dirty="0">
                <a:solidFill>
                  <a:srgbClr val="333F50"/>
                </a:solidFill>
                <a:latin typeface="+mj-lt"/>
              </a:rPr>
              <a:t>was stimulated by the call of King Frederick II of Prussia to colonize </a:t>
            </a:r>
            <a:r>
              <a:rPr lang="en-US" sz="1600" b="1" dirty="0">
                <a:solidFill>
                  <a:srgbClr val="333F50"/>
                </a:solidFill>
                <a:latin typeface="+mj-lt"/>
              </a:rPr>
              <a:t>Prussian territory</a:t>
            </a:r>
            <a:r>
              <a:rPr lang="en-US" sz="1600" dirty="0">
                <a:solidFill>
                  <a:srgbClr val="333F50"/>
                </a:solidFill>
                <a:latin typeface="+mj-lt"/>
              </a:rPr>
              <a:t>. The agitation was carried out by the preacher Jan </a:t>
            </a:r>
            <a:r>
              <a:rPr lang="en-US" sz="1600" dirty="0" err="1">
                <a:solidFill>
                  <a:srgbClr val="333F50"/>
                </a:solidFill>
                <a:latin typeface="+mj-lt"/>
              </a:rPr>
              <a:t>Liberda</a:t>
            </a:r>
            <a:r>
              <a:rPr lang="en-US" sz="1600" dirty="0">
                <a:solidFill>
                  <a:srgbClr val="333F50"/>
                </a:solidFill>
                <a:latin typeface="+mj-lt"/>
              </a:rPr>
              <a:t>. After a few years in </a:t>
            </a:r>
            <a:r>
              <a:rPr lang="en-US" sz="1600" dirty="0" err="1">
                <a:solidFill>
                  <a:srgbClr val="333F50"/>
                </a:solidFill>
                <a:latin typeface="+mj-lt"/>
              </a:rPr>
              <a:t>Münsterberg</a:t>
            </a:r>
            <a:r>
              <a:rPr lang="en-US" sz="1600" dirty="0">
                <a:solidFill>
                  <a:srgbClr val="333F50"/>
                </a:solidFill>
                <a:latin typeface="+mj-lt"/>
              </a:rPr>
              <a:t> (today </a:t>
            </a:r>
            <a:r>
              <a:rPr lang="en-US" sz="1600" dirty="0" err="1">
                <a:solidFill>
                  <a:srgbClr val="333F50"/>
                </a:solidFill>
                <a:latin typeface="+mj-lt"/>
              </a:rPr>
              <a:t>Zembice</a:t>
            </a:r>
            <a:r>
              <a:rPr lang="en-US" sz="1600" dirty="0">
                <a:solidFill>
                  <a:srgbClr val="333F50"/>
                </a:solidFill>
                <a:latin typeface="+mj-lt"/>
              </a:rPr>
              <a:t> in Poland), the stream split. Only Lutherans remained, members of the Brethren Church joined with new emigrants from Bohemia for another march to Scythia. Here they founded the Great Camp and later also the Small Camp, </a:t>
            </a:r>
            <a:r>
              <a:rPr lang="en-US" sz="1600" dirty="0" err="1">
                <a:solidFill>
                  <a:srgbClr val="333F50"/>
                </a:solidFill>
                <a:latin typeface="+mj-lt"/>
              </a:rPr>
              <a:t>Čermín</a:t>
            </a:r>
            <a:r>
              <a:rPr lang="en-US" sz="1600" dirty="0">
                <a:solidFill>
                  <a:srgbClr val="333F50"/>
                </a:solidFill>
                <a:latin typeface="+mj-lt"/>
              </a:rPr>
              <a:t> and </a:t>
            </a:r>
            <a:r>
              <a:rPr lang="en-US" sz="1600" dirty="0" err="1">
                <a:solidFill>
                  <a:srgbClr val="333F50"/>
                </a:solidFill>
                <a:latin typeface="+mj-lt"/>
              </a:rPr>
              <a:t>Veronikapol</a:t>
            </a:r>
            <a:r>
              <a:rPr lang="en-US" sz="1600" dirty="0">
                <a:solidFill>
                  <a:srgbClr val="333F50"/>
                </a:solidFill>
                <a:latin typeface="+mj-lt"/>
              </a:rPr>
              <a:t>. In addition to the </a:t>
            </a:r>
            <a:r>
              <a:rPr lang="en-US" sz="1600" dirty="0" err="1">
                <a:solidFill>
                  <a:srgbClr val="333F50"/>
                </a:solidFill>
                <a:latin typeface="+mj-lt"/>
              </a:rPr>
              <a:t>Sycov</a:t>
            </a:r>
            <a:r>
              <a:rPr lang="en-US" sz="1600" dirty="0">
                <a:solidFill>
                  <a:srgbClr val="333F50"/>
                </a:solidFill>
                <a:latin typeface="+mj-lt"/>
              </a:rPr>
              <a:t> region, they also settled in the </a:t>
            </a:r>
            <a:r>
              <a:rPr lang="en-US" sz="1600" dirty="0" err="1">
                <a:solidFill>
                  <a:srgbClr val="333F50"/>
                </a:solidFill>
                <a:latin typeface="+mj-lt"/>
              </a:rPr>
              <a:t>Střelín</a:t>
            </a:r>
            <a:r>
              <a:rPr lang="en-US" sz="1600" dirty="0">
                <a:solidFill>
                  <a:srgbClr val="333F50"/>
                </a:solidFill>
                <a:latin typeface="+mj-lt"/>
              </a:rPr>
              <a:t> region, where they built the settlements of </a:t>
            </a:r>
            <a:r>
              <a:rPr lang="en-US" sz="1600" dirty="0" err="1">
                <a:solidFill>
                  <a:srgbClr val="333F50"/>
                </a:solidFill>
                <a:latin typeface="+mj-lt"/>
              </a:rPr>
              <a:t>Husinec</a:t>
            </a:r>
            <a:r>
              <a:rPr lang="en-US" sz="1600" dirty="0">
                <a:solidFill>
                  <a:srgbClr val="333F50"/>
                </a:solidFill>
                <a:latin typeface="+mj-lt"/>
              </a:rPr>
              <a:t> and </a:t>
            </a:r>
            <a:r>
              <a:rPr lang="en-US" sz="1600" dirty="0" err="1">
                <a:solidFill>
                  <a:srgbClr val="333F50"/>
                </a:solidFill>
                <a:latin typeface="+mj-lt"/>
              </a:rPr>
              <a:t>Poděbrady</a:t>
            </a:r>
            <a:r>
              <a:rPr lang="en-US" sz="1600" dirty="0">
                <a:solidFill>
                  <a:srgbClr val="333F50"/>
                </a:solidFill>
                <a:latin typeface="+mj-lt"/>
              </a:rPr>
              <a:t>. </a:t>
            </a:r>
            <a:endParaRPr lang="cs-CZ" sz="1600" dirty="0" smtClean="0">
              <a:solidFill>
                <a:srgbClr val="333F50"/>
              </a:solidFill>
              <a:latin typeface="+mj-lt"/>
            </a:endParaRPr>
          </a:p>
          <a:p>
            <a:pPr marL="285750" indent="-285750" algn="just">
              <a:buFont typeface="Arial" panose="020B0604020202020204" pitchFamily="34" charset="0"/>
              <a:buChar char="•"/>
            </a:pPr>
            <a:r>
              <a:rPr lang="en-US" sz="1600" dirty="0" smtClean="0">
                <a:solidFill>
                  <a:srgbClr val="333F50"/>
                </a:solidFill>
                <a:latin typeface="+mj-lt"/>
              </a:rPr>
              <a:t>Another </a:t>
            </a:r>
            <a:r>
              <a:rPr lang="en-US" sz="1600" dirty="0">
                <a:solidFill>
                  <a:srgbClr val="333F50"/>
                </a:solidFill>
                <a:latin typeface="+mj-lt"/>
              </a:rPr>
              <a:t>part of this stream reached Opole and built </a:t>
            </a:r>
            <a:r>
              <a:rPr lang="en-US" sz="1600" dirty="0" err="1">
                <a:solidFill>
                  <a:srgbClr val="333F50"/>
                </a:solidFill>
                <a:latin typeface="+mj-lt"/>
              </a:rPr>
              <a:t>Bedřichův</a:t>
            </a:r>
            <a:r>
              <a:rPr lang="en-US" sz="1600" dirty="0">
                <a:solidFill>
                  <a:srgbClr val="333F50"/>
                </a:solidFill>
                <a:latin typeface="+mj-lt"/>
              </a:rPr>
              <a:t> Hradec and </a:t>
            </a:r>
            <a:r>
              <a:rPr lang="en-US" sz="1600" dirty="0" err="1">
                <a:solidFill>
                  <a:srgbClr val="333F50"/>
                </a:solidFill>
                <a:latin typeface="+mj-lt"/>
              </a:rPr>
              <a:t>Lubín</a:t>
            </a:r>
            <a:r>
              <a:rPr lang="en-US" sz="1600" dirty="0">
                <a:solidFill>
                  <a:srgbClr val="333F50"/>
                </a:solidFill>
                <a:latin typeface="+mj-lt"/>
              </a:rPr>
              <a:t>, and the Protestant migration settled other </a:t>
            </a:r>
            <a:r>
              <a:rPr lang="en-US" sz="1600" dirty="0" smtClean="0">
                <a:solidFill>
                  <a:srgbClr val="333F50"/>
                </a:solidFill>
                <a:latin typeface="+mj-lt"/>
              </a:rPr>
              <a:t>places.</a:t>
            </a:r>
            <a:endParaRPr lang="cs-CZ" sz="1600" dirty="0" smtClean="0">
              <a:latin typeface="+mj-lt"/>
            </a:endParaRPr>
          </a:p>
          <a:p>
            <a:pPr marL="342900" indent="-342900" algn="just">
              <a:buAutoNum type="arabicParenR"/>
            </a:pPr>
            <a:endParaRPr lang="cs-CZ" sz="1400" dirty="0">
              <a:latin typeface="+mj-lt"/>
            </a:endParaRPr>
          </a:p>
          <a:p>
            <a:endParaRPr lang="cs-CZ" dirty="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spTree>
    <p:extLst>
      <p:ext uri="{BB962C8B-B14F-4D97-AF65-F5344CB8AC3E}">
        <p14:creationId xmlns:p14="http://schemas.microsoft.com/office/powerpoint/2010/main" val="36655903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of</a:t>
            </a:r>
            <a:r>
              <a:rPr lang="cs-CZ" sz="4000" b="1" dirty="0" smtClean="0">
                <a:latin typeface="Open Sans" panose="020B0606030504020204" pitchFamily="34" charset="0"/>
                <a:ea typeface="Open Sans" panose="020B0606030504020204" pitchFamily="34" charset="0"/>
                <a:cs typeface="Open Sans" panose="020B0606030504020204" pitchFamily="34" charset="0"/>
              </a:rPr>
              <a:t> Czech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emigration</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07749" y="2315424"/>
            <a:ext cx="10074195" cy="3539430"/>
          </a:xfrm>
          <a:prstGeom prst="rect">
            <a:avLst/>
          </a:prstGeom>
          <a:noFill/>
        </p:spPr>
        <p:txBody>
          <a:bodyPr wrap="square" rtlCol="0">
            <a:spAutoFit/>
          </a:bodyPr>
          <a:lstStyle/>
          <a:p>
            <a:r>
              <a:rPr lang="cs-CZ" sz="1600" b="1" dirty="0" err="1" smtClean="0">
                <a:solidFill>
                  <a:srgbClr val="0F6CB1"/>
                </a:solidFill>
                <a:latin typeface="+mj-lt"/>
              </a:rPr>
              <a:t>Agricultural</a:t>
            </a:r>
            <a:r>
              <a:rPr lang="cs-CZ" sz="1600" b="1" dirty="0" smtClean="0">
                <a:solidFill>
                  <a:srgbClr val="0F6CB1"/>
                </a:solidFill>
                <a:latin typeface="+mj-lt"/>
              </a:rPr>
              <a:t> </a:t>
            </a:r>
            <a:r>
              <a:rPr lang="cs-CZ" sz="1600" b="1" dirty="0" err="1" smtClean="0">
                <a:solidFill>
                  <a:srgbClr val="0F6CB1"/>
                </a:solidFill>
                <a:latin typeface="+mj-lt"/>
              </a:rPr>
              <a:t>colonisation</a:t>
            </a:r>
            <a:r>
              <a:rPr lang="cs-CZ" sz="1600" b="1" dirty="0" smtClean="0">
                <a:solidFill>
                  <a:srgbClr val="0F6CB1"/>
                </a:solidFill>
                <a:latin typeface="+mj-lt"/>
              </a:rPr>
              <a:t> </a:t>
            </a:r>
          </a:p>
          <a:p>
            <a:endParaRPr lang="cs-CZ" sz="1600" b="1" dirty="0" smtClean="0">
              <a:solidFill>
                <a:srgbClr val="0F6CB1"/>
              </a:solidFill>
              <a:latin typeface="+mj-lt"/>
            </a:endParaRPr>
          </a:p>
          <a:p>
            <a:pPr marL="285750" indent="-285750" algn="just">
              <a:buFont typeface="Arial" panose="020B0604020202020204" pitchFamily="34" charset="0"/>
              <a:buChar char="•"/>
            </a:pPr>
            <a:r>
              <a:rPr lang="cs-CZ" sz="1600" dirty="0" smtClean="0">
                <a:solidFill>
                  <a:srgbClr val="333F50"/>
                </a:solidFill>
                <a:latin typeface="+mj-lt"/>
              </a:rPr>
              <a:t>C</a:t>
            </a:r>
            <a:r>
              <a:rPr lang="en-US" sz="1600" dirty="0" err="1" smtClean="0">
                <a:solidFill>
                  <a:srgbClr val="333F50"/>
                </a:solidFill>
                <a:latin typeface="+mj-lt"/>
              </a:rPr>
              <a:t>zech</a:t>
            </a:r>
            <a:r>
              <a:rPr lang="en-US" sz="1600" dirty="0" smtClean="0">
                <a:solidFill>
                  <a:srgbClr val="333F50"/>
                </a:solidFill>
                <a:latin typeface="+mj-lt"/>
              </a:rPr>
              <a:t> </a:t>
            </a:r>
            <a:r>
              <a:rPr lang="en-US" sz="1600" dirty="0">
                <a:solidFill>
                  <a:srgbClr val="333F50"/>
                </a:solidFill>
                <a:latin typeface="+mj-lt"/>
              </a:rPr>
              <a:t>agricultural </a:t>
            </a:r>
            <a:r>
              <a:rPr lang="en-US" sz="1600" dirty="0" err="1">
                <a:solidFill>
                  <a:srgbClr val="333F50"/>
                </a:solidFill>
                <a:latin typeface="+mj-lt"/>
              </a:rPr>
              <a:t>colonisation</a:t>
            </a:r>
            <a:r>
              <a:rPr lang="en-US" sz="1600" dirty="0">
                <a:solidFill>
                  <a:srgbClr val="333F50"/>
                </a:solidFill>
                <a:latin typeface="+mj-lt"/>
              </a:rPr>
              <a:t> was characteristic of the whole </a:t>
            </a:r>
            <a:r>
              <a:rPr lang="en-US" sz="1600" b="1" dirty="0">
                <a:solidFill>
                  <a:srgbClr val="333F50"/>
                </a:solidFill>
                <a:latin typeface="+mj-lt"/>
              </a:rPr>
              <a:t>19th century</a:t>
            </a:r>
            <a:r>
              <a:rPr lang="en-US" sz="1600" dirty="0">
                <a:solidFill>
                  <a:srgbClr val="333F50"/>
                </a:solidFill>
                <a:latin typeface="+mj-lt"/>
              </a:rPr>
              <a:t>. At the same time, from the middle of the century onwards, mass emigration to large industrial </a:t>
            </a:r>
            <a:r>
              <a:rPr lang="en-US" sz="1600" dirty="0" err="1">
                <a:solidFill>
                  <a:srgbClr val="333F50"/>
                </a:solidFill>
                <a:latin typeface="+mj-lt"/>
              </a:rPr>
              <a:t>centres</a:t>
            </a:r>
            <a:r>
              <a:rPr lang="en-US" sz="1600" dirty="0">
                <a:solidFill>
                  <a:srgbClr val="333F50"/>
                </a:solidFill>
                <a:latin typeface="+mj-lt"/>
              </a:rPr>
              <a:t> in Europe and overseas was on the increase. The establishment of Czech villages </a:t>
            </a:r>
            <a:r>
              <a:rPr lang="en-US" sz="1600" dirty="0" smtClean="0">
                <a:solidFill>
                  <a:srgbClr val="333F50"/>
                </a:solidFill>
                <a:latin typeface="+mj-lt"/>
              </a:rPr>
              <a:t>in</a:t>
            </a:r>
            <a:r>
              <a:rPr lang="cs-CZ" sz="1600" dirty="0" smtClean="0">
                <a:solidFill>
                  <a:srgbClr val="333F50"/>
                </a:solidFill>
                <a:latin typeface="+mj-lt"/>
              </a:rPr>
              <a:t> </a:t>
            </a:r>
            <a:r>
              <a:rPr lang="cs-CZ" sz="1600" b="1" dirty="0" err="1" smtClean="0">
                <a:solidFill>
                  <a:srgbClr val="333F50"/>
                </a:solidFill>
                <a:latin typeface="+mj-lt"/>
              </a:rPr>
              <a:t>Romanian</a:t>
            </a:r>
            <a:r>
              <a:rPr lang="en-US" sz="1600" b="1" dirty="0" smtClean="0">
                <a:solidFill>
                  <a:srgbClr val="333F50"/>
                </a:solidFill>
                <a:latin typeface="+mj-lt"/>
              </a:rPr>
              <a:t> </a:t>
            </a:r>
            <a:r>
              <a:rPr lang="en-US" sz="1600" b="1" dirty="0">
                <a:solidFill>
                  <a:srgbClr val="333F50"/>
                </a:solidFill>
                <a:latin typeface="+mj-lt"/>
              </a:rPr>
              <a:t>Banat</a:t>
            </a:r>
            <a:r>
              <a:rPr lang="en-US" sz="1600" dirty="0">
                <a:solidFill>
                  <a:srgbClr val="333F50"/>
                </a:solidFill>
                <a:latin typeface="+mj-lt"/>
              </a:rPr>
              <a:t> dates back to the 1820s. This was at the request of the local military command and was a measure against Turkish expansion in the Balkans. The Czechs built the villages of </a:t>
            </a:r>
            <a:r>
              <a:rPr lang="en-US" sz="1600" dirty="0" err="1">
                <a:solidFill>
                  <a:srgbClr val="333F50"/>
                </a:solidFill>
                <a:latin typeface="+mj-lt"/>
              </a:rPr>
              <a:t>Svatá</a:t>
            </a:r>
            <a:r>
              <a:rPr lang="en-US" sz="1600" dirty="0">
                <a:solidFill>
                  <a:srgbClr val="333F50"/>
                </a:solidFill>
                <a:latin typeface="+mj-lt"/>
              </a:rPr>
              <a:t> Helena, </a:t>
            </a:r>
            <a:r>
              <a:rPr lang="en-US" sz="1600" dirty="0" err="1">
                <a:solidFill>
                  <a:srgbClr val="333F50"/>
                </a:solidFill>
                <a:latin typeface="+mj-lt"/>
              </a:rPr>
              <a:t>Biger</a:t>
            </a:r>
            <a:r>
              <a:rPr lang="en-US" sz="1600" dirty="0">
                <a:solidFill>
                  <a:srgbClr val="333F50"/>
                </a:solidFill>
                <a:latin typeface="+mj-lt"/>
              </a:rPr>
              <a:t>, </a:t>
            </a:r>
            <a:r>
              <a:rPr lang="en-US" sz="1600" dirty="0" err="1">
                <a:solidFill>
                  <a:srgbClr val="333F50"/>
                </a:solidFill>
                <a:latin typeface="+mj-lt"/>
              </a:rPr>
              <a:t>Rovensko</a:t>
            </a:r>
            <a:r>
              <a:rPr lang="en-US" sz="1600" dirty="0">
                <a:solidFill>
                  <a:srgbClr val="333F50"/>
                </a:solidFill>
                <a:latin typeface="+mj-lt"/>
              </a:rPr>
              <a:t>, </a:t>
            </a:r>
            <a:r>
              <a:rPr lang="en-US" sz="1600" dirty="0" err="1">
                <a:solidFill>
                  <a:srgbClr val="333F50"/>
                </a:solidFill>
                <a:latin typeface="+mj-lt"/>
              </a:rPr>
              <a:t>Eibenthal</a:t>
            </a:r>
            <a:r>
              <a:rPr lang="en-US" sz="1600" dirty="0">
                <a:solidFill>
                  <a:srgbClr val="333F50"/>
                </a:solidFill>
                <a:latin typeface="+mj-lt"/>
              </a:rPr>
              <a:t>, </a:t>
            </a:r>
            <a:r>
              <a:rPr lang="en-US" sz="1600" dirty="0" err="1">
                <a:solidFill>
                  <a:srgbClr val="333F50"/>
                </a:solidFill>
                <a:latin typeface="+mj-lt"/>
              </a:rPr>
              <a:t>Šumica</a:t>
            </a:r>
            <a:r>
              <a:rPr lang="en-US" sz="1600" dirty="0">
                <a:solidFill>
                  <a:srgbClr val="333F50"/>
                </a:solidFill>
                <a:latin typeface="+mj-lt"/>
              </a:rPr>
              <a:t> and </a:t>
            </a:r>
            <a:r>
              <a:rPr lang="en-US" sz="1600" dirty="0" err="1">
                <a:solidFill>
                  <a:srgbClr val="333F50"/>
                </a:solidFill>
                <a:latin typeface="+mj-lt"/>
              </a:rPr>
              <a:t>Nová</a:t>
            </a:r>
            <a:r>
              <a:rPr lang="en-US" sz="1600" dirty="0">
                <a:solidFill>
                  <a:srgbClr val="333F50"/>
                </a:solidFill>
                <a:latin typeface="+mj-lt"/>
              </a:rPr>
              <a:t> </a:t>
            </a:r>
            <a:r>
              <a:rPr lang="en-US" sz="1600" dirty="0" err="1">
                <a:solidFill>
                  <a:srgbClr val="333F50"/>
                </a:solidFill>
                <a:latin typeface="+mj-lt"/>
              </a:rPr>
              <a:t>Ogradina</a:t>
            </a:r>
            <a:r>
              <a:rPr lang="en-US" sz="1600" dirty="0">
                <a:solidFill>
                  <a:srgbClr val="333F50"/>
                </a:solidFill>
                <a:latin typeface="+mj-lt"/>
              </a:rPr>
              <a:t> on Romanian territory and </a:t>
            </a:r>
            <a:r>
              <a:rPr lang="en-US" sz="1600" dirty="0" err="1">
                <a:solidFill>
                  <a:srgbClr val="333F50"/>
                </a:solidFill>
                <a:latin typeface="+mj-lt"/>
              </a:rPr>
              <a:t>Ablián</a:t>
            </a:r>
            <a:r>
              <a:rPr lang="en-US" sz="1600" dirty="0">
                <a:solidFill>
                  <a:srgbClr val="333F50"/>
                </a:solidFill>
                <a:latin typeface="+mj-lt"/>
              </a:rPr>
              <a:t> or </a:t>
            </a:r>
            <a:r>
              <a:rPr lang="en-US" sz="1600" dirty="0" err="1">
                <a:solidFill>
                  <a:srgbClr val="333F50"/>
                </a:solidFill>
                <a:latin typeface="+mj-lt"/>
              </a:rPr>
              <a:t>Češko</a:t>
            </a:r>
            <a:r>
              <a:rPr lang="en-US" sz="1600" dirty="0">
                <a:solidFill>
                  <a:srgbClr val="333F50"/>
                </a:solidFill>
                <a:latin typeface="+mj-lt"/>
              </a:rPr>
              <a:t> </a:t>
            </a:r>
            <a:r>
              <a:rPr lang="en-US" sz="1600" dirty="0" err="1">
                <a:solidFill>
                  <a:srgbClr val="333F50"/>
                </a:solidFill>
                <a:latin typeface="+mj-lt"/>
              </a:rPr>
              <a:t>Selo</a:t>
            </a:r>
            <a:r>
              <a:rPr lang="en-US" sz="1600" dirty="0">
                <a:solidFill>
                  <a:srgbClr val="333F50"/>
                </a:solidFill>
                <a:latin typeface="+mj-lt"/>
              </a:rPr>
              <a:t>, </a:t>
            </a:r>
            <a:r>
              <a:rPr lang="en-US" sz="1600" dirty="0" err="1">
                <a:solidFill>
                  <a:srgbClr val="333F50"/>
                </a:solidFill>
                <a:latin typeface="+mj-lt"/>
              </a:rPr>
              <a:t>Veliký</a:t>
            </a:r>
            <a:r>
              <a:rPr lang="en-US" sz="1600" dirty="0">
                <a:solidFill>
                  <a:srgbClr val="333F50"/>
                </a:solidFill>
                <a:latin typeface="+mj-lt"/>
              </a:rPr>
              <a:t> </a:t>
            </a:r>
            <a:r>
              <a:rPr lang="en-US" sz="1600" dirty="0" err="1">
                <a:solidFill>
                  <a:srgbClr val="333F50"/>
                </a:solidFill>
                <a:latin typeface="+mj-lt"/>
              </a:rPr>
              <a:t>Bečkerek</a:t>
            </a:r>
            <a:r>
              <a:rPr lang="en-US" sz="1600" dirty="0">
                <a:solidFill>
                  <a:srgbClr val="333F50"/>
                </a:solidFill>
                <a:latin typeface="+mj-lt"/>
              </a:rPr>
              <a:t> and </a:t>
            </a:r>
            <a:r>
              <a:rPr lang="en-US" sz="1600" dirty="0" err="1">
                <a:solidFill>
                  <a:srgbClr val="333F50"/>
                </a:solidFill>
                <a:latin typeface="+mj-lt"/>
              </a:rPr>
              <a:t>Velké</a:t>
            </a:r>
            <a:r>
              <a:rPr lang="en-US" sz="1600" dirty="0">
                <a:solidFill>
                  <a:srgbClr val="333F50"/>
                </a:solidFill>
                <a:latin typeface="+mj-lt"/>
              </a:rPr>
              <a:t> </a:t>
            </a:r>
            <a:r>
              <a:rPr lang="en-US" sz="1600" dirty="0" err="1">
                <a:solidFill>
                  <a:srgbClr val="333F50"/>
                </a:solidFill>
                <a:latin typeface="+mj-lt"/>
              </a:rPr>
              <a:t>Srediště</a:t>
            </a:r>
            <a:r>
              <a:rPr lang="en-US" sz="1600" dirty="0">
                <a:solidFill>
                  <a:srgbClr val="333F50"/>
                </a:solidFill>
                <a:latin typeface="+mj-lt"/>
              </a:rPr>
              <a:t> on the territory of </a:t>
            </a:r>
            <a:r>
              <a:rPr lang="en-US" sz="1600" dirty="0" err="1">
                <a:solidFill>
                  <a:srgbClr val="333F50"/>
                </a:solidFill>
                <a:latin typeface="+mj-lt"/>
              </a:rPr>
              <a:t>Vojvodina</a:t>
            </a:r>
            <a:r>
              <a:rPr lang="en-US" sz="1600" dirty="0">
                <a:solidFill>
                  <a:srgbClr val="333F50"/>
                </a:solidFill>
                <a:latin typeface="+mj-lt"/>
              </a:rPr>
              <a:t> (Serbia</a:t>
            </a:r>
            <a:r>
              <a:rPr lang="en-US" sz="1600" dirty="0" smtClean="0">
                <a:solidFill>
                  <a:srgbClr val="333F50"/>
                </a:solidFill>
                <a:latin typeface="+mj-lt"/>
              </a:rPr>
              <a:t>).</a:t>
            </a:r>
            <a:endParaRPr lang="cs-CZ" sz="1600" dirty="0" smtClean="0">
              <a:solidFill>
                <a:srgbClr val="333F50"/>
              </a:solidFill>
              <a:latin typeface="+mj-lt"/>
            </a:endParaRPr>
          </a:p>
          <a:p>
            <a:pPr marL="285750" indent="-285750" algn="just">
              <a:buFont typeface="Arial" panose="020B0604020202020204" pitchFamily="34" charset="0"/>
              <a:buChar char="•"/>
            </a:pPr>
            <a:r>
              <a:rPr lang="en-US" sz="1600" dirty="0" smtClean="0">
                <a:solidFill>
                  <a:srgbClr val="333F50"/>
                </a:solidFill>
                <a:latin typeface="+mj-lt"/>
              </a:rPr>
              <a:t>In </a:t>
            </a:r>
            <a:r>
              <a:rPr lang="en-US" sz="1600" dirty="0">
                <a:solidFill>
                  <a:srgbClr val="333F50"/>
                </a:solidFill>
                <a:latin typeface="+mj-lt"/>
              </a:rPr>
              <a:t>1861-1865, Czech (but also German) families from the Czech lands moved to </a:t>
            </a:r>
            <a:r>
              <a:rPr lang="en-US" sz="1600" b="1" dirty="0">
                <a:solidFill>
                  <a:srgbClr val="333F50"/>
                </a:solidFill>
                <a:latin typeface="+mj-lt"/>
              </a:rPr>
              <a:t>Crimea</a:t>
            </a:r>
            <a:r>
              <a:rPr lang="en-US" sz="1600" dirty="0">
                <a:solidFill>
                  <a:srgbClr val="333F50"/>
                </a:solidFill>
                <a:latin typeface="+mj-lt"/>
              </a:rPr>
              <a:t>. The new Czech villages of </a:t>
            </a:r>
            <a:r>
              <a:rPr lang="en-US" sz="1600" dirty="0" err="1">
                <a:solidFill>
                  <a:srgbClr val="333F50"/>
                </a:solidFill>
                <a:latin typeface="+mj-lt"/>
              </a:rPr>
              <a:t>Čechohrad</a:t>
            </a:r>
            <a:r>
              <a:rPr lang="en-US" sz="1600" dirty="0">
                <a:solidFill>
                  <a:srgbClr val="333F50"/>
                </a:solidFill>
                <a:latin typeface="+mj-lt"/>
              </a:rPr>
              <a:t> and </a:t>
            </a:r>
            <a:r>
              <a:rPr lang="en-US" sz="1600" dirty="0" err="1">
                <a:solidFill>
                  <a:srgbClr val="333F50"/>
                </a:solidFill>
                <a:latin typeface="+mj-lt"/>
              </a:rPr>
              <a:t>Bohemka</a:t>
            </a:r>
            <a:r>
              <a:rPr lang="en-US" sz="1600" dirty="0">
                <a:solidFill>
                  <a:srgbClr val="333F50"/>
                </a:solidFill>
                <a:latin typeface="+mj-lt"/>
              </a:rPr>
              <a:t> and the Czech-German village of </a:t>
            </a:r>
            <a:r>
              <a:rPr lang="en-US" sz="1600" dirty="0" err="1">
                <a:solidFill>
                  <a:srgbClr val="333F50"/>
                </a:solidFill>
                <a:latin typeface="+mj-lt"/>
              </a:rPr>
              <a:t>Alexandrovka</a:t>
            </a:r>
            <a:r>
              <a:rPr lang="en-US" sz="1600" dirty="0">
                <a:solidFill>
                  <a:srgbClr val="333F50"/>
                </a:solidFill>
                <a:latin typeface="+mj-lt"/>
              </a:rPr>
              <a:t> were established. Several Czech families settled in other villages of the former </a:t>
            </a:r>
            <a:r>
              <a:rPr lang="en-US" sz="1600" dirty="0" err="1">
                <a:solidFill>
                  <a:srgbClr val="333F50"/>
                </a:solidFill>
                <a:latin typeface="+mj-lt"/>
              </a:rPr>
              <a:t>Tauride</a:t>
            </a:r>
            <a:r>
              <a:rPr lang="en-US" sz="1600" dirty="0">
                <a:solidFill>
                  <a:srgbClr val="333F50"/>
                </a:solidFill>
                <a:latin typeface="+mj-lt"/>
              </a:rPr>
              <a:t> province. </a:t>
            </a:r>
            <a:endParaRPr lang="cs-CZ" sz="1600" dirty="0" smtClean="0">
              <a:solidFill>
                <a:srgbClr val="333F50"/>
              </a:solidFill>
              <a:latin typeface="+mj-lt"/>
            </a:endParaRPr>
          </a:p>
          <a:p>
            <a:pPr marL="285750" indent="-285750" algn="just">
              <a:buFont typeface="Arial" panose="020B0604020202020204" pitchFamily="34" charset="0"/>
              <a:buChar char="•"/>
            </a:pPr>
            <a:r>
              <a:rPr lang="en-US" sz="1600" dirty="0" smtClean="0">
                <a:solidFill>
                  <a:srgbClr val="333F50"/>
                </a:solidFill>
                <a:latin typeface="+mj-lt"/>
              </a:rPr>
              <a:t>In </a:t>
            </a:r>
            <a:r>
              <a:rPr lang="en-US" sz="1600" dirty="0">
                <a:solidFill>
                  <a:srgbClr val="333F50"/>
                </a:solidFill>
                <a:latin typeface="+mj-lt"/>
              </a:rPr>
              <a:t>1867-1868 the Russian government invited Czech settlers to </a:t>
            </a:r>
            <a:r>
              <a:rPr lang="en-US" sz="1600" dirty="0" err="1">
                <a:solidFill>
                  <a:srgbClr val="333F50"/>
                </a:solidFill>
                <a:latin typeface="+mj-lt"/>
              </a:rPr>
              <a:t>colonise</a:t>
            </a:r>
            <a:r>
              <a:rPr lang="en-US" sz="1600" dirty="0">
                <a:solidFill>
                  <a:srgbClr val="333F50"/>
                </a:solidFill>
                <a:latin typeface="+mj-lt"/>
              </a:rPr>
              <a:t> the </a:t>
            </a:r>
            <a:r>
              <a:rPr lang="en-US" sz="1600" b="1" dirty="0">
                <a:solidFill>
                  <a:srgbClr val="333F50"/>
                </a:solidFill>
                <a:latin typeface="+mj-lt"/>
              </a:rPr>
              <a:t>Black Sea </a:t>
            </a:r>
            <a:r>
              <a:rPr lang="en-US" sz="1600" dirty="0">
                <a:solidFill>
                  <a:srgbClr val="333F50"/>
                </a:solidFill>
                <a:latin typeface="+mj-lt"/>
              </a:rPr>
              <a:t>region. They were concentrated especially in the settlements of </a:t>
            </a:r>
            <a:r>
              <a:rPr lang="en-US" sz="1600" dirty="0" err="1">
                <a:solidFill>
                  <a:srgbClr val="333F50"/>
                </a:solidFill>
                <a:latin typeface="+mj-lt"/>
              </a:rPr>
              <a:t>Metodeyevka</a:t>
            </a:r>
            <a:r>
              <a:rPr lang="en-US" sz="1600" dirty="0">
                <a:solidFill>
                  <a:srgbClr val="333F50"/>
                </a:solidFill>
                <a:latin typeface="+mj-lt"/>
              </a:rPr>
              <a:t>, </a:t>
            </a:r>
            <a:r>
              <a:rPr lang="en-US" sz="1600" dirty="0" err="1">
                <a:solidFill>
                  <a:srgbClr val="333F50"/>
                </a:solidFill>
                <a:latin typeface="+mj-lt"/>
              </a:rPr>
              <a:t>Kyrilovka</a:t>
            </a:r>
            <a:r>
              <a:rPr lang="en-US" sz="1600" dirty="0">
                <a:solidFill>
                  <a:srgbClr val="333F50"/>
                </a:solidFill>
                <a:latin typeface="+mj-lt"/>
              </a:rPr>
              <a:t>, </a:t>
            </a:r>
            <a:r>
              <a:rPr lang="en-US" sz="1600" dirty="0" err="1">
                <a:solidFill>
                  <a:srgbClr val="333F50"/>
                </a:solidFill>
                <a:latin typeface="+mj-lt"/>
              </a:rPr>
              <a:t>Vladimirovka</a:t>
            </a:r>
            <a:r>
              <a:rPr lang="en-US" sz="1600" dirty="0">
                <a:solidFill>
                  <a:srgbClr val="333F50"/>
                </a:solidFill>
                <a:latin typeface="+mj-lt"/>
              </a:rPr>
              <a:t>, </a:t>
            </a:r>
            <a:r>
              <a:rPr lang="en-US" sz="1600" dirty="0" err="1">
                <a:solidFill>
                  <a:srgbClr val="333F50"/>
                </a:solidFill>
                <a:latin typeface="+mj-lt"/>
              </a:rPr>
              <a:t>Glebovka</a:t>
            </a:r>
            <a:r>
              <a:rPr lang="en-US" sz="1600" dirty="0">
                <a:solidFill>
                  <a:srgbClr val="333F50"/>
                </a:solidFill>
                <a:latin typeface="+mj-lt"/>
              </a:rPr>
              <a:t>, </a:t>
            </a:r>
            <a:r>
              <a:rPr lang="en-US" sz="1600" dirty="0" err="1">
                <a:solidFill>
                  <a:srgbClr val="333F50"/>
                </a:solidFill>
                <a:latin typeface="+mj-lt"/>
              </a:rPr>
              <a:t>Aderbiyevka</a:t>
            </a:r>
            <a:r>
              <a:rPr lang="en-US" sz="1600" dirty="0">
                <a:solidFill>
                  <a:srgbClr val="333F50"/>
                </a:solidFill>
                <a:latin typeface="+mj-lt"/>
              </a:rPr>
              <a:t>, </a:t>
            </a:r>
            <a:r>
              <a:rPr lang="en-US" sz="1600" dirty="0" err="1">
                <a:solidFill>
                  <a:srgbClr val="333F50"/>
                </a:solidFill>
                <a:latin typeface="+mj-lt"/>
              </a:rPr>
              <a:t>Tekos</a:t>
            </a:r>
            <a:r>
              <a:rPr lang="en-US" sz="1600" dirty="0">
                <a:solidFill>
                  <a:srgbClr val="333F50"/>
                </a:solidFill>
                <a:latin typeface="+mj-lt"/>
              </a:rPr>
              <a:t>, </a:t>
            </a:r>
            <a:r>
              <a:rPr lang="en-US" sz="1600" dirty="0" err="1">
                <a:solidFill>
                  <a:srgbClr val="333F50"/>
                </a:solidFill>
                <a:latin typeface="+mj-lt"/>
              </a:rPr>
              <a:t>Teshebs</a:t>
            </a:r>
            <a:r>
              <a:rPr lang="en-US" sz="1600" dirty="0">
                <a:solidFill>
                  <a:srgbClr val="333F50"/>
                </a:solidFill>
                <a:latin typeface="+mj-lt"/>
              </a:rPr>
              <a:t>, </a:t>
            </a:r>
            <a:r>
              <a:rPr lang="en-US" sz="1600" dirty="0" err="1">
                <a:solidFill>
                  <a:srgbClr val="333F50"/>
                </a:solidFill>
                <a:latin typeface="+mj-lt"/>
              </a:rPr>
              <a:t>Anastasijevka</a:t>
            </a:r>
            <a:r>
              <a:rPr lang="en-US" sz="1600" dirty="0">
                <a:solidFill>
                  <a:srgbClr val="333F50"/>
                </a:solidFill>
                <a:latin typeface="+mj-lt"/>
              </a:rPr>
              <a:t>, </a:t>
            </a:r>
            <a:r>
              <a:rPr lang="en-US" sz="1600" dirty="0" err="1">
                <a:solidFill>
                  <a:srgbClr val="333F50"/>
                </a:solidFill>
                <a:latin typeface="+mj-lt"/>
              </a:rPr>
              <a:t>Pavlovka</a:t>
            </a:r>
            <a:r>
              <a:rPr lang="en-US" sz="1600" dirty="0">
                <a:solidFill>
                  <a:srgbClr val="333F50"/>
                </a:solidFill>
                <a:latin typeface="+mj-lt"/>
              </a:rPr>
              <a:t> and </a:t>
            </a:r>
            <a:r>
              <a:rPr lang="en-US" sz="1600" dirty="0" err="1" smtClean="0">
                <a:solidFill>
                  <a:srgbClr val="333F50"/>
                </a:solidFill>
                <a:latin typeface="+mj-lt"/>
              </a:rPr>
              <a:t>Varvarovka</a:t>
            </a:r>
            <a:r>
              <a:rPr lang="en-US" sz="1600" dirty="0" smtClean="0">
                <a:solidFill>
                  <a:srgbClr val="333F50"/>
                </a:solidFill>
                <a:latin typeface="+mj-lt"/>
              </a:rPr>
              <a:t>.</a:t>
            </a:r>
            <a:endParaRPr lang="cs-CZ" sz="1600" dirty="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spTree>
    <p:extLst>
      <p:ext uri="{BB962C8B-B14F-4D97-AF65-F5344CB8AC3E}">
        <p14:creationId xmlns:p14="http://schemas.microsoft.com/office/powerpoint/2010/main" val="1272991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of</a:t>
            </a:r>
            <a:r>
              <a:rPr lang="cs-CZ" sz="4000" b="1" dirty="0" smtClean="0">
                <a:latin typeface="Open Sans" panose="020B0606030504020204" pitchFamily="34" charset="0"/>
                <a:ea typeface="Open Sans" panose="020B0606030504020204" pitchFamily="34" charset="0"/>
                <a:cs typeface="Open Sans" panose="020B0606030504020204" pitchFamily="34" charset="0"/>
              </a:rPr>
              <a:t> Czech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emigration</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07749" y="2315424"/>
            <a:ext cx="9662715" cy="4031873"/>
          </a:xfrm>
          <a:prstGeom prst="rect">
            <a:avLst/>
          </a:prstGeom>
          <a:noFill/>
        </p:spPr>
        <p:txBody>
          <a:bodyPr wrap="square" rtlCol="0">
            <a:spAutoFit/>
          </a:bodyPr>
          <a:lstStyle/>
          <a:p>
            <a:r>
              <a:rPr lang="cs-CZ" sz="1600" b="1" dirty="0" err="1" smtClean="0">
                <a:solidFill>
                  <a:srgbClr val="0F6CB1"/>
                </a:solidFill>
                <a:latin typeface="+mj-lt"/>
              </a:rPr>
              <a:t>Agricultural</a:t>
            </a:r>
            <a:r>
              <a:rPr lang="cs-CZ" sz="1600" b="1" dirty="0" smtClean="0">
                <a:solidFill>
                  <a:srgbClr val="0F6CB1"/>
                </a:solidFill>
                <a:latin typeface="+mj-lt"/>
              </a:rPr>
              <a:t> </a:t>
            </a:r>
            <a:r>
              <a:rPr lang="cs-CZ" sz="1600" b="1" dirty="0" err="1" smtClean="0">
                <a:solidFill>
                  <a:srgbClr val="0F6CB1"/>
                </a:solidFill>
                <a:latin typeface="+mj-lt"/>
              </a:rPr>
              <a:t>colonisation</a:t>
            </a:r>
            <a:r>
              <a:rPr lang="cs-CZ" sz="1600" b="1" dirty="0" smtClean="0">
                <a:solidFill>
                  <a:srgbClr val="0F6CB1"/>
                </a:solidFill>
                <a:latin typeface="+mj-lt"/>
              </a:rPr>
              <a:t> </a:t>
            </a:r>
          </a:p>
          <a:p>
            <a:endParaRPr lang="cs-CZ" sz="1600" b="1" dirty="0" smtClean="0">
              <a:solidFill>
                <a:srgbClr val="0F6CB1"/>
              </a:solidFill>
              <a:latin typeface="+mj-lt"/>
            </a:endParaRPr>
          </a:p>
          <a:p>
            <a:pPr marL="285750" indent="-285750" algn="just">
              <a:buFont typeface="Arial" panose="020B0604020202020204" pitchFamily="34" charset="0"/>
              <a:buChar char="•"/>
            </a:pPr>
            <a:r>
              <a:rPr lang="en-US" sz="1600" dirty="0" smtClean="0">
                <a:solidFill>
                  <a:srgbClr val="333F50"/>
                </a:solidFill>
                <a:latin typeface="+mj-lt"/>
              </a:rPr>
              <a:t>Further </a:t>
            </a:r>
            <a:r>
              <a:rPr lang="en-US" sz="1600" dirty="0">
                <a:solidFill>
                  <a:srgbClr val="333F50"/>
                </a:solidFill>
                <a:latin typeface="+mj-lt"/>
              </a:rPr>
              <a:t>emigration took place between 1868 and 1874 to the </a:t>
            </a:r>
            <a:r>
              <a:rPr lang="en-US" sz="1600" b="1" dirty="0" err="1">
                <a:solidFill>
                  <a:srgbClr val="333F50"/>
                </a:solidFill>
                <a:latin typeface="+mj-lt"/>
              </a:rPr>
              <a:t>Volhynia</a:t>
            </a:r>
            <a:r>
              <a:rPr lang="en-US" sz="1600" b="1" dirty="0">
                <a:solidFill>
                  <a:srgbClr val="333F50"/>
                </a:solidFill>
                <a:latin typeface="+mj-lt"/>
              </a:rPr>
              <a:t> </a:t>
            </a:r>
            <a:r>
              <a:rPr lang="en-US" sz="1600" b="1" dirty="0" smtClean="0">
                <a:solidFill>
                  <a:srgbClr val="333F50"/>
                </a:solidFill>
                <a:latin typeface="+mj-lt"/>
              </a:rPr>
              <a:t>gubernia</a:t>
            </a:r>
            <a:r>
              <a:rPr lang="cs-CZ" sz="1600" b="1" dirty="0" smtClean="0">
                <a:solidFill>
                  <a:srgbClr val="333F50"/>
                </a:solidFill>
                <a:latin typeface="+mj-lt"/>
              </a:rPr>
              <a:t> (</a:t>
            </a:r>
            <a:r>
              <a:rPr lang="cs-CZ" sz="1600" b="1" dirty="0" err="1" smtClean="0">
                <a:solidFill>
                  <a:srgbClr val="333F50"/>
                </a:solidFill>
                <a:latin typeface="+mj-lt"/>
              </a:rPr>
              <a:t>todays</a:t>
            </a:r>
            <a:r>
              <a:rPr lang="cs-CZ" sz="1600" b="1" dirty="0" smtClean="0">
                <a:solidFill>
                  <a:srgbClr val="333F50"/>
                </a:solidFill>
                <a:latin typeface="+mj-lt"/>
              </a:rPr>
              <a:t> </a:t>
            </a:r>
            <a:r>
              <a:rPr lang="cs-CZ" sz="1600" b="1" dirty="0" err="1" smtClean="0">
                <a:solidFill>
                  <a:srgbClr val="333F50"/>
                </a:solidFill>
                <a:latin typeface="+mj-lt"/>
              </a:rPr>
              <a:t>Ukraine</a:t>
            </a:r>
            <a:r>
              <a:rPr lang="cs-CZ" sz="1600" b="1" dirty="0" smtClean="0">
                <a:solidFill>
                  <a:srgbClr val="333F50"/>
                </a:solidFill>
                <a:latin typeface="+mj-lt"/>
              </a:rPr>
              <a:t>)</a:t>
            </a:r>
            <a:r>
              <a:rPr lang="en-US" sz="1600" dirty="0" smtClean="0">
                <a:solidFill>
                  <a:srgbClr val="333F50"/>
                </a:solidFill>
                <a:latin typeface="+mj-lt"/>
              </a:rPr>
              <a:t>, </a:t>
            </a:r>
            <a:r>
              <a:rPr lang="en-US" sz="1600" dirty="0">
                <a:solidFill>
                  <a:srgbClr val="333F50"/>
                </a:solidFill>
                <a:latin typeface="+mj-lt"/>
              </a:rPr>
              <a:t>where it was possible to buy cheap land from Polish landowners. More than 50 Bohemian villages were established: in the </a:t>
            </a:r>
            <a:r>
              <a:rPr lang="en-US" sz="1600" dirty="0" err="1">
                <a:solidFill>
                  <a:srgbClr val="333F50"/>
                </a:solidFill>
                <a:latin typeface="+mj-lt"/>
              </a:rPr>
              <a:t>Dubno</a:t>
            </a:r>
            <a:r>
              <a:rPr lang="en-US" sz="1600" dirty="0">
                <a:solidFill>
                  <a:srgbClr val="333F50"/>
                </a:solidFill>
                <a:latin typeface="+mj-lt"/>
              </a:rPr>
              <a:t> district, for example, </a:t>
            </a:r>
            <a:r>
              <a:rPr lang="en-US" sz="1600" dirty="0" err="1">
                <a:solidFill>
                  <a:srgbClr val="333F50"/>
                </a:solidFill>
                <a:latin typeface="+mj-lt"/>
              </a:rPr>
              <a:t>Podhájce</a:t>
            </a:r>
            <a:r>
              <a:rPr lang="en-US" sz="1600" dirty="0">
                <a:solidFill>
                  <a:srgbClr val="333F50"/>
                </a:solidFill>
                <a:latin typeface="+mj-lt"/>
              </a:rPr>
              <a:t>, </a:t>
            </a:r>
            <a:r>
              <a:rPr lang="en-US" sz="1600" dirty="0" err="1">
                <a:solidFill>
                  <a:srgbClr val="333F50"/>
                </a:solidFill>
                <a:latin typeface="+mj-lt"/>
              </a:rPr>
              <a:t>Mirohošt</a:t>
            </a:r>
            <a:r>
              <a:rPr lang="en-US" sz="1600" dirty="0">
                <a:solidFill>
                  <a:srgbClr val="333F50"/>
                </a:solidFill>
                <a:latin typeface="+mj-lt"/>
              </a:rPr>
              <a:t>', </a:t>
            </a:r>
            <a:r>
              <a:rPr lang="en-US" sz="1600" dirty="0" err="1">
                <a:solidFill>
                  <a:srgbClr val="333F50"/>
                </a:solidFill>
                <a:latin typeface="+mj-lt"/>
              </a:rPr>
              <a:t>Sedmiduby</a:t>
            </a:r>
            <a:r>
              <a:rPr lang="en-US" sz="1600" dirty="0">
                <a:solidFill>
                  <a:srgbClr val="333F50"/>
                </a:solidFill>
                <a:latin typeface="+mj-lt"/>
              </a:rPr>
              <a:t>, </a:t>
            </a:r>
            <a:r>
              <a:rPr lang="en-US" sz="1600" dirty="0" err="1">
                <a:solidFill>
                  <a:srgbClr val="333F50"/>
                </a:solidFill>
                <a:latin typeface="+mj-lt"/>
              </a:rPr>
              <a:t>Závali</a:t>
            </a:r>
            <a:r>
              <a:rPr lang="en-US" sz="1600" dirty="0">
                <a:solidFill>
                  <a:srgbClr val="333F50"/>
                </a:solidFill>
                <a:latin typeface="+mj-lt"/>
              </a:rPr>
              <a:t>, </a:t>
            </a:r>
            <a:r>
              <a:rPr lang="en-US" sz="1600" dirty="0" err="1">
                <a:solidFill>
                  <a:srgbClr val="333F50"/>
                </a:solidFill>
                <a:latin typeface="+mj-lt"/>
              </a:rPr>
              <a:t>Straklov</a:t>
            </a:r>
            <a:r>
              <a:rPr lang="en-US" sz="1600" dirty="0">
                <a:solidFill>
                  <a:srgbClr val="333F50"/>
                </a:solidFill>
                <a:latin typeface="+mj-lt"/>
              </a:rPr>
              <a:t>, </a:t>
            </a:r>
            <a:r>
              <a:rPr lang="en-US" sz="1600" dirty="0" err="1">
                <a:solidFill>
                  <a:srgbClr val="333F50"/>
                </a:solidFill>
                <a:latin typeface="+mj-lt"/>
              </a:rPr>
              <a:t>Malin</a:t>
            </a:r>
            <a:r>
              <a:rPr lang="en-US" sz="1600" dirty="0">
                <a:solidFill>
                  <a:srgbClr val="333F50"/>
                </a:solidFill>
                <a:latin typeface="+mj-lt"/>
              </a:rPr>
              <a:t>; in the Rovno district, for example, Hlinsko, </a:t>
            </a:r>
            <a:r>
              <a:rPr lang="en-US" sz="1600" dirty="0" err="1">
                <a:solidFill>
                  <a:srgbClr val="333F50"/>
                </a:solidFill>
                <a:latin typeface="+mj-lt"/>
              </a:rPr>
              <a:t>Hrušvice</a:t>
            </a:r>
            <a:r>
              <a:rPr lang="en-US" sz="1600" dirty="0">
                <a:solidFill>
                  <a:srgbClr val="333F50"/>
                </a:solidFill>
                <a:latin typeface="+mj-lt"/>
              </a:rPr>
              <a:t> and </a:t>
            </a:r>
            <a:r>
              <a:rPr lang="en-US" sz="1600" dirty="0" err="1">
                <a:solidFill>
                  <a:srgbClr val="333F50"/>
                </a:solidFill>
                <a:latin typeface="+mj-lt"/>
              </a:rPr>
              <a:t>Kvasilov</a:t>
            </a:r>
            <a:r>
              <a:rPr lang="en-US" sz="1600" dirty="0">
                <a:solidFill>
                  <a:srgbClr val="333F50"/>
                </a:solidFill>
                <a:latin typeface="+mj-lt"/>
              </a:rPr>
              <a:t>; in the Luka district, we can mention </a:t>
            </a:r>
            <a:r>
              <a:rPr lang="en-US" sz="1600" dirty="0" err="1">
                <a:solidFill>
                  <a:srgbClr val="333F50"/>
                </a:solidFill>
                <a:latin typeface="+mj-lt"/>
              </a:rPr>
              <a:t>Teremno</a:t>
            </a:r>
            <a:r>
              <a:rPr lang="en-US" sz="1600" dirty="0">
                <a:solidFill>
                  <a:srgbClr val="333F50"/>
                </a:solidFill>
                <a:latin typeface="+mj-lt"/>
              </a:rPr>
              <a:t>, </a:t>
            </a:r>
            <a:r>
              <a:rPr lang="en-US" sz="1600" dirty="0" err="1">
                <a:solidFill>
                  <a:srgbClr val="333F50"/>
                </a:solidFill>
                <a:latin typeface="+mj-lt"/>
              </a:rPr>
              <a:t>Borjatín</a:t>
            </a:r>
            <a:r>
              <a:rPr lang="en-US" sz="1600" dirty="0">
                <a:solidFill>
                  <a:srgbClr val="333F50"/>
                </a:solidFill>
                <a:latin typeface="+mj-lt"/>
              </a:rPr>
              <a:t>, </a:t>
            </a:r>
            <a:r>
              <a:rPr lang="en-US" sz="1600" dirty="0" err="1">
                <a:solidFill>
                  <a:srgbClr val="333F50"/>
                </a:solidFill>
                <a:latin typeface="+mj-lt"/>
              </a:rPr>
              <a:t>Hubín</a:t>
            </a:r>
            <a:r>
              <a:rPr lang="en-US" sz="1600" dirty="0">
                <a:solidFill>
                  <a:srgbClr val="333F50"/>
                </a:solidFill>
                <a:latin typeface="+mj-lt"/>
              </a:rPr>
              <a:t> and others; in the </a:t>
            </a:r>
            <a:r>
              <a:rPr lang="en-US" sz="1600" dirty="0" err="1">
                <a:solidFill>
                  <a:srgbClr val="333F50"/>
                </a:solidFill>
                <a:latin typeface="+mj-lt"/>
              </a:rPr>
              <a:t>Vlodurovolyn</a:t>
            </a:r>
            <a:r>
              <a:rPr lang="en-US" sz="1600" dirty="0">
                <a:solidFill>
                  <a:srgbClr val="333F50"/>
                </a:solidFill>
                <a:latin typeface="+mj-lt"/>
              </a:rPr>
              <a:t> district, </a:t>
            </a:r>
            <a:r>
              <a:rPr lang="en-US" sz="1600" dirty="0" err="1">
                <a:solidFill>
                  <a:srgbClr val="333F50"/>
                </a:solidFill>
                <a:latin typeface="+mj-lt"/>
              </a:rPr>
              <a:t>Kupičev</a:t>
            </a:r>
            <a:r>
              <a:rPr lang="en-US" sz="1600" dirty="0">
                <a:solidFill>
                  <a:srgbClr val="333F50"/>
                </a:solidFill>
                <a:latin typeface="+mj-lt"/>
              </a:rPr>
              <a:t>; in the </a:t>
            </a:r>
            <a:r>
              <a:rPr lang="en-US" sz="1600" dirty="0" err="1">
                <a:solidFill>
                  <a:srgbClr val="333F50"/>
                </a:solidFill>
                <a:latin typeface="+mj-lt"/>
              </a:rPr>
              <a:t>Ostroh</a:t>
            </a:r>
            <a:r>
              <a:rPr lang="en-US" sz="1600" dirty="0">
                <a:solidFill>
                  <a:srgbClr val="333F50"/>
                </a:solidFill>
                <a:latin typeface="+mj-lt"/>
              </a:rPr>
              <a:t> district, </a:t>
            </a:r>
            <a:r>
              <a:rPr lang="en-US" sz="1600" dirty="0" err="1">
                <a:solidFill>
                  <a:srgbClr val="333F50"/>
                </a:solidFill>
                <a:latin typeface="+mj-lt"/>
              </a:rPr>
              <a:t>Hulč</a:t>
            </a:r>
            <a:r>
              <a:rPr lang="en-US" sz="1600" dirty="0">
                <a:solidFill>
                  <a:srgbClr val="333F50"/>
                </a:solidFill>
                <a:latin typeface="+mj-lt"/>
              </a:rPr>
              <a:t>, </a:t>
            </a:r>
            <a:r>
              <a:rPr lang="en-US" sz="1600" dirty="0" err="1">
                <a:solidFill>
                  <a:srgbClr val="333F50"/>
                </a:solidFill>
                <a:latin typeface="+mj-lt"/>
              </a:rPr>
              <a:t>Bludov</a:t>
            </a:r>
            <a:r>
              <a:rPr lang="en-US" sz="1600" dirty="0">
                <a:solidFill>
                  <a:srgbClr val="333F50"/>
                </a:solidFill>
                <a:latin typeface="+mj-lt"/>
              </a:rPr>
              <a:t>, </a:t>
            </a:r>
            <a:r>
              <a:rPr lang="en-US" sz="1600" dirty="0" err="1">
                <a:solidFill>
                  <a:srgbClr val="333F50"/>
                </a:solidFill>
                <a:latin typeface="+mj-lt"/>
              </a:rPr>
              <a:t>Antonovka</a:t>
            </a:r>
            <a:r>
              <a:rPr lang="en-US" sz="1600" dirty="0">
                <a:solidFill>
                  <a:srgbClr val="333F50"/>
                </a:solidFill>
                <a:latin typeface="+mj-lt"/>
              </a:rPr>
              <a:t>, etc. </a:t>
            </a:r>
            <a:r>
              <a:rPr lang="en-US" sz="1600" dirty="0" smtClean="0">
                <a:solidFill>
                  <a:srgbClr val="333F50"/>
                </a:solidFill>
                <a:latin typeface="+mj-lt"/>
              </a:rPr>
              <a:t>The </a:t>
            </a:r>
            <a:r>
              <a:rPr lang="en-US" sz="1600" dirty="0">
                <a:solidFill>
                  <a:srgbClr val="333F50"/>
                </a:solidFill>
                <a:latin typeface="+mj-lt"/>
              </a:rPr>
              <a:t>first Czech settlement in </a:t>
            </a:r>
            <a:r>
              <a:rPr lang="en-US" sz="1600" dirty="0" err="1">
                <a:solidFill>
                  <a:srgbClr val="333F50"/>
                </a:solidFill>
                <a:latin typeface="+mj-lt"/>
              </a:rPr>
              <a:t>Volhynia</a:t>
            </a:r>
            <a:r>
              <a:rPr lang="en-US" sz="1600" dirty="0">
                <a:solidFill>
                  <a:srgbClr val="333F50"/>
                </a:solidFill>
                <a:latin typeface="+mj-lt"/>
              </a:rPr>
              <a:t> was the village of </a:t>
            </a:r>
            <a:r>
              <a:rPr lang="en-US" sz="1600" dirty="0" err="1">
                <a:solidFill>
                  <a:srgbClr val="333F50"/>
                </a:solidFill>
                <a:latin typeface="+mj-lt"/>
              </a:rPr>
              <a:t>Luthardovka</a:t>
            </a:r>
            <a:r>
              <a:rPr lang="en-US" sz="1600" dirty="0">
                <a:solidFill>
                  <a:srgbClr val="333F50"/>
                </a:solidFill>
                <a:latin typeface="+mj-lt"/>
              </a:rPr>
              <a:t> (1863), founded by about seventeen families of descendants of religious exiles who came here from Poland</a:t>
            </a:r>
            <a:r>
              <a:rPr lang="en-US" sz="1600" dirty="0" smtClean="0">
                <a:solidFill>
                  <a:srgbClr val="333F50"/>
                </a:solidFill>
                <a:latin typeface="+mj-lt"/>
              </a:rPr>
              <a:t>.</a:t>
            </a:r>
            <a:endParaRPr lang="cs-CZ" sz="1600" dirty="0" smtClean="0">
              <a:solidFill>
                <a:srgbClr val="333F50"/>
              </a:solidFill>
              <a:latin typeface="+mj-lt"/>
            </a:endParaRPr>
          </a:p>
          <a:p>
            <a:pPr marL="285750" indent="-285750" algn="just">
              <a:buFont typeface="Arial" panose="020B0604020202020204" pitchFamily="34" charset="0"/>
              <a:buChar char="•"/>
            </a:pPr>
            <a:r>
              <a:rPr lang="en-US" sz="1600" dirty="0" smtClean="0">
                <a:solidFill>
                  <a:srgbClr val="333F50"/>
                </a:solidFill>
                <a:latin typeface="+mj-lt"/>
              </a:rPr>
              <a:t>The </a:t>
            </a:r>
            <a:r>
              <a:rPr lang="en-US" sz="1600" dirty="0">
                <a:solidFill>
                  <a:srgbClr val="333F50"/>
                </a:solidFill>
                <a:latin typeface="+mj-lt"/>
              </a:rPr>
              <a:t>emigration to the territory of the former </a:t>
            </a:r>
            <a:r>
              <a:rPr lang="en-US" sz="1600" b="1" dirty="0">
                <a:solidFill>
                  <a:srgbClr val="333F50"/>
                </a:solidFill>
                <a:latin typeface="+mj-lt"/>
              </a:rPr>
              <a:t>Yugoslavia</a:t>
            </a:r>
            <a:r>
              <a:rPr lang="en-US" sz="1600" dirty="0">
                <a:solidFill>
                  <a:srgbClr val="333F50"/>
                </a:solidFill>
                <a:latin typeface="+mj-lt"/>
              </a:rPr>
              <a:t> created three linguistic islands: in Croatia, </a:t>
            </a:r>
            <a:r>
              <a:rPr lang="en-US" sz="1600" dirty="0" err="1">
                <a:solidFill>
                  <a:srgbClr val="333F50"/>
                </a:solidFill>
                <a:latin typeface="+mj-lt"/>
              </a:rPr>
              <a:t>Vojvodina</a:t>
            </a:r>
            <a:r>
              <a:rPr lang="en-US" sz="1600" dirty="0">
                <a:solidFill>
                  <a:srgbClr val="333F50"/>
                </a:solidFill>
                <a:latin typeface="+mj-lt"/>
              </a:rPr>
              <a:t> and Bosnia-Herzegovina. </a:t>
            </a:r>
            <a:endParaRPr lang="cs-CZ" sz="1600" dirty="0" smtClean="0">
              <a:solidFill>
                <a:srgbClr val="333F50"/>
              </a:solidFill>
              <a:latin typeface="+mj-lt"/>
            </a:endParaRPr>
          </a:p>
          <a:p>
            <a:pPr marL="285750" indent="-285750" algn="just">
              <a:buFont typeface="Arial" panose="020B0604020202020204" pitchFamily="34" charset="0"/>
              <a:buChar char="•"/>
            </a:pPr>
            <a:r>
              <a:rPr lang="en-US" sz="1600" dirty="0" smtClean="0">
                <a:solidFill>
                  <a:srgbClr val="333F50"/>
                </a:solidFill>
                <a:latin typeface="+mj-lt"/>
              </a:rPr>
              <a:t>Other </a:t>
            </a:r>
            <a:r>
              <a:rPr lang="en-US" sz="1600" dirty="0">
                <a:solidFill>
                  <a:srgbClr val="333F50"/>
                </a:solidFill>
                <a:latin typeface="+mj-lt"/>
              </a:rPr>
              <a:t>Czech migrants ended up scattered in </a:t>
            </a:r>
            <a:r>
              <a:rPr lang="en-US" sz="1600" b="1" dirty="0">
                <a:solidFill>
                  <a:srgbClr val="333F50"/>
                </a:solidFill>
                <a:latin typeface="+mj-lt"/>
              </a:rPr>
              <a:t>Serbia, Slovenia </a:t>
            </a:r>
            <a:r>
              <a:rPr lang="en-US" sz="1600" dirty="0">
                <a:solidFill>
                  <a:srgbClr val="333F50"/>
                </a:solidFill>
                <a:latin typeface="+mj-lt"/>
              </a:rPr>
              <a:t>and on the Dalmatian coast. The oldest Czech settlement in Croatia was Ivanovo </a:t>
            </a:r>
            <a:r>
              <a:rPr lang="en-US" sz="1600" dirty="0" err="1">
                <a:solidFill>
                  <a:srgbClr val="333F50"/>
                </a:solidFill>
                <a:latin typeface="+mj-lt"/>
              </a:rPr>
              <a:t>Selo</a:t>
            </a:r>
            <a:r>
              <a:rPr lang="en-US" sz="1600" dirty="0">
                <a:solidFill>
                  <a:srgbClr val="333F50"/>
                </a:solidFill>
                <a:latin typeface="+mj-lt"/>
              </a:rPr>
              <a:t>, settled by Czechs in 1826 (today it is part of the municipality of </a:t>
            </a:r>
            <a:r>
              <a:rPr lang="en-US" sz="1600" dirty="0" err="1">
                <a:solidFill>
                  <a:srgbClr val="333F50"/>
                </a:solidFill>
                <a:latin typeface="+mj-lt"/>
              </a:rPr>
              <a:t>Grubesno</a:t>
            </a:r>
            <a:r>
              <a:rPr lang="en-US" sz="1600" dirty="0">
                <a:solidFill>
                  <a:srgbClr val="333F50"/>
                </a:solidFill>
                <a:latin typeface="+mj-lt"/>
              </a:rPr>
              <a:t> </a:t>
            </a:r>
            <a:r>
              <a:rPr lang="en-US" sz="1600" dirty="0" err="1">
                <a:solidFill>
                  <a:srgbClr val="333F50"/>
                </a:solidFill>
                <a:latin typeface="+mj-lt"/>
              </a:rPr>
              <a:t>Polje</a:t>
            </a:r>
            <a:r>
              <a:rPr lang="en-US" sz="1600" dirty="0">
                <a:solidFill>
                  <a:srgbClr val="333F50"/>
                </a:solidFill>
                <a:latin typeface="+mj-lt"/>
              </a:rPr>
              <a:t> in the </a:t>
            </a:r>
            <a:r>
              <a:rPr lang="en-US" sz="1600" dirty="0" err="1">
                <a:solidFill>
                  <a:srgbClr val="333F50"/>
                </a:solidFill>
                <a:latin typeface="+mj-lt"/>
              </a:rPr>
              <a:t>Bjelovar</a:t>
            </a:r>
            <a:r>
              <a:rPr lang="en-US" sz="1600" dirty="0">
                <a:solidFill>
                  <a:srgbClr val="333F50"/>
                </a:solidFill>
                <a:latin typeface="+mj-lt"/>
              </a:rPr>
              <a:t> region, a town about 150 km northeast of Zagreb). At the same time, Czech families came to the border village of </a:t>
            </a:r>
            <a:r>
              <a:rPr lang="en-US" sz="1600" dirty="0" err="1">
                <a:solidFill>
                  <a:srgbClr val="333F50"/>
                </a:solidFill>
                <a:latin typeface="+mj-lt"/>
              </a:rPr>
              <a:t>Veliki</a:t>
            </a:r>
            <a:r>
              <a:rPr lang="en-US" sz="1600" dirty="0">
                <a:solidFill>
                  <a:srgbClr val="333F50"/>
                </a:solidFill>
                <a:latin typeface="+mj-lt"/>
              </a:rPr>
              <a:t> </a:t>
            </a:r>
            <a:r>
              <a:rPr lang="en-US" sz="1600" dirty="0" err="1">
                <a:solidFill>
                  <a:srgbClr val="333F50"/>
                </a:solidFill>
                <a:latin typeface="+mj-lt"/>
              </a:rPr>
              <a:t>Zdenci</a:t>
            </a:r>
            <a:r>
              <a:rPr lang="en-US" sz="1600" dirty="0">
                <a:solidFill>
                  <a:srgbClr val="333F50"/>
                </a:solidFill>
                <a:latin typeface="+mj-lt"/>
              </a:rPr>
              <a:t> and to other villages. In southeastern Croatia, between Sava and Drava, the strongest concentration of Czech emigration occurred around </a:t>
            </a:r>
            <a:r>
              <a:rPr lang="en-US" sz="1600" dirty="0" err="1">
                <a:solidFill>
                  <a:srgbClr val="333F50"/>
                </a:solidFill>
                <a:latin typeface="+mj-lt"/>
              </a:rPr>
              <a:t>Daruvar</a:t>
            </a:r>
            <a:r>
              <a:rPr lang="en-US" sz="1600" dirty="0" smtClean="0">
                <a:solidFill>
                  <a:srgbClr val="333F50"/>
                </a:solidFill>
                <a:latin typeface="+mj-lt"/>
              </a:rPr>
              <a:t>.</a:t>
            </a:r>
            <a:r>
              <a:rPr lang="cs-CZ" sz="1600" dirty="0" smtClean="0">
                <a:solidFill>
                  <a:srgbClr val="333F50"/>
                </a:solidFill>
                <a:latin typeface="+mj-lt"/>
              </a:rPr>
              <a:t> </a:t>
            </a:r>
            <a:endParaRPr lang="cs-CZ" sz="1600" dirty="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spTree>
    <p:extLst>
      <p:ext uri="{BB962C8B-B14F-4D97-AF65-F5344CB8AC3E}">
        <p14:creationId xmlns:p14="http://schemas.microsoft.com/office/powerpoint/2010/main" val="408201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82565" y="1513372"/>
            <a:ext cx="4951891" cy="707886"/>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Czech Republic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82565" y="2334265"/>
            <a:ext cx="5298623" cy="3931717"/>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latin typeface="+mj-lt"/>
              </a:rPr>
              <a:t>prehistoric </a:t>
            </a:r>
            <a:r>
              <a:rPr lang="en-US" dirty="0">
                <a:latin typeface="+mj-lt"/>
              </a:rPr>
              <a:t>human settlements in the </a:t>
            </a:r>
            <a:r>
              <a:rPr lang="en-US" dirty="0" smtClean="0">
                <a:latin typeface="+mj-lt"/>
              </a:rPr>
              <a:t>area </a:t>
            </a:r>
            <a:r>
              <a:rPr lang="en-US" dirty="0">
                <a:latin typeface="+mj-lt"/>
              </a:rPr>
              <a:t>dating back to the Paleolithic </a:t>
            </a:r>
            <a:r>
              <a:rPr lang="en-US" dirty="0" smtClean="0">
                <a:latin typeface="+mj-lt"/>
              </a:rPr>
              <a:t>era</a:t>
            </a:r>
            <a:endParaRPr lang="cs-CZ" dirty="0">
              <a:latin typeface="+mj-lt"/>
            </a:endParaRPr>
          </a:p>
          <a:p>
            <a:pPr marL="285750" indent="-285750" algn="just">
              <a:buFont typeface="Arial" panose="020B0604020202020204" pitchFamily="34" charset="0"/>
              <a:buChar char="•"/>
            </a:pPr>
            <a:r>
              <a:rPr lang="cs-CZ" dirty="0" smtClean="0">
                <a:latin typeface="+mj-lt"/>
              </a:rPr>
              <a:t>In </a:t>
            </a:r>
            <a:r>
              <a:rPr lang="cs-CZ" dirty="0" err="1" smtClean="0">
                <a:latin typeface="+mj-lt"/>
              </a:rPr>
              <a:t>the</a:t>
            </a:r>
            <a:r>
              <a:rPr lang="cs-CZ" dirty="0" smtClean="0">
                <a:latin typeface="+mj-lt"/>
              </a:rPr>
              <a:t> 3rd </a:t>
            </a:r>
            <a:r>
              <a:rPr lang="cs-CZ" dirty="0" err="1" smtClean="0">
                <a:latin typeface="+mj-lt"/>
              </a:rPr>
              <a:t>century</a:t>
            </a:r>
            <a:r>
              <a:rPr lang="cs-CZ" dirty="0">
                <a:latin typeface="+mj-lt"/>
              </a:rPr>
              <a:t> </a:t>
            </a:r>
            <a:r>
              <a:rPr lang="cs-CZ" dirty="0" smtClean="0">
                <a:latin typeface="+mj-lt"/>
              </a:rPr>
              <a:t>BC – </a:t>
            </a:r>
            <a:r>
              <a:rPr lang="cs-CZ" dirty="0" err="1" smtClean="0">
                <a:latin typeface="+mj-lt"/>
              </a:rPr>
              <a:t>Celtic</a:t>
            </a:r>
            <a:r>
              <a:rPr lang="cs-CZ" dirty="0" smtClean="0">
                <a:latin typeface="+mj-lt"/>
              </a:rPr>
              <a:t> </a:t>
            </a:r>
            <a:r>
              <a:rPr lang="cs-CZ" dirty="0" err="1" smtClean="0">
                <a:latin typeface="+mj-lt"/>
              </a:rPr>
              <a:t>migrations</a:t>
            </a:r>
            <a:r>
              <a:rPr lang="cs-CZ" dirty="0" smtClean="0">
                <a:latin typeface="+mj-lt"/>
              </a:rPr>
              <a:t>, Bohemia </a:t>
            </a:r>
            <a:r>
              <a:rPr lang="cs-CZ" dirty="0" err="1" smtClean="0">
                <a:latin typeface="+mj-lt"/>
              </a:rPr>
              <a:t>associated</a:t>
            </a:r>
            <a:r>
              <a:rPr lang="cs-CZ" dirty="0" smtClean="0">
                <a:latin typeface="+mj-lt"/>
              </a:rPr>
              <a:t> </a:t>
            </a:r>
            <a:r>
              <a:rPr lang="cs-CZ" dirty="0" err="1" smtClean="0">
                <a:latin typeface="+mj-lt"/>
              </a:rPr>
              <a:t>with</a:t>
            </a:r>
            <a:r>
              <a:rPr lang="cs-CZ" dirty="0" smtClean="0">
                <a:latin typeface="+mj-lt"/>
              </a:rPr>
              <a:t> </a:t>
            </a:r>
            <a:r>
              <a:rPr lang="cs-CZ" dirty="0" err="1" smtClean="0">
                <a:latin typeface="+mj-lt"/>
              </a:rPr>
              <a:t>the</a:t>
            </a:r>
            <a:r>
              <a:rPr lang="cs-CZ" dirty="0" smtClean="0">
                <a:latin typeface="+mj-lt"/>
              </a:rPr>
              <a:t> </a:t>
            </a:r>
            <a:r>
              <a:rPr lang="cs-CZ" dirty="0" err="1" smtClean="0">
                <a:latin typeface="+mj-lt"/>
              </a:rPr>
              <a:t>Boii</a:t>
            </a:r>
            <a:r>
              <a:rPr lang="cs-CZ" dirty="0" smtClean="0">
                <a:latin typeface="+mj-lt"/>
              </a:rPr>
              <a:t> </a:t>
            </a:r>
          </a:p>
          <a:p>
            <a:pPr marL="285750" indent="-285750" algn="just">
              <a:buFont typeface="Arial" panose="020B0604020202020204" pitchFamily="34" charset="0"/>
              <a:buChar char="•"/>
            </a:pPr>
            <a:r>
              <a:rPr lang="cs-CZ" dirty="0" smtClean="0">
                <a:latin typeface="+mj-lt"/>
              </a:rPr>
              <a:t>1st </a:t>
            </a:r>
            <a:r>
              <a:rPr lang="cs-CZ" dirty="0" err="1" smtClean="0">
                <a:latin typeface="+mj-lt"/>
              </a:rPr>
              <a:t>century</a:t>
            </a:r>
            <a:r>
              <a:rPr lang="cs-CZ" dirty="0" smtClean="0">
                <a:latin typeface="+mj-lt"/>
              </a:rPr>
              <a:t> – </a:t>
            </a:r>
            <a:r>
              <a:rPr lang="cs-CZ" dirty="0" err="1" smtClean="0">
                <a:latin typeface="+mj-lt"/>
              </a:rPr>
              <a:t>Germanic</a:t>
            </a:r>
            <a:r>
              <a:rPr lang="cs-CZ" dirty="0" smtClean="0">
                <a:latin typeface="+mj-lt"/>
              </a:rPr>
              <a:t> </a:t>
            </a:r>
            <a:r>
              <a:rPr lang="cs-CZ" dirty="0" err="1" smtClean="0">
                <a:latin typeface="+mj-lt"/>
              </a:rPr>
              <a:t>tribes</a:t>
            </a:r>
            <a:r>
              <a:rPr lang="cs-CZ" dirty="0" smtClean="0">
                <a:latin typeface="+mj-lt"/>
              </a:rPr>
              <a:t> </a:t>
            </a:r>
            <a:r>
              <a:rPr lang="cs-CZ" dirty="0" err="1" smtClean="0">
                <a:latin typeface="+mj-lt"/>
              </a:rPr>
              <a:t>of</a:t>
            </a:r>
            <a:r>
              <a:rPr lang="cs-CZ" dirty="0" smtClean="0">
                <a:latin typeface="+mj-lt"/>
              </a:rPr>
              <a:t> </a:t>
            </a:r>
            <a:r>
              <a:rPr lang="cs-CZ" dirty="0" err="1" smtClean="0">
                <a:latin typeface="+mj-lt"/>
              </a:rPr>
              <a:t>the</a:t>
            </a:r>
            <a:r>
              <a:rPr lang="cs-CZ" dirty="0" smtClean="0">
                <a:latin typeface="+mj-lt"/>
              </a:rPr>
              <a:t> </a:t>
            </a:r>
            <a:r>
              <a:rPr lang="cs-CZ" dirty="0" err="1" smtClean="0">
                <a:latin typeface="+mj-lt"/>
              </a:rPr>
              <a:t>Marcomanni</a:t>
            </a:r>
            <a:r>
              <a:rPr lang="cs-CZ" dirty="0" smtClean="0">
                <a:latin typeface="+mj-lt"/>
              </a:rPr>
              <a:t> and </a:t>
            </a:r>
            <a:r>
              <a:rPr lang="cs-CZ" dirty="0" err="1" smtClean="0">
                <a:latin typeface="+mj-lt"/>
              </a:rPr>
              <a:t>Quadi</a:t>
            </a:r>
            <a:endParaRPr lang="cs-CZ" dirty="0" smtClean="0">
              <a:latin typeface="+mj-lt"/>
            </a:endParaRPr>
          </a:p>
          <a:p>
            <a:pPr marL="285750" indent="-285750" algn="just">
              <a:buFont typeface="Arial" panose="020B0604020202020204" pitchFamily="34" charset="0"/>
              <a:buChar char="•"/>
            </a:pPr>
            <a:r>
              <a:rPr lang="cs-CZ" dirty="0" smtClean="0">
                <a:latin typeface="+mj-lt"/>
              </a:rPr>
              <a:t>6st </a:t>
            </a:r>
            <a:r>
              <a:rPr lang="cs-CZ" dirty="0" err="1" smtClean="0">
                <a:latin typeface="+mj-lt"/>
              </a:rPr>
              <a:t>century</a:t>
            </a:r>
            <a:r>
              <a:rPr lang="cs-CZ" dirty="0" smtClean="0">
                <a:latin typeface="+mj-lt"/>
              </a:rPr>
              <a:t> – </a:t>
            </a:r>
            <a:r>
              <a:rPr lang="cs-CZ" b="1" dirty="0" err="1" smtClean="0">
                <a:latin typeface="+mj-lt"/>
              </a:rPr>
              <a:t>Slavs</a:t>
            </a:r>
            <a:r>
              <a:rPr lang="cs-CZ" dirty="0" smtClean="0">
                <a:latin typeface="+mj-lt"/>
              </a:rPr>
              <a:t> </a:t>
            </a:r>
            <a:r>
              <a:rPr lang="cs-CZ" dirty="0" err="1" smtClean="0">
                <a:latin typeface="+mj-lt"/>
              </a:rPr>
              <a:t>from</a:t>
            </a:r>
            <a:r>
              <a:rPr lang="cs-CZ" dirty="0" smtClean="0">
                <a:latin typeface="+mj-lt"/>
              </a:rPr>
              <a:t> Black </a:t>
            </a:r>
            <a:r>
              <a:rPr lang="cs-CZ" dirty="0" err="1" smtClean="0">
                <a:latin typeface="+mj-lt"/>
              </a:rPr>
              <a:t>Sea</a:t>
            </a:r>
            <a:r>
              <a:rPr lang="cs-CZ" dirty="0" smtClean="0">
                <a:latin typeface="+mj-lt"/>
              </a:rPr>
              <a:t> </a:t>
            </a:r>
            <a:r>
              <a:rPr lang="cs-CZ" dirty="0" err="1" smtClean="0">
                <a:latin typeface="+mj-lt"/>
              </a:rPr>
              <a:t>Carpathia</a:t>
            </a:r>
            <a:r>
              <a:rPr lang="cs-CZ" dirty="0" smtClean="0">
                <a:latin typeface="+mj-lt"/>
              </a:rPr>
              <a:t> region </a:t>
            </a:r>
            <a:r>
              <a:rPr lang="cs-CZ" dirty="0" err="1" smtClean="0">
                <a:latin typeface="+mj-lt"/>
              </a:rPr>
              <a:t>settled</a:t>
            </a:r>
            <a:r>
              <a:rPr lang="cs-CZ" dirty="0" smtClean="0">
                <a:latin typeface="+mj-lt"/>
              </a:rPr>
              <a:t> in </a:t>
            </a:r>
            <a:r>
              <a:rPr lang="cs-CZ" dirty="0" err="1" smtClean="0">
                <a:latin typeface="+mj-lt"/>
              </a:rPr>
              <a:t>the</a:t>
            </a:r>
            <a:r>
              <a:rPr lang="cs-CZ" dirty="0" smtClean="0">
                <a:latin typeface="+mj-lt"/>
              </a:rPr>
              <a:t> area – Bohemia, Moravia part </a:t>
            </a:r>
          </a:p>
          <a:p>
            <a:pPr marL="285750" indent="-285750" algn="just">
              <a:buFont typeface="Arial" panose="020B0604020202020204" pitchFamily="34" charset="0"/>
              <a:buChar char="•"/>
            </a:pPr>
            <a:r>
              <a:rPr lang="cs-CZ" dirty="0" smtClean="0">
                <a:latin typeface="+mj-lt"/>
              </a:rPr>
              <a:t>7th </a:t>
            </a:r>
            <a:r>
              <a:rPr lang="cs-CZ" dirty="0" err="1" smtClean="0">
                <a:latin typeface="+mj-lt"/>
              </a:rPr>
              <a:t>century</a:t>
            </a:r>
            <a:r>
              <a:rPr lang="cs-CZ" dirty="0" smtClean="0">
                <a:latin typeface="+mj-lt"/>
              </a:rPr>
              <a:t> – </a:t>
            </a:r>
            <a:r>
              <a:rPr lang="cs-CZ" dirty="0" err="1" smtClean="0">
                <a:latin typeface="+mj-lt"/>
              </a:rPr>
              <a:t>Frankish</a:t>
            </a:r>
            <a:r>
              <a:rPr lang="cs-CZ" dirty="0" smtClean="0">
                <a:latin typeface="+mj-lt"/>
              </a:rPr>
              <a:t> </a:t>
            </a:r>
            <a:r>
              <a:rPr lang="cs-CZ" dirty="0" err="1" smtClean="0">
                <a:latin typeface="+mj-lt"/>
              </a:rPr>
              <a:t>merchant</a:t>
            </a:r>
            <a:r>
              <a:rPr lang="cs-CZ" dirty="0" smtClean="0">
                <a:latin typeface="+mj-lt"/>
              </a:rPr>
              <a:t> Samo </a:t>
            </a:r>
            <a:r>
              <a:rPr lang="cs-CZ" dirty="0" err="1" smtClean="0">
                <a:latin typeface="+mj-lt"/>
              </a:rPr>
              <a:t>who</a:t>
            </a:r>
            <a:r>
              <a:rPr lang="cs-CZ" dirty="0" smtClean="0">
                <a:latin typeface="+mj-lt"/>
              </a:rPr>
              <a:t> </a:t>
            </a:r>
            <a:r>
              <a:rPr lang="cs-CZ" dirty="0" err="1" smtClean="0">
                <a:latin typeface="+mj-lt"/>
              </a:rPr>
              <a:t>supported</a:t>
            </a:r>
            <a:r>
              <a:rPr lang="cs-CZ" dirty="0" smtClean="0">
                <a:latin typeface="+mj-lt"/>
              </a:rPr>
              <a:t> </a:t>
            </a:r>
            <a:r>
              <a:rPr lang="cs-CZ" dirty="0" err="1" smtClean="0">
                <a:latin typeface="+mj-lt"/>
              </a:rPr>
              <a:t>the</a:t>
            </a:r>
            <a:r>
              <a:rPr lang="cs-CZ" dirty="0" smtClean="0">
                <a:latin typeface="+mj-lt"/>
              </a:rPr>
              <a:t> </a:t>
            </a:r>
            <a:r>
              <a:rPr lang="cs-CZ" dirty="0" err="1" smtClean="0">
                <a:latin typeface="+mj-lt"/>
              </a:rPr>
              <a:t>Slavs</a:t>
            </a:r>
            <a:r>
              <a:rPr lang="cs-CZ" dirty="0" smtClean="0">
                <a:latin typeface="+mj-lt"/>
              </a:rPr>
              <a:t> </a:t>
            </a:r>
            <a:r>
              <a:rPr lang="cs-CZ" dirty="0" err="1" smtClean="0">
                <a:latin typeface="+mj-lt"/>
              </a:rPr>
              <a:t>fighting</a:t>
            </a:r>
            <a:r>
              <a:rPr lang="cs-CZ" dirty="0" smtClean="0">
                <a:latin typeface="+mj-lt"/>
              </a:rPr>
              <a:t> </a:t>
            </a:r>
            <a:r>
              <a:rPr lang="cs-CZ" dirty="0" err="1" smtClean="0">
                <a:latin typeface="+mj-lt"/>
              </a:rPr>
              <a:t>against</a:t>
            </a:r>
            <a:r>
              <a:rPr lang="cs-CZ" dirty="0" smtClean="0">
                <a:latin typeface="+mj-lt"/>
              </a:rPr>
              <a:t> </a:t>
            </a:r>
            <a:r>
              <a:rPr lang="cs-CZ" dirty="0" err="1" smtClean="0">
                <a:latin typeface="+mj-lt"/>
              </a:rPr>
              <a:t>nearby</a:t>
            </a:r>
            <a:r>
              <a:rPr lang="cs-CZ" dirty="0" smtClean="0">
                <a:latin typeface="+mj-lt"/>
              </a:rPr>
              <a:t> </a:t>
            </a:r>
            <a:r>
              <a:rPr lang="cs-CZ" dirty="0" err="1" smtClean="0">
                <a:latin typeface="+mj-lt"/>
              </a:rPr>
              <a:t>settled</a:t>
            </a:r>
            <a:r>
              <a:rPr lang="cs-CZ" dirty="0" smtClean="0">
                <a:latin typeface="+mj-lt"/>
              </a:rPr>
              <a:t> </a:t>
            </a:r>
            <a:r>
              <a:rPr lang="cs-CZ" dirty="0" err="1" smtClean="0">
                <a:latin typeface="+mj-lt"/>
              </a:rPr>
              <a:t>Avars</a:t>
            </a:r>
            <a:r>
              <a:rPr lang="cs-CZ" dirty="0" smtClean="0">
                <a:latin typeface="+mj-lt"/>
              </a:rPr>
              <a:t>, </a:t>
            </a:r>
            <a:r>
              <a:rPr lang="cs-CZ" dirty="0" err="1" smtClean="0">
                <a:latin typeface="+mj-lt"/>
              </a:rPr>
              <a:t>became</a:t>
            </a:r>
            <a:r>
              <a:rPr lang="cs-CZ" dirty="0" smtClean="0">
                <a:latin typeface="+mj-lt"/>
              </a:rPr>
              <a:t> </a:t>
            </a:r>
            <a:r>
              <a:rPr lang="cs-CZ" dirty="0" err="1" smtClean="0">
                <a:latin typeface="+mj-lt"/>
              </a:rPr>
              <a:t>the</a:t>
            </a:r>
            <a:r>
              <a:rPr lang="cs-CZ" dirty="0" smtClean="0">
                <a:latin typeface="+mj-lt"/>
              </a:rPr>
              <a:t> </a:t>
            </a:r>
            <a:r>
              <a:rPr lang="cs-CZ" dirty="0" err="1" smtClean="0">
                <a:latin typeface="+mj-lt"/>
              </a:rPr>
              <a:t>ruler</a:t>
            </a:r>
            <a:r>
              <a:rPr lang="cs-CZ" dirty="0" smtClean="0">
                <a:latin typeface="+mj-lt"/>
              </a:rPr>
              <a:t> </a:t>
            </a:r>
            <a:r>
              <a:rPr lang="cs-CZ" dirty="0" err="1" smtClean="0">
                <a:latin typeface="+mj-lt"/>
              </a:rPr>
              <a:t>of</a:t>
            </a:r>
            <a:r>
              <a:rPr lang="cs-CZ" dirty="0" smtClean="0">
                <a:latin typeface="+mj-lt"/>
              </a:rPr>
              <a:t> </a:t>
            </a:r>
            <a:r>
              <a:rPr lang="cs-CZ" dirty="0" err="1" smtClean="0">
                <a:latin typeface="+mj-lt"/>
              </a:rPr>
              <a:t>the</a:t>
            </a:r>
            <a:r>
              <a:rPr lang="cs-CZ" dirty="0" smtClean="0">
                <a:latin typeface="+mj-lt"/>
              </a:rPr>
              <a:t> </a:t>
            </a:r>
            <a:r>
              <a:rPr lang="cs-CZ" dirty="0" err="1" smtClean="0">
                <a:latin typeface="+mj-lt"/>
              </a:rPr>
              <a:t>first</a:t>
            </a:r>
            <a:r>
              <a:rPr lang="cs-CZ" dirty="0" smtClean="0">
                <a:latin typeface="+mj-lt"/>
              </a:rPr>
              <a:t> </a:t>
            </a:r>
            <a:r>
              <a:rPr lang="cs-CZ" dirty="0" err="1" smtClean="0">
                <a:latin typeface="+mj-lt"/>
              </a:rPr>
              <a:t>documented</a:t>
            </a:r>
            <a:r>
              <a:rPr lang="cs-CZ" dirty="0" smtClean="0">
                <a:latin typeface="+mj-lt"/>
              </a:rPr>
              <a:t> Slavic </a:t>
            </a:r>
            <a:r>
              <a:rPr lang="cs-CZ" dirty="0" err="1" smtClean="0">
                <a:latin typeface="+mj-lt"/>
              </a:rPr>
              <a:t>state</a:t>
            </a:r>
            <a:r>
              <a:rPr lang="cs-CZ" dirty="0" smtClean="0">
                <a:latin typeface="+mj-lt"/>
              </a:rPr>
              <a:t> in </a:t>
            </a:r>
            <a:r>
              <a:rPr lang="cs-CZ" dirty="0" err="1" smtClean="0">
                <a:latin typeface="+mj-lt"/>
              </a:rPr>
              <a:t>Central</a:t>
            </a:r>
            <a:r>
              <a:rPr lang="cs-CZ" dirty="0" smtClean="0">
                <a:latin typeface="+mj-lt"/>
              </a:rPr>
              <a:t> </a:t>
            </a:r>
            <a:r>
              <a:rPr lang="cs-CZ" dirty="0" err="1" smtClean="0">
                <a:latin typeface="+mj-lt"/>
              </a:rPr>
              <a:t>Europe</a:t>
            </a:r>
            <a:r>
              <a:rPr lang="cs-CZ" dirty="0" smtClean="0">
                <a:latin typeface="+mj-lt"/>
              </a:rPr>
              <a:t> – </a:t>
            </a:r>
            <a:r>
              <a:rPr lang="cs-CZ" b="1" dirty="0" err="1" smtClean="0">
                <a:latin typeface="+mj-lt"/>
              </a:rPr>
              <a:t>Samo´s</a:t>
            </a:r>
            <a:r>
              <a:rPr lang="cs-CZ" b="1" dirty="0" smtClean="0">
                <a:latin typeface="+mj-lt"/>
              </a:rPr>
              <a:t> Empire </a:t>
            </a:r>
            <a:endParaRPr lang="cs-CZ" b="1" dirty="0">
              <a:latin typeface="+mj-lt"/>
            </a:endParaRPr>
          </a:p>
          <a:p>
            <a:pPr marL="285750" indent="-285750" algn="just">
              <a:buFont typeface="Arial" panose="020B0604020202020204" pitchFamily="34" charset="0"/>
              <a:buChar char="•"/>
            </a:pPr>
            <a:r>
              <a:rPr lang="cs-CZ" dirty="0" smtClean="0">
                <a:latin typeface="+mj-lt"/>
              </a:rPr>
              <a:t>8th </a:t>
            </a:r>
            <a:r>
              <a:rPr lang="cs-CZ" dirty="0" err="1" smtClean="0">
                <a:latin typeface="+mj-lt"/>
              </a:rPr>
              <a:t>century</a:t>
            </a:r>
            <a:r>
              <a:rPr lang="cs-CZ" dirty="0" smtClean="0">
                <a:latin typeface="+mj-lt"/>
              </a:rPr>
              <a:t> – </a:t>
            </a:r>
            <a:r>
              <a:rPr lang="en-US" dirty="0" smtClean="0">
                <a:latin typeface="+mj-lt"/>
              </a:rPr>
              <a:t>principality </a:t>
            </a:r>
            <a:r>
              <a:rPr lang="en-US" dirty="0">
                <a:latin typeface="+mj-lt"/>
              </a:rPr>
              <a:t>of </a:t>
            </a:r>
            <a:r>
              <a:rPr lang="en-US" b="1" dirty="0">
                <a:latin typeface="+mj-lt"/>
              </a:rPr>
              <a:t>Great Moravia</a:t>
            </a:r>
            <a:r>
              <a:rPr lang="en-US" dirty="0">
                <a:latin typeface="+mj-lt"/>
              </a:rPr>
              <a:t>, controlled by </a:t>
            </a:r>
            <a:r>
              <a:rPr lang="en-US" dirty="0" err="1">
                <a:latin typeface="+mj-lt"/>
              </a:rPr>
              <a:t>Moymir</a:t>
            </a:r>
            <a:r>
              <a:rPr lang="en-US" dirty="0">
                <a:latin typeface="+mj-lt"/>
              </a:rPr>
              <a:t> </a:t>
            </a:r>
            <a:r>
              <a:rPr lang="en-US" dirty="0" smtClean="0">
                <a:latin typeface="+mj-lt"/>
              </a:rPr>
              <a:t>dynasty</a:t>
            </a:r>
            <a:endParaRPr lang="cs-CZ" dirty="0" smtClean="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pic>
        <p:nvPicPr>
          <p:cNvPr id="9" name="Picture 2" descr="https://upload.wikimedia.org/wikipedia/commons/2/23/Czech_Rep._-_Bohemia%2C_Moravia_and_Silesia_III_%28en%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5780" y="2379818"/>
            <a:ext cx="5358592" cy="3043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932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of</a:t>
            </a:r>
            <a:r>
              <a:rPr lang="cs-CZ" sz="4000" b="1" dirty="0" smtClean="0">
                <a:latin typeface="Open Sans" panose="020B0606030504020204" pitchFamily="34" charset="0"/>
                <a:ea typeface="Open Sans" panose="020B0606030504020204" pitchFamily="34" charset="0"/>
                <a:cs typeface="Open Sans" panose="020B0606030504020204" pitchFamily="34" charset="0"/>
              </a:rPr>
              <a:t> Czech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emigration</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07749" y="2315424"/>
            <a:ext cx="10156491" cy="3539430"/>
          </a:xfrm>
          <a:prstGeom prst="rect">
            <a:avLst/>
          </a:prstGeom>
          <a:noFill/>
        </p:spPr>
        <p:txBody>
          <a:bodyPr wrap="square" rtlCol="0">
            <a:spAutoFit/>
          </a:bodyPr>
          <a:lstStyle/>
          <a:p>
            <a:r>
              <a:rPr lang="cs-CZ" sz="1600" b="1" dirty="0" err="1" smtClean="0">
                <a:solidFill>
                  <a:srgbClr val="0F6CB1"/>
                </a:solidFill>
                <a:latin typeface="+mj-lt"/>
              </a:rPr>
              <a:t>Two</a:t>
            </a:r>
            <a:r>
              <a:rPr lang="cs-CZ" sz="1600" b="1" dirty="0" smtClean="0">
                <a:solidFill>
                  <a:srgbClr val="0F6CB1"/>
                </a:solidFill>
                <a:latin typeface="+mj-lt"/>
              </a:rPr>
              <a:t> </a:t>
            </a:r>
            <a:r>
              <a:rPr lang="cs-CZ" sz="1600" b="1" dirty="0" err="1" smtClean="0">
                <a:solidFill>
                  <a:srgbClr val="0F6CB1"/>
                </a:solidFill>
                <a:latin typeface="+mj-lt"/>
              </a:rPr>
              <a:t>main</a:t>
            </a:r>
            <a:r>
              <a:rPr lang="cs-CZ" sz="1600" b="1" dirty="0" smtClean="0">
                <a:solidFill>
                  <a:srgbClr val="0F6CB1"/>
                </a:solidFill>
                <a:latin typeface="+mj-lt"/>
              </a:rPr>
              <a:t> </a:t>
            </a:r>
            <a:r>
              <a:rPr lang="cs-CZ" sz="1600" b="1" dirty="0" err="1" smtClean="0">
                <a:solidFill>
                  <a:srgbClr val="0F6CB1"/>
                </a:solidFill>
                <a:latin typeface="+mj-lt"/>
              </a:rPr>
              <a:t>emigration</a:t>
            </a:r>
            <a:r>
              <a:rPr lang="cs-CZ" sz="1600" b="1" dirty="0" smtClean="0">
                <a:solidFill>
                  <a:srgbClr val="0F6CB1"/>
                </a:solidFill>
                <a:latin typeface="+mj-lt"/>
              </a:rPr>
              <a:t> </a:t>
            </a:r>
            <a:r>
              <a:rPr lang="cs-CZ" sz="1600" b="1" dirty="0" err="1" smtClean="0">
                <a:solidFill>
                  <a:srgbClr val="0F6CB1"/>
                </a:solidFill>
                <a:latin typeface="+mj-lt"/>
              </a:rPr>
              <a:t>streams</a:t>
            </a:r>
            <a:r>
              <a:rPr lang="cs-CZ" sz="1600" b="1" dirty="0" smtClean="0">
                <a:solidFill>
                  <a:srgbClr val="0F6CB1"/>
                </a:solidFill>
                <a:latin typeface="+mj-lt"/>
              </a:rPr>
              <a:t> in </a:t>
            </a:r>
            <a:r>
              <a:rPr lang="cs-CZ" sz="1600" b="1" dirty="0" err="1" smtClean="0">
                <a:solidFill>
                  <a:srgbClr val="0F6CB1"/>
                </a:solidFill>
                <a:latin typeface="+mj-lt"/>
              </a:rPr>
              <a:t>the</a:t>
            </a:r>
            <a:r>
              <a:rPr lang="cs-CZ" sz="1600" b="1" dirty="0" smtClean="0">
                <a:solidFill>
                  <a:srgbClr val="0F6CB1"/>
                </a:solidFill>
                <a:latin typeface="+mj-lt"/>
              </a:rPr>
              <a:t> 19th </a:t>
            </a:r>
            <a:r>
              <a:rPr lang="cs-CZ" sz="1600" b="1" dirty="0" err="1" smtClean="0">
                <a:solidFill>
                  <a:srgbClr val="0F6CB1"/>
                </a:solidFill>
                <a:latin typeface="+mj-lt"/>
              </a:rPr>
              <a:t>century</a:t>
            </a:r>
            <a:r>
              <a:rPr lang="cs-CZ" sz="1600" b="1" dirty="0" smtClean="0">
                <a:solidFill>
                  <a:srgbClr val="0F6CB1"/>
                </a:solidFill>
                <a:latin typeface="+mj-lt"/>
              </a:rPr>
              <a:t> </a:t>
            </a:r>
          </a:p>
          <a:p>
            <a:endParaRPr lang="cs-CZ" sz="1600" b="1" dirty="0" smtClean="0">
              <a:solidFill>
                <a:srgbClr val="0F6CB1"/>
              </a:solidFill>
              <a:latin typeface="+mj-lt"/>
            </a:endParaRPr>
          </a:p>
          <a:p>
            <a:pPr marL="342900" indent="-342900" algn="just">
              <a:buAutoNum type="arabicParenR"/>
            </a:pPr>
            <a:r>
              <a:rPr lang="en-US" sz="1600" dirty="0" smtClean="0">
                <a:latin typeface="+mj-lt"/>
              </a:rPr>
              <a:t>One </a:t>
            </a:r>
            <a:r>
              <a:rPr lang="en-US" sz="1600" dirty="0">
                <a:latin typeface="+mj-lt"/>
              </a:rPr>
              <a:t>headed to the </a:t>
            </a:r>
            <a:r>
              <a:rPr lang="en-US" sz="1600" b="1" dirty="0">
                <a:latin typeface="+mj-lt"/>
              </a:rPr>
              <a:t>United States of </a:t>
            </a:r>
            <a:r>
              <a:rPr lang="en-US" sz="1600" b="1" dirty="0" smtClean="0">
                <a:latin typeface="+mj-lt"/>
              </a:rPr>
              <a:t>America</a:t>
            </a:r>
            <a:r>
              <a:rPr lang="en-US" sz="1600" dirty="0" smtClean="0">
                <a:latin typeface="+mj-lt"/>
              </a:rPr>
              <a:t>. </a:t>
            </a:r>
            <a:r>
              <a:rPr lang="en-US" sz="1600" dirty="0">
                <a:latin typeface="+mj-lt"/>
              </a:rPr>
              <a:t>With the discovery of the gold fields in California in 1848, emigration overseas increased. After the economic crisis of the late 1850s and the US Civil War of 1861-1865, the opportunity arose to acquire land in the western part of the USA. The decline in shipping costs with the introduction of steamboats contributed to the escalation of migration in this direction. It peaked in the 1980s. </a:t>
            </a:r>
            <a:endParaRPr lang="cs-CZ" sz="1600" dirty="0" smtClean="0">
              <a:latin typeface="+mj-lt"/>
            </a:endParaRPr>
          </a:p>
          <a:p>
            <a:pPr marL="342900" indent="-342900" algn="just">
              <a:buAutoNum type="arabicParenR"/>
            </a:pPr>
            <a:r>
              <a:rPr lang="en-US" sz="1600" dirty="0" smtClean="0">
                <a:latin typeface="+mj-lt"/>
              </a:rPr>
              <a:t>It </a:t>
            </a:r>
            <a:r>
              <a:rPr lang="en-US" sz="1600" dirty="0">
                <a:latin typeface="+mj-lt"/>
              </a:rPr>
              <a:t>was mainly emigration to agricultural areas, where Czech settlements were gradually established: in </a:t>
            </a:r>
            <a:r>
              <a:rPr lang="en-US" sz="1600" b="1" dirty="0">
                <a:latin typeface="+mj-lt"/>
              </a:rPr>
              <a:t>Texas</a:t>
            </a:r>
            <a:r>
              <a:rPr lang="en-US" sz="1600" dirty="0">
                <a:latin typeface="+mj-lt"/>
              </a:rPr>
              <a:t>, for example, </a:t>
            </a:r>
            <a:r>
              <a:rPr lang="en-US" sz="1600" dirty="0" err="1">
                <a:latin typeface="+mj-lt"/>
              </a:rPr>
              <a:t>Novohrad</a:t>
            </a:r>
            <a:r>
              <a:rPr lang="en-US" sz="1600" dirty="0">
                <a:latin typeface="+mj-lt"/>
              </a:rPr>
              <a:t>, Moravia, Prague, </a:t>
            </a:r>
            <a:r>
              <a:rPr lang="en-US" sz="1600" dirty="0" err="1">
                <a:latin typeface="+mj-lt"/>
              </a:rPr>
              <a:t>Velehrad</a:t>
            </a:r>
            <a:r>
              <a:rPr lang="en-US" sz="1600" dirty="0">
                <a:latin typeface="+mj-lt"/>
              </a:rPr>
              <a:t> and </a:t>
            </a:r>
            <a:r>
              <a:rPr lang="en-US" sz="1600" dirty="0" err="1">
                <a:latin typeface="+mj-lt"/>
              </a:rPr>
              <a:t>Vyšehrad</a:t>
            </a:r>
            <a:r>
              <a:rPr lang="en-US" sz="1600" dirty="0">
                <a:latin typeface="+mj-lt"/>
              </a:rPr>
              <a:t>, in Nebraska Prague, Bruno or </a:t>
            </a:r>
            <a:r>
              <a:rPr lang="en-US" sz="1600" dirty="0" err="1">
                <a:latin typeface="+mj-lt"/>
              </a:rPr>
              <a:t>Kovanda</a:t>
            </a:r>
            <a:r>
              <a:rPr lang="en-US" sz="1600" dirty="0">
                <a:latin typeface="+mj-lt"/>
              </a:rPr>
              <a:t>, in </a:t>
            </a:r>
            <a:r>
              <a:rPr lang="en-US" sz="1600" b="1" dirty="0">
                <a:latin typeface="+mj-lt"/>
              </a:rPr>
              <a:t>Wisconsin</a:t>
            </a:r>
            <a:r>
              <a:rPr lang="en-US" sz="1600" dirty="0">
                <a:latin typeface="+mj-lt"/>
              </a:rPr>
              <a:t> </a:t>
            </a:r>
            <a:r>
              <a:rPr lang="en-US" sz="1600" dirty="0" err="1">
                <a:latin typeface="+mj-lt"/>
              </a:rPr>
              <a:t>Slovan</a:t>
            </a:r>
            <a:r>
              <a:rPr lang="en-US" sz="1600" dirty="0">
                <a:latin typeface="+mj-lt"/>
              </a:rPr>
              <a:t>, </a:t>
            </a:r>
            <a:r>
              <a:rPr lang="en-US" sz="1600" dirty="0" err="1">
                <a:latin typeface="+mj-lt"/>
              </a:rPr>
              <a:t>Mělník</a:t>
            </a:r>
            <a:r>
              <a:rPr lang="en-US" sz="1600" dirty="0">
                <a:latin typeface="+mj-lt"/>
              </a:rPr>
              <a:t>, </a:t>
            </a:r>
            <a:r>
              <a:rPr lang="en-US" sz="1600" dirty="0" err="1">
                <a:latin typeface="+mj-lt"/>
              </a:rPr>
              <a:t>Krok</a:t>
            </a:r>
            <a:r>
              <a:rPr lang="en-US" sz="1600" dirty="0">
                <a:latin typeface="+mj-lt"/>
              </a:rPr>
              <a:t>, Pilsen, and similarly in </a:t>
            </a:r>
            <a:r>
              <a:rPr lang="en-US" sz="1600" b="1" dirty="0">
                <a:latin typeface="+mj-lt"/>
              </a:rPr>
              <a:t>Iowa</a:t>
            </a:r>
            <a:r>
              <a:rPr lang="en-US" sz="1600" dirty="0">
                <a:latin typeface="+mj-lt"/>
              </a:rPr>
              <a:t>. </a:t>
            </a:r>
            <a:endParaRPr lang="cs-CZ" sz="1600" dirty="0" smtClean="0">
              <a:latin typeface="+mj-lt"/>
            </a:endParaRPr>
          </a:p>
          <a:p>
            <a:pPr marL="342900" indent="-342900" algn="just">
              <a:buAutoNum type="arabicParenR"/>
            </a:pPr>
            <a:r>
              <a:rPr lang="en-US" sz="1600" dirty="0" smtClean="0">
                <a:latin typeface="+mj-lt"/>
              </a:rPr>
              <a:t>Since </a:t>
            </a:r>
            <a:r>
              <a:rPr lang="en-US" sz="1600" dirty="0">
                <a:latin typeface="+mj-lt"/>
              </a:rPr>
              <a:t>the 1980s, Czech emigration has also been directed quite strongly to the industrial </a:t>
            </a:r>
            <a:r>
              <a:rPr lang="en-US" sz="1600" dirty="0" err="1">
                <a:latin typeface="+mj-lt"/>
              </a:rPr>
              <a:t>centres</a:t>
            </a:r>
            <a:r>
              <a:rPr lang="en-US" sz="1600" dirty="0">
                <a:latin typeface="+mj-lt"/>
              </a:rPr>
              <a:t>, mainly to </a:t>
            </a:r>
            <a:r>
              <a:rPr lang="en-US" sz="1600" b="1" dirty="0">
                <a:latin typeface="+mj-lt"/>
              </a:rPr>
              <a:t>Chicago, New York and Cleveland</a:t>
            </a:r>
            <a:r>
              <a:rPr lang="en-US" sz="1600" dirty="0">
                <a:latin typeface="+mj-lt"/>
              </a:rPr>
              <a:t>. </a:t>
            </a:r>
            <a:endParaRPr lang="cs-CZ" sz="1600" dirty="0" smtClean="0">
              <a:latin typeface="+mj-lt"/>
            </a:endParaRPr>
          </a:p>
          <a:p>
            <a:pPr marL="342900" indent="-342900" algn="just">
              <a:buAutoNum type="arabicParenR"/>
            </a:pPr>
            <a:r>
              <a:rPr lang="en-US" sz="1600" dirty="0" smtClean="0">
                <a:latin typeface="+mj-lt"/>
              </a:rPr>
              <a:t>In </a:t>
            </a:r>
            <a:r>
              <a:rPr lang="en-US" sz="1600" dirty="0">
                <a:latin typeface="+mj-lt"/>
              </a:rPr>
              <a:t>contrast to the dispersed settlement in the USA, Czech emigration to </a:t>
            </a:r>
            <a:r>
              <a:rPr lang="en-US" sz="1600" b="1" dirty="0">
                <a:latin typeface="+mj-lt"/>
              </a:rPr>
              <a:t>Austria</a:t>
            </a:r>
            <a:r>
              <a:rPr lang="en-US" sz="1600" dirty="0">
                <a:latin typeface="+mj-lt"/>
              </a:rPr>
              <a:t> was concentrated in </a:t>
            </a:r>
            <a:r>
              <a:rPr lang="en-US" sz="1600" b="1" dirty="0">
                <a:latin typeface="+mj-lt"/>
              </a:rPr>
              <a:t>Vienna</a:t>
            </a:r>
            <a:r>
              <a:rPr lang="en-US" sz="1600" dirty="0">
                <a:latin typeface="+mj-lt"/>
              </a:rPr>
              <a:t>. These were especially craftsmen and workers in the blue-collar professions. Vienna became the second Czech cultural </a:t>
            </a:r>
            <a:r>
              <a:rPr lang="en-US" sz="1600" dirty="0" err="1">
                <a:latin typeface="+mj-lt"/>
              </a:rPr>
              <a:t>centre</a:t>
            </a:r>
            <a:r>
              <a:rPr lang="en-US" sz="1600" dirty="0">
                <a:latin typeface="+mj-lt"/>
              </a:rPr>
              <a:t> after Prague.</a:t>
            </a:r>
            <a:endParaRPr lang="cs-CZ" sz="1600" dirty="0" smtClean="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spTree>
    <p:extLst>
      <p:ext uri="{BB962C8B-B14F-4D97-AF65-F5344CB8AC3E}">
        <p14:creationId xmlns:p14="http://schemas.microsoft.com/office/powerpoint/2010/main" val="25836543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of</a:t>
            </a:r>
            <a:r>
              <a:rPr lang="cs-CZ" sz="4000" b="1" dirty="0" smtClean="0">
                <a:latin typeface="Open Sans" panose="020B0606030504020204" pitchFamily="34" charset="0"/>
                <a:ea typeface="Open Sans" panose="020B0606030504020204" pitchFamily="34" charset="0"/>
                <a:cs typeface="Open Sans" panose="020B0606030504020204" pitchFamily="34" charset="0"/>
              </a:rPr>
              <a:t> Czech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emigration</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07749" y="2315424"/>
            <a:ext cx="9836451" cy="3139321"/>
          </a:xfrm>
          <a:prstGeom prst="rect">
            <a:avLst/>
          </a:prstGeom>
          <a:noFill/>
        </p:spPr>
        <p:txBody>
          <a:bodyPr wrap="square" rtlCol="0">
            <a:spAutoFit/>
          </a:bodyPr>
          <a:lstStyle/>
          <a:p>
            <a:r>
              <a:rPr lang="cs-CZ" sz="1800" b="1" dirty="0" smtClean="0">
                <a:solidFill>
                  <a:srgbClr val="0F6CB1"/>
                </a:solidFill>
                <a:latin typeface="+mj-lt"/>
              </a:rPr>
              <a:t>More </a:t>
            </a:r>
            <a:r>
              <a:rPr lang="cs-CZ" sz="1800" b="1" dirty="0" err="1" smtClean="0">
                <a:solidFill>
                  <a:srgbClr val="0F6CB1"/>
                </a:solidFill>
                <a:latin typeface="+mj-lt"/>
              </a:rPr>
              <a:t>industrial</a:t>
            </a:r>
            <a:r>
              <a:rPr lang="cs-CZ" sz="1800" b="1" dirty="0" smtClean="0">
                <a:solidFill>
                  <a:srgbClr val="0F6CB1"/>
                </a:solidFill>
                <a:latin typeface="+mj-lt"/>
              </a:rPr>
              <a:t> </a:t>
            </a:r>
            <a:r>
              <a:rPr lang="cs-CZ" sz="1800" b="1" dirty="0" err="1" smtClean="0">
                <a:solidFill>
                  <a:srgbClr val="0F6CB1"/>
                </a:solidFill>
                <a:latin typeface="+mj-lt"/>
              </a:rPr>
              <a:t>migration</a:t>
            </a:r>
            <a:r>
              <a:rPr lang="cs-CZ" sz="1800" b="1" dirty="0" smtClean="0">
                <a:solidFill>
                  <a:srgbClr val="0F6CB1"/>
                </a:solidFill>
                <a:latin typeface="+mj-lt"/>
              </a:rPr>
              <a:t> </a:t>
            </a:r>
          </a:p>
          <a:p>
            <a:endParaRPr lang="cs-CZ" sz="1800" b="1" dirty="0" smtClean="0">
              <a:solidFill>
                <a:srgbClr val="0F6CB1"/>
              </a:solidFill>
              <a:latin typeface="+mj-lt"/>
            </a:endParaRPr>
          </a:p>
          <a:p>
            <a:r>
              <a:rPr lang="en-US" sz="1800" dirty="0" smtClean="0">
                <a:latin typeface="+mj-lt"/>
              </a:rPr>
              <a:t>From </a:t>
            </a:r>
            <a:r>
              <a:rPr lang="en-US" sz="1800" dirty="0">
                <a:latin typeface="+mj-lt"/>
              </a:rPr>
              <a:t>the middle of the 19th century, emigration of Czech craftsmen, tradesmen and especially workers </a:t>
            </a:r>
            <a:r>
              <a:rPr lang="en-US" sz="1800" dirty="0" smtClean="0">
                <a:latin typeface="+mj-lt"/>
              </a:rPr>
              <a:t>began</a:t>
            </a:r>
            <a:r>
              <a:rPr lang="cs-CZ" sz="1800" dirty="0" smtClean="0">
                <a:latin typeface="+mj-lt"/>
              </a:rPr>
              <a:t>: </a:t>
            </a:r>
          </a:p>
          <a:p>
            <a:endParaRPr lang="cs-CZ" sz="1800" dirty="0">
              <a:latin typeface="+mj-lt"/>
            </a:endParaRPr>
          </a:p>
          <a:p>
            <a:pPr marL="342900" indent="-342900">
              <a:buAutoNum type="arabicParenR"/>
            </a:pPr>
            <a:r>
              <a:rPr lang="en-US" sz="1800" b="1" dirty="0" smtClean="0">
                <a:latin typeface="+mj-lt"/>
              </a:rPr>
              <a:t>Germany</a:t>
            </a:r>
            <a:r>
              <a:rPr lang="cs-CZ" sz="1800" b="1" dirty="0" smtClean="0">
                <a:latin typeface="+mj-lt"/>
              </a:rPr>
              <a:t>:  </a:t>
            </a:r>
            <a:r>
              <a:rPr lang="cs-CZ" sz="1800" dirty="0" smtClean="0">
                <a:latin typeface="+mj-lt"/>
              </a:rPr>
              <a:t>t</a:t>
            </a:r>
            <a:r>
              <a:rPr lang="en-US" sz="1800" dirty="0" smtClean="0">
                <a:latin typeface="+mj-lt"/>
              </a:rPr>
              <a:t>he </a:t>
            </a:r>
            <a:r>
              <a:rPr lang="en-US" sz="1800" dirty="0">
                <a:latin typeface="+mj-lt"/>
              </a:rPr>
              <a:t>most important </a:t>
            </a:r>
            <a:r>
              <a:rPr lang="en-US" sz="1800" dirty="0" smtClean="0">
                <a:latin typeface="+mj-lt"/>
              </a:rPr>
              <a:t>centers </a:t>
            </a:r>
            <a:r>
              <a:rPr lang="en-US" sz="1800" dirty="0">
                <a:latin typeface="+mj-lt"/>
              </a:rPr>
              <a:t>of compatriots were in Dresden, Saxony, Leipzig, Berlin, Hamburg, Bremen and especially in the industrial districts of the Rhineland and Westphalia. From the 1990s onwards, the arrival of miners and mining-related professions predominated</a:t>
            </a:r>
            <a:r>
              <a:rPr lang="en-US" sz="1800" dirty="0" smtClean="0">
                <a:latin typeface="+mj-lt"/>
              </a:rPr>
              <a:t>.</a:t>
            </a:r>
            <a:endParaRPr lang="cs-CZ" sz="1800" dirty="0" smtClean="0">
              <a:latin typeface="+mj-lt"/>
            </a:endParaRPr>
          </a:p>
          <a:p>
            <a:pPr marL="342900" indent="-342900">
              <a:buAutoNum type="arabicParenR"/>
            </a:pPr>
            <a:r>
              <a:rPr lang="cs-CZ" sz="1800" b="1" dirty="0" smtClean="0">
                <a:latin typeface="+mj-lt"/>
              </a:rPr>
              <a:t>France </a:t>
            </a:r>
            <a:r>
              <a:rPr lang="cs-CZ" sz="1800" dirty="0" smtClean="0">
                <a:latin typeface="+mj-lt"/>
              </a:rPr>
              <a:t>(</a:t>
            </a:r>
            <a:r>
              <a:rPr lang="en-US" sz="1800" dirty="0">
                <a:latin typeface="+mj-lt"/>
              </a:rPr>
              <a:t>Pas-de-Calais, Nord, Moselle, </a:t>
            </a:r>
            <a:r>
              <a:rPr lang="en-US" sz="1800" dirty="0" smtClean="0">
                <a:latin typeface="+mj-lt"/>
              </a:rPr>
              <a:t>Meurthe-et-Moselle</a:t>
            </a:r>
            <a:r>
              <a:rPr lang="cs-CZ" sz="1800" dirty="0" smtClean="0">
                <a:latin typeface="+mj-lt"/>
              </a:rPr>
              <a:t>), </a:t>
            </a:r>
            <a:r>
              <a:rPr lang="cs-CZ" sz="1800" b="1" dirty="0" err="1" smtClean="0">
                <a:latin typeface="+mj-lt"/>
              </a:rPr>
              <a:t>Belgium</a:t>
            </a:r>
            <a:r>
              <a:rPr lang="cs-CZ" sz="1800" dirty="0" smtClean="0">
                <a:latin typeface="+mj-lt"/>
              </a:rPr>
              <a:t> (</a:t>
            </a:r>
            <a:r>
              <a:rPr lang="en-US" sz="1800" dirty="0" err="1">
                <a:latin typeface="+mj-lt"/>
              </a:rPr>
              <a:t>Haimaut</a:t>
            </a:r>
            <a:r>
              <a:rPr lang="en-US" sz="1800" dirty="0">
                <a:latin typeface="+mj-lt"/>
              </a:rPr>
              <a:t>, </a:t>
            </a:r>
            <a:r>
              <a:rPr lang="en-US" sz="1800" dirty="0" err="1">
                <a:latin typeface="+mj-lt"/>
              </a:rPr>
              <a:t>Liége</a:t>
            </a:r>
            <a:r>
              <a:rPr lang="en-US" sz="1800" dirty="0">
                <a:latin typeface="+mj-lt"/>
              </a:rPr>
              <a:t> and </a:t>
            </a:r>
            <a:r>
              <a:rPr lang="en-US" sz="1800" dirty="0" smtClean="0">
                <a:latin typeface="+mj-lt"/>
              </a:rPr>
              <a:t>Limburg</a:t>
            </a:r>
            <a:endParaRPr lang="cs-CZ" sz="1800" dirty="0" smtClean="0">
              <a:latin typeface="+mj-lt"/>
            </a:endParaRPr>
          </a:p>
          <a:p>
            <a:pPr marL="342900" indent="-342900">
              <a:buAutoNum type="arabicParenR"/>
            </a:pPr>
            <a:r>
              <a:rPr lang="cs-CZ" sz="1800" b="1" dirty="0" err="1" smtClean="0">
                <a:latin typeface="+mj-lt"/>
              </a:rPr>
              <a:t>Switzerlad</a:t>
            </a:r>
            <a:r>
              <a:rPr lang="cs-CZ" sz="1800" b="1" dirty="0" smtClean="0">
                <a:latin typeface="+mj-lt"/>
              </a:rPr>
              <a:t>, </a:t>
            </a:r>
            <a:r>
              <a:rPr lang="cs-CZ" sz="1800" b="1" dirty="0" err="1" smtClean="0">
                <a:latin typeface="+mj-lt"/>
              </a:rPr>
              <a:t>Holland</a:t>
            </a:r>
            <a:r>
              <a:rPr lang="cs-CZ" sz="1800" b="1" dirty="0" smtClean="0">
                <a:latin typeface="+mj-lt"/>
              </a:rPr>
              <a:t>, </a:t>
            </a:r>
            <a:r>
              <a:rPr lang="cs-CZ" sz="1800" b="1" dirty="0" err="1" smtClean="0">
                <a:latin typeface="+mj-lt"/>
              </a:rPr>
              <a:t>England</a:t>
            </a:r>
            <a:endParaRPr lang="cs-CZ" sz="1800" b="1" dirty="0" smtClean="0">
              <a:latin typeface="+mj-lt"/>
            </a:endParaRPr>
          </a:p>
          <a:p>
            <a:endParaRPr lang="cs-CZ" sz="1800" b="1" dirty="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spTree>
    <p:extLst>
      <p:ext uri="{BB962C8B-B14F-4D97-AF65-F5344CB8AC3E}">
        <p14:creationId xmlns:p14="http://schemas.microsoft.com/office/powerpoint/2010/main" val="25098005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of</a:t>
            </a:r>
            <a:r>
              <a:rPr lang="cs-CZ" sz="4000" b="1" dirty="0" smtClean="0">
                <a:latin typeface="Open Sans" panose="020B0606030504020204" pitchFamily="34" charset="0"/>
                <a:ea typeface="Open Sans" panose="020B0606030504020204" pitchFamily="34" charset="0"/>
                <a:cs typeface="Open Sans" panose="020B0606030504020204" pitchFamily="34" charset="0"/>
              </a:rPr>
              <a:t> Czech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emigration</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07749" y="2315424"/>
            <a:ext cx="10092483" cy="3293209"/>
          </a:xfrm>
          <a:prstGeom prst="rect">
            <a:avLst/>
          </a:prstGeom>
          <a:noFill/>
        </p:spPr>
        <p:txBody>
          <a:bodyPr wrap="square" rtlCol="0">
            <a:spAutoFit/>
          </a:bodyPr>
          <a:lstStyle/>
          <a:p>
            <a:r>
              <a:rPr lang="cs-CZ" sz="1600" b="1" dirty="0" smtClean="0">
                <a:solidFill>
                  <a:srgbClr val="0F6CB1"/>
                </a:solidFill>
                <a:latin typeface="+mj-lt"/>
              </a:rPr>
              <a:t>Latin America  </a:t>
            </a:r>
          </a:p>
          <a:p>
            <a:endParaRPr lang="cs-CZ" sz="1600" dirty="0" smtClean="0">
              <a:latin typeface="+mj-lt"/>
            </a:endParaRPr>
          </a:p>
          <a:p>
            <a:pPr marL="285750" indent="-285750" algn="just">
              <a:buFont typeface="Arial" panose="020B0604020202020204" pitchFamily="34" charset="0"/>
              <a:buChar char="•"/>
            </a:pPr>
            <a:r>
              <a:rPr lang="en-US" sz="1600" dirty="0" smtClean="0">
                <a:latin typeface="+mj-lt"/>
              </a:rPr>
              <a:t>Between </a:t>
            </a:r>
            <a:r>
              <a:rPr lang="en-US" sz="1600" dirty="0">
                <a:latin typeface="+mj-lt"/>
              </a:rPr>
              <a:t>1872 and 1875, groups of inhabitants from the </a:t>
            </a:r>
            <a:r>
              <a:rPr lang="en-US" sz="1600" dirty="0" err="1">
                <a:latin typeface="+mj-lt"/>
              </a:rPr>
              <a:t>Broumov</a:t>
            </a:r>
            <a:r>
              <a:rPr lang="en-US" sz="1600" dirty="0">
                <a:latin typeface="+mj-lt"/>
              </a:rPr>
              <a:t> region and Police </a:t>
            </a:r>
            <a:r>
              <a:rPr lang="en-US" sz="1600" dirty="0" err="1">
                <a:latin typeface="+mj-lt"/>
              </a:rPr>
              <a:t>nad</a:t>
            </a:r>
            <a:r>
              <a:rPr lang="en-US" sz="1600" dirty="0">
                <a:latin typeface="+mj-lt"/>
              </a:rPr>
              <a:t> </a:t>
            </a:r>
            <a:r>
              <a:rPr lang="en-US" sz="1600" dirty="0" err="1">
                <a:latin typeface="+mj-lt"/>
              </a:rPr>
              <a:t>Metují</a:t>
            </a:r>
            <a:r>
              <a:rPr lang="en-US" sz="1600" dirty="0">
                <a:latin typeface="+mj-lt"/>
              </a:rPr>
              <a:t> in northeastern Bohemia left for southern </a:t>
            </a:r>
            <a:r>
              <a:rPr lang="en-US" sz="1600" b="1" dirty="0">
                <a:latin typeface="+mj-lt"/>
              </a:rPr>
              <a:t>Chile</a:t>
            </a:r>
            <a:r>
              <a:rPr lang="en-US" sz="1600" dirty="0">
                <a:latin typeface="+mj-lt"/>
              </a:rPr>
              <a:t>, where the town of Nueva </a:t>
            </a:r>
            <a:r>
              <a:rPr lang="en-US" sz="1600" dirty="0" err="1">
                <a:latin typeface="+mj-lt"/>
              </a:rPr>
              <a:t>Braunau</a:t>
            </a:r>
            <a:r>
              <a:rPr lang="en-US" sz="1600" dirty="0">
                <a:latin typeface="+mj-lt"/>
              </a:rPr>
              <a:t> was founded. </a:t>
            </a:r>
            <a:endParaRPr lang="cs-CZ" sz="1600" dirty="0" smtClean="0">
              <a:latin typeface="+mj-lt"/>
            </a:endParaRPr>
          </a:p>
          <a:p>
            <a:pPr marL="285750" indent="-285750" algn="just">
              <a:buFont typeface="Arial" panose="020B0604020202020204" pitchFamily="34" charset="0"/>
              <a:buChar char="•"/>
            </a:pPr>
            <a:r>
              <a:rPr lang="en-US" sz="1600" dirty="0" smtClean="0">
                <a:latin typeface="+mj-lt"/>
              </a:rPr>
              <a:t>At </a:t>
            </a:r>
            <a:r>
              <a:rPr lang="en-US" sz="1600" dirty="0">
                <a:latin typeface="+mj-lt"/>
              </a:rPr>
              <a:t>the beginning of the 20th century, Czechs left for </a:t>
            </a:r>
            <a:r>
              <a:rPr lang="en-US" sz="1600" b="1" dirty="0">
                <a:latin typeface="+mj-lt"/>
              </a:rPr>
              <a:t>Argentina</a:t>
            </a:r>
            <a:r>
              <a:rPr lang="en-US" sz="1600" dirty="0">
                <a:latin typeface="+mj-lt"/>
              </a:rPr>
              <a:t>, mostly to Buenos Aires and the surrounding area: </a:t>
            </a:r>
            <a:r>
              <a:rPr lang="en-US" sz="1600" dirty="0" err="1">
                <a:latin typeface="+mj-lt"/>
              </a:rPr>
              <a:t>Berisso</a:t>
            </a:r>
            <a:r>
              <a:rPr lang="en-US" sz="1600" dirty="0">
                <a:latin typeface="+mj-lt"/>
              </a:rPr>
              <a:t>, Veronica, Avellaneda. The predominant professions were engineers, merchants and workers in various fields. </a:t>
            </a:r>
            <a:r>
              <a:rPr lang="en-US" sz="1600" dirty="0" smtClean="0">
                <a:latin typeface="+mj-lt"/>
              </a:rPr>
              <a:t>Within </a:t>
            </a:r>
            <a:r>
              <a:rPr lang="en-US" sz="1600" dirty="0">
                <a:latin typeface="+mj-lt"/>
              </a:rPr>
              <a:t>a few decades, the Czech and Slovak emigrants created a strong Czech agricultural colony in the northern Argentine province of Gran Chaco around the town of </a:t>
            </a:r>
            <a:r>
              <a:rPr lang="en-US" sz="1600" dirty="0" err="1" smtClean="0">
                <a:latin typeface="+mj-lt"/>
              </a:rPr>
              <a:t>Presidencia</a:t>
            </a:r>
            <a:r>
              <a:rPr lang="en-US" sz="1600" dirty="0" smtClean="0">
                <a:latin typeface="+mj-lt"/>
              </a:rPr>
              <a:t> </a:t>
            </a:r>
            <a:r>
              <a:rPr lang="en-US" sz="1600" dirty="0">
                <a:latin typeface="+mj-lt"/>
              </a:rPr>
              <a:t>Roque Saenz Pena (in 1937 it had about 5,000 Czechs</a:t>
            </a:r>
            <a:r>
              <a:rPr lang="en-US" sz="1600" dirty="0" smtClean="0">
                <a:latin typeface="+mj-lt"/>
              </a:rPr>
              <a:t>).</a:t>
            </a:r>
            <a:endParaRPr lang="cs-CZ" sz="1600" dirty="0" smtClean="0">
              <a:latin typeface="+mj-lt"/>
            </a:endParaRPr>
          </a:p>
          <a:p>
            <a:pPr marL="285750" indent="-285750" algn="just">
              <a:buFont typeface="Arial" panose="020B0604020202020204" pitchFamily="34" charset="0"/>
              <a:buChar char="•"/>
            </a:pPr>
            <a:r>
              <a:rPr lang="en-US" sz="1600" dirty="0" smtClean="0">
                <a:latin typeface="+mj-lt"/>
              </a:rPr>
              <a:t>In </a:t>
            </a:r>
            <a:r>
              <a:rPr lang="en-US" sz="1600" b="1" dirty="0">
                <a:latin typeface="+mj-lt"/>
              </a:rPr>
              <a:t>Brazil</a:t>
            </a:r>
            <a:r>
              <a:rPr lang="en-US" sz="1600" dirty="0">
                <a:latin typeface="+mj-lt"/>
              </a:rPr>
              <a:t>, most Czechs have been concentrated in the states of Sao Paulo, Paraná, Santa Catarina and Rio Grande do </a:t>
            </a:r>
            <a:r>
              <a:rPr lang="en-US" sz="1600" dirty="0" err="1">
                <a:latin typeface="+mj-lt"/>
              </a:rPr>
              <a:t>Sul</a:t>
            </a:r>
            <a:r>
              <a:rPr lang="en-US" sz="1600" dirty="0">
                <a:latin typeface="+mj-lt"/>
              </a:rPr>
              <a:t> since the 1990s. </a:t>
            </a:r>
            <a:endParaRPr lang="cs-CZ" sz="1600" dirty="0" smtClean="0">
              <a:latin typeface="+mj-lt"/>
            </a:endParaRPr>
          </a:p>
          <a:p>
            <a:pPr marL="285750" indent="-285750" algn="just">
              <a:buFont typeface="Arial" panose="020B0604020202020204" pitchFamily="34" charset="0"/>
              <a:buChar char="•"/>
            </a:pPr>
            <a:r>
              <a:rPr lang="en-US" sz="1600" dirty="0" smtClean="0">
                <a:latin typeface="+mj-lt"/>
              </a:rPr>
              <a:t>During </a:t>
            </a:r>
            <a:r>
              <a:rPr lang="en-US" sz="1600" dirty="0">
                <a:latin typeface="+mj-lt"/>
              </a:rPr>
              <a:t>the </a:t>
            </a:r>
            <a:r>
              <a:rPr lang="cs-CZ" sz="1600" dirty="0" smtClean="0">
                <a:latin typeface="+mj-lt"/>
              </a:rPr>
              <a:t>WW2 </a:t>
            </a:r>
            <a:r>
              <a:rPr lang="en-US" sz="1600" dirty="0" smtClean="0">
                <a:latin typeface="+mj-lt"/>
              </a:rPr>
              <a:t>and </a:t>
            </a:r>
            <a:r>
              <a:rPr lang="en-US" sz="1600" dirty="0">
                <a:latin typeface="+mj-lt"/>
              </a:rPr>
              <a:t>in the post-war years, Czechs participated in large colonization projects under the leadership of </a:t>
            </a:r>
            <a:r>
              <a:rPr lang="en-US" sz="1600" b="1" dirty="0">
                <a:latin typeface="+mj-lt"/>
              </a:rPr>
              <a:t>Jan </a:t>
            </a:r>
            <a:r>
              <a:rPr lang="en-US" sz="1600" b="1" dirty="0" err="1">
                <a:latin typeface="+mj-lt"/>
              </a:rPr>
              <a:t>Antonín</a:t>
            </a:r>
            <a:r>
              <a:rPr lang="en-US" sz="1600" b="1" dirty="0">
                <a:latin typeface="+mj-lt"/>
              </a:rPr>
              <a:t> Bata</a:t>
            </a:r>
            <a:r>
              <a:rPr lang="en-US" sz="1600" dirty="0">
                <a:latin typeface="+mj-lt"/>
              </a:rPr>
              <a:t>. The cities of </a:t>
            </a:r>
            <a:r>
              <a:rPr lang="en-US" sz="1600" dirty="0" err="1">
                <a:latin typeface="+mj-lt"/>
              </a:rPr>
              <a:t>Bataguas</a:t>
            </a:r>
            <a:r>
              <a:rPr lang="en-US" sz="1600" dirty="0">
                <a:latin typeface="+mj-lt"/>
              </a:rPr>
              <a:t>, </a:t>
            </a:r>
            <a:r>
              <a:rPr lang="en-US" sz="1600" dirty="0" err="1">
                <a:latin typeface="+mj-lt"/>
              </a:rPr>
              <a:t>Bataipora</a:t>
            </a:r>
            <a:r>
              <a:rPr lang="en-US" sz="1600" dirty="0">
                <a:latin typeface="+mj-lt"/>
              </a:rPr>
              <a:t>, </a:t>
            </a:r>
            <a:r>
              <a:rPr lang="en-US" sz="1600" dirty="0" err="1">
                <a:latin typeface="+mj-lt"/>
              </a:rPr>
              <a:t>Batatuba</a:t>
            </a:r>
            <a:r>
              <a:rPr lang="en-US" sz="1600" dirty="0">
                <a:latin typeface="+mj-lt"/>
              </a:rPr>
              <a:t> were founded.</a:t>
            </a:r>
            <a:endParaRPr lang="cs-CZ" sz="1600" dirty="0" smtClean="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spTree>
    <p:extLst>
      <p:ext uri="{BB962C8B-B14F-4D97-AF65-F5344CB8AC3E}">
        <p14:creationId xmlns:p14="http://schemas.microsoft.com/office/powerpoint/2010/main" val="30499412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of</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Czech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emigration</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after</a:t>
            </a:r>
            <a:r>
              <a:rPr lang="cs-CZ" sz="4000" b="1" dirty="0" smtClean="0">
                <a:latin typeface="Open Sans" panose="020B0606030504020204" pitchFamily="34" charset="0"/>
                <a:ea typeface="Open Sans" panose="020B0606030504020204" pitchFamily="34" charset="0"/>
                <a:cs typeface="Open Sans" panose="020B0606030504020204" pitchFamily="34" charset="0"/>
              </a:rPr>
              <a:t> 1990 </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07749" y="2315424"/>
            <a:ext cx="4542075" cy="2308324"/>
          </a:xfrm>
          <a:prstGeom prst="rect">
            <a:avLst/>
          </a:prstGeom>
          <a:noFill/>
        </p:spPr>
        <p:txBody>
          <a:bodyPr wrap="square" rtlCol="0">
            <a:spAutoFit/>
          </a:bodyPr>
          <a:lstStyle/>
          <a:p>
            <a:pPr marL="285750" indent="-285750" algn="just">
              <a:buFont typeface="Arial" panose="020B0604020202020204" pitchFamily="34" charset="0"/>
              <a:buChar char="•"/>
            </a:pPr>
            <a:r>
              <a:rPr lang="en-US" sz="1800" dirty="0" smtClean="0">
                <a:latin typeface="+mj-lt"/>
              </a:rPr>
              <a:t>The </a:t>
            </a:r>
            <a:r>
              <a:rPr lang="en-US" sz="1800" dirty="0">
                <a:latin typeface="+mj-lt"/>
              </a:rPr>
              <a:t>creation of the modern diaspora </a:t>
            </a:r>
            <a:r>
              <a:rPr lang="en-US" sz="1800" b="1" dirty="0">
                <a:latin typeface="+mj-lt"/>
              </a:rPr>
              <a:t>after 1990 by young people </a:t>
            </a:r>
            <a:r>
              <a:rPr lang="en-US" sz="1800" dirty="0">
                <a:latin typeface="+mj-lt"/>
              </a:rPr>
              <a:t>leaving not out of social need or directly for political reasons, but because of the need for foreign experience (study, work, etc.). </a:t>
            </a:r>
            <a:endParaRPr lang="cs-CZ" sz="1800" dirty="0" smtClean="0">
              <a:latin typeface="+mj-lt"/>
            </a:endParaRPr>
          </a:p>
          <a:p>
            <a:pPr marL="285750" indent="-285750" algn="just">
              <a:buFont typeface="Arial" panose="020B0604020202020204" pitchFamily="34" charset="0"/>
              <a:buChar char="•"/>
            </a:pPr>
            <a:r>
              <a:rPr lang="en-US" sz="1800" dirty="0" smtClean="0">
                <a:latin typeface="+mj-lt"/>
              </a:rPr>
              <a:t>The </a:t>
            </a:r>
            <a:r>
              <a:rPr lang="en-US" sz="1800" dirty="0">
                <a:latin typeface="+mj-lt"/>
              </a:rPr>
              <a:t>emergence of a new body of foreign Czechs after the partition of Czechoslovakia in 1993.</a:t>
            </a: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graphicFrame>
        <p:nvGraphicFramePr>
          <p:cNvPr id="9" name="Tabulka 8"/>
          <p:cNvGraphicFramePr>
            <a:graphicFrameLocks noGrp="1"/>
          </p:cNvGraphicFramePr>
          <p:nvPr>
            <p:extLst/>
          </p:nvPr>
        </p:nvGraphicFramePr>
        <p:xfrm>
          <a:off x="6044185" y="2258927"/>
          <a:ext cx="4837175" cy="4023360"/>
        </p:xfrm>
        <a:graphic>
          <a:graphicData uri="http://schemas.openxmlformats.org/drawingml/2006/table">
            <a:tbl>
              <a:tblPr firstRow="1" bandRow="1">
                <a:tableStyleId>{5C22544A-7EE6-4342-B048-85BDC9FD1C3A}</a:tableStyleId>
              </a:tblPr>
              <a:tblGrid>
                <a:gridCol w="662548">
                  <a:extLst>
                    <a:ext uri="{9D8B030D-6E8A-4147-A177-3AD203B41FA5}">
                      <a16:colId xmlns:a16="http://schemas.microsoft.com/office/drawing/2014/main" val="1114824851"/>
                    </a:ext>
                  </a:extLst>
                </a:gridCol>
                <a:gridCol w="2008681">
                  <a:extLst>
                    <a:ext uri="{9D8B030D-6E8A-4147-A177-3AD203B41FA5}">
                      <a16:colId xmlns:a16="http://schemas.microsoft.com/office/drawing/2014/main" val="71878154"/>
                    </a:ext>
                  </a:extLst>
                </a:gridCol>
                <a:gridCol w="2165946">
                  <a:extLst>
                    <a:ext uri="{9D8B030D-6E8A-4147-A177-3AD203B41FA5}">
                      <a16:colId xmlns:a16="http://schemas.microsoft.com/office/drawing/2014/main" val="1946106158"/>
                    </a:ext>
                  </a:extLst>
                </a:gridCol>
              </a:tblGrid>
              <a:tr h="361892">
                <a:tc>
                  <a:txBody>
                    <a:bodyPr/>
                    <a:lstStyle/>
                    <a:p>
                      <a:pPr algn="r"/>
                      <a:endParaRPr lang="cs-CZ" sz="1800" dirty="0"/>
                    </a:p>
                  </a:txBody>
                  <a:tcPr/>
                </a:tc>
                <a:tc>
                  <a:txBody>
                    <a:bodyPr/>
                    <a:lstStyle/>
                    <a:p>
                      <a:pPr algn="ctr"/>
                      <a:r>
                        <a:rPr lang="cs-CZ" sz="1800" dirty="0" smtClean="0"/>
                        <a:t>Country</a:t>
                      </a:r>
                      <a:endParaRPr lang="cs-CZ" sz="1800" dirty="0"/>
                    </a:p>
                  </a:txBody>
                  <a:tcPr/>
                </a:tc>
                <a:tc>
                  <a:txBody>
                    <a:bodyPr/>
                    <a:lstStyle/>
                    <a:p>
                      <a:pPr algn="ctr"/>
                      <a:r>
                        <a:rPr lang="cs-CZ" sz="1800" dirty="0" err="1" smtClean="0"/>
                        <a:t>Number</a:t>
                      </a:r>
                      <a:r>
                        <a:rPr lang="cs-CZ" sz="1800" dirty="0" smtClean="0"/>
                        <a:t> </a:t>
                      </a:r>
                      <a:r>
                        <a:rPr lang="cs-CZ" sz="1800" dirty="0" err="1" smtClean="0"/>
                        <a:t>of</a:t>
                      </a:r>
                      <a:r>
                        <a:rPr lang="cs-CZ" sz="1800" dirty="0" smtClean="0"/>
                        <a:t> </a:t>
                      </a:r>
                      <a:r>
                        <a:rPr lang="cs-CZ" sz="1800" dirty="0" err="1" smtClean="0"/>
                        <a:t>Czechs</a:t>
                      </a:r>
                      <a:endParaRPr lang="cs-CZ" sz="1800" dirty="0"/>
                    </a:p>
                  </a:txBody>
                  <a:tcPr/>
                </a:tc>
                <a:extLst>
                  <a:ext uri="{0D108BD9-81ED-4DB2-BD59-A6C34878D82A}">
                    <a16:rowId xmlns:a16="http://schemas.microsoft.com/office/drawing/2014/main" val="2101697299"/>
                  </a:ext>
                </a:extLst>
              </a:tr>
              <a:tr h="361892">
                <a:tc>
                  <a:txBody>
                    <a:bodyPr/>
                    <a:lstStyle/>
                    <a:p>
                      <a:pPr algn="r"/>
                      <a:r>
                        <a:rPr lang="cs-CZ" sz="1800" dirty="0" smtClean="0"/>
                        <a:t>1. </a:t>
                      </a:r>
                      <a:endParaRPr lang="cs-CZ" sz="1800" dirty="0"/>
                    </a:p>
                  </a:txBody>
                  <a:tcPr/>
                </a:tc>
                <a:tc>
                  <a:txBody>
                    <a:bodyPr/>
                    <a:lstStyle/>
                    <a:p>
                      <a:r>
                        <a:rPr lang="cs-CZ" sz="1800" dirty="0" smtClean="0"/>
                        <a:t>USA </a:t>
                      </a:r>
                      <a:endParaRPr lang="cs-CZ" sz="1800" dirty="0"/>
                    </a:p>
                  </a:txBody>
                  <a:tcPr/>
                </a:tc>
                <a:tc>
                  <a:txBody>
                    <a:bodyPr/>
                    <a:lstStyle/>
                    <a:p>
                      <a:pPr algn="r"/>
                      <a:r>
                        <a:rPr lang="cs-CZ" sz="1800" dirty="0" smtClean="0"/>
                        <a:t>1.965.035</a:t>
                      </a:r>
                      <a:endParaRPr lang="cs-CZ" sz="1800" dirty="0"/>
                    </a:p>
                  </a:txBody>
                  <a:tcPr/>
                </a:tc>
                <a:extLst>
                  <a:ext uri="{0D108BD9-81ED-4DB2-BD59-A6C34878D82A}">
                    <a16:rowId xmlns:a16="http://schemas.microsoft.com/office/drawing/2014/main" val="2524383511"/>
                  </a:ext>
                </a:extLst>
              </a:tr>
              <a:tr h="361892">
                <a:tc>
                  <a:txBody>
                    <a:bodyPr/>
                    <a:lstStyle/>
                    <a:p>
                      <a:pPr algn="r"/>
                      <a:r>
                        <a:rPr lang="cs-CZ" sz="1800" dirty="0" smtClean="0"/>
                        <a:t>2.</a:t>
                      </a:r>
                      <a:r>
                        <a:rPr lang="cs-CZ" sz="1800" baseline="0" dirty="0" smtClean="0"/>
                        <a:t> </a:t>
                      </a:r>
                      <a:endParaRPr lang="cs-CZ" sz="1800" dirty="0"/>
                    </a:p>
                  </a:txBody>
                  <a:tcPr/>
                </a:tc>
                <a:tc>
                  <a:txBody>
                    <a:bodyPr/>
                    <a:lstStyle/>
                    <a:p>
                      <a:r>
                        <a:rPr lang="cs-CZ" sz="1800" dirty="0" err="1" smtClean="0"/>
                        <a:t>Canada</a:t>
                      </a:r>
                      <a:r>
                        <a:rPr lang="cs-CZ" sz="1800" dirty="0" smtClean="0"/>
                        <a:t> </a:t>
                      </a:r>
                      <a:endParaRPr lang="cs-CZ" sz="1800" dirty="0"/>
                    </a:p>
                  </a:txBody>
                  <a:tcPr/>
                </a:tc>
                <a:tc>
                  <a:txBody>
                    <a:bodyPr/>
                    <a:lstStyle/>
                    <a:p>
                      <a:pPr algn="r"/>
                      <a:r>
                        <a:rPr lang="cs-CZ" sz="1800" dirty="0" smtClean="0"/>
                        <a:t>119.670</a:t>
                      </a:r>
                      <a:endParaRPr lang="cs-CZ" sz="1800" dirty="0"/>
                    </a:p>
                  </a:txBody>
                  <a:tcPr/>
                </a:tc>
                <a:extLst>
                  <a:ext uri="{0D108BD9-81ED-4DB2-BD59-A6C34878D82A}">
                    <a16:rowId xmlns:a16="http://schemas.microsoft.com/office/drawing/2014/main" val="3596865423"/>
                  </a:ext>
                </a:extLst>
              </a:tr>
              <a:tr h="361892">
                <a:tc>
                  <a:txBody>
                    <a:bodyPr/>
                    <a:lstStyle/>
                    <a:p>
                      <a:pPr algn="r"/>
                      <a:r>
                        <a:rPr lang="cs-CZ" sz="1800" dirty="0" smtClean="0"/>
                        <a:t>3. </a:t>
                      </a:r>
                      <a:endParaRPr lang="cs-CZ" sz="1800" dirty="0"/>
                    </a:p>
                  </a:txBody>
                  <a:tcPr/>
                </a:tc>
                <a:tc>
                  <a:txBody>
                    <a:bodyPr/>
                    <a:lstStyle/>
                    <a:p>
                      <a:r>
                        <a:rPr lang="cs-CZ" sz="1800" dirty="0" err="1" smtClean="0"/>
                        <a:t>Germany</a:t>
                      </a:r>
                      <a:endParaRPr lang="cs-CZ" sz="1800" dirty="0"/>
                    </a:p>
                  </a:txBody>
                  <a:tcPr/>
                </a:tc>
                <a:tc>
                  <a:txBody>
                    <a:bodyPr/>
                    <a:lstStyle/>
                    <a:p>
                      <a:pPr algn="r"/>
                      <a:r>
                        <a:rPr lang="cs-CZ" sz="1800" dirty="0" smtClean="0"/>
                        <a:t>50.000</a:t>
                      </a:r>
                      <a:endParaRPr lang="cs-CZ" sz="1800" dirty="0"/>
                    </a:p>
                  </a:txBody>
                  <a:tcPr/>
                </a:tc>
                <a:extLst>
                  <a:ext uri="{0D108BD9-81ED-4DB2-BD59-A6C34878D82A}">
                    <a16:rowId xmlns:a16="http://schemas.microsoft.com/office/drawing/2014/main" val="1798172084"/>
                  </a:ext>
                </a:extLst>
              </a:tr>
              <a:tr h="361892">
                <a:tc>
                  <a:txBody>
                    <a:bodyPr/>
                    <a:lstStyle/>
                    <a:p>
                      <a:pPr algn="r"/>
                      <a:r>
                        <a:rPr lang="cs-CZ" sz="1800" dirty="0" smtClean="0"/>
                        <a:t>4. </a:t>
                      </a:r>
                      <a:endParaRPr lang="cs-CZ" sz="1800" dirty="0"/>
                    </a:p>
                  </a:txBody>
                  <a:tcPr/>
                </a:tc>
                <a:tc>
                  <a:txBody>
                    <a:bodyPr/>
                    <a:lstStyle/>
                    <a:p>
                      <a:r>
                        <a:rPr lang="cs-CZ" sz="1800" dirty="0" err="1" smtClean="0"/>
                        <a:t>Austria</a:t>
                      </a:r>
                      <a:endParaRPr lang="cs-CZ" sz="1800" dirty="0"/>
                    </a:p>
                  </a:txBody>
                  <a:tcPr/>
                </a:tc>
                <a:tc>
                  <a:txBody>
                    <a:bodyPr/>
                    <a:lstStyle/>
                    <a:p>
                      <a:pPr algn="r"/>
                      <a:r>
                        <a:rPr lang="cs-CZ" sz="1800" dirty="0" smtClean="0"/>
                        <a:t>54.627</a:t>
                      </a:r>
                      <a:endParaRPr lang="cs-CZ" sz="1800" dirty="0"/>
                    </a:p>
                  </a:txBody>
                  <a:tcPr/>
                </a:tc>
                <a:extLst>
                  <a:ext uri="{0D108BD9-81ED-4DB2-BD59-A6C34878D82A}">
                    <a16:rowId xmlns:a16="http://schemas.microsoft.com/office/drawing/2014/main" val="3370164549"/>
                  </a:ext>
                </a:extLst>
              </a:tr>
              <a:tr h="361892">
                <a:tc>
                  <a:txBody>
                    <a:bodyPr/>
                    <a:lstStyle/>
                    <a:p>
                      <a:pPr algn="r"/>
                      <a:r>
                        <a:rPr lang="cs-CZ" sz="1800" dirty="0" smtClean="0"/>
                        <a:t>5. </a:t>
                      </a:r>
                      <a:endParaRPr lang="cs-CZ" sz="1800" dirty="0"/>
                    </a:p>
                  </a:txBody>
                  <a:tcPr/>
                </a:tc>
                <a:tc>
                  <a:txBody>
                    <a:bodyPr/>
                    <a:lstStyle/>
                    <a:p>
                      <a:r>
                        <a:rPr lang="cs-CZ" sz="1800" dirty="0" smtClean="0"/>
                        <a:t>Slovakia </a:t>
                      </a:r>
                      <a:endParaRPr lang="cs-CZ" sz="1800" dirty="0"/>
                    </a:p>
                  </a:txBody>
                  <a:tcPr/>
                </a:tc>
                <a:tc>
                  <a:txBody>
                    <a:bodyPr/>
                    <a:lstStyle/>
                    <a:p>
                      <a:pPr algn="r"/>
                      <a:r>
                        <a:rPr lang="cs-CZ" sz="1800" dirty="0" smtClean="0"/>
                        <a:t>46.801</a:t>
                      </a:r>
                      <a:endParaRPr lang="cs-CZ" sz="1800" dirty="0"/>
                    </a:p>
                  </a:txBody>
                  <a:tcPr/>
                </a:tc>
                <a:extLst>
                  <a:ext uri="{0D108BD9-81ED-4DB2-BD59-A6C34878D82A}">
                    <a16:rowId xmlns:a16="http://schemas.microsoft.com/office/drawing/2014/main" val="2437128225"/>
                  </a:ext>
                </a:extLst>
              </a:tr>
              <a:tr h="361892">
                <a:tc>
                  <a:txBody>
                    <a:bodyPr/>
                    <a:lstStyle/>
                    <a:p>
                      <a:pPr algn="r"/>
                      <a:r>
                        <a:rPr lang="cs-CZ" sz="1800" dirty="0" smtClean="0"/>
                        <a:t>6. </a:t>
                      </a:r>
                      <a:endParaRPr lang="cs-CZ" sz="1800" dirty="0"/>
                    </a:p>
                  </a:txBody>
                  <a:tcPr/>
                </a:tc>
                <a:tc>
                  <a:txBody>
                    <a:bodyPr/>
                    <a:lstStyle/>
                    <a:p>
                      <a:pPr marL="0" marR="0" lvl="0" indent="0" algn="l" defTabSz="1216015" rtl="0" eaLnBrk="1" fontAlgn="auto" latinLnBrk="0" hangingPunct="1">
                        <a:lnSpc>
                          <a:spcPct val="100000"/>
                        </a:lnSpc>
                        <a:spcBef>
                          <a:spcPts val="0"/>
                        </a:spcBef>
                        <a:spcAft>
                          <a:spcPts val="0"/>
                        </a:spcAft>
                        <a:buClrTx/>
                        <a:buSzTx/>
                        <a:buFontTx/>
                        <a:buNone/>
                        <a:tabLst/>
                        <a:defRPr/>
                      </a:pPr>
                      <a:r>
                        <a:rPr lang="cs-CZ" sz="1800" dirty="0" smtClean="0"/>
                        <a:t>United </a:t>
                      </a:r>
                      <a:r>
                        <a:rPr lang="cs-CZ" sz="1800" dirty="0" err="1" smtClean="0"/>
                        <a:t>Kingdom</a:t>
                      </a:r>
                      <a:r>
                        <a:rPr lang="cs-CZ" sz="1800" dirty="0" smtClean="0"/>
                        <a:t> </a:t>
                      </a:r>
                    </a:p>
                  </a:txBody>
                  <a:tcPr/>
                </a:tc>
                <a:tc>
                  <a:txBody>
                    <a:bodyPr/>
                    <a:lstStyle/>
                    <a:p>
                      <a:pPr algn="r"/>
                      <a:r>
                        <a:rPr lang="cs-CZ" sz="1800" dirty="0" smtClean="0"/>
                        <a:t>40.000</a:t>
                      </a:r>
                      <a:endParaRPr lang="cs-CZ" sz="1800" dirty="0"/>
                    </a:p>
                  </a:txBody>
                  <a:tcPr/>
                </a:tc>
                <a:extLst>
                  <a:ext uri="{0D108BD9-81ED-4DB2-BD59-A6C34878D82A}">
                    <a16:rowId xmlns:a16="http://schemas.microsoft.com/office/drawing/2014/main" val="2724142006"/>
                  </a:ext>
                </a:extLst>
              </a:tr>
              <a:tr h="361892">
                <a:tc>
                  <a:txBody>
                    <a:bodyPr/>
                    <a:lstStyle/>
                    <a:p>
                      <a:pPr algn="r"/>
                      <a:r>
                        <a:rPr lang="cs-CZ" sz="1800" dirty="0" smtClean="0"/>
                        <a:t>7. </a:t>
                      </a:r>
                      <a:endParaRPr lang="cs-CZ" sz="1800" dirty="0"/>
                    </a:p>
                  </a:txBody>
                  <a:tcPr/>
                </a:tc>
                <a:tc>
                  <a:txBody>
                    <a:bodyPr/>
                    <a:lstStyle/>
                    <a:p>
                      <a:r>
                        <a:rPr lang="cs-CZ" sz="1800" dirty="0" smtClean="0"/>
                        <a:t>Argentina</a:t>
                      </a:r>
                      <a:endParaRPr lang="cs-CZ" sz="1800" dirty="0"/>
                    </a:p>
                  </a:txBody>
                  <a:tcPr/>
                </a:tc>
                <a:tc>
                  <a:txBody>
                    <a:bodyPr/>
                    <a:lstStyle/>
                    <a:p>
                      <a:pPr algn="r"/>
                      <a:r>
                        <a:rPr lang="cs-CZ" sz="1800" dirty="0" smtClean="0"/>
                        <a:t>30.000</a:t>
                      </a:r>
                      <a:endParaRPr lang="cs-CZ" sz="1800" dirty="0"/>
                    </a:p>
                  </a:txBody>
                  <a:tcPr/>
                </a:tc>
                <a:extLst>
                  <a:ext uri="{0D108BD9-81ED-4DB2-BD59-A6C34878D82A}">
                    <a16:rowId xmlns:a16="http://schemas.microsoft.com/office/drawing/2014/main" val="3458397354"/>
                  </a:ext>
                </a:extLst>
              </a:tr>
              <a:tr h="361892">
                <a:tc>
                  <a:txBody>
                    <a:bodyPr/>
                    <a:lstStyle/>
                    <a:p>
                      <a:pPr algn="r"/>
                      <a:r>
                        <a:rPr lang="cs-CZ" sz="1800" dirty="0" smtClean="0"/>
                        <a:t>8.</a:t>
                      </a:r>
                      <a:r>
                        <a:rPr lang="cs-CZ" sz="1800" baseline="0" dirty="0" smtClean="0"/>
                        <a:t> </a:t>
                      </a:r>
                      <a:endParaRPr lang="cs-CZ" sz="1800" dirty="0"/>
                    </a:p>
                  </a:txBody>
                  <a:tcPr/>
                </a:tc>
                <a:tc>
                  <a:txBody>
                    <a:bodyPr/>
                    <a:lstStyle/>
                    <a:p>
                      <a:r>
                        <a:rPr lang="cs-CZ" sz="1800" dirty="0" smtClean="0"/>
                        <a:t>France</a:t>
                      </a:r>
                      <a:endParaRPr lang="cs-CZ" sz="1800" dirty="0"/>
                    </a:p>
                  </a:txBody>
                  <a:tcPr/>
                </a:tc>
                <a:tc>
                  <a:txBody>
                    <a:bodyPr/>
                    <a:lstStyle/>
                    <a:p>
                      <a:pPr algn="r"/>
                      <a:r>
                        <a:rPr lang="cs-CZ" sz="1800" dirty="0" smtClean="0"/>
                        <a:t>30.000</a:t>
                      </a:r>
                      <a:endParaRPr lang="cs-CZ" sz="1800" dirty="0"/>
                    </a:p>
                  </a:txBody>
                  <a:tcPr/>
                </a:tc>
                <a:extLst>
                  <a:ext uri="{0D108BD9-81ED-4DB2-BD59-A6C34878D82A}">
                    <a16:rowId xmlns:a16="http://schemas.microsoft.com/office/drawing/2014/main" val="193835297"/>
                  </a:ext>
                </a:extLst>
              </a:tr>
              <a:tr h="361892">
                <a:tc>
                  <a:txBody>
                    <a:bodyPr/>
                    <a:lstStyle/>
                    <a:p>
                      <a:pPr algn="r"/>
                      <a:r>
                        <a:rPr lang="cs-CZ" sz="1800" dirty="0" smtClean="0"/>
                        <a:t>9. </a:t>
                      </a:r>
                      <a:endParaRPr lang="cs-CZ" sz="1800" dirty="0"/>
                    </a:p>
                  </a:txBody>
                  <a:tcPr/>
                </a:tc>
                <a:tc>
                  <a:txBody>
                    <a:bodyPr/>
                    <a:lstStyle/>
                    <a:p>
                      <a:r>
                        <a:rPr lang="cs-CZ" sz="1800" dirty="0" err="1" smtClean="0"/>
                        <a:t>Australia</a:t>
                      </a:r>
                      <a:endParaRPr lang="cs-CZ" sz="1800" dirty="0"/>
                    </a:p>
                  </a:txBody>
                  <a:tcPr/>
                </a:tc>
                <a:tc>
                  <a:txBody>
                    <a:bodyPr/>
                    <a:lstStyle/>
                    <a:p>
                      <a:pPr algn="r"/>
                      <a:r>
                        <a:rPr lang="cs-CZ" sz="1800" dirty="0" smtClean="0"/>
                        <a:t>27.196</a:t>
                      </a:r>
                      <a:endParaRPr lang="cs-CZ" sz="1800" dirty="0"/>
                    </a:p>
                  </a:txBody>
                  <a:tcPr/>
                </a:tc>
                <a:extLst>
                  <a:ext uri="{0D108BD9-81ED-4DB2-BD59-A6C34878D82A}">
                    <a16:rowId xmlns:a16="http://schemas.microsoft.com/office/drawing/2014/main" val="817082000"/>
                  </a:ext>
                </a:extLst>
              </a:tr>
              <a:tr h="361892">
                <a:tc>
                  <a:txBody>
                    <a:bodyPr/>
                    <a:lstStyle/>
                    <a:p>
                      <a:pPr algn="r"/>
                      <a:r>
                        <a:rPr lang="cs-CZ" sz="1800" dirty="0" smtClean="0"/>
                        <a:t>10.</a:t>
                      </a:r>
                      <a:endParaRPr lang="cs-CZ" sz="1800" dirty="0"/>
                    </a:p>
                  </a:txBody>
                  <a:tcPr/>
                </a:tc>
                <a:tc>
                  <a:txBody>
                    <a:bodyPr/>
                    <a:lstStyle/>
                    <a:p>
                      <a:r>
                        <a:rPr lang="cs-CZ" sz="1800" dirty="0" err="1" smtClean="0"/>
                        <a:t>Switzerland</a:t>
                      </a:r>
                      <a:endParaRPr lang="cs-CZ" sz="1800" dirty="0"/>
                    </a:p>
                  </a:txBody>
                  <a:tcPr/>
                </a:tc>
                <a:tc>
                  <a:txBody>
                    <a:bodyPr/>
                    <a:lstStyle/>
                    <a:p>
                      <a:pPr algn="r"/>
                      <a:r>
                        <a:rPr lang="cs-CZ" sz="1800" dirty="0" smtClean="0"/>
                        <a:t>15.000</a:t>
                      </a:r>
                      <a:endParaRPr lang="cs-CZ" sz="1800" dirty="0"/>
                    </a:p>
                  </a:txBody>
                  <a:tcPr/>
                </a:tc>
                <a:extLst>
                  <a:ext uri="{0D108BD9-81ED-4DB2-BD59-A6C34878D82A}">
                    <a16:rowId xmlns:a16="http://schemas.microsoft.com/office/drawing/2014/main" val="3970380894"/>
                  </a:ext>
                </a:extLst>
              </a:tr>
            </a:tbl>
          </a:graphicData>
        </a:graphic>
      </p:graphicFrame>
      <p:sp>
        <p:nvSpPr>
          <p:cNvPr id="10" name="TextovéPole 9"/>
          <p:cNvSpPr txBox="1"/>
          <p:nvPr/>
        </p:nvSpPr>
        <p:spPr>
          <a:xfrm>
            <a:off x="6739128" y="6357625"/>
            <a:ext cx="1202573" cy="366575"/>
          </a:xfrm>
          <a:prstGeom prst="rect">
            <a:avLst/>
          </a:prstGeom>
          <a:noFill/>
        </p:spPr>
        <p:txBody>
          <a:bodyPr wrap="none" rtlCol="0">
            <a:spAutoFit/>
          </a:bodyPr>
          <a:lstStyle/>
          <a:p>
            <a:r>
              <a:rPr lang="cs-CZ" dirty="0" err="1" smtClean="0">
                <a:solidFill>
                  <a:srgbClr val="0F6CB1"/>
                </a:solidFill>
              </a:rPr>
              <a:t>Spain</a:t>
            </a:r>
            <a:r>
              <a:rPr lang="cs-CZ" dirty="0" smtClean="0">
                <a:solidFill>
                  <a:srgbClr val="0F6CB1"/>
                </a:solidFill>
              </a:rPr>
              <a:t>: 200 </a:t>
            </a:r>
            <a:endParaRPr lang="cs-CZ" dirty="0">
              <a:solidFill>
                <a:srgbClr val="0F6CB1"/>
              </a:solidFill>
            </a:endParaRPr>
          </a:p>
        </p:txBody>
      </p:sp>
    </p:spTree>
    <p:extLst>
      <p:ext uri="{BB962C8B-B14F-4D97-AF65-F5344CB8AC3E}">
        <p14:creationId xmlns:p14="http://schemas.microsoft.com/office/powerpoint/2010/main" val="2075015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of</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Czech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emigration</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after</a:t>
            </a:r>
            <a:r>
              <a:rPr lang="cs-CZ" sz="4000" b="1" dirty="0" smtClean="0">
                <a:latin typeface="Open Sans" panose="020B0606030504020204" pitchFamily="34" charset="0"/>
                <a:ea typeface="Open Sans" panose="020B0606030504020204" pitchFamily="34" charset="0"/>
                <a:cs typeface="Open Sans" panose="020B0606030504020204" pitchFamily="34" charset="0"/>
              </a:rPr>
              <a:t> 1990 </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07749" y="2315424"/>
            <a:ext cx="9690147" cy="4031873"/>
          </a:xfrm>
          <a:prstGeom prst="rect">
            <a:avLst/>
          </a:prstGeom>
          <a:noFill/>
        </p:spPr>
        <p:txBody>
          <a:bodyPr wrap="square" rtlCol="0">
            <a:spAutoFit/>
          </a:bodyPr>
          <a:lstStyle/>
          <a:p>
            <a:pPr algn="just"/>
            <a:r>
              <a:rPr lang="cs-CZ" sz="1600" b="1" dirty="0" err="1" smtClean="0">
                <a:solidFill>
                  <a:srgbClr val="0F6CB1"/>
                </a:solidFill>
                <a:latin typeface="+mj-lt"/>
              </a:rPr>
              <a:t>Czechs</a:t>
            </a:r>
            <a:r>
              <a:rPr lang="cs-CZ" sz="1600" b="1" dirty="0" smtClean="0">
                <a:solidFill>
                  <a:srgbClr val="0F6CB1"/>
                </a:solidFill>
                <a:latin typeface="+mj-lt"/>
              </a:rPr>
              <a:t> in </a:t>
            </a:r>
            <a:r>
              <a:rPr lang="cs-CZ" sz="1600" b="1" dirty="0" err="1" smtClean="0">
                <a:solidFill>
                  <a:srgbClr val="0F6CB1"/>
                </a:solidFill>
                <a:latin typeface="+mj-lt"/>
              </a:rPr>
              <a:t>the</a:t>
            </a:r>
            <a:r>
              <a:rPr lang="cs-CZ" sz="1600" b="1" dirty="0" smtClean="0">
                <a:solidFill>
                  <a:srgbClr val="0F6CB1"/>
                </a:solidFill>
                <a:latin typeface="+mj-lt"/>
              </a:rPr>
              <a:t> United </a:t>
            </a:r>
            <a:r>
              <a:rPr lang="cs-CZ" sz="1600" b="1" dirty="0" err="1" smtClean="0">
                <a:solidFill>
                  <a:srgbClr val="0F6CB1"/>
                </a:solidFill>
                <a:latin typeface="+mj-lt"/>
              </a:rPr>
              <a:t>States</a:t>
            </a:r>
            <a:r>
              <a:rPr lang="cs-CZ" sz="1600" b="1" dirty="0" smtClean="0">
                <a:solidFill>
                  <a:srgbClr val="0F6CB1"/>
                </a:solidFill>
                <a:latin typeface="+mj-lt"/>
              </a:rPr>
              <a:t> </a:t>
            </a:r>
            <a:r>
              <a:rPr lang="cs-CZ" sz="1600" b="1" dirty="0" err="1" smtClean="0">
                <a:solidFill>
                  <a:srgbClr val="0F6CB1"/>
                </a:solidFill>
                <a:latin typeface="+mj-lt"/>
              </a:rPr>
              <a:t>after</a:t>
            </a:r>
            <a:r>
              <a:rPr lang="cs-CZ" sz="1600" b="1" dirty="0" smtClean="0">
                <a:solidFill>
                  <a:srgbClr val="0F6CB1"/>
                </a:solidFill>
                <a:latin typeface="+mj-lt"/>
              </a:rPr>
              <a:t> 1990 </a:t>
            </a:r>
          </a:p>
          <a:p>
            <a:pPr algn="just"/>
            <a:endParaRPr lang="cs-CZ" sz="1600" dirty="0" smtClean="0">
              <a:latin typeface="+mj-lt"/>
            </a:endParaRPr>
          </a:p>
          <a:p>
            <a:pPr marL="285750" indent="-285750" algn="just">
              <a:buFont typeface="Arial" panose="020B0604020202020204" pitchFamily="34" charset="0"/>
              <a:buChar char="•"/>
            </a:pPr>
            <a:r>
              <a:rPr lang="en-US" sz="1600" dirty="0" smtClean="0">
                <a:latin typeface="+mj-lt"/>
              </a:rPr>
              <a:t>1.3 </a:t>
            </a:r>
            <a:r>
              <a:rPr lang="en-US" sz="1600" dirty="0">
                <a:latin typeface="+mj-lt"/>
              </a:rPr>
              <a:t>million people now claim Czech origin and over 300,000 people claim Czechoslovak origin. This puts the USA in first place as the country with the largest Czech community abroad</a:t>
            </a:r>
            <a:r>
              <a:rPr lang="en-US" sz="1600" dirty="0" smtClean="0">
                <a:latin typeface="+mj-lt"/>
              </a:rPr>
              <a:t>.</a:t>
            </a:r>
            <a:r>
              <a:rPr lang="cs-CZ" sz="1600" dirty="0" smtClean="0">
                <a:latin typeface="+mj-lt"/>
              </a:rPr>
              <a:t> </a:t>
            </a:r>
            <a:r>
              <a:rPr lang="en-US" sz="1600" dirty="0" smtClean="0">
                <a:latin typeface="+mj-lt"/>
              </a:rPr>
              <a:t>In </a:t>
            </a:r>
            <a:r>
              <a:rPr lang="en-US" sz="1600" dirty="0">
                <a:latin typeface="+mj-lt"/>
              </a:rPr>
              <a:t>the USA, the Czech minority ranks 25th in the ranking of minorities by number. </a:t>
            </a:r>
            <a:endParaRPr lang="cs-CZ" sz="1600" dirty="0" smtClean="0">
              <a:latin typeface="+mj-lt"/>
            </a:endParaRPr>
          </a:p>
          <a:p>
            <a:pPr marL="285750" indent="-285750" algn="just">
              <a:buFont typeface="Arial" panose="020B0604020202020204" pitchFamily="34" charset="0"/>
              <a:buChar char="•"/>
            </a:pPr>
            <a:endParaRPr lang="cs-CZ" sz="1600" dirty="0">
              <a:latin typeface="+mj-lt"/>
            </a:endParaRPr>
          </a:p>
          <a:p>
            <a:pPr marL="285750" indent="-285750" algn="just">
              <a:buFont typeface="Arial" panose="020B0604020202020204" pitchFamily="34" charset="0"/>
              <a:buChar char="•"/>
            </a:pPr>
            <a:r>
              <a:rPr lang="en-US" sz="1600" dirty="0" smtClean="0">
                <a:latin typeface="+mj-lt"/>
              </a:rPr>
              <a:t>The </a:t>
            </a:r>
            <a:r>
              <a:rPr lang="en-US" sz="1600" dirty="0">
                <a:latin typeface="+mj-lt"/>
              </a:rPr>
              <a:t>largest communities are concentrated in large urban agglomerations </a:t>
            </a:r>
            <a:r>
              <a:rPr lang="en-US" sz="1600" dirty="0" smtClean="0">
                <a:latin typeface="+mj-lt"/>
              </a:rPr>
              <a:t>– </a:t>
            </a:r>
            <a:r>
              <a:rPr lang="en-US" sz="1600" i="1" dirty="0">
                <a:latin typeface="+mj-lt"/>
              </a:rPr>
              <a:t>Chicago, New York, Los Angeles, Washington,</a:t>
            </a:r>
            <a:r>
              <a:rPr lang="en-US" sz="1600" dirty="0">
                <a:latin typeface="+mj-lt"/>
              </a:rPr>
              <a:t> the </a:t>
            </a:r>
            <a:r>
              <a:rPr lang="en-US" sz="1600" i="1" dirty="0">
                <a:latin typeface="+mj-lt"/>
              </a:rPr>
              <a:t>St. Paul/Minneapolis </a:t>
            </a:r>
            <a:r>
              <a:rPr lang="en-US" sz="1600" dirty="0">
                <a:latin typeface="+mj-lt"/>
              </a:rPr>
              <a:t>twin cities, and in the states of Texas, Illinois, California, Wisconsin, Minnesota and Nebraska, where there are also a larger number of (originally purely) Czech farming communities. In Nebraska, persons of Czech origin form the largest ethnic community in relation to the total population of the state (6.2%).</a:t>
            </a:r>
          </a:p>
          <a:p>
            <a:pPr marL="285750" indent="-285750" algn="just">
              <a:buFont typeface="Arial" panose="020B0604020202020204" pitchFamily="34" charset="0"/>
              <a:buChar char="•"/>
            </a:pPr>
            <a:endParaRPr lang="en-US" sz="1600" dirty="0">
              <a:latin typeface="+mj-lt"/>
            </a:endParaRPr>
          </a:p>
          <a:p>
            <a:pPr marL="285750" indent="-285750" algn="just">
              <a:buFont typeface="Arial" panose="020B0604020202020204" pitchFamily="34" charset="0"/>
              <a:buChar char="•"/>
            </a:pPr>
            <a:r>
              <a:rPr lang="en-US" sz="1600" dirty="0" smtClean="0">
                <a:latin typeface="+mj-lt"/>
              </a:rPr>
              <a:t>A </a:t>
            </a:r>
            <a:r>
              <a:rPr lang="en-US" sz="1600" dirty="0">
                <a:latin typeface="+mj-lt"/>
              </a:rPr>
              <a:t>significant number of compatriots are associated in </a:t>
            </a:r>
            <a:r>
              <a:rPr lang="en-US" sz="1600" b="1" dirty="0">
                <a:latin typeface="+mj-lt"/>
              </a:rPr>
              <a:t>compatriot associations</a:t>
            </a:r>
            <a:r>
              <a:rPr lang="en-US" sz="1600" dirty="0">
                <a:latin typeface="+mj-lt"/>
              </a:rPr>
              <a:t>, many of them are members of several associations at the same time. Because of their disunity, the societies are mostly of local importance, and there are only a few organizations whose chapters are spread over several U.S. states and whose activities extend beyond a narrow membership base. </a:t>
            </a:r>
            <a:endParaRPr lang="cs-CZ" sz="1600" dirty="0" smtClean="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spTree>
    <p:extLst>
      <p:ext uri="{BB962C8B-B14F-4D97-AF65-F5344CB8AC3E}">
        <p14:creationId xmlns:p14="http://schemas.microsoft.com/office/powerpoint/2010/main" val="371655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1547829" y="2810727"/>
            <a:ext cx="8314628" cy="2554545"/>
          </a:xfrm>
          <a:prstGeom prst="rect">
            <a:avLst/>
          </a:prstGeom>
          <a:noFill/>
        </p:spPr>
        <p:txBody>
          <a:bodyPr wrap="square" rtlCol="0">
            <a:spAutoFit/>
          </a:bodyPr>
          <a:lstStyle/>
          <a:p>
            <a:pPr algn="ctr"/>
            <a:r>
              <a:rPr lang="cs-CZ" sz="4000" b="1" dirty="0" smtClean="0">
                <a:latin typeface="Open Sans" panose="020B0606030504020204" pitchFamily="34" charset="0"/>
                <a:ea typeface="Open Sans" panose="020B0606030504020204" pitchFamily="34" charset="0"/>
                <a:cs typeface="Open Sans" panose="020B0606030504020204" pitchFamily="34" charset="0"/>
              </a:rPr>
              <a:t>Story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of</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pic>
        <p:nvPicPr>
          <p:cNvPr id="9" name="Picture 4"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0409" y="3901703"/>
            <a:ext cx="7282048" cy="1639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852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2554545"/>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Baťa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Towns</a:t>
            </a:r>
            <a:r>
              <a:rPr lang="cs-CZ" sz="4000" b="1" dirty="0" smtClean="0">
                <a:latin typeface="Open Sans" panose="020B0606030504020204" pitchFamily="34" charset="0"/>
                <a:ea typeface="Open Sans" panose="020B0606030504020204" pitchFamily="34" charset="0"/>
                <a:cs typeface="Open Sans" panose="020B0606030504020204" pitchFamily="34" charset="0"/>
              </a:rPr>
              <a:t> in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World</a:t>
            </a:r>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sp>
        <p:nvSpPr>
          <p:cNvPr id="1097" name="Obdélník 1096"/>
          <p:cNvSpPr/>
          <p:nvPr/>
        </p:nvSpPr>
        <p:spPr>
          <a:xfrm>
            <a:off x="960789" y="2229030"/>
            <a:ext cx="7139859" cy="4205960"/>
          </a:xfrm>
          <a:prstGeom prst="rect">
            <a:avLst/>
          </a:prstGeom>
        </p:spPr>
        <p:txBody>
          <a:bodyPr wrap="square">
            <a:spAutoFit/>
          </a:bodyPr>
          <a:lstStyle/>
          <a:p>
            <a:pPr marL="285750" indent="-285750" algn="just">
              <a:buFont typeface="Arial" panose="020B0604020202020204" pitchFamily="34" charset="0"/>
              <a:buChar char="•"/>
            </a:pPr>
            <a:r>
              <a:rPr lang="en-GB" b="1" dirty="0" err="1" smtClean="0">
                <a:latin typeface="+mj-lt"/>
              </a:rPr>
              <a:t>Bat'a</a:t>
            </a:r>
            <a:r>
              <a:rPr lang="en-GB" dirty="0" smtClean="0">
                <a:latin typeface="+mj-lt"/>
              </a:rPr>
              <a:t>, also </a:t>
            </a:r>
            <a:r>
              <a:rPr lang="en-GB" dirty="0" err="1" smtClean="0">
                <a:latin typeface="+mj-lt"/>
              </a:rPr>
              <a:t>Bat'a's</a:t>
            </a:r>
            <a:r>
              <a:rPr lang="en-GB" dirty="0" smtClean="0">
                <a:latin typeface="+mj-lt"/>
              </a:rPr>
              <a:t> factories, is the name of a large Czech (originally Czechoslovak) shoe company founded by the siblings </a:t>
            </a:r>
            <a:r>
              <a:rPr lang="en-GB" b="1" dirty="0" smtClean="0">
                <a:latin typeface="+mj-lt"/>
              </a:rPr>
              <a:t>Anna, </a:t>
            </a:r>
            <a:r>
              <a:rPr lang="en-GB" b="1" dirty="0" err="1" smtClean="0">
                <a:latin typeface="+mj-lt"/>
              </a:rPr>
              <a:t>Antonín</a:t>
            </a:r>
            <a:r>
              <a:rPr lang="en-GB" b="1" dirty="0" smtClean="0">
                <a:latin typeface="+mj-lt"/>
              </a:rPr>
              <a:t> </a:t>
            </a:r>
            <a:r>
              <a:rPr lang="en-GB" dirty="0" smtClean="0">
                <a:latin typeface="+mj-lt"/>
              </a:rPr>
              <a:t>and </a:t>
            </a:r>
            <a:r>
              <a:rPr lang="en-GB" b="1" dirty="0" err="1" smtClean="0">
                <a:latin typeface="+mj-lt"/>
              </a:rPr>
              <a:t>Tomáš</a:t>
            </a:r>
            <a:r>
              <a:rPr lang="en-GB" b="1" dirty="0" smtClean="0">
                <a:latin typeface="+mj-lt"/>
              </a:rPr>
              <a:t> </a:t>
            </a:r>
            <a:r>
              <a:rPr lang="en-GB" b="1" dirty="0" err="1" smtClean="0">
                <a:latin typeface="+mj-lt"/>
              </a:rPr>
              <a:t>Bat'a</a:t>
            </a:r>
            <a:r>
              <a:rPr lang="en-GB" b="1" dirty="0" smtClean="0">
                <a:latin typeface="+mj-lt"/>
              </a:rPr>
              <a:t> </a:t>
            </a:r>
            <a:r>
              <a:rPr lang="en-GB" dirty="0" smtClean="0">
                <a:latin typeface="+mj-lt"/>
              </a:rPr>
              <a:t>in </a:t>
            </a:r>
            <a:r>
              <a:rPr lang="en-GB" dirty="0" err="1" smtClean="0">
                <a:latin typeface="+mj-lt"/>
              </a:rPr>
              <a:t>Zlín</a:t>
            </a:r>
            <a:r>
              <a:rPr lang="en-GB" dirty="0" smtClean="0">
                <a:latin typeface="+mj-lt"/>
              </a:rPr>
              <a:t> in September 1894.  </a:t>
            </a:r>
          </a:p>
          <a:p>
            <a:pPr marL="285750" indent="-285750" algn="just">
              <a:buFont typeface="Arial" panose="020B0604020202020204" pitchFamily="34" charset="0"/>
              <a:buChar char="•"/>
            </a:pPr>
            <a:r>
              <a:rPr lang="en-GB" dirty="0" smtClean="0">
                <a:latin typeface="+mj-lt"/>
              </a:rPr>
              <a:t>From 1932, after the tragic death of </a:t>
            </a:r>
            <a:r>
              <a:rPr lang="en-GB" dirty="0" err="1" smtClean="0">
                <a:latin typeface="+mj-lt"/>
              </a:rPr>
              <a:t>Tomáš</a:t>
            </a:r>
            <a:r>
              <a:rPr lang="en-GB" dirty="0" smtClean="0">
                <a:latin typeface="+mj-lt"/>
              </a:rPr>
              <a:t> </a:t>
            </a:r>
            <a:r>
              <a:rPr lang="en-GB" dirty="0" err="1" smtClean="0">
                <a:latin typeface="+mj-lt"/>
              </a:rPr>
              <a:t>Bat'a</a:t>
            </a:r>
            <a:r>
              <a:rPr lang="en-GB" dirty="0" smtClean="0">
                <a:latin typeface="+mj-lt"/>
              </a:rPr>
              <a:t>, one of the founders of the company, </a:t>
            </a:r>
            <a:r>
              <a:rPr lang="en-GB" b="1" dirty="0" smtClean="0">
                <a:latin typeface="+mj-lt"/>
              </a:rPr>
              <a:t>Jan </a:t>
            </a:r>
            <a:r>
              <a:rPr lang="en-GB" b="1" dirty="0" err="1" smtClean="0">
                <a:latin typeface="+mj-lt"/>
              </a:rPr>
              <a:t>Antonín</a:t>
            </a:r>
            <a:r>
              <a:rPr lang="en-GB" b="1" dirty="0" smtClean="0">
                <a:latin typeface="+mj-lt"/>
              </a:rPr>
              <a:t> </a:t>
            </a:r>
            <a:r>
              <a:rPr lang="en-GB" b="1" dirty="0" err="1" smtClean="0">
                <a:latin typeface="+mj-lt"/>
              </a:rPr>
              <a:t>Bat'a</a:t>
            </a:r>
            <a:r>
              <a:rPr lang="en-GB" b="1" dirty="0" smtClean="0">
                <a:latin typeface="+mj-lt"/>
              </a:rPr>
              <a:t> </a:t>
            </a:r>
            <a:r>
              <a:rPr lang="en-GB" dirty="0" smtClean="0">
                <a:latin typeface="+mj-lt"/>
              </a:rPr>
              <a:t>took over all the company's assets on the basis of the Inheritance Agreement. </a:t>
            </a:r>
          </a:p>
          <a:p>
            <a:pPr marL="285750" indent="-285750" algn="just">
              <a:buFont typeface="Arial" panose="020B0604020202020204" pitchFamily="34" charset="0"/>
              <a:buChar char="•"/>
            </a:pPr>
            <a:r>
              <a:rPr lang="en-GB" dirty="0" smtClean="0">
                <a:latin typeface="+mj-lt"/>
              </a:rPr>
              <a:t>In 1939, as a result of the political situation, the Slovak factories were separated under "</a:t>
            </a:r>
            <a:r>
              <a:rPr lang="en-GB" dirty="0" err="1" smtClean="0">
                <a:latin typeface="+mj-lt"/>
              </a:rPr>
              <a:t>Bat'a</a:t>
            </a:r>
            <a:r>
              <a:rPr lang="en-GB" dirty="0" smtClean="0">
                <a:latin typeface="+mj-lt"/>
              </a:rPr>
              <a:t>, </a:t>
            </a:r>
            <a:r>
              <a:rPr lang="en-GB" dirty="0" err="1" smtClean="0">
                <a:latin typeface="+mj-lt"/>
              </a:rPr>
              <a:t>Slovenská</a:t>
            </a:r>
            <a:r>
              <a:rPr lang="en-GB" dirty="0" smtClean="0">
                <a:latin typeface="+mj-lt"/>
              </a:rPr>
              <a:t> </a:t>
            </a:r>
            <a:r>
              <a:rPr lang="en-GB" dirty="0" err="1" smtClean="0">
                <a:latin typeface="+mj-lt"/>
              </a:rPr>
              <a:t>účastinná</a:t>
            </a:r>
            <a:r>
              <a:rPr lang="en-GB" dirty="0" smtClean="0">
                <a:latin typeface="+mj-lt"/>
              </a:rPr>
              <a:t> </a:t>
            </a:r>
            <a:r>
              <a:rPr lang="en-GB" dirty="0" err="1" smtClean="0">
                <a:latin typeface="+mj-lt"/>
              </a:rPr>
              <a:t>spoločnosť</a:t>
            </a:r>
            <a:r>
              <a:rPr lang="en-GB" dirty="0" smtClean="0">
                <a:latin typeface="+mj-lt"/>
              </a:rPr>
              <a:t>" with its headquarters in </a:t>
            </a:r>
            <a:r>
              <a:rPr lang="en-GB" dirty="0" err="1" smtClean="0">
                <a:latin typeface="+mj-lt"/>
              </a:rPr>
              <a:t>Šimonovany</a:t>
            </a:r>
            <a:r>
              <a:rPr lang="en-GB" dirty="0" smtClean="0">
                <a:latin typeface="+mj-lt"/>
              </a:rPr>
              <a:t>. At the time of its nationalisation, the Czechoslovak Bata concern was involved in forty manufacturing industries. On 1 January 1949, the Bata plants in </a:t>
            </a:r>
            <a:r>
              <a:rPr lang="en-GB" dirty="0" err="1" smtClean="0">
                <a:latin typeface="+mj-lt"/>
              </a:rPr>
              <a:t>Zlín</a:t>
            </a:r>
            <a:r>
              <a:rPr lang="en-GB" dirty="0" smtClean="0">
                <a:latin typeface="+mj-lt"/>
              </a:rPr>
              <a:t> were renamed </a:t>
            </a:r>
            <a:r>
              <a:rPr lang="en-GB" dirty="0" err="1" smtClean="0">
                <a:latin typeface="+mj-lt"/>
              </a:rPr>
              <a:t>Svit</a:t>
            </a:r>
            <a:r>
              <a:rPr lang="en-GB" dirty="0" smtClean="0">
                <a:latin typeface="+mj-lt"/>
              </a:rPr>
              <a:t>. </a:t>
            </a:r>
          </a:p>
          <a:p>
            <a:pPr marL="285750" indent="-285750" algn="just">
              <a:buFont typeface="Arial" panose="020B0604020202020204" pitchFamily="34" charset="0"/>
              <a:buChar char="•"/>
            </a:pPr>
            <a:r>
              <a:rPr lang="en-GB" dirty="0" smtClean="0">
                <a:latin typeface="+mj-lt"/>
              </a:rPr>
              <a:t>Several companies were formed from the Slovak company Bata, and the production of footwear was merged with </a:t>
            </a:r>
            <a:r>
              <a:rPr lang="en-GB" dirty="0" err="1" smtClean="0">
                <a:latin typeface="+mj-lt"/>
              </a:rPr>
              <a:t>Zavody</a:t>
            </a:r>
            <a:r>
              <a:rPr lang="en-GB" dirty="0" smtClean="0">
                <a:latin typeface="+mj-lt"/>
              </a:rPr>
              <a:t> 29. </a:t>
            </a:r>
            <a:r>
              <a:rPr lang="en-GB" dirty="0" err="1" smtClean="0">
                <a:latin typeface="+mj-lt"/>
              </a:rPr>
              <a:t>augusta</a:t>
            </a:r>
            <a:r>
              <a:rPr lang="en-GB" dirty="0" smtClean="0">
                <a:latin typeface="+mj-lt"/>
              </a:rPr>
              <a:t> (ZDA) in </a:t>
            </a:r>
            <a:r>
              <a:rPr lang="en-GB" dirty="0" err="1" smtClean="0">
                <a:latin typeface="+mj-lt"/>
              </a:rPr>
              <a:t>Partizánské</a:t>
            </a:r>
            <a:r>
              <a:rPr lang="en-GB" dirty="0" smtClean="0">
                <a:latin typeface="+mj-lt"/>
              </a:rPr>
              <a:t>.</a:t>
            </a:r>
          </a:p>
          <a:p>
            <a:endParaRPr lang="cs-CZ" dirty="0">
              <a:latin typeface="+mj-lt"/>
            </a:endParaRPr>
          </a:p>
        </p:txBody>
      </p:sp>
      <p:pic>
        <p:nvPicPr>
          <p:cNvPr id="8" name="Picture 2" descr="https://upload.wikimedia.org/wikipedia/commons/8/8c/Tom%C3%A1%C5%A1_Ba%C5%A5a_%28Letectv%C3%AD%2C_March_193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5745" y="722376"/>
            <a:ext cx="3189985" cy="42874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9716" y="5266884"/>
            <a:ext cx="3522045" cy="792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400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2554545"/>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Baťa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Towns</a:t>
            </a:r>
            <a:r>
              <a:rPr lang="cs-CZ" sz="4000" b="1" dirty="0" smtClean="0">
                <a:latin typeface="Open Sans" panose="020B0606030504020204" pitchFamily="34" charset="0"/>
                <a:ea typeface="Open Sans" panose="020B0606030504020204" pitchFamily="34" charset="0"/>
                <a:cs typeface="Open Sans" panose="020B0606030504020204" pitchFamily="34" charset="0"/>
              </a:rPr>
              <a:t> in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World</a:t>
            </a:r>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sp>
        <p:nvSpPr>
          <p:cNvPr id="1097" name="Obdélník 1096"/>
          <p:cNvSpPr/>
          <p:nvPr/>
        </p:nvSpPr>
        <p:spPr>
          <a:xfrm>
            <a:off x="919641" y="2247042"/>
            <a:ext cx="7222155" cy="3416320"/>
          </a:xfrm>
          <a:prstGeom prst="rect">
            <a:avLst/>
          </a:prstGeom>
        </p:spPr>
        <p:txBody>
          <a:bodyPr wrap="square">
            <a:spAutoFit/>
          </a:bodyPr>
          <a:lstStyle/>
          <a:p>
            <a:pPr marL="285750" indent="-285750" algn="just">
              <a:buFont typeface="Arial" panose="020B0604020202020204" pitchFamily="34" charset="0"/>
              <a:buChar char="•"/>
            </a:pPr>
            <a:r>
              <a:rPr lang="cs-CZ" sz="1800" dirty="0" err="1" smtClean="0">
                <a:latin typeface="+mj-lt"/>
              </a:rPr>
              <a:t>After</a:t>
            </a:r>
            <a:r>
              <a:rPr lang="cs-CZ" sz="1800" dirty="0" smtClean="0">
                <a:latin typeface="+mj-lt"/>
              </a:rPr>
              <a:t> WW2, </a:t>
            </a:r>
            <a:r>
              <a:rPr lang="cs-CZ" sz="1800" dirty="0" err="1">
                <a:latin typeface="+mj-lt"/>
              </a:rPr>
              <a:t>Bata's</a:t>
            </a:r>
            <a:r>
              <a:rPr lang="cs-CZ" sz="1800" dirty="0">
                <a:latin typeface="+mj-lt"/>
              </a:rPr>
              <a:t> </a:t>
            </a:r>
            <a:r>
              <a:rPr lang="cs-CZ" sz="1800" dirty="0" err="1">
                <a:latin typeface="+mj-lt"/>
              </a:rPr>
              <a:t>factories</a:t>
            </a:r>
            <a:r>
              <a:rPr lang="cs-CZ" sz="1800" dirty="0">
                <a:latin typeface="+mj-lt"/>
              </a:rPr>
              <a:t> in </a:t>
            </a:r>
            <a:r>
              <a:rPr lang="cs-CZ" sz="1800" dirty="0" err="1">
                <a:latin typeface="+mj-lt"/>
              </a:rPr>
              <a:t>the</a:t>
            </a:r>
            <a:r>
              <a:rPr lang="cs-CZ" sz="1800" dirty="0">
                <a:latin typeface="+mj-lt"/>
              </a:rPr>
              <a:t> </a:t>
            </a:r>
            <a:r>
              <a:rPr lang="cs-CZ" sz="1800" dirty="0" err="1">
                <a:latin typeface="+mj-lt"/>
              </a:rPr>
              <a:t>socialist</a:t>
            </a:r>
            <a:r>
              <a:rPr lang="cs-CZ" sz="1800" dirty="0">
                <a:latin typeface="+mj-lt"/>
              </a:rPr>
              <a:t> </a:t>
            </a:r>
            <a:r>
              <a:rPr lang="cs-CZ" sz="1800" dirty="0" err="1">
                <a:latin typeface="+mj-lt"/>
              </a:rPr>
              <a:t>countries</a:t>
            </a:r>
            <a:r>
              <a:rPr lang="cs-CZ" sz="1800" dirty="0">
                <a:latin typeface="+mj-lt"/>
              </a:rPr>
              <a:t> </a:t>
            </a:r>
            <a:r>
              <a:rPr lang="cs-CZ" sz="1800" dirty="0" err="1">
                <a:latin typeface="+mj-lt"/>
              </a:rPr>
              <a:t>were</a:t>
            </a:r>
            <a:r>
              <a:rPr lang="cs-CZ" sz="1800" dirty="0">
                <a:latin typeface="+mj-lt"/>
              </a:rPr>
              <a:t> </a:t>
            </a:r>
            <a:r>
              <a:rPr lang="cs-CZ" sz="1800" dirty="0" err="1">
                <a:latin typeface="+mj-lt"/>
              </a:rPr>
              <a:t>nationalised</a:t>
            </a:r>
            <a:r>
              <a:rPr lang="cs-CZ" sz="1800" dirty="0">
                <a:latin typeface="+mj-lt"/>
              </a:rPr>
              <a:t> </a:t>
            </a:r>
            <a:r>
              <a:rPr lang="cs-CZ" sz="1800" dirty="0" err="1">
                <a:latin typeface="+mj-lt"/>
              </a:rPr>
              <a:t>without</a:t>
            </a:r>
            <a:r>
              <a:rPr lang="cs-CZ" sz="1800" dirty="0">
                <a:latin typeface="+mj-lt"/>
              </a:rPr>
              <a:t> </a:t>
            </a:r>
            <a:r>
              <a:rPr lang="cs-CZ" sz="1800" dirty="0" err="1">
                <a:latin typeface="+mj-lt"/>
              </a:rPr>
              <a:t>compensation</a:t>
            </a:r>
            <a:r>
              <a:rPr lang="cs-CZ" sz="1800" dirty="0">
                <a:latin typeface="+mj-lt"/>
              </a:rPr>
              <a:t>. </a:t>
            </a:r>
            <a:r>
              <a:rPr lang="cs-CZ" sz="1800" dirty="0" err="1">
                <a:latin typeface="+mj-lt"/>
              </a:rPr>
              <a:t>Branches</a:t>
            </a:r>
            <a:r>
              <a:rPr lang="cs-CZ" sz="1800" dirty="0">
                <a:latin typeface="+mj-lt"/>
              </a:rPr>
              <a:t> in </a:t>
            </a:r>
            <a:r>
              <a:rPr lang="cs-CZ" sz="1800" dirty="0" err="1">
                <a:latin typeface="+mj-lt"/>
              </a:rPr>
              <a:t>capitalist</a:t>
            </a:r>
            <a:r>
              <a:rPr lang="cs-CZ" sz="1800" dirty="0">
                <a:latin typeface="+mj-lt"/>
              </a:rPr>
              <a:t> </a:t>
            </a:r>
            <a:r>
              <a:rPr lang="cs-CZ" sz="1800" dirty="0" err="1">
                <a:latin typeface="+mj-lt"/>
              </a:rPr>
              <a:t>countries</a:t>
            </a:r>
            <a:r>
              <a:rPr lang="cs-CZ" sz="1800" dirty="0">
                <a:latin typeface="+mj-lt"/>
              </a:rPr>
              <a:t> </a:t>
            </a:r>
            <a:r>
              <a:rPr lang="cs-CZ" sz="1800" dirty="0" err="1">
                <a:latin typeface="+mj-lt"/>
              </a:rPr>
              <a:t>remained</a:t>
            </a:r>
            <a:r>
              <a:rPr lang="cs-CZ" sz="1800" dirty="0">
                <a:latin typeface="+mj-lt"/>
              </a:rPr>
              <a:t> in </a:t>
            </a:r>
            <a:r>
              <a:rPr lang="cs-CZ" sz="1800" dirty="0" err="1">
                <a:latin typeface="+mj-lt"/>
              </a:rPr>
              <a:t>family</a:t>
            </a:r>
            <a:r>
              <a:rPr lang="cs-CZ" sz="1800" dirty="0">
                <a:latin typeface="+mj-lt"/>
              </a:rPr>
              <a:t> </a:t>
            </a:r>
            <a:r>
              <a:rPr lang="cs-CZ" sz="1800" dirty="0" err="1">
                <a:latin typeface="+mj-lt"/>
              </a:rPr>
              <a:t>ownership</a:t>
            </a:r>
            <a:r>
              <a:rPr lang="cs-CZ" sz="1800" dirty="0">
                <a:latin typeface="+mj-lt"/>
              </a:rPr>
              <a:t> and </a:t>
            </a:r>
            <a:r>
              <a:rPr lang="cs-CZ" sz="1800" dirty="0" err="1">
                <a:latin typeface="+mj-lt"/>
              </a:rPr>
              <a:t>were</a:t>
            </a:r>
            <a:r>
              <a:rPr lang="cs-CZ" sz="1800" dirty="0">
                <a:latin typeface="+mj-lt"/>
              </a:rPr>
              <a:t> </a:t>
            </a:r>
            <a:r>
              <a:rPr lang="cs-CZ" sz="1800" dirty="0" err="1">
                <a:latin typeface="+mj-lt"/>
              </a:rPr>
              <a:t>managed</a:t>
            </a:r>
            <a:r>
              <a:rPr lang="cs-CZ" sz="1800" dirty="0">
                <a:latin typeface="+mj-lt"/>
              </a:rPr>
              <a:t> </a:t>
            </a:r>
            <a:r>
              <a:rPr lang="cs-CZ" sz="1800" dirty="0" err="1">
                <a:latin typeface="+mj-lt"/>
              </a:rPr>
              <a:t>both</a:t>
            </a:r>
            <a:r>
              <a:rPr lang="cs-CZ" sz="1800" dirty="0">
                <a:latin typeface="+mj-lt"/>
              </a:rPr>
              <a:t> </a:t>
            </a:r>
            <a:r>
              <a:rPr lang="cs-CZ" sz="1800" dirty="0" err="1">
                <a:latin typeface="+mj-lt"/>
              </a:rPr>
              <a:t>from</a:t>
            </a:r>
            <a:r>
              <a:rPr lang="cs-CZ" sz="1800" dirty="0">
                <a:latin typeface="+mj-lt"/>
              </a:rPr>
              <a:t> </a:t>
            </a:r>
            <a:r>
              <a:rPr lang="cs-CZ" sz="1800" b="1" dirty="0" err="1">
                <a:latin typeface="+mj-lt"/>
              </a:rPr>
              <a:t>South</a:t>
            </a:r>
            <a:r>
              <a:rPr lang="cs-CZ" sz="1800" b="1" dirty="0">
                <a:latin typeface="+mj-lt"/>
              </a:rPr>
              <a:t> America </a:t>
            </a:r>
            <a:r>
              <a:rPr lang="cs-CZ" sz="1800" dirty="0" smtClean="0">
                <a:latin typeface="+mj-lt"/>
              </a:rPr>
              <a:t>– </a:t>
            </a:r>
            <a:r>
              <a:rPr lang="cs-CZ" sz="1800" dirty="0">
                <a:latin typeface="+mj-lt"/>
              </a:rPr>
              <a:t>Jan </a:t>
            </a:r>
            <a:r>
              <a:rPr lang="cs-CZ" sz="1800" dirty="0" err="1">
                <a:latin typeface="+mj-lt"/>
              </a:rPr>
              <a:t>Antonin</a:t>
            </a:r>
            <a:r>
              <a:rPr lang="cs-CZ" sz="1800" dirty="0">
                <a:latin typeface="+mj-lt"/>
              </a:rPr>
              <a:t> </a:t>
            </a:r>
            <a:r>
              <a:rPr lang="cs-CZ" sz="1800" dirty="0" err="1">
                <a:latin typeface="+mj-lt"/>
              </a:rPr>
              <a:t>Bata</a:t>
            </a:r>
            <a:r>
              <a:rPr lang="cs-CZ" sz="1800" dirty="0">
                <a:latin typeface="+mj-lt"/>
              </a:rPr>
              <a:t>, and </a:t>
            </a:r>
            <a:r>
              <a:rPr lang="cs-CZ" sz="1800" b="1" dirty="0" err="1">
                <a:latin typeface="+mj-lt"/>
              </a:rPr>
              <a:t>North</a:t>
            </a:r>
            <a:r>
              <a:rPr lang="cs-CZ" sz="1800" b="1" dirty="0">
                <a:latin typeface="+mj-lt"/>
              </a:rPr>
              <a:t> America </a:t>
            </a:r>
            <a:r>
              <a:rPr lang="cs-CZ" sz="1800" dirty="0" smtClean="0">
                <a:latin typeface="+mj-lt"/>
              </a:rPr>
              <a:t>– </a:t>
            </a:r>
            <a:r>
              <a:rPr lang="cs-CZ" sz="1800" dirty="0" err="1">
                <a:latin typeface="+mj-lt"/>
              </a:rPr>
              <a:t>Canada</a:t>
            </a:r>
            <a:r>
              <a:rPr lang="cs-CZ" sz="1800" dirty="0">
                <a:latin typeface="+mj-lt"/>
              </a:rPr>
              <a:t>, by </a:t>
            </a:r>
            <a:r>
              <a:rPr lang="cs-CZ" sz="1800" dirty="0" err="1">
                <a:latin typeface="+mj-lt"/>
              </a:rPr>
              <a:t>the</a:t>
            </a:r>
            <a:r>
              <a:rPr lang="cs-CZ" sz="1800" dirty="0">
                <a:latin typeface="+mj-lt"/>
              </a:rPr>
              <a:t> </a:t>
            </a:r>
            <a:r>
              <a:rPr lang="cs-CZ" sz="1800" dirty="0" err="1">
                <a:latin typeface="+mj-lt"/>
              </a:rPr>
              <a:t>family</a:t>
            </a:r>
            <a:r>
              <a:rPr lang="cs-CZ" sz="1800" dirty="0">
                <a:latin typeface="+mj-lt"/>
              </a:rPr>
              <a:t> </a:t>
            </a:r>
            <a:r>
              <a:rPr lang="cs-CZ" sz="1800" dirty="0" err="1">
                <a:latin typeface="+mj-lt"/>
              </a:rPr>
              <a:t>of</a:t>
            </a:r>
            <a:r>
              <a:rPr lang="cs-CZ" sz="1800" dirty="0">
                <a:latin typeface="+mj-lt"/>
              </a:rPr>
              <a:t> Jr. Tomas </a:t>
            </a:r>
            <a:r>
              <a:rPr lang="cs-CZ" sz="1800" dirty="0" err="1">
                <a:latin typeface="+mj-lt"/>
              </a:rPr>
              <a:t>Bata</a:t>
            </a:r>
            <a:r>
              <a:rPr lang="cs-CZ" sz="1800" dirty="0">
                <a:latin typeface="+mj-lt"/>
              </a:rPr>
              <a:t> jr.</a:t>
            </a:r>
          </a:p>
          <a:p>
            <a:pPr marL="285750" indent="-285750" algn="just">
              <a:buFont typeface="Arial" panose="020B0604020202020204" pitchFamily="34" charset="0"/>
              <a:buChar char="•"/>
            </a:pPr>
            <a:endParaRPr lang="cs-CZ" sz="1800" dirty="0">
              <a:latin typeface="+mj-lt"/>
            </a:endParaRPr>
          </a:p>
          <a:p>
            <a:pPr marL="285750" indent="-285750" algn="just">
              <a:buFont typeface="Arial" panose="020B0604020202020204" pitchFamily="34" charset="0"/>
              <a:buChar char="•"/>
            </a:pPr>
            <a:r>
              <a:rPr lang="cs-CZ" sz="1800" dirty="0" err="1">
                <a:latin typeface="+mj-lt"/>
              </a:rPr>
              <a:t>The</a:t>
            </a:r>
            <a:r>
              <a:rPr lang="cs-CZ" sz="1800" dirty="0">
                <a:latin typeface="+mj-lt"/>
              </a:rPr>
              <a:t> </a:t>
            </a:r>
            <a:r>
              <a:rPr lang="cs-CZ" sz="1800" dirty="0" err="1">
                <a:latin typeface="+mj-lt"/>
              </a:rPr>
              <a:t>current</a:t>
            </a:r>
            <a:r>
              <a:rPr lang="cs-CZ" sz="1800" dirty="0">
                <a:latin typeface="+mj-lt"/>
              </a:rPr>
              <a:t> </a:t>
            </a:r>
            <a:r>
              <a:rPr lang="cs-CZ" sz="1800" dirty="0" err="1">
                <a:latin typeface="+mj-lt"/>
              </a:rPr>
              <a:t>European</a:t>
            </a:r>
            <a:r>
              <a:rPr lang="cs-CZ" sz="1800" dirty="0">
                <a:latin typeface="+mj-lt"/>
              </a:rPr>
              <a:t> </a:t>
            </a:r>
            <a:r>
              <a:rPr lang="cs-CZ" sz="1800" dirty="0" err="1">
                <a:latin typeface="+mj-lt"/>
              </a:rPr>
              <a:t>headquarters</a:t>
            </a:r>
            <a:r>
              <a:rPr lang="cs-CZ" sz="1800" dirty="0">
                <a:latin typeface="+mj-lt"/>
              </a:rPr>
              <a:t> </a:t>
            </a:r>
            <a:r>
              <a:rPr lang="cs-CZ" sz="1800" dirty="0" err="1">
                <a:latin typeface="+mj-lt"/>
              </a:rPr>
              <a:t>of</a:t>
            </a:r>
            <a:r>
              <a:rPr lang="cs-CZ" sz="1800" dirty="0">
                <a:latin typeface="+mj-lt"/>
              </a:rPr>
              <a:t> </a:t>
            </a:r>
            <a:r>
              <a:rPr lang="cs-CZ" sz="1800" dirty="0" err="1">
                <a:latin typeface="+mj-lt"/>
              </a:rPr>
              <a:t>the</a:t>
            </a:r>
            <a:r>
              <a:rPr lang="cs-CZ" sz="1800" dirty="0">
                <a:latin typeface="+mj-lt"/>
              </a:rPr>
              <a:t> </a:t>
            </a:r>
            <a:r>
              <a:rPr lang="cs-CZ" sz="1800" dirty="0" err="1">
                <a:latin typeface="+mj-lt"/>
              </a:rPr>
              <a:t>company</a:t>
            </a:r>
            <a:r>
              <a:rPr lang="cs-CZ" sz="1800" dirty="0">
                <a:latin typeface="+mj-lt"/>
              </a:rPr>
              <a:t> </a:t>
            </a:r>
            <a:r>
              <a:rPr lang="cs-CZ" sz="1800" dirty="0" err="1">
                <a:latin typeface="+mj-lt"/>
              </a:rPr>
              <a:t>is</a:t>
            </a:r>
            <a:r>
              <a:rPr lang="cs-CZ" sz="1800" dirty="0">
                <a:latin typeface="+mj-lt"/>
              </a:rPr>
              <a:t> in Lausanne, </a:t>
            </a:r>
            <a:r>
              <a:rPr lang="cs-CZ" sz="1800" b="1" dirty="0" err="1">
                <a:latin typeface="+mj-lt"/>
              </a:rPr>
              <a:t>Switzerland</a:t>
            </a:r>
            <a:r>
              <a:rPr lang="cs-CZ" sz="1800" dirty="0">
                <a:latin typeface="+mj-lt"/>
              </a:rPr>
              <a:t>. </a:t>
            </a:r>
            <a:r>
              <a:rPr lang="cs-CZ" sz="1800" dirty="0" err="1">
                <a:latin typeface="+mj-lt"/>
              </a:rPr>
              <a:t>The</a:t>
            </a:r>
            <a:r>
              <a:rPr lang="cs-CZ" sz="1800" dirty="0">
                <a:latin typeface="+mj-lt"/>
              </a:rPr>
              <a:t> </a:t>
            </a:r>
            <a:r>
              <a:rPr lang="cs-CZ" sz="1800" dirty="0" err="1">
                <a:latin typeface="+mj-lt"/>
              </a:rPr>
              <a:t>headquarters</a:t>
            </a:r>
            <a:r>
              <a:rPr lang="cs-CZ" sz="1800" dirty="0">
                <a:latin typeface="+mj-lt"/>
              </a:rPr>
              <a:t> </a:t>
            </a:r>
            <a:r>
              <a:rPr lang="cs-CZ" sz="1800" dirty="0" err="1">
                <a:latin typeface="+mj-lt"/>
              </a:rPr>
              <a:t>for</a:t>
            </a:r>
            <a:r>
              <a:rPr lang="cs-CZ" sz="1800" dirty="0">
                <a:latin typeface="+mj-lt"/>
              </a:rPr>
              <a:t> </a:t>
            </a:r>
            <a:r>
              <a:rPr lang="cs-CZ" sz="1800" dirty="0" err="1">
                <a:latin typeface="+mj-lt"/>
              </a:rPr>
              <a:t>the</a:t>
            </a:r>
            <a:r>
              <a:rPr lang="cs-CZ" sz="1800" dirty="0">
                <a:latin typeface="+mj-lt"/>
              </a:rPr>
              <a:t> Czech Republic </a:t>
            </a:r>
            <a:r>
              <a:rPr lang="cs-CZ" sz="1800" dirty="0" err="1">
                <a:latin typeface="+mj-lt"/>
              </a:rPr>
              <a:t>is</a:t>
            </a:r>
            <a:r>
              <a:rPr lang="cs-CZ" sz="1800" dirty="0">
                <a:latin typeface="+mj-lt"/>
              </a:rPr>
              <a:t> </a:t>
            </a:r>
            <a:r>
              <a:rPr lang="cs-CZ" sz="1800" dirty="0" err="1">
                <a:latin typeface="+mj-lt"/>
              </a:rPr>
              <a:t>again</a:t>
            </a:r>
            <a:r>
              <a:rPr lang="cs-CZ" sz="1800" dirty="0">
                <a:latin typeface="+mj-lt"/>
              </a:rPr>
              <a:t> in Zlín.</a:t>
            </a:r>
          </a:p>
          <a:p>
            <a:pPr marL="285750" indent="-285750" algn="just">
              <a:buFont typeface="Arial" panose="020B0604020202020204" pitchFamily="34" charset="0"/>
              <a:buChar char="•"/>
            </a:pPr>
            <a:endParaRPr lang="cs-CZ" sz="1800" dirty="0">
              <a:latin typeface="+mj-lt"/>
            </a:endParaRPr>
          </a:p>
          <a:p>
            <a:pPr marL="285750" indent="-285750" algn="just">
              <a:buFont typeface="Arial" panose="020B0604020202020204" pitchFamily="34" charset="0"/>
              <a:buChar char="•"/>
            </a:pPr>
            <a:r>
              <a:rPr lang="cs-CZ" sz="1800" dirty="0">
                <a:latin typeface="+mj-lt"/>
              </a:rPr>
              <a:t>In 2004, </a:t>
            </a:r>
            <a:r>
              <a:rPr lang="cs-CZ" sz="1800" dirty="0" err="1">
                <a:latin typeface="+mj-lt"/>
              </a:rPr>
              <a:t>the</a:t>
            </a:r>
            <a:r>
              <a:rPr lang="cs-CZ" sz="1800" dirty="0">
                <a:latin typeface="+mj-lt"/>
              </a:rPr>
              <a:t> </a:t>
            </a:r>
            <a:r>
              <a:rPr lang="cs-CZ" sz="1800" b="1" i="1" dirty="0" err="1">
                <a:latin typeface="+mj-lt"/>
              </a:rPr>
              <a:t>Guinness</a:t>
            </a:r>
            <a:r>
              <a:rPr lang="cs-CZ" sz="1800" b="1" i="1" dirty="0">
                <a:latin typeface="+mj-lt"/>
              </a:rPr>
              <a:t> </a:t>
            </a:r>
            <a:r>
              <a:rPr lang="cs-CZ" sz="1800" b="1" i="1" dirty="0" err="1">
                <a:latin typeface="+mj-lt"/>
              </a:rPr>
              <a:t>Book</a:t>
            </a:r>
            <a:r>
              <a:rPr lang="cs-CZ" sz="1800" b="1" i="1" dirty="0">
                <a:latin typeface="+mj-lt"/>
              </a:rPr>
              <a:t> </a:t>
            </a:r>
            <a:r>
              <a:rPr lang="cs-CZ" sz="1800" b="1" i="1" dirty="0" err="1">
                <a:latin typeface="+mj-lt"/>
              </a:rPr>
              <a:t>of</a:t>
            </a:r>
            <a:r>
              <a:rPr lang="cs-CZ" sz="1800" b="1" i="1" dirty="0">
                <a:latin typeface="+mj-lt"/>
              </a:rPr>
              <a:t> </a:t>
            </a:r>
            <a:r>
              <a:rPr lang="cs-CZ" sz="1800" b="1" i="1" dirty="0" err="1">
                <a:latin typeface="+mj-lt"/>
              </a:rPr>
              <a:t>World</a:t>
            </a:r>
            <a:r>
              <a:rPr lang="cs-CZ" sz="1800" b="1" i="1" dirty="0">
                <a:latin typeface="+mj-lt"/>
              </a:rPr>
              <a:t> </a:t>
            </a:r>
            <a:r>
              <a:rPr lang="cs-CZ" sz="1800" b="1" i="1" dirty="0" err="1">
                <a:latin typeface="+mj-lt"/>
              </a:rPr>
              <a:t>Records</a:t>
            </a:r>
            <a:r>
              <a:rPr lang="cs-CZ" sz="1800" b="1" i="1" dirty="0">
                <a:latin typeface="+mj-lt"/>
              </a:rPr>
              <a:t> </a:t>
            </a:r>
            <a:r>
              <a:rPr lang="cs-CZ" sz="1800" dirty="0" err="1">
                <a:latin typeface="+mj-lt"/>
              </a:rPr>
              <a:t>named</a:t>
            </a:r>
            <a:r>
              <a:rPr lang="cs-CZ" sz="1800" dirty="0">
                <a:latin typeface="+mj-lt"/>
              </a:rPr>
              <a:t> </a:t>
            </a:r>
            <a:r>
              <a:rPr lang="cs-CZ" sz="1800" dirty="0" err="1">
                <a:latin typeface="+mj-lt"/>
              </a:rPr>
              <a:t>Bata</a:t>
            </a:r>
            <a:r>
              <a:rPr lang="cs-CZ" sz="1800" dirty="0">
                <a:latin typeface="+mj-lt"/>
              </a:rPr>
              <a:t> </a:t>
            </a:r>
            <a:r>
              <a:rPr lang="cs-CZ" sz="1800" dirty="0" err="1">
                <a:latin typeface="+mj-lt"/>
              </a:rPr>
              <a:t>the</a:t>
            </a:r>
            <a:r>
              <a:rPr lang="cs-CZ" sz="1800" dirty="0">
                <a:latin typeface="+mj-lt"/>
              </a:rPr>
              <a:t> "</a:t>
            </a:r>
            <a:r>
              <a:rPr lang="cs-CZ" sz="1800" dirty="0" err="1">
                <a:latin typeface="+mj-lt"/>
              </a:rPr>
              <a:t>Largest</a:t>
            </a:r>
            <a:r>
              <a:rPr lang="cs-CZ" sz="1800" dirty="0">
                <a:latin typeface="+mj-lt"/>
              </a:rPr>
              <a:t> </a:t>
            </a:r>
            <a:r>
              <a:rPr lang="cs-CZ" sz="1800" dirty="0" err="1">
                <a:latin typeface="+mj-lt"/>
              </a:rPr>
              <a:t>Shoe</a:t>
            </a:r>
            <a:r>
              <a:rPr lang="cs-CZ" sz="1800" dirty="0">
                <a:latin typeface="+mj-lt"/>
              </a:rPr>
              <a:t> </a:t>
            </a:r>
            <a:r>
              <a:rPr lang="cs-CZ" sz="1800" dirty="0" err="1">
                <a:latin typeface="+mj-lt"/>
              </a:rPr>
              <a:t>Seller</a:t>
            </a:r>
            <a:r>
              <a:rPr lang="cs-CZ" sz="1800" dirty="0">
                <a:latin typeface="+mj-lt"/>
              </a:rPr>
              <a:t> and </a:t>
            </a:r>
            <a:r>
              <a:rPr lang="cs-CZ" sz="1800" dirty="0" err="1">
                <a:latin typeface="+mj-lt"/>
              </a:rPr>
              <a:t>Manufacturer</a:t>
            </a:r>
            <a:r>
              <a:rPr lang="cs-CZ" sz="1800" dirty="0">
                <a:latin typeface="+mj-lt"/>
              </a:rPr>
              <a:t>" </a:t>
            </a:r>
            <a:r>
              <a:rPr lang="cs-CZ" sz="1800" dirty="0" err="1">
                <a:latin typeface="+mj-lt"/>
              </a:rPr>
              <a:t>of</a:t>
            </a:r>
            <a:r>
              <a:rPr lang="cs-CZ" sz="1800" dirty="0">
                <a:latin typeface="+mj-lt"/>
              </a:rPr>
              <a:t> </a:t>
            </a:r>
            <a:r>
              <a:rPr lang="cs-CZ" sz="1800" dirty="0" err="1">
                <a:latin typeface="+mj-lt"/>
              </a:rPr>
              <a:t>all</a:t>
            </a:r>
            <a:r>
              <a:rPr lang="cs-CZ" sz="1800" dirty="0">
                <a:latin typeface="+mj-lt"/>
              </a:rPr>
              <a:t> </a:t>
            </a:r>
            <a:r>
              <a:rPr lang="cs-CZ" sz="1800" dirty="0" err="1">
                <a:latin typeface="+mj-lt"/>
              </a:rPr>
              <a:t>time</a:t>
            </a:r>
            <a:r>
              <a:rPr lang="cs-CZ" sz="1800" dirty="0">
                <a:latin typeface="+mj-lt"/>
              </a:rPr>
              <a:t>, as </a:t>
            </a:r>
            <a:r>
              <a:rPr lang="cs-CZ" sz="1800" dirty="0" err="1">
                <a:latin typeface="+mj-lt"/>
              </a:rPr>
              <a:t>they</a:t>
            </a:r>
            <a:r>
              <a:rPr lang="cs-CZ" sz="1800" dirty="0">
                <a:latin typeface="+mj-lt"/>
              </a:rPr>
              <a:t> </a:t>
            </a:r>
            <a:r>
              <a:rPr lang="cs-CZ" sz="1800" dirty="0" err="1">
                <a:latin typeface="+mj-lt"/>
              </a:rPr>
              <a:t>say</a:t>
            </a:r>
            <a:r>
              <a:rPr lang="cs-CZ" sz="1800" dirty="0">
                <a:latin typeface="+mj-lt"/>
              </a:rPr>
              <a:t> </a:t>
            </a:r>
            <a:r>
              <a:rPr lang="cs-CZ" sz="1800" dirty="0" err="1">
                <a:latin typeface="+mj-lt"/>
              </a:rPr>
              <a:t>the</a:t>
            </a:r>
            <a:r>
              <a:rPr lang="cs-CZ" sz="1800" dirty="0">
                <a:latin typeface="+mj-lt"/>
              </a:rPr>
              <a:t> </a:t>
            </a:r>
            <a:r>
              <a:rPr lang="cs-CZ" sz="1800" dirty="0" err="1">
                <a:latin typeface="+mj-lt"/>
              </a:rPr>
              <a:t>company</a:t>
            </a:r>
            <a:r>
              <a:rPr lang="cs-CZ" sz="1800" dirty="0">
                <a:latin typeface="+mj-lt"/>
              </a:rPr>
              <a:t> has sold </a:t>
            </a:r>
            <a:r>
              <a:rPr lang="cs-CZ" sz="1800" dirty="0" err="1">
                <a:latin typeface="+mj-lt"/>
              </a:rPr>
              <a:t>over</a:t>
            </a:r>
            <a:r>
              <a:rPr lang="cs-CZ" sz="1800" dirty="0">
                <a:latin typeface="+mj-lt"/>
              </a:rPr>
              <a:t> 14 </a:t>
            </a:r>
            <a:r>
              <a:rPr lang="cs-CZ" sz="1800" dirty="0" err="1">
                <a:latin typeface="+mj-lt"/>
              </a:rPr>
              <a:t>billion</a:t>
            </a:r>
            <a:r>
              <a:rPr lang="cs-CZ" sz="1800" dirty="0">
                <a:latin typeface="+mj-lt"/>
              </a:rPr>
              <a:t> </a:t>
            </a:r>
            <a:r>
              <a:rPr lang="cs-CZ" sz="1800" dirty="0" err="1">
                <a:latin typeface="+mj-lt"/>
              </a:rPr>
              <a:t>pairs</a:t>
            </a:r>
            <a:r>
              <a:rPr lang="cs-CZ" sz="1800" dirty="0">
                <a:latin typeface="+mj-lt"/>
              </a:rPr>
              <a:t> </a:t>
            </a:r>
            <a:r>
              <a:rPr lang="cs-CZ" sz="1800" dirty="0" err="1">
                <a:latin typeface="+mj-lt"/>
              </a:rPr>
              <a:t>of</a:t>
            </a:r>
            <a:r>
              <a:rPr lang="cs-CZ" sz="1800" dirty="0">
                <a:latin typeface="+mj-lt"/>
              </a:rPr>
              <a:t> </a:t>
            </a:r>
            <a:r>
              <a:rPr lang="cs-CZ" sz="1800" dirty="0" err="1">
                <a:latin typeface="+mj-lt"/>
              </a:rPr>
              <a:t>shoes</a:t>
            </a:r>
            <a:r>
              <a:rPr lang="cs-CZ" sz="1800" dirty="0">
                <a:latin typeface="+mj-lt"/>
              </a:rPr>
              <a:t> in </a:t>
            </a:r>
            <a:r>
              <a:rPr lang="cs-CZ" sz="1800" dirty="0" err="1">
                <a:latin typeface="+mj-lt"/>
              </a:rPr>
              <a:t>its</a:t>
            </a:r>
            <a:r>
              <a:rPr lang="cs-CZ" sz="1800" dirty="0">
                <a:latin typeface="+mj-lt"/>
              </a:rPr>
              <a:t> existence.</a:t>
            </a:r>
          </a:p>
        </p:txBody>
      </p:sp>
      <p:pic>
        <p:nvPicPr>
          <p:cNvPr id="3074" name="Picture 2" descr="https://upload.wikimedia.org/wikipedia/commons/8/8c/Tom%C3%A1%C5%A1_Ba%C5%A5a_%28Letectv%C3%AD%2C_March_193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5745" y="722376"/>
            <a:ext cx="3189985" cy="42874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9716" y="5266884"/>
            <a:ext cx="3522045" cy="792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394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60789" y="1475703"/>
            <a:ext cx="8314628" cy="2554545"/>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Baťa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Towns</a:t>
            </a:r>
            <a:r>
              <a:rPr lang="cs-CZ" sz="4000" b="1" dirty="0" smtClean="0">
                <a:latin typeface="Open Sans" panose="020B0606030504020204" pitchFamily="34" charset="0"/>
                <a:ea typeface="Open Sans" panose="020B0606030504020204" pitchFamily="34" charset="0"/>
                <a:cs typeface="Open Sans" panose="020B0606030504020204" pitchFamily="34" charset="0"/>
              </a:rPr>
              <a:t> in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World</a:t>
            </a:r>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sp>
        <p:nvSpPr>
          <p:cNvPr id="1097" name="Obdélník 1096"/>
          <p:cNvSpPr/>
          <p:nvPr/>
        </p:nvSpPr>
        <p:spPr>
          <a:xfrm>
            <a:off x="960789" y="2315424"/>
            <a:ext cx="7139859" cy="3970318"/>
          </a:xfrm>
          <a:prstGeom prst="rect">
            <a:avLst/>
          </a:prstGeom>
        </p:spPr>
        <p:txBody>
          <a:bodyPr wrap="square">
            <a:spAutoFit/>
          </a:bodyPr>
          <a:lstStyle/>
          <a:p>
            <a:pPr marL="285750" indent="-285750" algn="just">
              <a:buFont typeface="Arial" panose="020B0604020202020204" pitchFamily="34" charset="0"/>
              <a:buChar char="•"/>
            </a:pPr>
            <a:r>
              <a:rPr lang="cs-CZ" sz="1800" dirty="0" smtClean="0">
                <a:latin typeface="+mj-lt"/>
              </a:rPr>
              <a:t>A</a:t>
            </a:r>
            <a:r>
              <a:rPr lang="en-US" sz="1800" dirty="0" smtClean="0">
                <a:latin typeface="+mj-lt"/>
              </a:rPr>
              <a:t>after </a:t>
            </a:r>
            <a:r>
              <a:rPr lang="en-US" sz="1800" dirty="0">
                <a:latin typeface="+mj-lt"/>
              </a:rPr>
              <a:t>the establishment of the Protectorate</a:t>
            </a:r>
            <a:r>
              <a:rPr lang="en-US" sz="1800" dirty="0" smtClean="0">
                <a:latin typeface="+mj-lt"/>
              </a:rPr>
              <a:t>, </a:t>
            </a:r>
            <a:r>
              <a:rPr lang="en-US" sz="1800" dirty="0">
                <a:latin typeface="+mj-lt"/>
              </a:rPr>
              <a:t>Jan </a:t>
            </a:r>
            <a:r>
              <a:rPr lang="en-US" sz="1800" dirty="0" err="1">
                <a:latin typeface="+mj-lt"/>
              </a:rPr>
              <a:t>Antonín</a:t>
            </a:r>
            <a:r>
              <a:rPr lang="en-US" sz="1800" dirty="0">
                <a:latin typeface="+mj-lt"/>
              </a:rPr>
              <a:t> Bata, left the </a:t>
            </a:r>
            <a:r>
              <a:rPr lang="en-US" sz="1800" dirty="0" smtClean="0">
                <a:latin typeface="+mj-lt"/>
              </a:rPr>
              <a:t>country </a:t>
            </a:r>
            <a:r>
              <a:rPr lang="en-US" sz="1800" dirty="0">
                <a:latin typeface="+mj-lt"/>
              </a:rPr>
              <a:t>and from 1941 he began to build new workplaces, production and new cities in South America, in </a:t>
            </a:r>
            <a:r>
              <a:rPr lang="en-US" sz="1800" b="1" dirty="0">
                <a:latin typeface="+mj-lt"/>
              </a:rPr>
              <a:t>Brazil</a:t>
            </a:r>
            <a:r>
              <a:rPr lang="en-US" sz="1800" dirty="0">
                <a:latin typeface="+mj-lt"/>
              </a:rPr>
              <a:t>. In the Czechoslovakia in 1938, he published the book </a:t>
            </a:r>
            <a:r>
              <a:rPr lang="en-US" sz="1800" b="1" i="1" dirty="0">
                <a:latin typeface="+mj-lt"/>
              </a:rPr>
              <a:t>Building a State for 40,000,000 People</a:t>
            </a:r>
            <a:r>
              <a:rPr lang="en-US" sz="1800" dirty="0">
                <a:latin typeface="+mj-lt"/>
              </a:rPr>
              <a:t>, in which he presented his extensive economic plans to the public. In 1939, he went into exile in the USA and settled in Brazil, where a new </a:t>
            </a:r>
            <a:r>
              <a:rPr lang="en-US" sz="1800" dirty="0" err="1">
                <a:latin typeface="+mj-lt"/>
              </a:rPr>
              <a:t>centre</a:t>
            </a:r>
            <a:r>
              <a:rPr lang="en-US" sz="1800" dirty="0">
                <a:latin typeface="+mj-lt"/>
              </a:rPr>
              <a:t> for the management of foreign Bata companies was established.</a:t>
            </a:r>
          </a:p>
          <a:p>
            <a:pPr algn="just"/>
            <a:endParaRPr lang="en-US" sz="1800" dirty="0">
              <a:latin typeface="+mj-lt"/>
            </a:endParaRPr>
          </a:p>
          <a:p>
            <a:pPr marL="285750" indent="-285750" algn="just">
              <a:buFont typeface="Arial" panose="020B0604020202020204" pitchFamily="34" charset="0"/>
              <a:buChar char="•"/>
            </a:pPr>
            <a:r>
              <a:rPr lang="en-US" sz="1800" dirty="0">
                <a:latin typeface="+mj-lt"/>
              </a:rPr>
              <a:t>From 1938, his nephew </a:t>
            </a:r>
            <a:r>
              <a:rPr lang="en-US" sz="1800" dirty="0" err="1">
                <a:latin typeface="+mj-lt"/>
              </a:rPr>
              <a:t>Tomáš</a:t>
            </a:r>
            <a:r>
              <a:rPr lang="en-US" sz="1800" dirty="0">
                <a:latin typeface="+mj-lt"/>
              </a:rPr>
              <a:t> Jan </a:t>
            </a:r>
            <a:r>
              <a:rPr lang="en-US" sz="1800" dirty="0" err="1">
                <a:latin typeface="+mj-lt"/>
              </a:rPr>
              <a:t>Baťa</a:t>
            </a:r>
            <a:r>
              <a:rPr lang="en-US" sz="1800" dirty="0">
                <a:latin typeface="+mj-lt"/>
              </a:rPr>
              <a:t> also built a plant in </a:t>
            </a:r>
            <a:r>
              <a:rPr lang="en-US" sz="1800" b="1" dirty="0" smtClean="0">
                <a:latin typeface="+mj-lt"/>
              </a:rPr>
              <a:t>Canada</a:t>
            </a:r>
            <a:r>
              <a:rPr lang="en-US" sz="1800" dirty="0" smtClean="0">
                <a:latin typeface="+mj-lt"/>
              </a:rPr>
              <a:t>. </a:t>
            </a:r>
            <a:r>
              <a:rPr lang="en-US" sz="1800" dirty="0">
                <a:latin typeface="+mj-lt"/>
              </a:rPr>
              <a:t>The management of the company in </a:t>
            </a:r>
            <a:r>
              <a:rPr lang="en-US" sz="1800" dirty="0" err="1">
                <a:latin typeface="+mj-lt"/>
              </a:rPr>
              <a:t>Zlín</a:t>
            </a:r>
            <a:r>
              <a:rPr lang="en-US" sz="1800" dirty="0">
                <a:latin typeface="+mj-lt"/>
              </a:rPr>
              <a:t> was thus made up of Dominik </a:t>
            </a:r>
            <a:r>
              <a:rPr lang="en-US" sz="1800" dirty="0" err="1">
                <a:latin typeface="+mj-lt"/>
              </a:rPr>
              <a:t>Čipera</a:t>
            </a:r>
            <a:r>
              <a:rPr lang="en-US" sz="1800" dirty="0">
                <a:latin typeface="+mj-lt"/>
              </a:rPr>
              <a:t>, Hugo </a:t>
            </a:r>
            <a:r>
              <a:rPr lang="en-US" sz="1800" dirty="0" err="1">
                <a:latin typeface="+mj-lt"/>
              </a:rPr>
              <a:t>Vavrečka</a:t>
            </a:r>
            <a:r>
              <a:rPr lang="en-US" sz="1800" dirty="0">
                <a:latin typeface="+mj-lt"/>
              </a:rPr>
              <a:t>, </a:t>
            </a:r>
            <a:r>
              <a:rPr lang="en-US" sz="1800" dirty="0" err="1">
                <a:latin typeface="+mj-lt"/>
              </a:rPr>
              <a:t>František</a:t>
            </a:r>
            <a:r>
              <a:rPr lang="en-US" sz="1800" dirty="0">
                <a:latin typeface="+mj-lt"/>
              </a:rPr>
              <a:t> </a:t>
            </a:r>
            <a:r>
              <a:rPr lang="en-US" sz="1800" dirty="0" err="1">
                <a:latin typeface="+mj-lt"/>
              </a:rPr>
              <a:t>Malota</a:t>
            </a:r>
            <a:r>
              <a:rPr lang="en-US" sz="1800" dirty="0">
                <a:latin typeface="+mj-lt"/>
              </a:rPr>
              <a:t> </a:t>
            </a:r>
            <a:r>
              <a:rPr lang="en-US" sz="1800" dirty="0" smtClean="0">
                <a:latin typeface="+mj-lt"/>
              </a:rPr>
              <a:t>and Josef </a:t>
            </a:r>
            <a:r>
              <a:rPr lang="en-US" sz="1800" dirty="0" err="1">
                <a:latin typeface="+mj-lt"/>
              </a:rPr>
              <a:t>Hlavnička</a:t>
            </a:r>
            <a:r>
              <a:rPr lang="en-US" sz="1800" dirty="0">
                <a:latin typeface="+mj-lt"/>
              </a:rPr>
              <a:t>.</a:t>
            </a:r>
          </a:p>
          <a:p>
            <a:pPr marL="285750" indent="-285750" algn="just">
              <a:buFont typeface="Arial" panose="020B0604020202020204" pitchFamily="34" charset="0"/>
              <a:buChar char="•"/>
            </a:pPr>
            <a:endParaRPr lang="en-US" sz="1800" dirty="0">
              <a:latin typeface="+mj-lt"/>
            </a:endParaRPr>
          </a:p>
          <a:p>
            <a:pPr marL="285750" indent="-285750" algn="just">
              <a:buFont typeface="Arial" panose="020B0604020202020204" pitchFamily="34" charset="0"/>
              <a:buChar char="•"/>
            </a:pPr>
            <a:r>
              <a:rPr lang="en-US" sz="1800" dirty="0">
                <a:latin typeface="+mj-lt"/>
              </a:rPr>
              <a:t>After the </a:t>
            </a:r>
            <a:r>
              <a:rPr lang="cs-CZ" sz="1800" dirty="0" smtClean="0">
                <a:latin typeface="+mj-lt"/>
              </a:rPr>
              <a:t>WW2</a:t>
            </a:r>
            <a:r>
              <a:rPr lang="en-US" sz="1800" dirty="0" smtClean="0">
                <a:latin typeface="+mj-lt"/>
              </a:rPr>
              <a:t>, </a:t>
            </a:r>
            <a:r>
              <a:rPr lang="en-US" sz="1800" dirty="0">
                <a:latin typeface="+mj-lt"/>
              </a:rPr>
              <a:t>the development of the company was divided. Canada became the new </a:t>
            </a:r>
            <a:r>
              <a:rPr lang="en-US" sz="1800" dirty="0" smtClean="0">
                <a:latin typeface="+mj-lt"/>
              </a:rPr>
              <a:t>center </a:t>
            </a:r>
            <a:r>
              <a:rPr lang="en-US" sz="1800" dirty="0">
                <a:latin typeface="+mj-lt"/>
              </a:rPr>
              <a:t>of Bata's company (nephew </a:t>
            </a:r>
            <a:r>
              <a:rPr lang="en-US" sz="1800" dirty="0" err="1">
                <a:latin typeface="+mj-lt"/>
              </a:rPr>
              <a:t>Tomáš</a:t>
            </a:r>
            <a:r>
              <a:rPr lang="en-US" sz="1800" dirty="0">
                <a:latin typeface="+mj-lt"/>
              </a:rPr>
              <a:t> J. </a:t>
            </a:r>
            <a:r>
              <a:rPr lang="en-US" sz="1800" dirty="0" err="1">
                <a:latin typeface="+mj-lt"/>
              </a:rPr>
              <a:t>Baťa</a:t>
            </a:r>
            <a:r>
              <a:rPr lang="en-US" sz="1800" dirty="0">
                <a:latin typeface="+mj-lt"/>
              </a:rPr>
              <a:t>).</a:t>
            </a:r>
            <a:endParaRPr lang="cs-CZ" sz="1800" dirty="0">
              <a:latin typeface="+mj-lt"/>
            </a:endParaRPr>
          </a:p>
        </p:txBody>
      </p:sp>
      <p:pic>
        <p:nvPicPr>
          <p:cNvPr id="11" name="Picture 4"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9716" y="5266884"/>
            <a:ext cx="3522045" cy="7929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upload.wikimedia.org/wikipedia/commons/b/b6/Logo_firmy_Ba%C5%A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40" y="969264"/>
            <a:ext cx="2997447" cy="4059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2904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2554545"/>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Baťa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Towns</a:t>
            </a:r>
            <a:r>
              <a:rPr lang="cs-CZ" sz="4000" b="1" dirty="0" smtClean="0">
                <a:latin typeface="Open Sans" panose="020B0606030504020204" pitchFamily="34" charset="0"/>
                <a:ea typeface="Open Sans" panose="020B0606030504020204" pitchFamily="34" charset="0"/>
                <a:cs typeface="Open Sans" panose="020B0606030504020204" pitchFamily="34" charset="0"/>
              </a:rPr>
              <a:t> in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World</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29548"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sp>
        <p:nvSpPr>
          <p:cNvPr id="1097" name="Obdélník 1096"/>
          <p:cNvSpPr/>
          <p:nvPr/>
        </p:nvSpPr>
        <p:spPr>
          <a:xfrm>
            <a:off x="989157" y="2315424"/>
            <a:ext cx="5722539" cy="3657476"/>
          </a:xfrm>
          <a:prstGeom prst="rect">
            <a:avLst/>
          </a:prstGeom>
        </p:spPr>
        <p:txBody>
          <a:bodyPr wrap="square">
            <a:spAutoFit/>
          </a:bodyPr>
          <a:lstStyle/>
          <a:p>
            <a:pPr marL="285750" indent="-285750" algn="just">
              <a:buFont typeface="Arial" panose="020B0604020202020204" pitchFamily="34" charset="0"/>
              <a:buChar char="•"/>
            </a:pPr>
            <a:r>
              <a:rPr lang="en-US" dirty="0">
                <a:latin typeface="+mj-lt"/>
              </a:rPr>
              <a:t>Bata built not only the factory, but also </a:t>
            </a:r>
            <a:r>
              <a:rPr lang="en-US" b="1" dirty="0">
                <a:latin typeface="+mj-lt"/>
              </a:rPr>
              <a:t>all the facilities </a:t>
            </a:r>
            <a:r>
              <a:rPr lang="en-US" dirty="0">
                <a:latin typeface="+mj-lt"/>
              </a:rPr>
              <a:t>for it and its employees. </a:t>
            </a:r>
            <a:endParaRPr lang="cs-CZ" dirty="0" smtClean="0">
              <a:latin typeface="+mj-lt"/>
            </a:endParaRPr>
          </a:p>
          <a:p>
            <a:pPr marL="285750" indent="-285750" algn="just">
              <a:buFont typeface="Arial" panose="020B0604020202020204" pitchFamily="34" charset="0"/>
              <a:buChar char="•"/>
            </a:pPr>
            <a:r>
              <a:rPr lang="en-US" dirty="0" smtClean="0">
                <a:latin typeface="+mj-lt"/>
              </a:rPr>
              <a:t>He </a:t>
            </a:r>
            <a:r>
              <a:rPr lang="en-US" dirty="0">
                <a:latin typeface="+mj-lt"/>
              </a:rPr>
              <a:t>produced the raw materials himself and sold them without intermediaries, thus saving on costs. </a:t>
            </a:r>
            <a:endParaRPr lang="cs-CZ" dirty="0" smtClean="0">
              <a:latin typeface="+mj-lt"/>
            </a:endParaRPr>
          </a:p>
          <a:p>
            <a:pPr marL="285750" indent="-285750" algn="just">
              <a:buFont typeface="Arial" panose="020B0604020202020204" pitchFamily="34" charset="0"/>
              <a:buChar char="•"/>
            </a:pPr>
            <a:r>
              <a:rPr lang="en-US" dirty="0" smtClean="0">
                <a:latin typeface="+mj-lt"/>
              </a:rPr>
              <a:t>In </a:t>
            </a:r>
            <a:r>
              <a:rPr lang="en-US" dirty="0">
                <a:latin typeface="+mj-lt"/>
              </a:rPr>
              <a:t>today's </a:t>
            </a:r>
            <a:r>
              <a:rPr lang="en-US" b="1" dirty="0" err="1" smtClean="0">
                <a:latin typeface="+mj-lt"/>
              </a:rPr>
              <a:t>Otrokovice</a:t>
            </a:r>
            <a:r>
              <a:rPr lang="cs-CZ" b="1" dirty="0" smtClean="0">
                <a:latin typeface="+mj-lt"/>
              </a:rPr>
              <a:t>, </a:t>
            </a:r>
            <a:r>
              <a:rPr lang="en-US" dirty="0" smtClean="0">
                <a:latin typeface="+mj-lt"/>
              </a:rPr>
              <a:t>he </a:t>
            </a:r>
            <a:r>
              <a:rPr lang="en-US" dirty="0">
                <a:latin typeface="+mj-lt"/>
              </a:rPr>
              <a:t>built his own tannery, in </a:t>
            </a:r>
            <a:r>
              <a:rPr lang="en-US" dirty="0" err="1">
                <a:latin typeface="+mj-lt"/>
              </a:rPr>
              <a:t>Zlín</a:t>
            </a:r>
            <a:r>
              <a:rPr lang="en-US" dirty="0">
                <a:latin typeface="+mj-lt"/>
              </a:rPr>
              <a:t> he built a company producing machinery and owned fields and forests. </a:t>
            </a:r>
            <a:endParaRPr lang="cs-CZ" dirty="0" smtClean="0">
              <a:latin typeface="+mj-lt"/>
            </a:endParaRPr>
          </a:p>
          <a:p>
            <a:pPr marL="285750" indent="-285750" algn="just">
              <a:buFont typeface="Arial" panose="020B0604020202020204" pitchFamily="34" charset="0"/>
              <a:buChar char="•"/>
            </a:pPr>
            <a:r>
              <a:rPr lang="en-US" dirty="0" smtClean="0">
                <a:latin typeface="+mj-lt"/>
              </a:rPr>
              <a:t>He </a:t>
            </a:r>
            <a:r>
              <a:rPr lang="en-US" dirty="0">
                <a:latin typeface="+mj-lt"/>
              </a:rPr>
              <a:t>built Bata houses (luxury housing at the time) and dormitories for his employees, which, together with the high wages at the factory, were the main reason for the influx of </a:t>
            </a:r>
            <a:r>
              <a:rPr lang="en-US" dirty="0" err="1">
                <a:latin typeface="+mj-lt"/>
              </a:rPr>
              <a:t>labour</a:t>
            </a:r>
            <a:r>
              <a:rPr lang="en-US" dirty="0">
                <a:latin typeface="+mj-lt"/>
              </a:rPr>
              <a:t> and the expansion of </a:t>
            </a:r>
            <a:r>
              <a:rPr lang="en-US" dirty="0" err="1">
                <a:latin typeface="+mj-lt"/>
              </a:rPr>
              <a:t>Zlín</a:t>
            </a:r>
            <a:r>
              <a:rPr lang="en-US" dirty="0">
                <a:latin typeface="+mj-lt"/>
              </a:rPr>
              <a:t>. </a:t>
            </a:r>
            <a:endParaRPr lang="cs-CZ" dirty="0" smtClean="0">
              <a:latin typeface="+mj-lt"/>
            </a:endParaRPr>
          </a:p>
          <a:p>
            <a:pPr marL="285750" indent="-285750" algn="just">
              <a:buFont typeface="Arial" panose="020B0604020202020204" pitchFamily="34" charset="0"/>
              <a:buChar char="•"/>
            </a:pPr>
            <a:r>
              <a:rPr lang="en-US" dirty="0" smtClean="0">
                <a:latin typeface="+mj-lt"/>
              </a:rPr>
              <a:t>There </a:t>
            </a:r>
            <a:r>
              <a:rPr lang="en-US" dirty="0">
                <a:latin typeface="+mj-lt"/>
              </a:rPr>
              <a:t>were also schools for future employees, kindergartens, and other services. </a:t>
            </a:r>
            <a:endParaRPr lang="cs-CZ" dirty="0" smtClean="0">
              <a:latin typeface="+mj-lt"/>
            </a:endParaRPr>
          </a:p>
        </p:txBody>
      </p:sp>
      <p:pic>
        <p:nvPicPr>
          <p:cNvPr id="10" name="Obrázek 9"/>
          <p:cNvPicPr>
            <a:picLocks noChangeAspect="1"/>
          </p:cNvPicPr>
          <p:nvPr/>
        </p:nvPicPr>
        <p:blipFill>
          <a:blip r:embed="rId4"/>
          <a:stretch>
            <a:fillRect/>
          </a:stretch>
        </p:blipFill>
        <p:spPr>
          <a:xfrm>
            <a:off x="6911259" y="618002"/>
            <a:ext cx="5082356" cy="2788716"/>
          </a:xfrm>
          <a:prstGeom prst="rect">
            <a:avLst/>
          </a:prstGeom>
        </p:spPr>
      </p:pic>
      <p:pic>
        <p:nvPicPr>
          <p:cNvPr id="11" name="Obrázek 10"/>
          <p:cNvPicPr>
            <a:picLocks noChangeAspect="1"/>
          </p:cNvPicPr>
          <p:nvPr/>
        </p:nvPicPr>
        <p:blipFill>
          <a:blip r:embed="rId5"/>
          <a:stretch>
            <a:fillRect/>
          </a:stretch>
        </p:blipFill>
        <p:spPr>
          <a:xfrm>
            <a:off x="8479847" y="3033007"/>
            <a:ext cx="2660717" cy="3260557"/>
          </a:xfrm>
          <a:prstGeom prst="rect">
            <a:avLst/>
          </a:prstGeom>
        </p:spPr>
      </p:pic>
    </p:spTree>
    <p:extLst>
      <p:ext uri="{BB962C8B-B14F-4D97-AF65-F5344CB8AC3E}">
        <p14:creationId xmlns:p14="http://schemas.microsoft.com/office/powerpoint/2010/main" val="3243625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82565" y="1513372"/>
            <a:ext cx="4951891" cy="707886"/>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Czech Republic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82565" y="2334265"/>
            <a:ext cx="5298623" cy="4205960"/>
          </a:xfrm>
          <a:prstGeom prst="rect">
            <a:avLst/>
          </a:prstGeom>
          <a:noFill/>
        </p:spPr>
        <p:txBody>
          <a:bodyPr wrap="square" rtlCol="0">
            <a:spAutoFit/>
          </a:bodyPr>
          <a:lstStyle/>
          <a:p>
            <a:pPr marL="285750" indent="-285750" algn="just">
              <a:buFont typeface="Arial" panose="020B0604020202020204" pitchFamily="34" charset="0"/>
              <a:buChar char="•"/>
            </a:pPr>
            <a:r>
              <a:rPr lang="cs-CZ" dirty="0" smtClean="0">
                <a:latin typeface="+mj-lt"/>
              </a:rPr>
              <a:t>9th </a:t>
            </a:r>
            <a:r>
              <a:rPr lang="cs-CZ" dirty="0" err="1" smtClean="0">
                <a:latin typeface="+mj-lt"/>
              </a:rPr>
              <a:t>century</a:t>
            </a:r>
            <a:r>
              <a:rPr lang="cs-CZ" dirty="0" smtClean="0">
                <a:latin typeface="+mj-lt"/>
              </a:rPr>
              <a:t> – </a:t>
            </a:r>
            <a:r>
              <a:rPr lang="cs-CZ" dirty="0" err="1" smtClean="0">
                <a:latin typeface="+mj-lt"/>
              </a:rPr>
              <a:t>the</a:t>
            </a:r>
            <a:r>
              <a:rPr lang="cs-CZ" dirty="0" smtClean="0">
                <a:latin typeface="+mj-lt"/>
              </a:rPr>
              <a:t> </a:t>
            </a:r>
            <a:r>
              <a:rPr lang="en-US" b="1" dirty="0" smtClean="0">
                <a:latin typeface="+mj-lt"/>
              </a:rPr>
              <a:t>Duchy </a:t>
            </a:r>
            <a:r>
              <a:rPr lang="en-US" b="1" dirty="0">
                <a:latin typeface="+mj-lt"/>
              </a:rPr>
              <a:t>of Bohemia</a:t>
            </a:r>
            <a:r>
              <a:rPr lang="en-US" dirty="0">
                <a:latin typeface="+mj-lt"/>
              </a:rPr>
              <a:t> emerged </a:t>
            </a:r>
            <a:r>
              <a:rPr lang="en-US" dirty="0" smtClean="0">
                <a:latin typeface="+mj-lt"/>
              </a:rPr>
              <a:t>when </a:t>
            </a:r>
            <a:r>
              <a:rPr lang="en-US" dirty="0">
                <a:latin typeface="+mj-lt"/>
              </a:rPr>
              <a:t>it was unified by the </a:t>
            </a:r>
            <a:r>
              <a:rPr lang="en-US" dirty="0" err="1">
                <a:latin typeface="+mj-lt"/>
              </a:rPr>
              <a:t>Přemyslid</a:t>
            </a:r>
            <a:r>
              <a:rPr lang="en-US" dirty="0">
                <a:latin typeface="+mj-lt"/>
              </a:rPr>
              <a:t> </a:t>
            </a:r>
            <a:r>
              <a:rPr lang="en-US" dirty="0" smtClean="0">
                <a:latin typeface="+mj-lt"/>
              </a:rPr>
              <a:t>dynasty</a:t>
            </a:r>
            <a:endParaRPr lang="cs-CZ" dirty="0" smtClean="0">
              <a:latin typeface="+mj-lt"/>
            </a:endParaRPr>
          </a:p>
          <a:p>
            <a:pPr marL="285750" indent="-285750" algn="just">
              <a:buFont typeface="Arial" panose="020B0604020202020204" pitchFamily="34" charset="0"/>
              <a:buChar char="•"/>
            </a:pPr>
            <a:r>
              <a:rPr lang="en-US" dirty="0" smtClean="0">
                <a:latin typeface="+mj-lt"/>
              </a:rPr>
              <a:t>Bohemia </a:t>
            </a:r>
            <a:r>
              <a:rPr lang="en-US" dirty="0">
                <a:latin typeface="+mj-lt"/>
              </a:rPr>
              <a:t>was from 1002 until 1806 an Imperial State of the Holy Roman </a:t>
            </a:r>
            <a:r>
              <a:rPr lang="en-US" dirty="0" smtClean="0">
                <a:latin typeface="+mj-lt"/>
              </a:rPr>
              <a:t>Empire</a:t>
            </a:r>
            <a:endParaRPr lang="cs-CZ" dirty="0" smtClean="0">
              <a:latin typeface="+mj-lt"/>
            </a:endParaRPr>
          </a:p>
          <a:p>
            <a:pPr marL="285750" indent="-285750" algn="just">
              <a:buFont typeface="Arial" panose="020B0604020202020204" pitchFamily="34" charset="0"/>
              <a:buChar char="•"/>
            </a:pPr>
            <a:r>
              <a:rPr lang="en-US" dirty="0">
                <a:latin typeface="+mj-lt"/>
              </a:rPr>
              <a:t>After 1526 Bohemia came increasingly under Habsburg control as the </a:t>
            </a:r>
            <a:r>
              <a:rPr lang="en-US" b="1" dirty="0">
                <a:latin typeface="+mj-lt"/>
              </a:rPr>
              <a:t>Habsburgs</a:t>
            </a:r>
            <a:r>
              <a:rPr lang="en-US" dirty="0">
                <a:latin typeface="+mj-lt"/>
              </a:rPr>
              <a:t> became first the elected and then in 1627 the hereditary rulers of </a:t>
            </a:r>
            <a:r>
              <a:rPr lang="en-US" dirty="0" smtClean="0">
                <a:latin typeface="+mj-lt"/>
              </a:rPr>
              <a:t>Bohemia</a:t>
            </a:r>
            <a:endParaRPr lang="cs-CZ" dirty="0" smtClean="0">
              <a:latin typeface="+mj-lt"/>
            </a:endParaRPr>
          </a:p>
          <a:p>
            <a:pPr marL="285750" indent="-285750" algn="just">
              <a:buFont typeface="Arial" panose="020B0604020202020204" pitchFamily="34" charset="0"/>
              <a:buChar char="•"/>
            </a:pPr>
            <a:r>
              <a:rPr lang="en-US" dirty="0" smtClean="0">
                <a:latin typeface="+mj-lt"/>
              </a:rPr>
              <a:t>Between </a:t>
            </a:r>
            <a:r>
              <a:rPr lang="en-US" dirty="0">
                <a:latin typeface="+mj-lt"/>
              </a:rPr>
              <a:t>1583 and 1611 Prague was the official seat of the Holy Roman Emperor Rudolf II and his </a:t>
            </a:r>
            <a:r>
              <a:rPr lang="en-US" dirty="0" smtClean="0">
                <a:latin typeface="+mj-lt"/>
              </a:rPr>
              <a:t>court</a:t>
            </a:r>
            <a:endParaRPr lang="cs-CZ" dirty="0" smtClean="0">
              <a:latin typeface="+mj-lt"/>
            </a:endParaRPr>
          </a:p>
          <a:p>
            <a:pPr marL="285750" indent="-285750" algn="just">
              <a:buFont typeface="Arial" panose="020B0604020202020204" pitchFamily="34" charset="0"/>
              <a:buChar char="•"/>
            </a:pPr>
            <a:r>
              <a:rPr lang="en-US" dirty="0">
                <a:latin typeface="+mj-lt"/>
              </a:rPr>
              <a:t>The end of the Holy Roman Empire in 1806 led to degradation of the political status of Bohemia which lost its position of an electorate of the Holy Roman  Bohemian lands became part of the </a:t>
            </a:r>
            <a:r>
              <a:rPr lang="en-US" b="1" dirty="0">
                <a:latin typeface="+mj-lt"/>
              </a:rPr>
              <a:t>Austrian Empire. </a:t>
            </a:r>
            <a:endParaRPr lang="cs-CZ" dirty="0" smtClean="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pic>
        <p:nvPicPr>
          <p:cNvPr id="9" name="Picture 2" descr="https://upload.wikimedia.org/wikipedia/commons/2/23/Czech_Rep._-_Bohemia%2C_Moravia_and_Silesia_III_%28en%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5780" y="2379818"/>
            <a:ext cx="5358592" cy="3043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7304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2554545"/>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Baťa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Towns</a:t>
            </a:r>
            <a:r>
              <a:rPr lang="cs-CZ" sz="4000" b="1" dirty="0" smtClean="0">
                <a:latin typeface="Open Sans" panose="020B0606030504020204" pitchFamily="34" charset="0"/>
                <a:ea typeface="Open Sans" panose="020B0606030504020204" pitchFamily="34" charset="0"/>
                <a:cs typeface="Open Sans" panose="020B0606030504020204" pitchFamily="34" charset="0"/>
              </a:rPr>
              <a:t> in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World</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sp>
        <p:nvSpPr>
          <p:cNvPr id="1097" name="Obdélník 1096"/>
          <p:cNvSpPr/>
          <p:nvPr/>
        </p:nvSpPr>
        <p:spPr>
          <a:xfrm>
            <a:off x="989157" y="2221159"/>
            <a:ext cx="8785779" cy="1463542"/>
          </a:xfrm>
          <a:prstGeom prst="rect">
            <a:avLst/>
          </a:prstGeom>
        </p:spPr>
        <p:txBody>
          <a:bodyPr wrap="square">
            <a:spAutoFit/>
          </a:bodyPr>
          <a:lstStyle/>
          <a:p>
            <a:pPr marL="285750" indent="-285750" algn="just">
              <a:buFont typeface="Arial" panose="020B0604020202020204" pitchFamily="34" charset="0"/>
              <a:buChar char="•"/>
            </a:pPr>
            <a:r>
              <a:rPr lang="en-US" dirty="0" smtClean="0">
                <a:latin typeface="+mj-lt"/>
              </a:rPr>
              <a:t>The </a:t>
            </a:r>
            <a:r>
              <a:rPr lang="en-US" dirty="0">
                <a:latin typeface="+mj-lt"/>
              </a:rPr>
              <a:t>whole of </a:t>
            </a:r>
            <a:r>
              <a:rPr lang="en-US" b="1" dirty="0" err="1">
                <a:latin typeface="+mj-lt"/>
              </a:rPr>
              <a:t>Zlín</a:t>
            </a:r>
            <a:r>
              <a:rPr lang="en-US" b="1" dirty="0">
                <a:latin typeface="+mj-lt"/>
              </a:rPr>
              <a:t> </a:t>
            </a:r>
            <a:r>
              <a:rPr lang="en-US" dirty="0">
                <a:latin typeface="+mj-lt"/>
              </a:rPr>
              <a:t>was built according to a unified functionalist plan by the architect </a:t>
            </a:r>
            <a:r>
              <a:rPr lang="en-US" dirty="0" err="1">
                <a:latin typeface="+mj-lt"/>
              </a:rPr>
              <a:t>František</a:t>
            </a:r>
            <a:r>
              <a:rPr lang="en-US" dirty="0">
                <a:latin typeface="+mj-lt"/>
              </a:rPr>
              <a:t> Lydia </a:t>
            </a:r>
            <a:r>
              <a:rPr lang="en-US" dirty="0" err="1">
                <a:latin typeface="+mj-lt"/>
              </a:rPr>
              <a:t>Gahura</a:t>
            </a:r>
            <a:r>
              <a:rPr lang="en-US" dirty="0">
                <a:latin typeface="+mj-lt"/>
              </a:rPr>
              <a:t> called the Garden City. The development of </a:t>
            </a:r>
            <a:r>
              <a:rPr lang="en-US" dirty="0" err="1">
                <a:latin typeface="+mj-lt"/>
              </a:rPr>
              <a:t>Zlín</a:t>
            </a:r>
            <a:r>
              <a:rPr lang="en-US" dirty="0">
                <a:latin typeface="+mj-lt"/>
              </a:rPr>
              <a:t> continued even after the death of </a:t>
            </a:r>
            <a:r>
              <a:rPr lang="en-US" dirty="0" err="1">
                <a:latin typeface="+mj-lt"/>
              </a:rPr>
              <a:t>Tomáš</a:t>
            </a:r>
            <a:r>
              <a:rPr lang="en-US" dirty="0">
                <a:latin typeface="+mj-lt"/>
              </a:rPr>
              <a:t> Bata. During the time of Jan </a:t>
            </a:r>
            <a:r>
              <a:rPr lang="en-US" dirty="0" err="1">
                <a:latin typeface="+mj-lt"/>
              </a:rPr>
              <a:t>Antonín</a:t>
            </a:r>
            <a:r>
              <a:rPr lang="en-US" dirty="0">
                <a:latin typeface="+mj-lt"/>
              </a:rPr>
              <a:t> Bata, for example, the administrative building No. 21 was built, a department store and a hotel were completed, and the Institutes of Studies were established.</a:t>
            </a:r>
            <a:endParaRPr lang="cs-CZ" dirty="0">
              <a:latin typeface="+mj-lt"/>
            </a:endParaRPr>
          </a:p>
        </p:txBody>
      </p:sp>
      <p:pic>
        <p:nvPicPr>
          <p:cNvPr id="8" name="Obrázek 7"/>
          <p:cNvPicPr>
            <a:picLocks noChangeAspect="1"/>
          </p:cNvPicPr>
          <p:nvPr/>
        </p:nvPicPr>
        <p:blipFill>
          <a:blip r:embed="rId4"/>
          <a:stretch>
            <a:fillRect/>
          </a:stretch>
        </p:blipFill>
        <p:spPr>
          <a:xfrm>
            <a:off x="1330770" y="3684701"/>
            <a:ext cx="8340295" cy="3001335"/>
          </a:xfrm>
          <a:prstGeom prst="rect">
            <a:avLst/>
          </a:prstGeom>
        </p:spPr>
      </p:pic>
    </p:spTree>
    <p:extLst>
      <p:ext uri="{BB962C8B-B14F-4D97-AF65-F5344CB8AC3E}">
        <p14:creationId xmlns:p14="http://schemas.microsoft.com/office/powerpoint/2010/main" val="3399657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736094" y="1400365"/>
            <a:ext cx="8314628" cy="2554545"/>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Baťa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architecture</a:t>
            </a:r>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pic>
        <p:nvPicPr>
          <p:cNvPr id="8" name="Obrázek 7"/>
          <p:cNvPicPr>
            <a:picLocks noChangeAspect="1"/>
          </p:cNvPicPr>
          <p:nvPr/>
        </p:nvPicPr>
        <p:blipFill>
          <a:blip r:embed="rId4"/>
          <a:stretch>
            <a:fillRect/>
          </a:stretch>
        </p:blipFill>
        <p:spPr>
          <a:xfrm>
            <a:off x="6222367" y="3643574"/>
            <a:ext cx="5656709" cy="2849439"/>
          </a:xfrm>
          <a:prstGeom prst="rect">
            <a:avLst/>
          </a:prstGeom>
        </p:spPr>
      </p:pic>
      <p:pic>
        <p:nvPicPr>
          <p:cNvPr id="9" name="Obrázek 8"/>
          <p:cNvPicPr>
            <a:picLocks noChangeAspect="1"/>
          </p:cNvPicPr>
          <p:nvPr/>
        </p:nvPicPr>
        <p:blipFill>
          <a:blip r:embed="rId5"/>
          <a:stretch>
            <a:fillRect/>
          </a:stretch>
        </p:blipFill>
        <p:spPr>
          <a:xfrm>
            <a:off x="7623974" y="439298"/>
            <a:ext cx="3992785" cy="2503191"/>
          </a:xfrm>
          <a:prstGeom prst="rect">
            <a:avLst/>
          </a:prstGeom>
        </p:spPr>
      </p:pic>
      <p:pic>
        <p:nvPicPr>
          <p:cNvPr id="10" name="Obrázek 9"/>
          <p:cNvPicPr>
            <a:picLocks noChangeAspect="1"/>
          </p:cNvPicPr>
          <p:nvPr/>
        </p:nvPicPr>
        <p:blipFill>
          <a:blip r:embed="rId6"/>
          <a:stretch>
            <a:fillRect/>
          </a:stretch>
        </p:blipFill>
        <p:spPr>
          <a:xfrm>
            <a:off x="379194" y="2726790"/>
            <a:ext cx="4968176" cy="2726065"/>
          </a:xfrm>
          <a:prstGeom prst="rect">
            <a:avLst/>
          </a:prstGeom>
        </p:spPr>
      </p:pic>
      <p:pic>
        <p:nvPicPr>
          <p:cNvPr id="2" name="Obrázek 1"/>
          <p:cNvPicPr>
            <a:picLocks noChangeAspect="1"/>
          </p:cNvPicPr>
          <p:nvPr/>
        </p:nvPicPr>
        <p:blipFill>
          <a:blip r:embed="rId7"/>
          <a:stretch>
            <a:fillRect/>
          </a:stretch>
        </p:blipFill>
        <p:spPr>
          <a:xfrm>
            <a:off x="4684656" y="641146"/>
            <a:ext cx="2660717" cy="3260557"/>
          </a:xfrm>
          <a:prstGeom prst="rect">
            <a:avLst/>
          </a:prstGeom>
        </p:spPr>
      </p:pic>
      <p:pic>
        <p:nvPicPr>
          <p:cNvPr id="6" name="Obrázek 5"/>
          <p:cNvPicPr>
            <a:picLocks noChangeAspect="1"/>
          </p:cNvPicPr>
          <p:nvPr/>
        </p:nvPicPr>
        <p:blipFill>
          <a:blip r:embed="rId8"/>
          <a:stretch>
            <a:fillRect/>
          </a:stretch>
        </p:blipFill>
        <p:spPr>
          <a:xfrm>
            <a:off x="4642083" y="3473988"/>
            <a:ext cx="4238928" cy="3523329"/>
          </a:xfrm>
          <a:prstGeom prst="rect">
            <a:avLst/>
          </a:prstGeom>
        </p:spPr>
      </p:pic>
    </p:spTree>
    <p:extLst>
      <p:ext uri="{BB962C8B-B14F-4D97-AF65-F5344CB8AC3E}">
        <p14:creationId xmlns:p14="http://schemas.microsoft.com/office/powerpoint/2010/main" val="1791575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3170099"/>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Baťa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Towns</a:t>
            </a:r>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in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World</a:t>
            </a:r>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pic>
        <p:nvPicPr>
          <p:cNvPr id="1096" name="Obrázek 1095"/>
          <p:cNvPicPr>
            <a:picLocks noChangeAspect="1"/>
          </p:cNvPicPr>
          <p:nvPr/>
        </p:nvPicPr>
        <p:blipFill>
          <a:blip r:embed="rId4"/>
          <a:stretch>
            <a:fillRect/>
          </a:stretch>
        </p:blipFill>
        <p:spPr>
          <a:xfrm>
            <a:off x="4062429" y="572085"/>
            <a:ext cx="7467600" cy="6086475"/>
          </a:xfrm>
          <a:prstGeom prst="rect">
            <a:avLst/>
          </a:prstGeom>
        </p:spPr>
      </p:pic>
    </p:spTree>
    <p:extLst>
      <p:ext uri="{BB962C8B-B14F-4D97-AF65-F5344CB8AC3E}">
        <p14:creationId xmlns:p14="http://schemas.microsoft.com/office/powerpoint/2010/main" val="34384774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2554545"/>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Baťa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Towns</a:t>
            </a:r>
            <a:r>
              <a:rPr lang="cs-CZ" sz="4000" b="1" dirty="0" smtClean="0">
                <a:latin typeface="Open Sans" panose="020B0606030504020204" pitchFamily="34" charset="0"/>
                <a:ea typeface="Open Sans" panose="020B0606030504020204" pitchFamily="34" charset="0"/>
                <a:cs typeface="Open Sans" panose="020B0606030504020204" pitchFamily="34" charset="0"/>
              </a:rPr>
              <a:t> in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Brazil</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sp>
        <p:nvSpPr>
          <p:cNvPr id="10" name="TextovéPole 9"/>
          <p:cNvSpPr txBox="1"/>
          <p:nvPr/>
        </p:nvSpPr>
        <p:spPr>
          <a:xfrm>
            <a:off x="1060704" y="2825496"/>
            <a:ext cx="184731" cy="366575"/>
          </a:xfrm>
          <a:prstGeom prst="rect">
            <a:avLst/>
          </a:prstGeom>
          <a:noFill/>
        </p:spPr>
        <p:txBody>
          <a:bodyPr wrap="none" rtlCol="0">
            <a:spAutoFit/>
          </a:bodyPr>
          <a:lstStyle/>
          <a:p>
            <a:endParaRPr lang="cs-CZ" dirty="0"/>
          </a:p>
        </p:txBody>
      </p:sp>
      <p:sp>
        <p:nvSpPr>
          <p:cNvPr id="11" name="Obdélník 10"/>
          <p:cNvSpPr/>
          <p:nvPr/>
        </p:nvSpPr>
        <p:spPr>
          <a:xfrm>
            <a:off x="1060704" y="2292465"/>
            <a:ext cx="8237318" cy="2286267"/>
          </a:xfrm>
          <a:prstGeom prst="rect">
            <a:avLst/>
          </a:prstGeom>
        </p:spPr>
        <p:txBody>
          <a:bodyPr wrap="square">
            <a:spAutoFit/>
          </a:bodyPr>
          <a:lstStyle/>
          <a:p>
            <a:pPr algn="just"/>
            <a:r>
              <a:rPr lang="en-GB" sz="1800" b="1" dirty="0" smtClean="0">
                <a:latin typeface="+mj-lt"/>
              </a:rPr>
              <a:t>Jan Antonin Bata </a:t>
            </a:r>
            <a:r>
              <a:rPr lang="en-GB" sz="1800" dirty="0" smtClean="0">
                <a:latin typeface="+mj-lt"/>
              </a:rPr>
              <a:t>did the impossible in Brazil, after creating </a:t>
            </a:r>
            <a:r>
              <a:rPr lang="en-GB" sz="1800" b="1" dirty="0" smtClean="0">
                <a:latin typeface="+mj-lt"/>
              </a:rPr>
              <a:t>one of the largest companies in the world</a:t>
            </a:r>
            <a:r>
              <a:rPr lang="en-GB" sz="1800" dirty="0" smtClean="0">
                <a:latin typeface="+mj-lt"/>
              </a:rPr>
              <a:t> in just seven years (by 1939 he had already been expelled by the Nazis) as CEO of Bata in 1932-1942, the years of the deepest world crisis:</a:t>
            </a:r>
          </a:p>
          <a:p>
            <a:pPr algn="just"/>
            <a:endParaRPr lang="en-GB" sz="1800" dirty="0" smtClean="0">
              <a:latin typeface="+mj-lt"/>
            </a:endParaRPr>
          </a:p>
          <a:p>
            <a:pPr marL="285750" indent="-285750" algn="just">
              <a:buFont typeface="Arial" panose="020B0604020202020204" pitchFamily="34" charset="0"/>
              <a:buChar char="•"/>
            </a:pPr>
            <a:r>
              <a:rPr lang="en-GB" sz="1800" dirty="0" smtClean="0">
                <a:latin typeface="+mj-lt"/>
              </a:rPr>
              <a:t>120 companies </a:t>
            </a:r>
          </a:p>
          <a:p>
            <a:pPr marL="285750" indent="-285750" algn="just">
              <a:buFont typeface="Arial" panose="020B0604020202020204" pitchFamily="34" charset="0"/>
              <a:buChar char="•"/>
            </a:pPr>
            <a:r>
              <a:rPr lang="en-GB" sz="1800" dirty="0" smtClean="0">
                <a:latin typeface="+mj-lt"/>
              </a:rPr>
              <a:t>5810 shops </a:t>
            </a:r>
          </a:p>
          <a:p>
            <a:pPr marL="285750" indent="-285750" algn="just">
              <a:buFont typeface="Arial" panose="020B0604020202020204" pitchFamily="34" charset="0"/>
              <a:buChar char="•"/>
            </a:pPr>
            <a:r>
              <a:rPr lang="en-GB" sz="1800" dirty="0" smtClean="0">
                <a:latin typeface="+mj-lt"/>
              </a:rPr>
              <a:t>105 700 employees </a:t>
            </a:r>
          </a:p>
          <a:p>
            <a:endParaRPr lang="cs-CZ" dirty="0"/>
          </a:p>
        </p:txBody>
      </p:sp>
      <p:pic>
        <p:nvPicPr>
          <p:cNvPr id="9" name="Obrázek 8"/>
          <p:cNvPicPr>
            <a:picLocks noChangeAspect="1"/>
          </p:cNvPicPr>
          <p:nvPr/>
        </p:nvPicPr>
        <p:blipFill>
          <a:blip r:embed="rId4"/>
          <a:stretch>
            <a:fillRect/>
          </a:stretch>
        </p:blipFill>
        <p:spPr>
          <a:xfrm>
            <a:off x="6044076" y="3252623"/>
            <a:ext cx="4526387" cy="3188774"/>
          </a:xfrm>
          <a:prstGeom prst="rect">
            <a:avLst/>
          </a:prstGeom>
        </p:spPr>
      </p:pic>
    </p:spTree>
    <p:extLst>
      <p:ext uri="{BB962C8B-B14F-4D97-AF65-F5344CB8AC3E}">
        <p14:creationId xmlns:p14="http://schemas.microsoft.com/office/powerpoint/2010/main" val="32467019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2554545"/>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Baťa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Towns</a:t>
            </a:r>
            <a:r>
              <a:rPr lang="cs-CZ" sz="4000" b="1" dirty="0" smtClean="0">
                <a:latin typeface="Open Sans" panose="020B0606030504020204" pitchFamily="34" charset="0"/>
                <a:ea typeface="Open Sans" panose="020B0606030504020204" pitchFamily="34" charset="0"/>
                <a:cs typeface="Open Sans" panose="020B0606030504020204" pitchFamily="34" charset="0"/>
              </a:rPr>
              <a:t> in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Brazil</a:t>
            </a:r>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sp>
        <p:nvSpPr>
          <p:cNvPr id="10" name="TextovéPole 9"/>
          <p:cNvSpPr txBox="1"/>
          <p:nvPr/>
        </p:nvSpPr>
        <p:spPr>
          <a:xfrm>
            <a:off x="1060704" y="2825496"/>
            <a:ext cx="184731" cy="366575"/>
          </a:xfrm>
          <a:prstGeom prst="rect">
            <a:avLst/>
          </a:prstGeom>
          <a:noFill/>
        </p:spPr>
        <p:txBody>
          <a:bodyPr wrap="none" rtlCol="0">
            <a:spAutoFit/>
          </a:bodyPr>
          <a:lstStyle/>
          <a:p>
            <a:endParaRPr lang="cs-CZ" dirty="0"/>
          </a:p>
        </p:txBody>
      </p:sp>
      <p:pic>
        <p:nvPicPr>
          <p:cNvPr id="13" name="Obrázek 12"/>
          <p:cNvPicPr>
            <a:picLocks noChangeAspect="1"/>
          </p:cNvPicPr>
          <p:nvPr/>
        </p:nvPicPr>
        <p:blipFill>
          <a:blip r:embed="rId4"/>
          <a:stretch>
            <a:fillRect/>
          </a:stretch>
        </p:blipFill>
        <p:spPr>
          <a:xfrm>
            <a:off x="8041592" y="831287"/>
            <a:ext cx="2936272" cy="2177496"/>
          </a:xfrm>
          <a:prstGeom prst="rect">
            <a:avLst/>
          </a:prstGeom>
        </p:spPr>
      </p:pic>
      <p:sp>
        <p:nvSpPr>
          <p:cNvPr id="14" name="Obdélník 13"/>
          <p:cNvSpPr/>
          <p:nvPr/>
        </p:nvSpPr>
        <p:spPr>
          <a:xfrm>
            <a:off x="929435" y="2231761"/>
            <a:ext cx="6080125" cy="1463542"/>
          </a:xfrm>
          <a:prstGeom prst="rect">
            <a:avLst/>
          </a:prstGeom>
        </p:spPr>
        <p:txBody>
          <a:bodyPr>
            <a:spAutoFit/>
          </a:bodyPr>
          <a:lstStyle/>
          <a:p>
            <a:pPr marL="285750" indent="-285750" algn="just">
              <a:buFont typeface="Arial" panose="020B0604020202020204" pitchFamily="34" charset="0"/>
              <a:buChar char="•"/>
            </a:pPr>
            <a:r>
              <a:rPr lang="cs-CZ" sz="1800" dirty="0" err="1">
                <a:latin typeface="+mj-lt"/>
              </a:rPr>
              <a:t>The</a:t>
            </a:r>
            <a:r>
              <a:rPr lang="cs-CZ" sz="1800" dirty="0">
                <a:latin typeface="+mj-lt"/>
              </a:rPr>
              <a:t> city </a:t>
            </a:r>
            <a:r>
              <a:rPr lang="cs-CZ" sz="1800" dirty="0" err="1">
                <a:latin typeface="+mj-lt"/>
              </a:rPr>
              <a:t>of</a:t>
            </a:r>
            <a:r>
              <a:rPr lang="cs-CZ" sz="1800" dirty="0">
                <a:latin typeface="+mj-lt"/>
              </a:rPr>
              <a:t> </a:t>
            </a:r>
            <a:r>
              <a:rPr lang="cs-CZ" sz="1800" b="1" dirty="0" err="1">
                <a:latin typeface="+mj-lt"/>
              </a:rPr>
              <a:t>Batayporã</a:t>
            </a:r>
            <a:r>
              <a:rPr lang="cs-CZ" sz="1800" b="1" dirty="0">
                <a:latin typeface="+mj-lt"/>
              </a:rPr>
              <a:t> </a:t>
            </a:r>
            <a:r>
              <a:rPr lang="cs-CZ" sz="1800" dirty="0" err="1">
                <a:latin typeface="+mj-lt"/>
              </a:rPr>
              <a:t>is</a:t>
            </a:r>
            <a:r>
              <a:rPr lang="cs-CZ" sz="1800" dirty="0">
                <a:latin typeface="+mj-lt"/>
              </a:rPr>
              <a:t> </a:t>
            </a:r>
            <a:r>
              <a:rPr lang="cs-CZ" sz="1800" dirty="0" err="1">
                <a:latin typeface="+mj-lt"/>
              </a:rPr>
              <a:t>located</a:t>
            </a:r>
            <a:r>
              <a:rPr lang="cs-CZ" sz="1800" dirty="0">
                <a:latin typeface="+mj-lt"/>
              </a:rPr>
              <a:t> in </a:t>
            </a:r>
            <a:r>
              <a:rPr lang="cs-CZ" sz="1800" dirty="0" err="1">
                <a:latin typeface="+mj-lt"/>
              </a:rPr>
              <a:t>the</a:t>
            </a:r>
            <a:r>
              <a:rPr lang="cs-CZ" sz="1800" dirty="0">
                <a:latin typeface="+mj-lt"/>
              </a:rPr>
              <a:t> </a:t>
            </a:r>
            <a:r>
              <a:rPr lang="cs-CZ" sz="1800" dirty="0" err="1">
                <a:latin typeface="+mj-lt"/>
              </a:rPr>
              <a:t>territory</a:t>
            </a:r>
            <a:r>
              <a:rPr lang="cs-CZ" sz="1800" dirty="0">
                <a:latin typeface="+mj-lt"/>
              </a:rPr>
              <a:t> </a:t>
            </a:r>
            <a:r>
              <a:rPr lang="cs-CZ" sz="1800" dirty="0" err="1">
                <a:latin typeface="+mj-lt"/>
              </a:rPr>
              <a:t>of</a:t>
            </a:r>
            <a:r>
              <a:rPr lang="cs-CZ" sz="1800" dirty="0">
                <a:latin typeface="+mj-lt"/>
              </a:rPr>
              <a:t> </a:t>
            </a:r>
            <a:r>
              <a:rPr lang="cs-CZ" sz="1800" dirty="0" err="1">
                <a:latin typeface="+mj-lt"/>
              </a:rPr>
              <a:t>the</a:t>
            </a:r>
            <a:r>
              <a:rPr lang="cs-CZ" sz="1800" dirty="0">
                <a:latin typeface="+mj-lt"/>
              </a:rPr>
              <a:t> </a:t>
            </a:r>
            <a:r>
              <a:rPr lang="cs-CZ" sz="1800" dirty="0" err="1">
                <a:latin typeface="+mj-lt"/>
              </a:rPr>
              <a:t>state</a:t>
            </a:r>
            <a:r>
              <a:rPr lang="cs-CZ" sz="1800" dirty="0">
                <a:latin typeface="+mj-lt"/>
              </a:rPr>
              <a:t> </a:t>
            </a:r>
            <a:r>
              <a:rPr lang="cs-CZ" sz="1800" dirty="0" err="1">
                <a:latin typeface="+mj-lt"/>
              </a:rPr>
              <a:t>of</a:t>
            </a:r>
            <a:r>
              <a:rPr lang="cs-CZ" sz="1800" dirty="0">
                <a:latin typeface="+mj-lt"/>
              </a:rPr>
              <a:t> </a:t>
            </a:r>
            <a:r>
              <a:rPr lang="cs-CZ" sz="1800" dirty="0" err="1">
                <a:latin typeface="+mj-lt"/>
              </a:rPr>
              <a:t>Mato</a:t>
            </a:r>
            <a:r>
              <a:rPr lang="cs-CZ" sz="1800" dirty="0">
                <a:latin typeface="+mj-lt"/>
              </a:rPr>
              <a:t> Grosso do </a:t>
            </a:r>
            <a:r>
              <a:rPr lang="cs-CZ" sz="1800" dirty="0" err="1">
                <a:latin typeface="+mj-lt"/>
              </a:rPr>
              <a:t>Sul</a:t>
            </a:r>
            <a:r>
              <a:rPr lang="cs-CZ" sz="1800" dirty="0">
                <a:latin typeface="+mj-lt"/>
              </a:rPr>
              <a:t> (MS), </a:t>
            </a:r>
            <a:r>
              <a:rPr lang="cs-CZ" sz="1800" dirty="0" err="1">
                <a:latin typeface="+mj-lt"/>
              </a:rPr>
              <a:t>one</a:t>
            </a:r>
            <a:r>
              <a:rPr lang="cs-CZ" sz="1800" dirty="0">
                <a:latin typeface="+mj-lt"/>
              </a:rPr>
              <a:t> </a:t>
            </a:r>
            <a:r>
              <a:rPr lang="cs-CZ" sz="1800" dirty="0" err="1">
                <a:latin typeface="+mj-lt"/>
              </a:rPr>
              <a:t>of</a:t>
            </a:r>
            <a:r>
              <a:rPr lang="cs-CZ" sz="1800" dirty="0">
                <a:latin typeface="+mj-lt"/>
              </a:rPr>
              <a:t> </a:t>
            </a:r>
            <a:r>
              <a:rPr lang="cs-CZ" sz="1800" dirty="0" err="1">
                <a:latin typeface="+mj-lt"/>
              </a:rPr>
              <a:t>the</a:t>
            </a:r>
            <a:r>
              <a:rPr lang="cs-CZ" sz="1800" dirty="0">
                <a:latin typeface="+mj-lt"/>
              </a:rPr>
              <a:t> </a:t>
            </a:r>
            <a:r>
              <a:rPr lang="cs-CZ" sz="1800" dirty="0" err="1">
                <a:latin typeface="+mj-lt"/>
              </a:rPr>
              <a:t>twenty-seven</a:t>
            </a:r>
            <a:r>
              <a:rPr lang="cs-CZ" sz="1800" dirty="0">
                <a:latin typeface="+mj-lt"/>
              </a:rPr>
              <a:t> </a:t>
            </a:r>
            <a:r>
              <a:rPr lang="cs-CZ" sz="1800" dirty="0" err="1">
                <a:latin typeface="+mj-lt"/>
              </a:rPr>
              <a:t>Brazilian</a:t>
            </a:r>
            <a:r>
              <a:rPr lang="cs-CZ" sz="1800" dirty="0">
                <a:latin typeface="+mj-lt"/>
              </a:rPr>
              <a:t> </a:t>
            </a:r>
            <a:r>
              <a:rPr lang="cs-CZ" sz="1800" dirty="0" err="1">
                <a:latin typeface="+mj-lt"/>
              </a:rPr>
              <a:t>federated</a:t>
            </a:r>
            <a:r>
              <a:rPr lang="cs-CZ" sz="1800" dirty="0">
                <a:latin typeface="+mj-lt"/>
              </a:rPr>
              <a:t> </a:t>
            </a:r>
            <a:r>
              <a:rPr lang="cs-CZ" sz="1800" dirty="0" err="1">
                <a:latin typeface="+mj-lt"/>
              </a:rPr>
              <a:t>states</a:t>
            </a:r>
            <a:r>
              <a:rPr lang="cs-CZ" sz="1800" dirty="0">
                <a:latin typeface="+mj-lt"/>
              </a:rPr>
              <a:t>, </a:t>
            </a:r>
            <a:r>
              <a:rPr lang="cs-CZ" sz="1800" dirty="0" err="1">
                <a:latin typeface="+mj-lt"/>
              </a:rPr>
              <a:t>located</a:t>
            </a:r>
            <a:r>
              <a:rPr lang="cs-CZ" sz="1800" dirty="0">
                <a:latin typeface="+mj-lt"/>
              </a:rPr>
              <a:t> in </a:t>
            </a:r>
            <a:r>
              <a:rPr lang="cs-CZ" sz="1800" dirty="0" err="1">
                <a:latin typeface="+mj-lt"/>
              </a:rPr>
              <a:t>the</a:t>
            </a:r>
            <a:r>
              <a:rPr lang="cs-CZ" sz="1800" dirty="0">
                <a:latin typeface="+mj-lt"/>
              </a:rPr>
              <a:t> </a:t>
            </a:r>
            <a:r>
              <a:rPr lang="cs-CZ" sz="1800" dirty="0" err="1">
                <a:latin typeface="+mj-lt"/>
              </a:rPr>
              <a:t>mid-west</a:t>
            </a:r>
            <a:r>
              <a:rPr lang="cs-CZ" sz="1800" dirty="0">
                <a:latin typeface="+mj-lt"/>
              </a:rPr>
              <a:t> </a:t>
            </a:r>
            <a:r>
              <a:rPr lang="cs-CZ" sz="1800" dirty="0" err="1">
                <a:latin typeface="+mj-lt"/>
              </a:rPr>
              <a:t>of</a:t>
            </a:r>
            <a:r>
              <a:rPr lang="cs-CZ" sz="1800" dirty="0">
                <a:latin typeface="+mj-lt"/>
              </a:rPr>
              <a:t> </a:t>
            </a:r>
            <a:r>
              <a:rPr lang="cs-CZ" sz="1800" dirty="0" err="1">
                <a:latin typeface="+mj-lt"/>
              </a:rPr>
              <a:t>Brazil</a:t>
            </a:r>
            <a:r>
              <a:rPr lang="cs-CZ" sz="1800" dirty="0">
                <a:latin typeface="+mj-lt"/>
              </a:rPr>
              <a:t>. </a:t>
            </a:r>
            <a:endParaRPr lang="cs-CZ" sz="1800" dirty="0" smtClean="0">
              <a:latin typeface="+mj-lt"/>
            </a:endParaRPr>
          </a:p>
          <a:p>
            <a:pPr marL="285750" indent="-285750" algn="just">
              <a:buFont typeface="Arial" panose="020B0604020202020204" pitchFamily="34" charset="0"/>
              <a:buChar char="•"/>
            </a:pPr>
            <a:r>
              <a:rPr lang="cs-CZ" sz="1800" dirty="0" err="1" smtClean="0">
                <a:latin typeface="+mj-lt"/>
              </a:rPr>
              <a:t>Batayporã</a:t>
            </a:r>
            <a:r>
              <a:rPr lang="cs-CZ" sz="1800" dirty="0" smtClean="0">
                <a:latin typeface="+mj-lt"/>
              </a:rPr>
              <a:t> </a:t>
            </a:r>
            <a:r>
              <a:rPr lang="cs-CZ" sz="1800" dirty="0">
                <a:latin typeface="+mj-lt"/>
              </a:rPr>
              <a:t>(in </a:t>
            </a:r>
            <a:r>
              <a:rPr lang="cs-CZ" sz="1800" dirty="0" err="1">
                <a:latin typeface="+mj-lt"/>
              </a:rPr>
              <a:t>the</a:t>
            </a:r>
            <a:r>
              <a:rPr lang="cs-CZ" sz="1800" dirty="0">
                <a:latin typeface="+mj-lt"/>
              </a:rPr>
              <a:t> Guaraní Indian </a:t>
            </a:r>
            <a:r>
              <a:rPr lang="cs-CZ" sz="1800" dirty="0" err="1">
                <a:latin typeface="+mj-lt"/>
              </a:rPr>
              <a:t>language</a:t>
            </a:r>
            <a:r>
              <a:rPr lang="cs-CZ" sz="1800" dirty="0">
                <a:latin typeface="+mj-lt"/>
              </a:rPr>
              <a:t>, "</a:t>
            </a:r>
            <a:r>
              <a:rPr lang="cs-CZ" sz="1800" dirty="0" err="1">
                <a:latin typeface="+mj-lt"/>
              </a:rPr>
              <a:t>Bata's</a:t>
            </a:r>
            <a:r>
              <a:rPr lang="cs-CZ" sz="1800" dirty="0">
                <a:latin typeface="+mj-lt"/>
              </a:rPr>
              <a:t> </a:t>
            </a:r>
            <a:r>
              <a:rPr lang="cs-CZ" sz="1800" dirty="0" err="1">
                <a:latin typeface="+mj-lt"/>
              </a:rPr>
              <a:t>Good</a:t>
            </a:r>
            <a:r>
              <a:rPr lang="cs-CZ" sz="1800" dirty="0">
                <a:latin typeface="+mj-lt"/>
              </a:rPr>
              <a:t> </a:t>
            </a:r>
            <a:r>
              <a:rPr lang="cs-CZ" sz="1800" dirty="0" err="1">
                <a:latin typeface="+mj-lt"/>
              </a:rPr>
              <a:t>Water</a:t>
            </a:r>
            <a:r>
              <a:rPr lang="cs-CZ" sz="1800" dirty="0">
                <a:latin typeface="+mj-lt"/>
              </a:rPr>
              <a:t>") </a:t>
            </a:r>
            <a:r>
              <a:rPr lang="cs-CZ" sz="1800" dirty="0" err="1">
                <a:latin typeface="+mj-lt"/>
              </a:rPr>
              <a:t>was</a:t>
            </a:r>
            <a:r>
              <a:rPr lang="cs-CZ" sz="1800" dirty="0">
                <a:latin typeface="+mj-lt"/>
              </a:rPr>
              <a:t> </a:t>
            </a:r>
            <a:r>
              <a:rPr lang="cs-CZ" sz="1800" dirty="0" err="1">
                <a:latin typeface="+mj-lt"/>
              </a:rPr>
              <a:t>founded</a:t>
            </a:r>
            <a:r>
              <a:rPr lang="cs-CZ" sz="1800" dirty="0">
                <a:latin typeface="+mj-lt"/>
              </a:rPr>
              <a:t> in </a:t>
            </a:r>
            <a:r>
              <a:rPr lang="cs-CZ" sz="1800" dirty="0" err="1">
                <a:latin typeface="+mj-lt"/>
              </a:rPr>
              <a:t>the</a:t>
            </a:r>
            <a:r>
              <a:rPr lang="cs-CZ" sz="1800" dirty="0">
                <a:latin typeface="+mj-lt"/>
              </a:rPr>
              <a:t> 1950s. </a:t>
            </a:r>
          </a:p>
        </p:txBody>
      </p:sp>
      <p:pic>
        <p:nvPicPr>
          <p:cNvPr id="16" name="Obrázek 15"/>
          <p:cNvPicPr>
            <a:picLocks noChangeAspect="1"/>
          </p:cNvPicPr>
          <p:nvPr/>
        </p:nvPicPr>
        <p:blipFill>
          <a:blip r:embed="rId5"/>
          <a:stretch>
            <a:fillRect/>
          </a:stretch>
        </p:blipFill>
        <p:spPr>
          <a:xfrm>
            <a:off x="4247268" y="3695303"/>
            <a:ext cx="2899915" cy="2717895"/>
          </a:xfrm>
          <a:prstGeom prst="rect">
            <a:avLst/>
          </a:prstGeom>
        </p:spPr>
      </p:pic>
      <p:pic>
        <p:nvPicPr>
          <p:cNvPr id="17" name="Obrázek 16"/>
          <p:cNvPicPr>
            <a:picLocks noChangeAspect="1"/>
          </p:cNvPicPr>
          <p:nvPr/>
        </p:nvPicPr>
        <p:blipFill>
          <a:blip r:embed="rId6"/>
          <a:stretch>
            <a:fillRect/>
          </a:stretch>
        </p:blipFill>
        <p:spPr>
          <a:xfrm>
            <a:off x="709717" y="4159681"/>
            <a:ext cx="4224649" cy="2432374"/>
          </a:xfrm>
          <a:prstGeom prst="rect">
            <a:avLst/>
          </a:prstGeom>
        </p:spPr>
      </p:pic>
      <p:pic>
        <p:nvPicPr>
          <p:cNvPr id="18" name="Obrázek 17"/>
          <p:cNvPicPr>
            <a:picLocks noChangeAspect="1"/>
          </p:cNvPicPr>
          <p:nvPr/>
        </p:nvPicPr>
        <p:blipFill>
          <a:blip r:embed="rId7"/>
          <a:stretch>
            <a:fillRect/>
          </a:stretch>
        </p:blipFill>
        <p:spPr>
          <a:xfrm>
            <a:off x="7009560" y="4030248"/>
            <a:ext cx="4882832" cy="2592121"/>
          </a:xfrm>
          <a:prstGeom prst="rect">
            <a:avLst/>
          </a:prstGeom>
        </p:spPr>
      </p:pic>
    </p:spTree>
    <p:extLst>
      <p:ext uri="{BB962C8B-B14F-4D97-AF65-F5344CB8AC3E}">
        <p14:creationId xmlns:p14="http://schemas.microsoft.com/office/powerpoint/2010/main" val="18333245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2554545"/>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Baťa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Towns</a:t>
            </a:r>
            <a:r>
              <a:rPr lang="cs-CZ" sz="4000" b="1" dirty="0" smtClean="0">
                <a:latin typeface="Open Sans" panose="020B0606030504020204" pitchFamily="34" charset="0"/>
                <a:ea typeface="Open Sans" panose="020B0606030504020204" pitchFamily="34" charset="0"/>
                <a:cs typeface="Open Sans" panose="020B0606030504020204" pitchFamily="34" charset="0"/>
              </a:rPr>
              <a:t> in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Brazil</a:t>
            </a:r>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pic>
        <p:nvPicPr>
          <p:cNvPr id="6" name="Obrázek 5"/>
          <p:cNvPicPr>
            <a:picLocks noChangeAspect="1"/>
          </p:cNvPicPr>
          <p:nvPr/>
        </p:nvPicPr>
        <p:blipFill>
          <a:blip r:embed="rId4"/>
          <a:stretch>
            <a:fillRect/>
          </a:stretch>
        </p:blipFill>
        <p:spPr>
          <a:xfrm>
            <a:off x="585345" y="2878133"/>
            <a:ext cx="8933430" cy="3511901"/>
          </a:xfrm>
          <a:prstGeom prst="rect">
            <a:avLst/>
          </a:prstGeom>
        </p:spPr>
      </p:pic>
      <p:pic>
        <p:nvPicPr>
          <p:cNvPr id="7" name="Obrázek 6"/>
          <p:cNvPicPr>
            <a:picLocks noChangeAspect="1"/>
          </p:cNvPicPr>
          <p:nvPr/>
        </p:nvPicPr>
        <p:blipFill>
          <a:blip r:embed="rId5"/>
          <a:stretch>
            <a:fillRect/>
          </a:stretch>
        </p:blipFill>
        <p:spPr>
          <a:xfrm>
            <a:off x="9662286" y="4168553"/>
            <a:ext cx="2400300" cy="2362200"/>
          </a:xfrm>
          <a:prstGeom prst="rect">
            <a:avLst/>
          </a:prstGeom>
        </p:spPr>
      </p:pic>
      <p:pic>
        <p:nvPicPr>
          <p:cNvPr id="8" name="Obrázek 7"/>
          <p:cNvPicPr>
            <a:picLocks noChangeAspect="1"/>
          </p:cNvPicPr>
          <p:nvPr/>
        </p:nvPicPr>
        <p:blipFill>
          <a:blip r:embed="rId6"/>
          <a:stretch>
            <a:fillRect/>
          </a:stretch>
        </p:blipFill>
        <p:spPr>
          <a:xfrm>
            <a:off x="5137818" y="210188"/>
            <a:ext cx="3362236" cy="2997172"/>
          </a:xfrm>
          <a:prstGeom prst="rect">
            <a:avLst/>
          </a:prstGeom>
        </p:spPr>
      </p:pic>
      <p:pic>
        <p:nvPicPr>
          <p:cNvPr id="8194" name="Picture 2" descr="Soubor:Brasao Bataguassu MatoGrossodoSul Brasil.svg – Wikipedi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40143" y="471322"/>
            <a:ext cx="2349430" cy="2008762"/>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p:cNvPicPr>
            <a:picLocks noChangeAspect="1"/>
          </p:cNvPicPr>
          <p:nvPr/>
        </p:nvPicPr>
        <p:blipFill>
          <a:blip r:embed="rId8"/>
          <a:stretch>
            <a:fillRect/>
          </a:stretch>
        </p:blipFill>
        <p:spPr>
          <a:xfrm>
            <a:off x="4468029" y="4634083"/>
            <a:ext cx="4323185" cy="1992889"/>
          </a:xfrm>
          <a:prstGeom prst="rect">
            <a:avLst/>
          </a:prstGeom>
        </p:spPr>
      </p:pic>
      <p:pic>
        <p:nvPicPr>
          <p:cNvPr id="2" name="Obrázek 1"/>
          <p:cNvPicPr>
            <a:picLocks noChangeAspect="1"/>
          </p:cNvPicPr>
          <p:nvPr/>
        </p:nvPicPr>
        <p:blipFill>
          <a:blip r:embed="rId9"/>
          <a:stretch>
            <a:fillRect/>
          </a:stretch>
        </p:blipFill>
        <p:spPr>
          <a:xfrm>
            <a:off x="9757595" y="2796913"/>
            <a:ext cx="1914525" cy="1171575"/>
          </a:xfrm>
          <a:prstGeom prst="rect">
            <a:avLst/>
          </a:prstGeom>
        </p:spPr>
      </p:pic>
    </p:spTree>
    <p:extLst>
      <p:ext uri="{BB962C8B-B14F-4D97-AF65-F5344CB8AC3E}">
        <p14:creationId xmlns:p14="http://schemas.microsoft.com/office/powerpoint/2010/main" val="37616551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736094" y="1400365"/>
            <a:ext cx="8314628" cy="3170099"/>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Melipille</a:t>
            </a:r>
            <a:r>
              <a:rPr lang="cs-CZ" sz="4000" b="1" dirty="0" smtClean="0">
                <a:latin typeface="Open Sans" panose="020B0606030504020204" pitchFamily="34" charset="0"/>
                <a:ea typeface="Open Sans" panose="020B0606030504020204" pitchFamily="34" charset="0"/>
                <a:cs typeface="Open Sans" panose="020B0606030504020204" pitchFamily="34" charset="0"/>
              </a:rPr>
              <a:t> - Chile </a:t>
            </a: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pic>
        <p:nvPicPr>
          <p:cNvPr id="2" name="Obrázek 1"/>
          <p:cNvPicPr>
            <a:picLocks noChangeAspect="1"/>
          </p:cNvPicPr>
          <p:nvPr/>
        </p:nvPicPr>
        <p:blipFill>
          <a:blip r:embed="rId4"/>
          <a:stretch>
            <a:fillRect/>
          </a:stretch>
        </p:blipFill>
        <p:spPr>
          <a:xfrm>
            <a:off x="4460152" y="976766"/>
            <a:ext cx="7212657" cy="4207882"/>
          </a:xfrm>
          <a:prstGeom prst="rect">
            <a:avLst/>
          </a:prstGeom>
        </p:spPr>
      </p:pic>
      <p:pic>
        <p:nvPicPr>
          <p:cNvPr id="6" name="Obrázek 5"/>
          <p:cNvPicPr>
            <a:picLocks noChangeAspect="1"/>
          </p:cNvPicPr>
          <p:nvPr/>
        </p:nvPicPr>
        <p:blipFill>
          <a:blip r:embed="rId5"/>
          <a:stretch>
            <a:fillRect/>
          </a:stretch>
        </p:blipFill>
        <p:spPr>
          <a:xfrm>
            <a:off x="631363" y="3967497"/>
            <a:ext cx="4670042" cy="2389473"/>
          </a:xfrm>
          <a:prstGeom prst="rect">
            <a:avLst/>
          </a:prstGeom>
        </p:spPr>
      </p:pic>
    </p:spTree>
    <p:extLst>
      <p:ext uri="{BB962C8B-B14F-4D97-AF65-F5344CB8AC3E}">
        <p14:creationId xmlns:p14="http://schemas.microsoft.com/office/powerpoint/2010/main" val="15619797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2554545"/>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Batawa</a:t>
            </a:r>
            <a:r>
              <a:rPr lang="cs-CZ" sz="4000" b="1" dirty="0" smtClean="0">
                <a:latin typeface="Open Sans" panose="020B0606030504020204" pitchFamily="34" charset="0"/>
                <a:ea typeface="Open Sans" panose="020B0606030504020204" pitchFamily="34" charset="0"/>
                <a:cs typeface="Open Sans" panose="020B0606030504020204" pitchFamily="34" charset="0"/>
              </a:rPr>
              <a:t> –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Canada</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pic>
        <p:nvPicPr>
          <p:cNvPr id="2" name="Obrázek 1"/>
          <p:cNvPicPr>
            <a:picLocks noChangeAspect="1"/>
          </p:cNvPicPr>
          <p:nvPr/>
        </p:nvPicPr>
        <p:blipFill>
          <a:blip r:embed="rId4"/>
          <a:stretch>
            <a:fillRect/>
          </a:stretch>
        </p:blipFill>
        <p:spPr>
          <a:xfrm>
            <a:off x="4744821" y="1109635"/>
            <a:ext cx="5389943" cy="2792068"/>
          </a:xfrm>
          <a:prstGeom prst="rect">
            <a:avLst/>
          </a:prstGeom>
        </p:spPr>
      </p:pic>
      <p:pic>
        <p:nvPicPr>
          <p:cNvPr id="6" name="Obrázek 5"/>
          <p:cNvPicPr>
            <a:picLocks noChangeAspect="1"/>
          </p:cNvPicPr>
          <p:nvPr/>
        </p:nvPicPr>
        <p:blipFill>
          <a:blip r:embed="rId5"/>
          <a:stretch>
            <a:fillRect/>
          </a:stretch>
        </p:blipFill>
        <p:spPr>
          <a:xfrm>
            <a:off x="9414711" y="3652107"/>
            <a:ext cx="2352675" cy="1895475"/>
          </a:xfrm>
          <a:prstGeom prst="rect">
            <a:avLst/>
          </a:prstGeom>
        </p:spPr>
      </p:pic>
      <p:pic>
        <p:nvPicPr>
          <p:cNvPr id="7" name="Obrázek 6"/>
          <p:cNvPicPr>
            <a:picLocks noChangeAspect="1"/>
          </p:cNvPicPr>
          <p:nvPr/>
        </p:nvPicPr>
        <p:blipFill>
          <a:blip r:embed="rId6"/>
          <a:stretch>
            <a:fillRect/>
          </a:stretch>
        </p:blipFill>
        <p:spPr>
          <a:xfrm>
            <a:off x="907749" y="2766030"/>
            <a:ext cx="6200775" cy="3857625"/>
          </a:xfrm>
          <a:prstGeom prst="rect">
            <a:avLst/>
          </a:prstGeom>
        </p:spPr>
      </p:pic>
      <p:pic>
        <p:nvPicPr>
          <p:cNvPr id="8" name="Obrázek 7"/>
          <p:cNvPicPr>
            <a:picLocks noChangeAspect="1"/>
          </p:cNvPicPr>
          <p:nvPr/>
        </p:nvPicPr>
        <p:blipFill>
          <a:blip r:embed="rId7"/>
          <a:stretch>
            <a:fillRect/>
          </a:stretch>
        </p:blipFill>
        <p:spPr>
          <a:xfrm>
            <a:off x="5619705" y="4599844"/>
            <a:ext cx="3602672" cy="1814764"/>
          </a:xfrm>
          <a:prstGeom prst="rect">
            <a:avLst/>
          </a:prstGeom>
        </p:spPr>
      </p:pic>
    </p:spTree>
    <p:extLst>
      <p:ext uri="{BB962C8B-B14F-4D97-AF65-F5344CB8AC3E}">
        <p14:creationId xmlns:p14="http://schemas.microsoft.com/office/powerpoint/2010/main" val="11152626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736094" y="1400365"/>
            <a:ext cx="8314628" cy="3170099"/>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M</a:t>
            </a:r>
            <a:r>
              <a:rPr lang="cs-CZ" sz="4000" b="1" dirty="0" err="1" smtClean="0">
                <a:latin typeface="Bahnschrift Condensed" panose="020B0502040204020203" pitchFamily="34" charset="0"/>
                <a:ea typeface="Open Sans" panose="020B0606030504020204" pitchFamily="34" charset="0"/>
                <a:cs typeface="72" panose="020B0503030000000003" pitchFamily="34" charset="0"/>
              </a:rPr>
              <a:t>ö</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hlin</a:t>
            </a:r>
            <a:r>
              <a:rPr lang="cs-CZ" sz="4000" b="1" dirty="0" smtClean="0">
                <a:latin typeface="Open Sans" panose="020B0606030504020204" pitchFamily="34" charset="0"/>
                <a:ea typeface="Open Sans" panose="020B0606030504020204" pitchFamily="34" charset="0"/>
                <a:cs typeface="Open Sans" panose="020B0606030504020204" pitchFamily="34" charset="0"/>
              </a:rPr>
              <a:t> –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Switzerland</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pic>
        <p:nvPicPr>
          <p:cNvPr id="7" name="Obrázek 6"/>
          <p:cNvPicPr>
            <a:picLocks noChangeAspect="1"/>
          </p:cNvPicPr>
          <p:nvPr/>
        </p:nvPicPr>
        <p:blipFill>
          <a:blip r:embed="rId4"/>
          <a:stretch>
            <a:fillRect/>
          </a:stretch>
        </p:blipFill>
        <p:spPr>
          <a:xfrm>
            <a:off x="832104" y="3157472"/>
            <a:ext cx="5356179" cy="3210598"/>
          </a:xfrm>
          <a:prstGeom prst="rect">
            <a:avLst/>
          </a:prstGeom>
        </p:spPr>
      </p:pic>
      <p:pic>
        <p:nvPicPr>
          <p:cNvPr id="13" name="Obrázek 12"/>
          <p:cNvPicPr>
            <a:picLocks noChangeAspect="1"/>
          </p:cNvPicPr>
          <p:nvPr/>
        </p:nvPicPr>
        <p:blipFill>
          <a:blip r:embed="rId5"/>
          <a:stretch>
            <a:fillRect/>
          </a:stretch>
        </p:blipFill>
        <p:spPr>
          <a:xfrm>
            <a:off x="5085057" y="877360"/>
            <a:ext cx="4303993" cy="2876128"/>
          </a:xfrm>
          <a:prstGeom prst="rect">
            <a:avLst/>
          </a:prstGeom>
        </p:spPr>
      </p:pic>
      <p:pic>
        <p:nvPicPr>
          <p:cNvPr id="14" name="Obrázek 13"/>
          <p:cNvPicPr>
            <a:picLocks noChangeAspect="1"/>
          </p:cNvPicPr>
          <p:nvPr/>
        </p:nvPicPr>
        <p:blipFill>
          <a:blip r:embed="rId6"/>
          <a:stretch>
            <a:fillRect/>
          </a:stretch>
        </p:blipFill>
        <p:spPr>
          <a:xfrm>
            <a:off x="6599722" y="3868495"/>
            <a:ext cx="5094020" cy="2729585"/>
          </a:xfrm>
          <a:prstGeom prst="rect">
            <a:avLst/>
          </a:prstGeom>
        </p:spPr>
      </p:pic>
      <p:pic>
        <p:nvPicPr>
          <p:cNvPr id="15" name="Obrázek 14"/>
          <p:cNvPicPr>
            <a:picLocks noChangeAspect="1"/>
          </p:cNvPicPr>
          <p:nvPr/>
        </p:nvPicPr>
        <p:blipFill>
          <a:blip r:embed="rId7"/>
          <a:stretch>
            <a:fillRect/>
          </a:stretch>
        </p:blipFill>
        <p:spPr>
          <a:xfrm>
            <a:off x="9050722" y="112447"/>
            <a:ext cx="2813703" cy="3504628"/>
          </a:xfrm>
          <a:prstGeom prst="rect">
            <a:avLst/>
          </a:prstGeom>
        </p:spPr>
      </p:pic>
    </p:spTree>
    <p:extLst>
      <p:ext uri="{BB962C8B-B14F-4D97-AF65-F5344CB8AC3E}">
        <p14:creationId xmlns:p14="http://schemas.microsoft.com/office/powerpoint/2010/main" val="33517490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736094" y="1400365"/>
            <a:ext cx="8314628" cy="3170099"/>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Batanagar</a:t>
            </a:r>
            <a:r>
              <a:rPr lang="cs-CZ" sz="4000" b="1" dirty="0" smtClean="0">
                <a:latin typeface="Open Sans" panose="020B0606030504020204" pitchFamily="34" charset="0"/>
                <a:ea typeface="Open Sans" panose="020B0606030504020204" pitchFamily="34" charset="0"/>
                <a:cs typeface="Open Sans" panose="020B0606030504020204" pitchFamily="34" charset="0"/>
              </a:rPr>
              <a:t> – India</a:t>
            </a: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pic>
        <p:nvPicPr>
          <p:cNvPr id="7" name="Obrázek 6"/>
          <p:cNvPicPr>
            <a:picLocks noChangeAspect="1"/>
          </p:cNvPicPr>
          <p:nvPr/>
        </p:nvPicPr>
        <p:blipFill>
          <a:blip r:embed="rId4"/>
          <a:stretch>
            <a:fillRect/>
          </a:stretch>
        </p:blipFill>
        <p:spPr>
          <a:xfrm>
            <a:off x="5192334" y="1112349"/>
            <a:ext cx="4481639" cy="2252103"/>
          </a:xfrm>
          <a:prstGeom prst="rect">
            <a:avLst/>
          </a:prstGeom>
        </p:spPr>
      </p:pic>
      <p:pic>
        <p:nvPicPr>
          <p:cNvPr id="8" name="Obrázek 7"/>
          <p:cNvPicPr>
            <a:picLocks noChangeAspect="1"/>
          </p:cNvPicPr>
          <p:nvPr/>
        </p:nvPicPr>
        <p:blipFill>
          <a:blip r:embed="rId5"/>
          <a:stretch>
            <a:fillRect/>
          </a:stretch>
        </p:blipFill>
        <p:spPr>
          <a:xfrm>
            <a:off x="9050722" y="2516802"/>
            <a:ext cx="2832471" cy="4107323"/>
          </a:xfrm>
          <a:prstGeom prst="rect">
            <a:avLst/>
          </a:prstGeom>
        </p:spPr>
      </p:pic>
      <p:pic>
        <p:nvPicPr>
          <p:cNvPr id="9" name="Obrázek 8"/>
          <p:cNvPicPr>
            <a:picLocks noChangeAspect="1"/>
          </p:cNvPicPr>
          <p:nvPr/>
        </p:nvPicPr>
        <p:blipFill>
          <a:blip r:embed="rId6"/>
          <a:stretch>
            <a:fillRect/>
          </a:stretch>
        </p:blipFill>
        <p:spPr>
          <a:xfrm>
            <a:off x="903850" y="3048337"/>
            <a:ext cx="4531580" cy="2685891"/>
          </a:xfrm>
          <a:prstGeom prst="rect">
            <a:avLst/>
          </a:prstGeom>
        </p:spPr>
      </p:pic>
      <p:pic>
        <p:nvPicPr>
          <p:cNvPr id="10" name="Obrázek 9"/>
          <p:cNvPicPr>
            <a:picLocks noChangeAspect="1"/>
          </p:cNvPicPr>
          <p:nvPr/>
        </p:nvPicPr>
        <p:blipFill>
          <a:blip r:embed="rId7"/>
          <a:stretch>
            <a:fillRect/>
          </a:stretch>
        </p:blipFill>
        <p:spPr>
          <a:xfrm>
            <a:off x="4233455" y="4503732"/>
            <a:ext cx="4416609" cy="2048478"/>
          </a:xfrm>
          <a:prstGeom prst="rect">
            <a:avLst/>
          </a:prstGeom>
        </p:spPr>
      </p:pic>
    </p:spTree>
    <p:extLst>
      <p:ext uri="{BB962C8B-B14F-4D97-AF65-F5344CB8AC3E}">
        <p14:creationId xmlns:p14="http://schemas.microsoft.com/office/powerpoint/2010/main" val="2998044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82565" y="1513372"/>
            <a:ext cx="4951891" cy="707886"/>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Czech Republic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82565" y="2334265"/>
            <a:ext cx="5298623" cy="3657476"/>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latin typeface="+mj-lt"/>
              </a:rPr>
              <a:t>During the 18th and 19th century the </a:t>
            </a:r>
            <a:r>
              <a:rPr lang="en-US" b="1" dirty="0" smtClean="0">
                <a:latin typeface="+mj-lt"/>
              </a:rPr>
              <a:t>Czech National Revival </a:t>
            </a:r>
            <a:r>
              <a:rPr lang="en-US" dirty="0" smtClean="0">
                <a:latin typeface="+mj-lt"/>
              </a:rPr>
              <a:t>began its rise, with the purpose to revive Czech language, culture, and national identity. </a:t>
            </a:r>
            <a:endParaRPr lang="cs-CZ" dirty="0" smtClean="0">
              <a:latin typeface="+mj-lt"/>
            </a:endParaRPr>
          </a:p>
          <a:p>
            <a:pPr marL="285750" indent="-285750" algn="just">
              <a:buFont typeface="Arial" panose="020B0604020202020204" pitchFamily="34" charset="0"/>
              <a:buChar char="•"/>
            </a:pPr>
            <a:r>
              <a:rPr lang="en-US" dirty="0" smtClean="0">
                <a:latin typeface="+mj-lt"/>
              </a:rPr>
              <a:t>The Revolution of 1848 in Prague, striving for liberal reforms and autonomy of the Bohemian Crown within the Austrian Empire, was suppressed</a:t>
            </a:r>
            <a:r>
              <a:rPr lang="cs-CZ" dirty="0" smtClean="0">
                <a:latin typeface="+mj-lt"/>
              </a:rPr>
              <a:t>.</a:t>
            </a:r>
          </a:p>
          <a:p>
            <a:pPr marL="285750" indent="-285750" algn="just">
              <a:buFont typeface="Arial" panose="020B0604020202020204" pitchFamily="34" charset="0"/>
              <a:buChar char="•"/>
            </a:pPr>
            <a:r>
              <a:rPr lang="en-US" dirty="0">
                <a:latin typeface="+mj-lt"/>
              </a:rPr>
              <a:t>In 1918, during the collapse of the Habsburg monarchy at the end of World War I, the independent republic of </a:t>
            </a:r>
            <a:r>
              <a:rPr lang="en-US" b="1" dirty="0" smtClean="0">
                <a:latin typeface="+mj-lt"/>
              </a:rPr>
              <a:t>Czechoslovakia</a:t>
            </a:r>
            <a:r>
              <a:rPr lang="cs-CZ" dirty="0" smtClean="0">
                <a:latin typeface="+mj-lt"/>
              </a:rPr>
              <a:t> </a:t>
            </a:r>
            <a:r>
              <a:rPr lang="en-US" dirty="0" smtClean="0">
                <a:latin typeface="+mj-lt"/>
              </a:rPr>
              <a:t>was </a:t>
            </a:r>
            <a:r>
              <a:rPr lang="cs-CZ" dirty="0" err="1" smtClean="0">
                <a:latin typeface="+mj-lt"/>
              </a:rPr>
              <a:t>finally</a:t>
            </a:r>
            <a:r>
              <a:rPr lang="cs-CZ" dirty="0" smtClean="0">
                <a:latin typeface="+mj-lt"/>
              </a:rPr>
              <a:t> </a:t>
            </a:r>
            <a:r>
              <a:rPr lang="en-US" dirty="0" smtClean="0">
                <a:latin typeface="+mj-lt"/>
              </a:rPr>
              <a:t>created</a:t>
            </a:r>
            <a:r>
              <a:rPr lang="en-US" dirty="0">
                <a:latin typeface="+mj-lt"/>
              </a:rPr>
              <a:t>, with </a:t>
            </a:r>
            <a:r>
              <a:rPr lang="cs-CZ" dirty="0" smtClean="0">
                <a:latin typeface="+mj-lt"/>
              </a:rPr>
              <a:t>president </a:t>
            </a:r>
            <a:r>
              <a:rPr lang="en-US" b="1" i="1" dirty="0" err="1" smtClean="0">
                <a:latin typeface="+mj-lt"/>
              </a:rPr>
              <a:t>Tomáš</a:t>
            </a:r>
            <a:r>
              <a:rPr lang="en-US" b="1" i="1" dirty="0" smtClean="0">
                <a:latin typeface="+mj-lt"/>
              </a:rPr>
              <a:t> </a:t>
            </a:r>
            <a:r>
              <a:rPr lang="en-US" b="1" i="1" dirty="0">
                <a:latin typeface="+mj-lt"/>
              </a:rPr>
              <a:t>Garrigue Masaryk</a:t>
            </a:r>
            <a:r>
              <a:rPr lang="en-US" dirty="0">
                <a:latin typeface="+mj-lt"/>
              </a:rPr>
              <a:t> </a:t>
            </a:r>
            <a:r>
              <a:rPr lang="en-US" dirty="0" smtClean="0">
                <a:latin typeface="+mj-lt"/>
              </a:rPr>
              <a:t>in </a:t>
            </a:r>
            <a:r>
              <a:rPr lang="en-US" dirty="0">
                <a:latin typeface="+mj-lt"/>
              </a:rPr>
              <a:t>the </a:t>
            </a:r>
            <a:r>
              <a:rPr lang="en-US" dirty="0" smtClean="0">
                <a:latin typeface="+mj-lt"/>
              </a:rPr>
              <a:t>lead</a:t>
            </a:r>
            <a:r>
              <a:rPr lang="cs-CZ" dirty="0" smtClean="0">
                <a:latin typeface="+mj-lt"/>
              </a:rPr>
              <a:t>. </a:t>
            </a:r>
          </a:p>
          <a:p>
            <a:endParaRPr lang="cs-CZ" dirty="0" smtClean="0"/>
          </a:p>
          <a:p>
            <a:pPr marL="285750" indent="-285750">
              <a:buFont typeface="Arial" panose="020B0604020202020204" pitchFamily="34" charset="0"/>
              <a:buChar char="•"/>
            </a:pPr>
            <a:endParaRPr lang="cs-CZ" dirty="0" smtClean="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pic>
        <p:nvPicPr>
          <p:cNvPr id="9" name="Picture 2" descr="https://upload.wikimedia.org/wikipedia/commons/2/23/Czech_Rep._-_Bohemia%2C_Moravia_and_Silesia_III_%28en%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5780" y="2379818"/>
            <a:ext cx="5358592" cy="3043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6257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736094" y="1400365"/>
            <a:ext cx="8314628" cy="3170099"/>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Tilbury</a:t>
            </a:r>
            <a:r>
              <a:rPr lang="cs-CZ" sz="4000" b="1" dirty="0" smtClean="0">
                <a:latin typeface="Open Sans" panose="020B0606030504020204" pitchFamily="34" charset="0"/>
                <a:ea typeface="Open Sans" panose="020B0606030504020204" pitchFamily="34" charset="0"/>
                <a:cs typeface="Open Sans" panose="020B0606030504020204" pitchFamily="34" charset="0"/>
              </a:rPr>
              <a:t> – United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Kingdom</a:t>
            </a:r>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endParaRPr lang="cs-CZ" sz="4000" b="1" dirty="0">
              <a:latin typeface="Open Sans" panose="020B0606030504020204" pitchFamily="34" charset="0"/>
              <a:ea typeface="Open Sans" panose="020B0606030504020204" pitchFamily="34" charset="0"/>
              <a:cs typeface="Open Sans" panose="020B0606030504020204" pitchFamily="34" charset="0"/>
            </a:endParaRPr>
          </a:p>
          <a:p>
            <a:endParaRPr lang="cs-CZ" sz="4000" b="1" dirty="0" smtClean="0">
              <a:latin typeface="Open Sans" panose="020B0606030504020204" pitchFamily="34" charset="0"/>
              <a:ea typeface="Open Sans" panose="020B0606030504020204" pitchFamily="34" charset="0"/>
              <a:cs typeface="Open Sans" panose="020B0606030504020204" pitchFamily="34" charset="0"/>
            </a:endParaRPr>
          </a:p>
          <a:p>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286981"/>
            <a:ext cx="2606045" cy="1188722"/>
          </a:xfrm>
          <a:prstGeom prst="rect">
            <a:avLst/>
          </a:prstGeom>
        </p:spPr>
      </p:pic>
      <p:pic>
        <p:nvPicPr>
          <p:cNvPr id="2" name="Obrázek 1"/>
          <p:cNvPicPr>
            <a:picLocks noChangeAspect="1"/>
          </p:cNvPicPr>
          <p:nvPr/>
        </p:nvPicPr>
        <p:blipFill>
          <a:blip r:embed="rId4"/>
          <a:stretch>
            <a:fillRect/>
          </a:stretch>
        </p:blipFill>
        <p:spPr>
          <a:xfrm>
            <a:off x="248830" y="2140714"/>
            <a:ext cx="6378638" cy="4141401"/>
          </a:xfrm>
          <a:prstGeom prst="rect">
            <a:avLst/>
          </a:prstGeom>
        </p:spPr>
      </p:pic>
      <p:pic>
        <p:nvPicPr>
          <p:cNvPr id="6" name="Obrázek 5"/>
          <p:cNvPicPr>
            <a:picLocks noChangeAspect="1"/>
          </p:cNvPicPr>
          <p:nvPr/>
        </p:nvPicPr>
        <p:blipFill>
          <a:blip r:embed="rId5"/>
          <a:stretch>
            <a:fillRect/>
          </a:stretch>
        </p:blipFill>
        <p:spPr>
          <a:xfrm>
            <a:off x="7368132" y="571722"/>
            <a:ext cx="3686175" cy="4124325"/>
          </a:xfrm>
          <a:prstGeom prst="rect">
            <a:avLst/>
          </a:prstGeom>
        </p:spPr>
      </p:pic>
      <p:pic>
        <p:nvPicPr>
          <p:cNvPr id="11" name="Obrázek 10"/>
          <p:cNvPicPr>
            <a:picLocks noChangeAspect="1"/>
          </p:cNvPicPr>
          <p:nvPr/>
        </p:nvPicPr>
        <p:blipFill>
          <a:blip r:embed="rId6"/>
          <a:stretch>
            <a:fillRect/>
          </a:stretch>
        </p:blipFill>
        <p:spPr>
          <a:xfrm>
            <a:off x="5705512" y="4570464"/>
            <a:ext cx="6272339" cy="2179598"/>
          </a:xfrm>
          <a:prstGeom prst="rect">
            <a:avLst/>
          </a:prstGeom>
        </p:spPr>
      </p:pic>
    </p:spTree>
    <p:extLst>
      <p:ext uri="{BB962C8B-B14F-4D97-AF65-F5344CB8AC3E}">
        <p14:creationId xmlns:p14="http://schemas.microsoft.com/office/powerpoint/2010/main" val="1245312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82565" y="1513372"/>
            <a:ext cx="4951891" cy="707886"/>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Czech Republic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82565" y="2334265"/>
            <a:ext cx="4833019" cy="2308324"/>
          </a:xfrm>
          <a:prstGeom prst="rect">
            <a:avLst/>
          </a:prstGeom>
          <a:noFill/>
        </p:spPr>
        <p:txBody>
          <a:bodyPr wrap="square" rtlCol="0">
            <a:spAutoFit/>
          </a:bodyPr>
          <a:lstStyle/>
          <a:p>
            <a:pPr algn="just"/>
            <a:r>
              <a:rPr lang="cs-CZ" sz="1600" b="1" dirty="0" err="1" smtClean="0">
                <a:solidFill>
                  <a:srgbClr val="0070C0"/>
                </a:solidFill>
                <a:latin typeface="+mj-lt"/>
              </a:rPr>
              <a:t>Soviet</a:t>
            </a:r>
            <a:r>
              <a:rPr lang="cs-CZ" sz="1600" b="1" dirty="0" smtClean="0">
                <a:solidFill>
                  <a:srgbClr val="0070C0"/>
                </a:solidFill>
                <a:latin typeface="+mj-lt"/>
              </a:rPr>
              <a:t> </a:t>
            </a:r>
            <a:r>
              <a:rPr lang="cs-CZ" sz="1600" b="1" dirty="0" err="1" smtClean="0">
                <a:solidFill>
                  <a:srgbClr val="0070C0"/>
                </a:solidFill>
                <a:latin typeface="+mj-lt"/>
              </a:rPr>
              <a:t>satellites</a:t>
            </a:r>
            <a:r>
              <a:rPr lang="cs-CZ" sz="1600" b="1" dirty="0" smtClean="0">
                <a:solidFill>
                  <a:srgbClr val="0070C0"/>
                </a:solidFill>
                <a:latin typeface="+mj-lt"/>
              </a:rPr>
              <a:t> </a:t>
            </a:r>
            <a:r>
              <a:rPr lang="cs-CZ" sz="1600" b="1" dirty="0" err="1" smtClean="0">
                <a:solidFill>
                  <a:srgbClr val="0070C0"/>
                </a:solidFill>
                <a:latin typeface="+mj-lt"/>
              </a:rPr>
              <a:t>pre</a:t>
            </a:r>
            <a:r>
              <a:rPr lang="cs-CZ" sz="1600" b="1" dirty="0" smtClean="0">
                <a:solidFill>
                  <a:srgbClr val="0070C0"/>
                </a:solidFill>
                <a:latin typeface="+mj-lt"/>
              </a:rPr>
              <a:t> 1991</a:t>
            </a:r>
          </a:p>
          <a:p>
            <a:pPr algn="just"/>
            <a:endParaRPr lang="cs-CZ" sz="1600" dirty="0">
              <a:latin typeface="+mj-lt"/>
            </a:endParaRPr>
          </a:p>
          <a:p>
            <a:pPr algn="just"/>
            <a:r>
              <a:rPr lang="cs-CZ" sz="1600" dirty="0" err="1" smtClean="0">
                <a:latin typeface="+mj-lt"/>
              </a:rPr>
              <a:t>After</a:t>
            </a:r>
            <a:r>
              <a:rPr lang="cs-CZ" sz="1600" dirty="0" smtClean="0">
                <a:latin typeface="+mj-lt"/>
              </a:rPr>
              <a:t> WW2, b</a:t>
            </a:r>
            <a:r>
              <a:rPr lang="en-US" sz="1600" dirty="0" err="1" smtClean="0">
                <a:latin typeface="+mj-lt"/>
              </a:rPr>
              <a:t>etween</a:t>
            </a:r>
            <a:r>
              <a:rPr lang="en-US" sz="1600" dirty="0" smtClean="0">
                <a:latin typeface="+mj-lt"/>
              </a:rPr>
              <a:t> </a:t>
            </a:r>
            <a:r>
              <a:rPr lang="en-US" sz="1600" dirty="0">
                <a:latin typeface="+mj-lt"/>
              </a:rPr>
              <a:t>1945 and </a:t>
            </a:r>
            <a:r>
              <a:rPr lang="en-US" sz="1600" dirty="0" smtClean="0">
                <a:latin typeface="+mj-lt"/>
              </a:rPr>
              <a:t>1949</a:t>
            </a:r>
            <a:r>
              <a:rPr lang="cs-CZ" sz="1600" dirty="0" smtClean="0">
                <a:latin typeface="+mj-lt"/>
              </a:rPr>
              <a:t>,</a:t>
            </a:r>
            <a:r>
              <a:rPr lang="en-US" sz="1600" dirty="0" smtClean="0">
                <a:latin typeface="+mj-lt"/>
              </a:rPr>
              <a:t> </a:t>
            </a:r>
            <a:r>
              <a:rPr lang="en-US" sz="1600" dirty="0">
                <a:latin typeface="+mj-lt"/>
              </a:rPr>
              <a:t>Stalin created a Russian </a:t>
            </a:r>
            <a:r>
              <a:rPr lang="en-US" sz="1600" dirty="0" smtClean="0">
                <a:latin typeface="+mj-lt"/>
              </a:rPr>
              <a:t>empire</a:t>
            </a:r>
            <a:r>
              <a:rPr lang="cs-CZ" sz="1600" dirty="0">
                <a:latin typeface="+mj-lt"/>
              </a:rPr>
              <a:t> </a:t>
            </a:r>
            <a:r>
              <a:rPr lang="cs-CZ" sz="1600" dirty="0" smtClean="0">
                <a:latin typeface="+mj-lt"/>
              </a:rPr>
              <a:t>influence</a:t>
            </a:r>
            <a:r>
              <a:rPr lang="en-US" sz="1600" dirty="0" smtClean="0">
                <a:latin typeface="+mj-lt"/>
              </a:rPr>
              <a:t> </a:t>
            </a:r>
            <a:r>
              <a:rPr lang="en-US" sz="1600" dirty="0">
                <a:latin typeface="+mj-lt"/>
              </a:rPr>
              <a:t>in Eastern Europe. </a:t>
            </a:r>
            <a:endParaRPr lang="cs-CZ" sz="1600" dirty="0" smtClean="0">
              <a:latin typeface="+mj-lt"/>
            </a:endParaRPr>
          </a:p>
          <a:p>
            <a:pPr algn="just"/>
            <a:endParaRPr lang="cs-CZ" sz="1600" dirty="0">
              <a:latin typeface="+mj-lt"/>
            </a:endParaRPr>
          </a:p>
          <a:p>
            <a:pPr algn="just"/>
            <a:r>
              <a:rPr lang="en-US" sz="1600" dirty="0" smtClean="0">
                <a:latin typeface="+mj-lt"/>
              </a:rPr>
              <a:t>This </a:t>
            </a:r>
            <a:r>
              <a:rPr lang="cs-CZ" sz="1600" dirty="0" smtClean="0">
                <a:latin typeface="+mj-lt"/>
              </a:rPr>
              <a:t>„</a:t>
            </a:r>
            <a:r>
              <a:rPr lang="en-US" sz="1600" dirty="0" smtClean="0">
                <a:latin typeface="+mj-lt"/>
              </a:rPr>
              <a:t>empire</a:t>
            </a:r>
            <a:r>
              <a:rPr lang="cs-CZ" sz="1600" dirty="0" smtClean="0">
                <a:latin typeface="+mj-lt"/>
              </a:rPr>
              <a:t>“</a:t>
            </a:r>
            <a:r>
              <a:rPr lang="en-US" sz="1600" dirty="0" smtClean="0">
                <a:latin typeface="+mj-lt"/>
              </a:rPr>
              <a:t> </a:t>
            </a:r>
            <a:r>
              <a:rPr lang="en-US" sz="1600" dirty="0">
                <a:latin typeface="+mj-lt"/>
              </a:rPr>
              <a:t>included Poland, Hungary, Romania, Bulgaria, Czechoslovakia and East Germany. </a:t>
            </a:r>
            <a:endParaRPr lang="cs-CZ" sz="1600" dirty="0" smtClean="0">
              <a:latin typeface="+mj-lt"/>
            </a:endParaRPr>
          </a:p>
          <a:p>
            <a:pPr algn="just"/>
            <a:endParaRPr lang="cs-CZ" sz="1600" dirty="0">
              <a:latin typeface="+mj-lt"/>
            </a:endParaRPr>
          </a:p>
          <a:p>
            <a:pPr algn="just"/>
            <a:r>
              <a:rPr lang="en-US" sz="1600" dirty="0" smtClean="0">
                <a:latin typeface="+mj-lt"/>
              </a:rPr>
              <a:t>Each </a:t>
            </a:r>
            <a:r>
              <a:rPr lang="cs-CZ" sz="1600" dirty="0" err="1" smtClean="0">
                <a:latin typeface="+mj-lt"/>
              </a:rPr>
              <a:t>state</a:t>
            </a:r>
            <a:r>
              <a:rPr lang="cs-CZ" sz="1600" dirty="0" smtClean="0">
                <a:latin typeface="+mj-lt"/>
              </a:rPr>
              <a:t> </a:t>
            </a:r>
            <a:r>
              <a:rPr lang="en-US" sz="1600" dirty="0" smtClean="0">
                <a:latin typeface="+mj-lt"/>
              </a:rPr>
              <a:t>had </a:t>
            </a:r>
            <a:r>
              <a:rPr lang="en-US" sz="1600" dirty="0">
                <a:latin typeface="+mj-lt"/>
              </a:rPr>
              <a:t>a Communist government. </a:t>
            </a:r>
            <a:endParaRPr lang="cs-CZ" sz="1600" dirty="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pic>
        <p:nvPicPr>
          <p:cNvPr id="2" name="Obrázek 1"/>
          <p:cNvPicPr>
            <a:picLocks noChangeAspect="1"/>
          </p:cNvPicPr>
          <p:nvPr/>
        </p:nvPicPr>
        <p:blipFill>
          <a:blip r:embed="rId4"/>
          <a:stretch>
            <a:fillRect/>
          </a:stretch>
        </p:blipFill>
        <p:spPr>
          <a:xfrm>
            <a:off x="6048996" y="1645919"/>
            <a:ext cx="5839474" cy="4760627"/>
          </a:xfrm>
          <a:prstGeom prst="rect">
            <a:avLst/>
          </a:prstGeom>
        </p:spPr>
      </p:pic>
    </p:spTree>
    <p:extLst>
      <p:ext uri="{BB962C8B-B14F-4D97-AF65-F5344CB8AC3E}">
        <p14:creationId xmlns:p14="http://schemas.microsoft.com/office/powerpoint/2010/main" val="443659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5501363"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End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of</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Cold</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War</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99188" y="2376752"/>
            <a:ext cx="10549683" cy="3813673"/>
          </a:xfrm>
          <a:prstGeom prst="rect">
            <a:avLst/>
          </a:prstGeom>
          <a:noFill/>
        </p:spPr>
        <p:txBody>
          <a:bodyPr wrap="square" rtlCol="0">
            <a:spAutoFit/>
          </a:bodyPr>
          <a:lstStyle/>
          <a:p>
            <a:pPr marL="342900" indent="-342900" algn="just">
              <a:buAutoNum type="arabicParenR"/>
            </a:pPr>
            <a:r>
              <a:rPr lang="cs-CZ" sz="1400" dirty="0" smtClean="0">
                <a:latin typeface="+mj-lt"/>
              </a:rPr>
              <a:t>1948 – </a:t>
            </a:r>
            <a:r>
              <a:rPr lang="cs-CZ" sz="1400" dirty="0" err="1" smtClean="0">
                <a:latin typeface="+mj-lt"/>
              </a:rPr>
              <a:t>The</a:t>
            </a:r>
            <a:r>
              <a:rPr lang="cs-CZ" sz="1400" dirty="0" smtClean="0">
                <a:latin typeface="+mj-lt"/>
              </a:rPr>
              <a:t> </a:t>
            </a:r>
            <a:r>
              <a:rPr lang="cs-CZ" sz="1400" dirty="0" err="1" smtClean="0">
                <a:latin typeface="+mj-lt"/>
              </a:rPr>
              <a:t>Berlin</a:t>
            </a:r>
            <a:r>
              <a:rPr lang="cs-CZ" sz="1400" dirty="0" smtClean="0">
                <a:latin typeface="+mj-lt"/>
              </a:rPr>
              <a:t> </a:t>
            </a:r>
            <a:r>
              <a:rPr lang="cs-CZ" sz="1400" dirty="0" err="1" smtClean="0">
                <a:latin typeface="+mj-lt"/>
              </a:rPr>
              <a:t>Blockade</a:t>
            </a:r>
            <a:endParaRPr lang="cs-CZ" sz="1400" dirty="0" smtClean="0">
              <a:latin typeface="+mj-lt"/>
            </a:endParaRPr>
          </a:p>
          <a:p>
            <a:pPr marL="342900" indent="-342900" algn="just">
              <a:buAutoNum type="arabicParenR"/>
            </a:pPr>
            <a:r>
              <a:rPr lang="cs-CZ" sz="1400" dirty="0" smtClean="0">
                <a:latin typeface="+mj-lt"/>
              </a:rPr>
              <a:t>1953 – </a:t>
            </a:r>
            <a:r>
              <a:rPr lang="cs-CZ" sz="1400" dirty="0" err="1" smtClean="0">
                <a:latin typeface="+mj-lt"/>
              </a:rPr>
              <a:t>Soviet</a:t>
            </a:r>
            <a:r>
              <a:rPr lang="cs-CZ" sz="1400" dirty="0" smtClean="0">
                <a:latin typeface="+mj-lt"/>
              </a:rPr>
              <a:t> </a:t>
            </a:r>
            <a:r>
              <a:rPr lang="cs-CZ" sz="1400" dirty="0" err="1" smtClean="0">
                <a:latin typeface="+mj-lt"/>
              </a:rPr>
              <a:t>tanks</a:t>
            </a:r>
            <a:r>
              <a:rPr lang="cs-CZ" sz="1400" dirty="0" smtClean="0">
                <a:latin typeface="+mj-lt"/>
              </a:rPr>
              <a:t> </a:t>
            </a:r>
            <a:r>
              <a:rPr lang="cs-CZ" sz="1400" dirty="0" err="1" smtClean="0">
                <a:latin typeface="+mj-lt"/>
              </a:rPr>
              <a:t>crushed</a:t>
            </a:r>
            <a:r>
              <a:rPr lang="cs-CZ" sz="1400" dirty="0" smtClean="0">
                <a:latin typeface="+mj-lt"/>
              </a:rPr>
              <a:t> </a:t>
            </a:r>
            <a:r>
              <a:rPr lang="cs-CZ" sz="1400" dirty="0" err="1" smtClean="0">
                <a:latin typeface="+mj-lt"/>
              </a:rPr>
              <a:t>dissent</a:t>
            </a:r>
            <a:r>
              <a:rPr lang="cs-CZ" sz="1400" dirty="0" smtClean="0">
                <a:latin typeface="+mj-lt"/>
              </a:rPr>
              <a:t> in East </a:t>
            </a:r>
            <a:r>
              <a:rPr lang="cs-CZ" sz="1400" dirty="0" err="1" smtClean="0">
                <a:latin typeface="+mj-lt"/>
              </a:rPr>
              <a:t>Germany</a:t>
            </a:r>
            <a:r>
              <a:rPr lang="cs-CZ" sz="1400" dirty="0" smtClean="0">
                <a:latin typeface="+mj-lt"/>
              </a:rPr>
              <a:t> </a:t>
            </a:r>
          </a:p>
          <a:p>
            <a:pPr marL="342900" indent="-342900" algn="just">
              <a:buAutoNum type="arabicParenR"/>
            </a:pPr>
            <a:r>
              <a:rPr lang="cs-CZ" sz="1400" dirty="0" smtClean="0">
                <a:latin typeface="+mj-lt"/>
              </a:rPr>
              <a:t>1956 – </a:t>
            </a:r>
            <a:r>
              <a:rPr lang="cs-CZ" sz="1400" dirty="0" err="1" smtClean="0">
                <a:latin typeface="+mj-lt"/>
              </a:rPr>
              <a:t>Hungarian</a:t>
            </a:r>
            <a:r>
              <a:rPr lang="cs-CZ" sz="1400" dirty="0" smtClean="0">
                <a:latin typeface="+mj-lt"/>
              </a:rPr>
              <a:t> </a:t>
            </a:r>
            <a:r>
              <a:rPr lang="cs-CZ" sz="1400" dirty="0" err="1" smtClean="0">
                <a:latin typeface="+mj-lt"/>
              </a:rPr>
              <a:t>uprising</a:t>
            </a:r>
            <a:r>
              <a:rPr lang="cs-CZ" sz="1400" dirty="0" smtClean="0">
                <a:latin typeface="+mj-lt"/>
              </a:rPr>
              <a:t> </a:t>
            </a:r>
          </a:p>
          <a:p>
            <a:pPr marL="342900" indent="-342900" algn="just">
              <a:buAutoNum type="arabicParenR"/>
            </a:pPr>
            <a:r>
              <a:rPr lang="cs-CZ" sz="1400" dirty="0" smtClean="0">
                <a:latin typeface="+mj-lt"/>
              </a:rPr>
              <a:t>1961 – </a:t>
            </a:r>
            <a:r>
              <a:rPr lang="cs-CZ" sz="1400" dirty="0" err="1" smtClean="0">
                <a:latin typeface="+mj-lt"/>
              </a:rPr>
              <a:t>The</a:t>
            </a:r>
            <a:r>
              <a:rPr lang="cs-CZ" sz="1400" dirty="0" smtClean="0">
                <a:latin typeface="+mj-lt"/>
              </a:rPr>
              <a:t> </a:t>
            </a:r>
            <a:r>
              <a:rPr lang="cs-CZ" sz="1400" dirty="0" err="1" smtClean="0">
                <a:latin typeface="+mj-lt"/>
              </a:rPr>
              <a:t>Berlin</a:t>
            </a:r>
            <a:r>
              <a:rPr lang="cs-CZ" sz="1400" dirty="0" smtClean="0">
                <a:latin typeface="+mj-lt"/>
              </a:rPr>
              <a:t> Wall </a:t>
            </a:r>
          </a:p>
          <a:p>
            <a:pPr marL="342900" indent="-342900" algn="just">
              <a:buAutoNum type="arabicParenR"/>
            </a:pPr>
            <a:r>
              <a:rPr lang="cs-CZ" sz="1400" b="1" dirty="0" smtClean="0">
                <a:latin typeface="+mj-lt"/>
              </a:rPr>
              <a:t>1968 – </a:t>
            </a:r>
            <a:r>
              <a:rPr lang="cs-CZ" sz="1400" b="1" dirty="0" err="1" smtClean="0">
                <a:latin typeface="+mj-lt"/>
              </a:rPr>
              <a:t>Czechoslovakia</a:t>
            </a:r>
            <a:r>
              <a:rPr lang="cs-CZ" sz="1400" b="1" dirty="0" smtClean="0">
                <a:latin typeface="+mj-lt"/>
              </a:rPr>
              <a:t> (</a:t>
            </a:r>
            <a:r>
              <a:rPr lang="cs-CZ" sz="1400" b="1" dirty="0" err="1" smtClean="0">
                <a:latin typeface="+mj-lt"/>
              </a:rPr>
              <a:t>socialism</a:t>
            </a:r>
            <a:r>
              <a:rPr lang="cs-CZ" sz="1400" b="1" dirty="0" smtClean="0">
                <a:latin typeface="+mj-lt"/>
              </a:rPr>
              <a:t> </a:t>
            </a:r>
            <a:r>
              <a:rPr lang="cs-CZ" sz="1400" b="1" dirty="0" err="1" smtClean="0">
                <a:latin typeface="+mj-lt"/>
              </a:rPr>
              <a:t>with</a:t>
            </a:r>
            <a:r>
              <a:rPr lang="cs-CZ" sz="1400" b="1" dirty="0" smtClean="0">
                <a:latin typeface="+mj-lt"/>
              </a:rPr>
              <a:t> a </a:t>
            </a:r>
            <a:r>
              <a:rPr lang="cs-CZ" sz="1400" b="1" dirty="0" err="1" smtClean="0">
                <a:latin typeface="+mj-lt"/>
              </a:rPr>
              <a:t>human</a:t>
            </a:r>
            <a:r>
              <a:rPr lang="cs-CZ" sz="1400" b="1" dirty="0" smtClean="0">
                <a:latin typeface="+mj-lt"/>
              </a:rPr>
              <a:t> face)</a:t>
            </a:r>
          </a:p>
          <a:p>
            <a:pPr marL="342900" indent="-342900" algn="just">
              <a:buAutoNum type="arabicParenR"/>
            </a:pPr>
            <a:r>
              <a:rPr lang="cs-CZ" sz="1400" dirty="0" smtClean="0">
                <a:latin typeface="+mj-lt"/>
              </a:rPr>
              <a:t>1980 – </a:t>
            </a:r>
            <a:r>
              <a:rPr lang="cs-CZ" sz="1400" dirty="0" err="1" smtClean="0">
                <a:latin typeface="+mj-lt"/>
              </a:rPr>
              <a:t>Polish</a:t>
            </a:r>
            <a:r>
              <a:rPr lang="cs-CZ" sz="1400" dirty="0" smtClean="0">
                <a:latin typeface="+mj-lt"/>
              </a:rPr>
              <a:t> </a:t>
            </a:r>
            <a:r>
              <a:rPr lang="cs-CZ" sz="1400" dirty="0" err="1" smtClean="0">
                <a:latin typeface="+mj-lt"/>
              </a:rPr>
              <a:t>dissent</a:t>
            </a:r>
            <a:r>
              <a:rPr lang="cs-CZ" sz="1400" dirty="0" smtClean="0">
                <a:latin typeface="+mj-lt"/>
              </a:rPr>
              <a:t> </a:t>
            </a:r>
            <a:r>
              <a:rPr lang="cs-CZ" sz="1400" dirty="0" err="1" smtClean="0">
                <a:latin typeface="+mj-lt"/>
              </a:rPr>
              <a:t>crushed</a:t>
            </a:r>
            <a:r>
              <a:rPr lang="cs-CZ" sz="1400" dirty="0" smtClean="0">
                <a:latin typeface="+mj-lt"/>
              </a:rPr>
              <a:t> by </a:t>
            </a:r>
            <a:r>
              <a:rPr lang="cs-CZ" sz="1400" dirty="0" err="1" smtClean="0">
                <a:latin typeface="+mj-lt"/>
              </a:rPr>
              <a:t>Soviet</a:t>
            </a:r>
            <a:r>
              <a:rPr lang="cs-CZ" sz="1400" dirty="0" smtClean="0">
                <a:latin typeface="+mj-lt"/>
              </a:rPr>
              <a:t> </a:t>
            </a:r>
            <a:r>
              <a:rPr lang="cs-CZ" sz="1400" dirty="0" err="1" smtClean="0">
                <a:latin typeface="+mj-lt"/>
              </a:rPr>
              <a:t>troops</a:t>
            </a:r>
            <a:endParaRPr lang="cs-CZ" sz="1400" dirty="0" smtClean="0">
              <a:latin typeface="+mj-lt"/>
            </a:endParaRPr>
          </a:p>
          <a:p>
            <a:pPr marL="342900" indent="-342900" algn="just">
              <a:buAutoNum type="arabicParenR"/>
            </a:pPr>
            <a:endParaRPr lang="cs-CZ" sz="1400" dirty="0">
              <a:latin typeface="+mj-lt"/>
            </a:endParaRPr>
          </a:p>
          <a:p>
            <a:pPr algn="just"/>
            <a:r>
              <a:rPr lang="cs-CZ" sz="1400" dirty="0" err="1" smtClean="0">
                <a:latin typeface="+mj-lt"/>
              </a:rPr>
              <a:t>Soviet</a:t>
            </a:r>
            <a:r>
              <a:rPr lang="cs-CZ" sz="1400" dirty="0" smtClean="0">
                <a:latin typeface="+mj-lt"/>
              </a:rPr>
              <a:t> </a:t>
            </a:r>
            <a:r>
              <a:rPr lang="cs-CZ" sz="1400" dirty="0" err="1" smtClean="0">
                <a:latin typeface="+mj-lt"/>
              </a:rPr>
              <a:t>troops</a:t>
            </a:r>
            <a:r>
              <a:rPr lang="cs-CZ" sz="1400" dirty="0" smtClean="0">
                <a:latin typeface="+mj-lt"/>
              </a:rPr>
              <a:t> </a:t>
            </a:r>
            <a:r>
              <a:rPr lang="cs-CZ" sz="1400" dirty="0" err="1" smtClean="0">
                <a:latin typeface="+mj-lt"/>
              </a:rPr>
              <a:t>were</a:t>
            </a:r>
            <a:r>
              <a:rPr lang="cs-CZ" sz="1400" dirty="0" smtClean="0">
                <a:latin typeface="+mj-lt"/>
              </a:rPr>
              <a:t> </a:t>
            </a:r>
            <a:r>
              <a:rPr lang="cs-CZ" sz="1400" dirty="0" err="1" smtClean="0">
                <a:latin typeface="+mj-lt"/>
              </a:rPr>
              <a:t>still</a:t>
            </a:r>
            <a:r>
              <a:rPr lang="cs-CZ" sz="1400" dirty="0" smtClean="0">
                <a:latin typeface="+mj-lt"/>
              </a:rPr>
              <a:t> </a:t>
            </a:r>
            <a:r>
              <a:rPr lang="cs-CZ" sz="1400" dirty="0" err="1" smtClean="0">
                <a:latin typeface="+mj-lt"/>
              </a:rPr>
              <a:t>stationed</a:t>
            </a:r>
            <a:r>
              <a:rPr lang="cs-CZ" sz="1400" dirty="0" smtClean="0">
                <a:latin typeface="+mj-lt"/>
              </a:rPr>
              <a:t> in </a:t>
            </a:r>
            <a:r>
              <a:rPr lang="cs-CZ" sz="1400" dirty="0" err="1" smtClean="0">
                <a:latin typeface="+mj-lt"/>
              </a:rPr>
              <a:t>all</a:t>
            </a:r>
            <a:r>
              <a:rPr lang="cs-CZ" sz="1400" dirty="0" smtClean="0">
                <a:latin typeface="+mj-lt"/>
              </a:rPr>
              <a:t> these </a:t>
            </a:r>
            <a:r>
              <a:rPr lang="cs-CZ" sz="1400" dirty="0" err="1" smtClean="0">
                <a:latin typeface="+mj-lt"/>
              </a:rPr>
              <a:t>countries</a:t>
            </a:r>
            <a:r>
              <a:rPr lang="cs-CZ" sz="1400" dirty="0" smtClean="0">
                <a:latin typeface="+mj-lt"/>
              </a:rPr>
              <a:t> by </a:t>
            </a:r>
            <a:r>
              <a:rPr lang="cs-CZ" sz="1400" dirty="0" err="1" smtClean="0">
                <a:latin typeface="+mj-lt"/>
              </a:rPr>
              <a:t>the</a:t>
            </a:r>
            <a:r>
              <a:rPr lang="cs-CZ" sz="1400" dirty="0" smtClean="0">
                <a:latin typeface="+mj-lt"/>
              </a:rPr>
              <a:t> end </a:t>
            </a:r>
            <a:r>
              <a:rPr lang="cs-CZ" sz="1400" dirty="0" err="1" smtClean="0">
                <a:latin typeface="+mj-lt"/>
              </a:rPr>
              <a:t>of</a:t>
            </a:r>
            <a:r>
              <a:rPr lang="cs-CZ" sz="1400" dirty="0" smtClean="0">
                <a:latin typeface="+mj-lt"/>
              </a:rPr>
              <a:t> </a:t>
            </a:r>
            <a:r>
              <a:rPr lang="cs-CZ" sz="1400" dirty="0" err="1" smtClean="0">
                <a:latin typeface="+mj-lt"/>
              </a:rPr>
              <a:t>the</a:t>
            </a:r>
            <a:r>
              <a:rPr lang="cs-CZ" sz="1400" dirty="0" smtClean="0">
                <a:latin typeface="+mj-lt"/>
              </a:rPr>
              <a:t> </a:t>
            </a:r>
            <a:r>
              <a:rPr lang="cs-CZ" sz="1400" dirty="0" err="1" smtClean="0">
                <a:latin typeface="+mj-lt"/>
              </a:rPr>
              <a:t>Cold</a:t>
            </a:r>
            <a:r>
              <a:rPr lang="cs-CZ" sz="1400" dirty="0" smtClean="0">
                <a:latin typeface="+mj-lt"/>
              </a:rPr>
              <a:t> </a:t>
            </a:r>
            <a:r>
              <a:rPr lang="cs-CZ" sz="1400" dirty="0" err="1" smtClean="0">
                <a:latin typeface="+mj-lt"/>
              </a:rPr>
              <a:t>War</a:t>
            </a:r>
            <a:r>
              <a:rPr lang="cs-CZ" sz="1400" dirty="0" smtClean="0">
                <a:latin typeface="+mj-lt"/>
              </a:rPr>
              <a:t> as a </a:t>
            </a:r>
            <a:r>
              <a:rPr lang="cs-CZ" sz="1400" dirty="0" err="1" smtClean="0">
                <a:latin typeface="+mj-lt"/>
              </a:rPr>
              <a:t>buffer</a:t>
            </a:r>
            <a:r>
              <a:rPr lang="cs-CZ" sz="1400" dirty="0" smtClean="0">
                <a:latin typeface="+mj-lt"/>
              </a:rPr>
              <a:t> </a:t>
            </a:r>
            <a:r>
              <a:rPr lang="cs-CZ" sz="1400" dirty="0" err="1" smtClean="0">
                <a:latin typeface="+mj-lt"/>
              </a:rPr>
              <a:t>for</a:t>
            </a:r>
            <a:r>
              <a:rPr lang="cs-CZ" sz="1400" dirty="0" smtClean="0">
                <a:latin typeface="+mj-lt"/>
              </a:rPr>
              <a:t> </a:t>
            </a:r>
            <a:r>
              <a:rPr lang="cs-CZ" sz="1400" dirty="0" err="1" smtClean="0">
                <a:latin typeface="+mj-lt"/>
              </a:rPr>
              <a:t>the</a:t>
            </a:r>
            <a:r>
              <a:rPr lang="cs-CZ" sz="1400" dirty="0" smtClean="0">
                <a:latin typeface="+mj-lt"/>
              </a:rPr>
              <a:t> USSR and to </a:t>
            </a:r>
            <a:r>
              <a:rPr lang="cs-CZ" sz="1400" dirty="0" err="1" smtClean="0">
                <a:latin typeface="+mj-lt"/>
              </a:rPr>
              <a:t>maintain</a:t>
            </a:r>
            <a:r>
              <a:rPr lang="cs-CZ" sz="1400" dirty="0" smtClean="0">
                <a:latin typeface="+mj-lt"/>
              </a:rPr>
              <a:t> </a:t>
            </a:r>
            <a:r>
              <a:rPr lang="cs-CZ" sz="1400" dirty="0" err="1" smtClean="0">
                <a:latin typeface="+mj-lt"/>
              </a:rPr>
              <a:t>friendly</a:t>
            </a:r>
            <a:r>
              <a:rPr lang="cs-CZ" sz="1400" dirty="0" smtClean="0">
                <a:latin typeface="+mj-lt"/>
              </a:rPr>
              <a:t> </a:t>
            </a:r>
            <a:r>
              <a:rPr lang="cs-CZ" sz="1400" dirty="0" err="1" smtClean="0">
                <a:latin typeface="+mj-lt"/>
              </a:rPr>
              <a:t>governments</a:t>
            </a:r>
            <a:r>
              <a:rPr lang="cs-CZ" sz="1400" dirty="0" smtClean="0">
                <a:latin typeface="+mj-lt"/>
              </a:rPr>
              <a:t> in </a:t>
            </a:r>
            <a:r>
              <a:rPr lang="cs-CZ" sz="1400" dirty="0" err="1" smtClean="0">
                <a:latin typeface="+mj-lt"/>
              </a:rPr>
              <a:t>power</a:t>
            </a:r>
            <a:endParaRPr lang="cs-CZ" sz="1400" dirty="0">
              <a:latin typeface="+mj-lt"/>
            </a:endParaRPr>
          </a:p>
          <a:p>
            <a:pPr algn="just"/>
            <a:endParaRPr lang="cs-CZ" sz="1400" dirty="0" smtClean="0">
              <a:latin typeface="+mj-lt"/>
            </a:endParaRPr>
          </a:p>
          <a:p>
            <a:pPr algn="just"/>
            <a:r>
              <a:rPr lang="cs-CZ" sz="1400" dirty="0" smtClean="0">
                <a:latin typeface="+mj-lt"/>
              </a:rPr>
              <a:t>7) 1985 – </a:t>
            </a:r>
            <a:r>
              <a:rPr lang="cs-CZ" sz="1400" dirty="0" err="1" smtClean="0">
                <a:latin typeface="+mj-lt"/>
              </a:rPr>
              <a:t>Gorbachev</a:t>
            </a:r>
            <a:r>
              <a:rPr lang="cs-CZ" sz="1400" dirty="0" smtClean="0">
                <a:latin typeface="+mj-lt"/>
              </a:rPr>
              <a:t> </a:t>
            </a:r>
            <a:r>
              <a:rPr lang="cs-CZ" sz="1400" dirty="0" err="1" smtClean="0">
                <a:latin typeface="+mj-lt"/>
              </a:rPr>
              <a:t>leads</a:t>
            </a:r>
            <a:r>
              <a:rPr lang="cs-CZ" sz="1400" dirty="0" smtClean="0">
                <a:latin typeface="+mj-lt"/>
              </a:rPr>
              <a:t> </a:t>
            </a:r>
            <a:r>
              <a:rPr lang="cs-CZ" sz="1400" dirty="0" err="1" smtClean="0">
                <a:latin typeface="+mj-lt"/>
              </a:rPr>
              <a:t>the</a:t>
            </a:r>
            <a:r>
              <a:rPr lang="cs-CZ" sz="1400" dirty="0" smtClean="0">
                <a:latin typeface="+mj-lt"/>
              </a:rPr>
              <a:t> USSR. </a:t>
            </a:r>
            <a:r>
              <a:rPr lang="cs-CZ" sz="1400" dirty="0" err="1" smtClean="0">
                <a:latin typeface="+mj-lt"/>
              </a:rPr>
              <a:t>Denies</a:t>
            </a:r>
            <a:r>
              <a:rPr lang="cs-CZ" sz="1400" dirty="0" smtClean="0">
                <a:latin typeface="+mj-lt"/>
              </a:rPr>
              <a:t> </a:t>
            </a:r>
            <a:r>
              <a:rPr lang="cs-CZ" sz="1400" dirty="0" err="1" smtClean="0">
                <a:latin typeface="+mj-lt"/>
              </a:rPr>
              <a:t>the</a:t>
            </a:r>
            <a:r>
              <a:rPr lang="cs-CZ" sz="1400" dirty="0" smtClean="0">
                <a:latin typeface="+mj-lt"/>
              </a:rPr>
              <a:t> </a:t>
            </a:r>
            <a:r>
              <a:rPr lang="cs-CZ" sz="1400" dirty="0" err="1" smtClean="0">
                <a:latin typeface="+mj-lt"/>
              </a:rPr>
              <a:t>Brezhnev</a:t>
            </a:r>
            <a:r>
              <a:rPr lang="cs-CZ" sz="1400" dirty="0" smtClean="0">
                <a:latin typeface="+mj-lt"/>
              </a:rPr>
              <a:t> </a:t>
            </a:r>
            <a:r>
              <a:rPr lang="cs-CZ" sz="1400" dirty="0" err="1" smtClean="0">
                <a:latin typeface="+mj-lt"/>
              </a:rPr>
              <a:t>doctrine</a:t>
            </a:r>
            <a:r>
              <a:rPr lang="cs-CZ" sz="1400" dirty="0" smtClean="0">
                <a:latin typeface="+mj-lt"/>
              </a:rPr>
              <a:t> </a:t>
            </a:r>
            <a:r>
              <a:rPr lang="cs-CZ" sz="1400" dirty="0" err="1" smtClean="0">
                <a:latin typeface="+mj-lt"/>
              </a:rPr>
              <a:t>of</a:t>
            </a:r>
            <a:r>
              <a:rPr lang="cs-CZ" sz="1400" dirty="0" smtClean="0">
                <a:latin typeface="+mj-lt"/>
              </a:rPr>
              <a:t> </a:t>
            </a:r>
            <a:r>
              <a:rPr lang="cs-CZ" sz="1400" dirty="0" err="1" smtClean="0">
                <a:latin typeface="+mj-lt"/>
              </a:rPr>
              <a:t>militarily</a:t>
            </a:r>
            <a:r>
              <a:rPr lang="cs-CZ" sz="1400" dirty="0" smtClean="0">
                <a:latin typeface="+mj-lt"/>
              </a:rPr>
              <a:t> </a:t>
            </a:r>
            <a:r>
              <a:rPr lang="cs-CZ" sz="1400" dirty="0" err="1" smtClean="0">
                <a:latin typeface="+mj-lt"/>
              </a:rPr>
              <a:t>propping</a:t>
            </a:r>
            <a:r>
              <a:rPr lang="cs-CZ" sz="1400" dirty="0" smtClean="0">
                <a:latin typeface="+mj-lt"/>
              </a:rPr>
              <a:t> up </a:t>
            </a:r>
            <a:r>
              <a:rPr lang="cs-CZ" sz="1400" dirty="0" err="1" smtClean="0">
                <a:latin typeface="+mj-lt"/>
              </a:rPr>
              <a:t>communist</a:t>
            </a:r>
            <a:r>
              <a:rPr lang="cs-CZ" sz="1400" dirty="0" smtClean="0">
                <a:latin typeface="+mj-lt"/>
              </a:rPr>
              <a:t> </a:t>
            </a:r>
            <a:r>
              <a:rPr lang="cs-CZ" sz="1400" dirty="0" err="1" smtClean="0">
                <a:latin typeface="+mj-lt"/>
              </a:rPr>
              <a:t>leaders</a:t>
            </a:r>
            <a:r>
              <a:rPr lang="cs-CZ" sz="1400" dirty="0" smtClean="0">
                <a:latin typeface="+mj-lt"/>
              </a:rPr>
              <a:t> in </a:t>
            </a:r>
            <a:r>
              <a:rPr lang="cs-CZ" sz="1400" dirty="0" err="1" smtClean="0">
                <a:latin typeface="+mj-lt"/>
              </a:rPr>
              <a:t>the</a:t>
            </a:r>
            <a:r>
              <a:rPr lang="cs-CZ" sz="1400" dirty="0" smtClean="0">
                <a:latin typeface="+mj-lt"/>
              </a:rPr>
              <a:t> </a:t>
            </a:r>
            <a:r>
              <a:rPr lang="cs-CZ" sz="1400" dirty="0" err="1" smtClean="0">
                <a:latin typeface="+mj-lt"/>
              </a:rPr>
              <a:t>satellite</a:t>
            </a:r>
            <a:r>
              <a:rPr lang="cs-CZ" sz="1400" dirty="0" smtClean="0">
                <a:latin typeface="+mj-lt"/>
              </a:rPr>
              <a:t> </a:t>
            </a:r>
            <a:r>
              <a:rPr lang="cs-CZ" sz="1400" dirty="0" err="1" smtClean="0">
                <a:latin typeface="+mj-lt"/>
              </a:rPr>
              <a:t>states</a:t>
            </a:r>
            <a:r>
              <a:rPr lang="cs-CZ" sz="1400" dirty="0" smtClean="0">
                <a:latin typeface="+mj-lt"/>
              </a:rPr>
              <a:t> no </a:t>
            </a:r>
            <a:r>
              <a:rPr lang="cs-CZ" sz="1400" dirty="0" err="1" smtClean="0">
                <a:latin typeface="+mj-lt"/>
              </a:rPr>
              <a:t>matter</a:t>
            </a:r>
            <a:r>
              <a:rPr lang="cs-CZ" sz="1400" dirty="0" smtClean="0">
                <a:latin typeface="+mj-lt"/>
              </a:rPr>
              <a:t> </a:t>
            </a:r>
            <a:r>
              <a:rPr lang="cs-CZ" sz="1400" dirty="0" err="1" smtClean="0">
                <a:latin typeface="+mj-lt"/>
              </a:rPr>
              <a:t>what</a:t>
            </a:r>
            <a:r>
              <a:rPr lang="cs-CZ" sz="1400" dirty="0" smtClean="0">
                <a:latin typeface="+mj-lt"/>
              </a:rPr>
              <a:t>. President Reagan – „</a:t>
            </a:r>
            <a:r>
              <a:rPr lang="cs-CZ" sz="1400" dirty="0" err="1" smtClean="0">
                <a:latin typeface="+mj-lt"/>
              </a:rPr>
              <a:t>Mr</a:t>
            </a:r>
            <a:r>
              <a:rPr lang="cs-CZ" sz="1400" dirty="0" smtClean="0">
                <a:latin typeface="+mj-lt"/>
              </a:rPr>
              <a:t> </a:t>
            </a:r>
            <a:r>
              <a:rPr lang="cs-CZ" sz="1400" dirty="0" err="1" smtClean="0">
                <a:latin typeface="+mj-lt"/>
              </a:rPr>
              <a:t>Gorbachev</a:t>
            </a:r>
            <a:r>
              <a:rPr lang="cs-CZ" sz="1400" dirty="0" smtClean="0">
                <a:latin typeface="+mj-lt"/>
              </a:rPr>
              <a:t> </a:t>
            </a:r>
            <a:r>
              <a:rPr lang="cs-CZ" sz="1400" dirty="0" err="1" smtClean="0">
                <a:latin typeface="+mj-lt"/>
              </a:rPr>
              <a:t>tear</a:t>
            </a:r>
            <a:r>
              <a:rPr lang="cs-CZ" sz="1400" dirty="0" smtClean="0">
                <a:latin typeface="+mj-lt"/>
              </a:rPr>
              <a:t> </a:t>
            </a:r>
            <a:r>
              <a:rPr lang="cs-CZ" sz="1400" dirty="0" err="1" smtClean="0">
                <a:latin typeface="+mj-lt"/>
              </a:rPr>
              <a:t>down</a:t>
            </a:r>
            <a:r>
              <a:rPr lang="cs-CZ" sz="1400" dirty="0" smtClean="0">
                <a:latin typeface="+mj-lt"/>
              </a:rPr>
              <a:t> </a:t>
            </a:r>
            <a:r>
              <a:rPr lang="cs-CZ" sz="1400" dirty="0" err="1" smtClean="0">
                <a:latin typeface="+mj-lt"/>
              </a:rPr>
              <a:t>this</a:t>
            </a:r>
            <a:r>
              <a:rPr lang="cs-CZ" sz="1400" dirty="0" smtClean="0">
                <a:latin typeface="+mj-lt"/>
              </a:rPr>
              <a:t> </a:t>
            </a:r>
            <a:r>
              <a:rPr lang="cs-CZ" sz="1400" dirty="0" err="1" smtClean="0">
                <a:latin typeface="+mj-lt"/>
              </a:rPr>
              <a:t>wall</a:t>
            </a:r>
            <a:r>
              <a:rPr lang="cs-CZ" sz="1400" dirty="0" smtClean="0">
                <a:latin typeface="+mj-lt"/>
              </a:rPr>
              <a:t>.“</a:t>
            </a:r>
          </a:p>
          <a:p>
            <a:pPr algn="just"/>
            <a:r>
              <a:rPr lang="cs-CZ" sz="1400" dirty="0" smtClean="0">
                <a:latin typeface="+mj-lt"/>
              </a:rPr>
              <a:t>8) 1989 – </a:t>
            </a:r>
            <a:r>
              <a:rPr lang="cs-CZ" sz="1400" dirty="0" err="1" smtClean="0">
                <a:latin typeface="+mj-lt"/>
              </a:rPr>
              <a:t>November</a:t>
            </a:r>
            <a:r>
              <a:rPr lang="cs-CZ" sz="1400" dirty="0" smtClean="0">
                <a:latin typeface="+mj-lt"/>
              </a:rPr>
              <a:t> 9, </a:t>
            </a:r>
            <a:r>
              <a:rPr lang="cs-CZ" sz="1400" dirty="0" err="1" smtClean="0">
                <a:latin typeface="+mj-lt"/>
              </a:rPr>
              <a:t>the</a:t>
            </a:r>
            <a:r>
              <a:rPr lang="cs-CZ" sz="1400" dirty="0" smtClean="0">
                <a:latin typeface="+mj-lt"/>
              </a:rPr>
              <a:t> </a:t>
            </a:r>
            <a:r>
              <a:rPr lang="cs-CZ" sz="1400" dirty="0" err="1" smtClean="0">
                <a:latin typeface="+mj-lt"/>
              </a:rPr>
              <a:t>Berlin</a:t>
            </a:r>
            <a:r>
              <a:rPr lang="cs-CZ" sz="1400" dirty="0" smtClean="0">
                <a:latin typeface="+mj-lt"/>
              </a:rPr>
              <a:t> Wall </a:t>
            </a:r>
            <a:r>
              <a:rPr lang="cs-CZ" sz="1400" dirty="0" err="1" smtClean="0">
                <a:latin typeface="+mj-lt"/>
              </a:rPr>
              <a:t>comes</a:t>
            </a:r>
            <a:r>
              <a:rPr lang="cs-CZ" sz="1400" dirty="0" smtClean="0">
                <a:latin typeface="+mj-lt"/>
              </a:rPr>
              <a:t> </a:t>
            </a:r>
            <a:r>
              <a:rPr lang="cs-CZ" sz="1400" dirty="0" err="1" smtClean="0">
                <a:latin typeface="+mj-lt"/>
              </a:rPr>
              <a:t>downa</a:t>
            </a:r>
            <a:r>
              <a:rPr lang="cs-CZ" sz="1400" dirty="0" smtClean="0">
                <a:latin typeface="+mj-lt"/>
              </a:rPr>
              <a:t> and </a:t>
            </a:r>
            <a:r>
              <a:rPr lang="cs-CZ" sz="1400" dirty="0" err="1" smtClean="0">
                <a:latin typeface="+mj-lt"/>
              </a:rPr>
              <a:t>the</a:t>
            </a:r>
            <a:r>
              <a:rPr lang="cs-CZ" sz="1400" dirty="0" smtClean="0">
                <a:latin typeface="+mj-lt"/>
              </a:rPr>
              <a:t> </a:t>
            </a:r>
            <a:r>
              <a:rPr lang="cs-CZ" sz="1400" dirty="0" err="1" smtClean="0">
                <a:latin typeface="+mj-lt"/>
              </a:rPr>
              <a:t>Cold</a:t>
            </a:r>
            <a:r>
              <a:rPr lang="cs-CZ" sz="1400" dirty="0" smtClean="0">
                <a:latin typeface="+mj-lt"/>
              </a:rPr>
              <a:t> </a:t>
            </a:r>
            <a:r>
              <a:rPr lang="cs-CZ" sz="1400" dirty="0" err="1" smtClean="0">
                <a:latin typeface="+mj-lt"/>
              </a:rPr>
              <a:t>War</a:t>
            </a:r>
            <a:r>
              <a:rPr lang="cs-CZ" sz="1400" dirty="0" smtClean="0">
                <a:latin typeface="+mj-lt"/>
              </a:rPr>
              <a:t> </a:t>
            </a:r>
            <a:r>
              <a:rPr lang="cs-CZ" sz="1400" dirty="0" err="1" smtClean="0">
                <a:latin typeface="+mj-lt"/>
              </a:rPr>
              <a:t>ends</a:t>
            </a:r>
            <a:r>
              <a:rPr lang="cs-CZ" sz="1400" dirty="0" smtClean="0">
                <a:latin typeface="+mj-lt"/>
              </a:rPr>
              <a:t>. </a:t>
            </a:r>
          </a:p>
          <a:p>
            <a:pPr algn="just"/>
            <a:r>
              <a:rPr lang="cs-CZ" sz="1400" dirty="0" smtClean="0">
                <a:latin typeface="+mj-lt"/>
              </a:rPr>
              <a:t>9) 17. </a:t>
            </a:r>
            <a:r>
              <a:rPr lang="cs-CZ" sz="1400" dirty="0" err="1" smtClean="0">
                <a:latin typeface="+mj-lt"/>
              </a:rPr>
              <a:t>November</a:t>
            </a:r>
            <a:r>
              <a:rPr lang="cs-CZ" sz="1400" dirty="0" smtClean="0">
                <a:latin typeface="+mj-lt"/>
              </a:rPr>
              <a:t> 1998 – </a:t>
            </a:r>
            <a:r>
              <a:rPr lang="cs-CZ" sz="1400" dirty="0" err="1" smtClean="0">
                <a:latin typeface="+mj-lt"/>
              </a:rPr>
              <a:t>the</a:t>
            </a:r>
            <a:r>
              <a:rPr lang="cs-CZ" sz="1400" dirty="0" smtClean="0">
                <a:latin typeface="+mj-lt"/>
              </a:rPr>
              <a:t> Velvet </a:t>
            </a:r>
            <a:r>
              <a:rPr lang="cs-CZ" sz="1400" dirty="0" err="1" smtClean="0">
                <a:latin typeface="+mj-lt"/>
              </a:rPr>
              <a:t>Revolution</a:t>
            </a:r>
            <a:r>
              <a:rPr lang="cs-CZ" sz="1400" dirty="0" smtClean="0">
                <a:latin typeface="+mj-lt"/>
              </a:rPr>
              <a:t> in </a:t>
            </a:r>
            <a:r>
              <a:rPr lang="cs-CZ" sz="1400" dirty="0" err="1" smtClean="0">
                <a:latin typeface="+mj-lt"/>
              </a:rPr>
              <a:t>the</a:t>
            </a:r>
            <a:r>
              <a:rPr lang="cs-CZ" sz="1400" dirty="0" smtClean="0">
                <a:latin typeface="+mj-lt"/>
              </a:rPr>
              <a:t> </a:t>
            </a:r>
            <a:r>
              <a:rPr lang="cs-CZ" sz="1400" dirty="0" err="1" smtClean="0">
                <a:latin typeface="+mj-lt"/>
              </a:rPr>
              <a:t>Czechoslovakia</a:t>
            </a:r>
            <a:r>
              <a:rPr lang="cs-CZ" sz="1400" dirty="0" smtClean="0">
                <a:latin typeface="+mj-lt"/>
              </a:rPr>
              <a:t> </a:t>
            </a:r>
          </a:p>
          <a:p>
            <a:pPr algn="just"/>
            <a:r>
              <a:rPr lang="cs-CZ" sz="1400" dirty="0" smtClean="0">
                <a:latin typeface="+mj-lt"/>
              </a:rPr>
              <a:t>10) By 1990, </a:t>
            </a:r>
            <a:r>
              <a:rPr lang="cs-CZ" sz="1400" dirty="0" err="1" smtClean="0">
                <a:latin typeface="+mj-lt"/>
              </a:rPr>
              <a:t>the</a:t>
            </a:r>
            <a:r>
              <a:rPr lang="cs-CZ" sz="1400" dirty="0" smtClean="0">
                <a:latin typeface="+mj-lt"/>
              </a:rPr>
              <a:t> </a:t>
            </a:r>
            <a:r>
              <a:rPr lang="cs-CZ" sz="1400" dirty="0" err="1" smtClean="0">
                <a:latin typeface="+mj-lt"/>
              </a:rPr>
              <a:t>former</a:t>
            </a:r>
            <a:r>
              <a:rPr lang="cs-CZ" sz="1400" dirty="0" smtClean="0">
                <a:latin typeface="+mj-lt"/>
              </a:rPr>
              <a:t> </a:t>
            </a:r>
            <a:r>
              <a:rPr lang="cs-CZ" sz="1400" dirty="0" err="1" smtClean="0">
                <a:latin typeface="+mj-lt"/>
              </a:rPr>
              <a:t>communist</a:t>
            </a:r>
            <a:r>
              <a:rPr lang="cs-CZ" sz="1400" dirty="0" smtClean="0">
                <a:latin typeface="+mj-lt"/>
              </a:rPr>
              <a:t> </a:t>
            </a:r>
            <a:r>
              <a:rPr lang="cs-CZ" sz="1400" dirty="0" err="1" smtClean="0">
                <a:latin typeface="+mj-lt"/>
              </a:rPr>
              <a:t>leaders</a:t>
            </a:r>
            <a:r>
              <a:rPr lang="cs-CZ" sz="1400" dirty="0" smtClean="0">
                <a:latin typeface="+mj-lt"/>
              </a:rPr>
              <a:t> </a:t>
            </a:r>
            <a:r>
              <a:rPr lang="cs-CZ" sz="1400" dirty="0" err="1" smtClean="0">
                <a:latin typeface="+mj-lt"/>
              </a:rPr>
              <a:t>were</a:t>
            </a:r>
            <a:r>
              <a:rPr lang="cs-CZ" sz="1400" dirty="0" smtClean="0">
                <a:latin typeface="+mj-lt"/>
              </a:rPr>
              <a:t> </a:t>
            </a:r>
            <a:r>
              <a:rPr lang="cs-CZ" sz="1400" dirty="0" err="1" smtClean="0">
                <a:latin typeface="+mj-lt"/>
              </a:rPr>
              <a:t>out</a:t>
            </a:r>
            <a:r>
              <a:rPr lang="cs-CZ" sz="1400" dirty="0" smtClean="0">
                <a:latin typeface="+mj-lt"/>
              </a:rPr>
              <a:t> </a:t>
            </a:r>
            <a:r>
              <a:rPr lang="cs-CZ" sz="1400" dirty="0" err="1" smtClean="0">
                <a:latin typeface="+mj-lt"/>
              </a:rPr>
              <a:t>of</a:t>
            </a:r>
            <a:r>
              <a:rPr lang="cs-CZ" sz="1400" dirty="0" smtClean="0">
                <a:latin typeface="+mj-lt"/>
              </a:rPr>
              <a:t> </a:t>
            </a:r>
            <a:r>
              <a:rPr lang="cs-CZ" sz="1400" dirty="0" err="1" smtClean="0">
                <a:latin typeface="+mj-lt"/>
              </a:rPr>
              <a:t>power</a:t>
            </a:r>
            <a:r>
              <a:rPr lang="cs-CZ" sz="1400" dirty="0" smtClean="0">
                <a:latin typeface="+mj-lt"/>
              </a:rPr>
              <a:t>, free </a:t>
            </a:r>
            <a:r>
              <a:rPr lang="cs-CZ" sz="1400" dirty="0" err="1" smtClean="0">
                <a:latin typeface="+mj-lt"/>
              </a:rPr>
              <a:t>elections</a:t>
            </a:r>
            <a:r>
              <a:rPr lang="cs-CZ" sz="1400" dirty="0" smtClean="0">
                <a:latin typeface="+mj-lt"/>
              </a:rPr>
              <a:t> </a:t>
            </a:r>
            <a:r>
              <a:rPr lang="cs-CZ" sz="1400" dirty="0" err="1" smtClean="0">
                <a:latin typeface="+mj-lt"/>
              </a:rPr>
              <a:t>were</a:t>
            </a:r>
            <a:r>
              <a:rPr lang="cs-CZ" sz="1400" dirty="0" smtClean="0">
                <a:latin typeface="+mj-lt"/>
              </a:rPr>
              <a:t> </a:t>
            </a:r>
            <a:r>
              <a:rPr lang="cs-CZ" sz="1400" dirty="0" err="1" smtClean="0">
                <a:latin typeface="+mj-lt"/>
              </a:rPr>
              <a:t>held</a:t>
            </a:r>
            <a:r>
              <a:rPr lang="cs-CZ" sz="1400" dirty="0" smtClean="0">
                <a:latin typeface="+mj-lt"/>
              </a:rPr>
              <a:t>, and </a:t>
            </a:r>
            <a:r>
              <a:rPr lang="cs-CZ" sz="1400" dirty="0" err="1" smtClean="0">
                <a:latin typeface="+mj-lt"/>
              </a:rPr>
              <a:t>Germany</a:t>
            </a:r>
            <a:r>
              <a:rPr lang="cs-CZ" sz="1400" dirty="0" smtClean="0">
                <a:latin typeface="+mj-lt"/>
              </a:rPr>
              <a:t> </a:t>
            </a:r>
            <a:r>
              <a:rPr lang="cs-CZ" sz="1400" dirty="0" err="1" smtClean="0">
                <a:latin typeface="+mj-lt"/>
              </a:rPr>
              <a:t>was</a:t>
            </a:r>
            <a:r>
              <a:rPr lang="cs-CZ" sz="1400" dirty="0" smtClean="0">
                <a:latin typeface="+mj-lt"/>
              </a:rPr>
              <a:t> </a:t>
            </a:r>
            <a:r>
              <a:rPr lang="cs-CZ" sz="1400" dirty="0" err="1" smtClean="0">
                <a:latin typeface="+mj-lt"/>
              </a:rPr>
              <a:t>whole</a:t>
            </a:r>
            <a:r>
              <a:rPr lang="cs-CZ" sz="1400" dirty="0" smtClean="0">
                <a:latin typeface="+mj-lt"/>
              </a:rPr>
              <a:t> </a:t>
            </a:r>
            <a:r>
              <a:rPr lang="cs-CZ" sz="1400" dirty="0" err="1" smtClean="0">
                <a:latin typeface="+mj-lt"/>
              </a:rPr>
              <a:t>again</a:t>
            </a:r>
            <a:endParaRPr lang="cs-CZ" sz="1400" dirty="0" smtClean="0">
              <a:latin typeface="+mj-lt"/>
            </a:endParaRPr>
          </a:p>
          <a:p>
            <a:pPr algn="just"/>
            <a:r>
              <a:rPr lang="cs-CZ" sz="1400" dirty="0" smtClean="0">
                <a:latin typeface="+mj-lt"/>
              </a:rPr>
              <a:t>In </a:t>
            </a:r>
            <a:r>
              <a:rPr lang="cs-CZ" sz="1400" dirty="0" err="1" smtClean="0">
                <a:latin typeface="+mj-lt"/>
              </a:rPr>
              <a:t>Poland</a:t>
            </a:r>
            <a:r>
              <a:rPr lang="cs-CZ" sz="1400" dirty="0" smtClean="0">
                <a:latin typeface="+mj-lt"/>
              </a:rPr>
              <a:t>, </a:t>
            </a:r>
            <a:r>
              <a:rPr lang="cs-CZ" sz="1400" dirty="0" err="1" smtClean="0">
                <a:latin typeface="+mj-lt"/>
              </a:rPr>
              <a:t>Hugary</a:t>
            </a:r>
            <a:r>
              <a:rPr lang="cs-CZ" sz="1400" dirty="0" smtClean="0">
                <a:latin typeface="+mj-lt"/>
              </a:rPr>
              <a:t>, East </a:t>
            </a:r>
            <a:r>
              <a:rPr lang="cs-CZ" sz="1400" dirty="0" err="1" smtClean="0">
                <a:latin typeface="+mj-lt"/>
              </a:rPr>
              <a:t>Germany</a:t>
            </a:r>
            <a:r>
              <a:rPr lang="cs-CZ" sz="1400" dirty="0" smtClean="0">
                <a:latin typeface="+mj-lt"/>
              </a:rPr>
              <a:t> and </a:t>
            </a:r>
            <a:r>
              <a:rPr lang="cs-CZ" sz="1400" b="1" dirty="0" err="1" smtClean="0">
                <a:latin typeface="+mj-lt"/>
              </a:rPr>
              <a:t>Czechoslovakia</a:t>
            </a:r>
            <a:r>
              <a:rPr lang="cs-CZ" sz="1400" b="1" dirty="0" smtClean="0">
                <a:latin typeface="+mj-lt"/>
              </a:rPr>
              <a:t>, </a:t>
            </a:r>
            <a:r>
              <a:rPr lang="cs-CZ" sz="1400" dirty="0" err="1" smtClean="0">
                <a:latin typeface="+mj-lt"/>
              </a:rPr>
              <a:t>newly</a:t>
            </a:r>
            <a:r>
              <a:rPr lang="cs-CZ" sz="1400" dirty="0" smtClean="0">
                <a:latin typeface="+mj-lt"/>
              </a:rPr>
              <a:t> </a:t>
            </a:r>
            <a:r>
              <a:rPr lang="cs-CZ" sz="1400" dirty="0" err="1" smtClean="0">
                <a:latin typeface="+mj-lt"/>
              </a:rPr>
              <a:t>formed</a:t>
            </a:r>
            <a:r>
              <a:rPr lang="cs-CZ" sz="1400" dirty="0" smtClean="0">
                <a:latin typeface="+mj-lt"/>
              </a:rPr>
              <a:t> centre-</a:t>
            </a:r>
            <a:r>
              <a:rPr lang="cs-CZ" sz="1400" dirty="0" err="1" smtClean="0">
                <a:latin typeface="+mj-lt"/>
              </a:rPr>
              <a:t>right</a:t>
            </a:r>
            <a:r>
              <a:rPr lang="cs-CZ" sz="1400" dirty="0" smtClean="0">
                <a:latin typeface="+mj-lt"/>
              </a:rPr>
              <a:t> </a:t>
            </a:r>
            <a:r>
              <a:rPr lang="cs-CZ" sz="1400" dirty="0" err="1" smtClean="0">
                <a:latin typeface="+mj-lt"/>
              </a:rPr>
              <a:t>parties</a:t>
            </a:r>
            <a:r>
              <a:rPr lang="cs-CZ" sz="1400" dirty="0" smtClean="0">
                <a:latin typeface="+mj-lt"/>
              </a:rPr>
              <a:t> </a:t>
            </a:r>
            <a:r>
              <a:rPr lang="cs-CZ" sz="1400" dirty="0" err="1" smtClean="0">
                <a:latin typeface="+mj-lt"/>
              </a:rPr>
              <a:t>took</a:t>
            </a:r>
            <a:r>
              <a:rPr lang="cs-CZ" sz="1400" dirty="0" smtClean="0">
                <a:latin typeface="+mj-lt"/>
              </a:rPr>
              <a:t> </a:t>
            </a:r>
            <a:r>
              <a:rPr lang="cs-CZ" sz="1400" dirty="0" err="1" smtClean="0">
                <a:latin typeface="+mj-lt"/>
              </a:rPr>
              <a:t>power</a:t>
            </a:r>
            <a:r>
              <a:rPr lang="cs-CZ" sz="1400" dirty="0" smtClean="0">
                <a:latin typeface="+mj-lt"/>
              </a:rPr>
              <a:t> </a:t>
            </a:r>
            <a:r>
              <a:rPr lang="cs-CZ" sz="1400" dirty="0" err="1" smtClean="0">
                <a:latin typeface="+mj-lt"/>
              </a:rPr>
              <a:t>for</a:t>
            </a:r>
            <a:r>
              <a:rPr lang="cs-CZ" sz="1400" dirty="0" smtClean="0">
                <a:latin typeface="+mj-lt"/>
              </a:rPr>
              <a:t> </a:t>
            </a:r>
            <a:r>
              <a:rPr lang="cs-CZ" sz="1400" dirty="0" err="1" smtClean="0">
                <a:latin typeface="+mj-lt"/>
              </a:rPr>
              <a:t>the</a:t>
            </a:r>
            <a:r>
              <a:rPr lang="cs-CZ" sz="1400" dirty="0" smtClean="0">
                <a:latin typeface="+mj-lt"/>
              </a:rPr>
              <a:t> </a:t>
            </a:r>
            <a:r>
              <a:rPr lang="cs-CZ" sz="1400" dirty="0" err="1" smtClean="0">
                <a:latin typeface="+mj-lt"/>
              </a:rPr>
              <a:t>first</a:t>
            </a:r>
            <a:r>
              <a:rPr lang="cs-CZ" sz="1400" dirty="0" smtClean="0">
                <a:latin typeface="+mj-lt"/>
              </a:rPr>
              <a:t> </a:t>
            </a:r>
            <a:r>
              <a:rPr lang="cs-CZ" sz="1400" dirty="0" err="1" smtClean="0">
                <a:latin typeface="+mj-lt"/>
              </a:rPr>
              <a:t>time</a:t>
            </a:r>
            <a:r>
              <a:rPr lang="cs-CZ" sz="1400" dirty="0" smtClean="0">
                <a:latin typeface="+mj-lt"/>
              </a:rPr>
              <a:t> </a:t>
            </a:r>
            <a:r>
              <a:rPr lang="cs-CZ" sz="1400" dirty="0" err="1" smtClean="0">
                <a:latin typeface="+mj-lt"/>
              </a:rPr>
              <a:t>since</a:t>
            </a:r>
            <a:r>
              <a:rPr lang="cs-CZ" sz="1400" dirty="0" smtClean="0">
                <a:latin typeface="+mj-lt"/>
              </a:rPr>
              <a:t> </a:t>
            </a:r>
            <a:r>
              <a:rPr lang="cs-CZ" sz="1400" dirty="0" err="1" smtClean="0">
                <a:latin typeface="+mj-lt"/>
              </a:rPr>
              <a:t>the</a:t>
            </a:r>
            <a:r>
              <a:rPr lang="cs-CZ" sz="1400" dirty="0" smtClean="0">
                <a:latin typeface="+mj-lt"/>
              </a:rPr>
              <a:t> end </a:t>
            </a:r>
            <a:r>
              <a:rPr lang="cs-CZ" sz="1400" dirty="0" err="1" smtClean="0">
                <a:latin typeface="+mj-lt"/>
              </a:rPr>
              <a:t>of</a:t>
            </a:r>
            <a:r>
              <a:rPr lang="cs-CZ" sz="1400" dirty="0" smtClean="0">
                <a:latin typeface="+mj-lt"/>
              </a:rPr>
              <a:t> WW2.</a:t>
            </a:r>
          </a:p>
          <a:p>
            <a:endParaRPr lang="cs-CZ" dirty="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pic>
        <p:nvPicPr>
          <p:cNvPr id="8" name="Obrázek 7"/>
          <p:cNvPicPr>
            <a:picLocks noChangeAspect="1"/>
          </p:cNvPicPr>
          <p:nvPr/>
        </p:nvPicPr>
        <p:blipFill>
          <a:blip r:embed="rId4"/>
          <a:stretch>
            <a:fillRect/>
          </a:stretch>
        </p:blipFill>
        <p:spPr>
          <a:xfrm>
            <a:off x="6665970" y="485965"/>
            <a:ext cx="4754885" cy="3080630"/>
          </a:xfrm>
          <a:prstGeom prst="rect">
            <a:avLst/>
          </a:prstGeom>
        </p:spPr>
      </p:pic>
    </p:spTree>
    <p:extLst>
      <p:ext uri="{BB962C8B-B14F-4D97-AF65-F5344CB8AC3E}">
        <p14:creationId xmlns:p14="http://schemas.microsoft.com/office/powerpoint/2010/main" val="2786794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Why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did</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the</a:t>
            </a:r>
            <a:r>
              <a:rPr lang="cs-CZ" sz="4000" b="1" dirty="0" smtClean="0">
                <a:latin typeface="Open Sans" panose="020B0606030504020204" pitchFamily="34" charset="0"/>
                <a:ea typeface="Open Sans" panose="020B0606030504020204" pitchFamily="34" charset="0"/>
                <a:cs typeface="Open Sans" panose="020B0606030504020204" pitchFamily="34" charset="0"/>
              </a:rPr>
              <a:t> USSR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collapse</a:t>
            </a:r>
            <a:r>
              <a:rPr lang="cs-CZ" sz="4000" b="1" dirty="0" smtClean="0">
                <a:latin typeface="Open Sans" panose="020B0606030504020204" pitchFamily="34" charset="0"/>
                <a:ea typeface="Open Sans" panose="020B0606030504020204" pitchFamily="34" charset="0"/>
                <a:cs typeface="Open Sans" panose="020B0606030504020204" pitchFamily="34" charset="0"/>
              </a:rPr>
              <a:t> so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suddenly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07749" y="2258927"/>
            <a:ext cx="10686844" cy="4862870"/>
          </a:xfrm>
          <a:prstGeom prst="rect">
            <a:avLst/>
          </a:prstGeom>
          <a:noFill/>
        </p:spPr>
        <p:txBody>
          <a:bodyPr wrap="square" rtlCol="0">
            <a:spAutoFit/>
          </a:bodyPr>
          <a:lstStyle/>
          <a:p>
            <a:r>
              <a:rPr lang="en-GB" sz="2000" dirty="0" smtClean="0">
                <a:solidFill>
                  <a:srgbClr val="0070C0"/>
                </a:solidFill>
                <a:latin typeface="+mj-lt"/>
              </a:rPr>
              <a:t>Stagnation in the 1970s</a:t>
            </a:r>
          </a:p>
          <a:p>
            <a:pPr marL="342900" indent="-342900" algn="just">
              <a:buAutoNum type="arabicParenR"/>
            </a:pPr>
            <a:r>
              <a:rPr lang="en-GB" sz="1800" dirty="0" smtClean="0">
                <a:latin typeface="+mj-lt"/>
              </a:rPr>
              <a:t>Declining world power in the 1980s </a:t>
            </a:r>
          </a:p>
          <a:p>
            <a:pPr marL="342900" indent="-342900" algn="just">
              <a:buAutoNum type="arabicParenR"/>
            </a:pPr>
            <a:r>
              <a:rPr lang="en-GB" sz="1800" dirty="0" smtClean="0">
                <a:latin typeface="+mj-lt"/>
              </a:rPr>
              <a:t>Grain from the US and loans from Europe</a:t>
            </a:r>
          </a:p>
          <a:p>
            <a:pPr marL="342900" indent="-342900" algn="just">
              <a:buAutoNum type="arabicParenR"/>
            </a:pPr>
            <a:r>
              <a:rPr lang="en-GB" sz="1800" dirty="0" smtClean="0">
                <a:latin typeface="+mj-lt"/>
              </a:rPr>
              <a:t>A command economy fails to deliver.</a:t>
            </a:r>
          </a:p>
          <a:p>
            <a:pPr marL="342900" indent="-342900" algn="just">
              <a:buAutoNum type="arabicParenR"/>
            </a:pPr>
            <a:r>
              <a:rPr lang="en-GB" sz="1800" dirty="0" smtClean="0">
                <a:latin typeface="+mj-lt"/>
              </a:rPr>
              <a:t>Satisfying consumers was not a priority.</a:t>
            </a:r>
          </a:p>
          <a:p>
            <a:pPr marL="342900" indent="-342900" algn="just">
              <a:buAutoNum type="arabicParenR"/>
            </a:pPr>
            <a:r>
              <a:rPr lang="en-GB" sz="1800" dirty="0" smtClean="0">
                <a:latin typeface="+mj-lt"/>
              </a:rPr>
              <a:t>To get an apartment in the 1980s, one had to wait 15-30 years in Poland and up to 20 years in Bulgaria. A quarter of those on the Soviet waiting </a:t>
            </a:r>
            <a:r>
              <a:rPr lang="cs-CZ" sz="1800" dirty="0" smtClean="0">
                <a:latin typeface="+mj-lt"/>
              </a:rPr>
              <a:t>to </a:t>
            </a:r>
            <a:r>
              <a:rPr lang="cs-CZ" sz="1800" dirty="0" err="1" smtClean="0">
                <a:latin typeface="+mj-lt"/>
              </a:rPr>
              <a:t>it</a:t>
            </a:r>
            <a:r>
              <a:rPr lang="cs-CZ" sz="1800" dirty="0" smtClean="0">
                <a:latin typeface="+mj-lt"/>
              </a:rPr>
              <a:t> </a:t>
            </a:r>
            <a:r>
              <a:rPr lang="en-GB" sz="1800" dirty="0" smtClean="0">
                <a:latin typeface="+mj-lt"/>
              </a:rPr>
              <a:t>were already pensioners.</a:t>
            </a:r>
          </a:p>
          <a:p>
            <a:pPr marL="342900" indent="-342900" algn="just">
              <a:buAutoNum type="arabicParenR"/>
            </a:pPr>
            <a:r>
              <a:rPr lang="en-GB" sz="1800" dirty="0" smtClean="0">
                <a:latin typeface="+mj-lt"/>
              </a:rPr>
              <a:t>Would be car buyers in East Germany had to place their orders 15 years in advance </a:t>
            </a:r>
          </a:p>
          <a:p>
            <a:pPr marL="342900" indent="-342900" algn="just">
              <a:buAutoNum type="arabicParenR"/>
            </a:pPr>
            <a:r>
              <a:rPr lang="en-GB" sz="1800" dirty="0" smtClean="0">
                <a:latin typeface="+mj-lt"/>
              </a:rPr>
              <a:t>To save money, to Romanian dictator, </a:t>
            </a:r>
            <a:r>
              <a:rPr lang="en-GB" sz="1800" dirty="0" err="1" smtClean="0">
                <a:latin typeface="+mj-lt"/>
              </a:rPr>
              <a:t>Nicolae</a:t>
            </a:r>
            <a:r>
              <a:rPr lang="en-GB" sz="1800" dirty="0" smtClean="0">
                <a:latin typeface="+mj-lt"/>
              </a:rPr>
              <a:t> </a:t>
            </a:r>
            <a:r>
              <a:rPr lang="en-GB" sz="1800" dirty="0" err="1" smtClean="0">
                <a:latin typeface="+mj-lt"/>
              </a:rPr>
              <a:t>Ceaucescu</a:t>
            </a:r>
            <a:r>
              <a:rPr lang="en-GB" sz="1800" dirty="0" smtClean="0">
                <a:latin typeface="+mj-lt"/>
              </a:rPr>
              <a:t>, put all citizens on a low calorie diet </a:t>
            </a:r>
            <a:endParaRPr lang="cs-CZ" sz="1800" dirty="0" smtClean="0">
              <a:latin typeface="+mj-lt"/>
            </a:endParaRPr>
          </a:p>
          <a:p>
            <a:pPr marL="342900" indent="-342900" algn="just">
              <a:buAutoNum type="arabicParenR"/>
            </a:pPr>
            <a:endParaRPr lang="cs-CZ" sz="1800" dirty="0">
              <a:latin typeface="+mj-lt"/>
            </a:endParaRPr>
          </a:p>
          <a:p>
            <a:pPr algn="just"/>
            <a:r>
              <a:rPr lang="cs-CZ" sz="1800" dirty="0" err="1" smtClean="0">
                <a:solidFill>
                  <a:srgbClr val="0070C0"/>
                </a:solidFill>
                <a:latin typeface="+mj-lt"/>
              </a:rPr>
              <a:t>Other</a:t>
            </a:r>
            <a:r>
              <a:rPr lang="cs-CZ" sz="1800" dirty="0" smtClean="0">
                <a:solidFill>
                  <a:srgbClr val="0070C0"/>
                </a:solidFill>
                <a:latin typeface="+mj-lt"/>
              </a:rPr>
              <a:t> </a:t>
            </a:r>
            <a:r>
              <a:rPr lang="cs-CZ" sz="1800" dirty="0" err="1" smtClean="0">
                <a:solidFill>
                  <a:srgbClr val="0070C0"/>
                </a:solidFill>
                <a:latin typeface="+mj-lt"/>
              </a:rPr>
              <a:t>reasons</a:t>
            </a:r>
            <a:r>
              <a:rPr lang="cs-CZ" sz="1800" dirty="0" smtClean="0">
                <a:solidFill>
                  <a:srgbClr val="0070C0"/>
                </a:solidFill>
                <a:latin typeface="+mj-lt"/>
              </a:rPr>
              <a:t>: </a:t>
            </a:r>
            <a:endParaRPr lang="en-GB" sz="1800" dirty="0" smtClean="0">
              <a:solidFill>
                <a:srgbClr val="0070C0"/>
              </a:solidFill>
              <a:latin typeface="+mj-lt"/>
            </a:endParaRPr>
          </a:p>
          <a:p>
            <a:pPr marL="342900" indent="-342900" algn="just">
              <a:buFontTx/>
              <a:buAutoNum type="arabicParenR"/>
            </a:pPr>
            <a:r>
              <a:rPr lang="en-GB" sz="1800" dirty="0" smtClean="0">
                <a:latin typeface="+mj-lt"/>
              </a:rPr>
              <a:t>the USSR could not match Reagan´s arms race</a:t>
            </a:r>
          </a:p>
          <a:p>
            <a:pPr marL="342900" indent="-342900" algn="just">
              <a:buFontTx/>
              <a:buAutoNum type="arabicParenR"/>
            </a:pPr>
            <a:r>
              <a:rPr lang="en-GB" sz="1800" dirty="0" smtClean="0">
                <a:latin typeface="+mj-lt"/>
              </a:rPr>
              <a:t>Afghanistan – a drain on the economy and morale</a:t>
            </a:r>
          </a:p>
          <a:p>
            <a:pPr marL="342900" indent="-342900" algn="just">
              <a:buFontTx/>
              <a:buAutoNum type="arabicParenR"/>
            </a:pPr>
            <a:r>
              <a:rPr lang="en-GB" sz="1800" dirty="0" smtClean="0">
                <a:latin typeface="+mj-lt"/>
              </a:rPr>
              <a:t>The USSR declined to intervene in any of the revolutions of 1989, as it was already committed to unilateral withdrawal from Eastern Europe. </a:t>
            </a:r>
          </a:p>
          <a:p>
            <a:pPr marL="342900" indent="-342900" algn="just">
              <a:buAutoNum type="arabicParenR"/>
            </a:pPr>
            <a:endParaRPr lang="cs-CZ" sz="1800" dirty="0">
              <a:latin typeface="+mj-lt"/>
            </a:endParaRPr>
          </a:p>
          <a:p>
            <a:endParaRPr lang="cs-CZ" sz="2000" dirty="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spTree>
    <p:extLst>
      <p:ext uri="{BB962C8B-B14F-4D97-AF65-F5344CB8AC3E}">
        <p14:creationId xmlns:p14="http://schemas.microsoft.com/office/powerpoint/2010/main" val="20555049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err="1" smtClean="0">
                <a:latin typeface="Open Sans" panose="020B0606030504020204" pitchFamily="34" charset="0"/>
                <a:ea typeface="Open Sans" panose="020B0606030504020204" pitchFamily="34" charset="0"/>
                <a:cs typeface="Open Sans" panose="020B0606030504020204" pitchFamily="34" charset="0"/>
              </a:rPr>
              <a:t>Czechoslovakia</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after</a:t>
            </a:r>
            <a:r>
              <a:rPr lang="cs-CZ" sz="4000" b="1" dirty="0" smtClean="0">
                <a:latin typeface="Open Sans" panose="020B0606030504020204" pitchFamily="34" charset="0"/>
                <a:ea typeface="Open Sans" panose="020B0606030504020204" pitchFamily="34" charset="0"/>
                <a:cs typeface="Open Sans" panose="020B0606030504020204" pitchFamily="34" charset="0"/>
              </a:rPr>
              <a:t> 1989 </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99188" y="2376752"/>
            <a:ext cx="6361732" cy="4952446"/>
          </a:xfrm>
          <a:prstGeom prst="rect">
            <a:avLst/>
          </a:prstGeom>
          <a:noFill/>
        </p:spPr>
        <p:txBody>
          <a:bodyPr wrap="square" rtlCol="0">
            <a:spAutoFit/>
          </a:bodyPr>
          <a:lstStyle/>
          <a:p>
            <a:pPr marL="285750" indent="-285750">
              <a:buFont typeface="Arial" panose="020B0604020202020204" pitchFamily="34" charset="0"/>
              <a:buChar char="•"/>
            </a:pPr>
            <a:r>
              <a:rPr lang="en-GB" sz="1800" dirty="0" smtClean="0">
                <a:solidFill>
                  <a:srgbClr val="333F50"/>
                </a:solidFill>
                <a:latin typeface="+mj-lt"/>
              </a:rPr>
              <a:t>As the Wall came down and the fears of a Soviet reaction receded, the dominoes started falling at a quickened pace. </a:t>
            </a:r>
          </a:p>
          <a:p>
            <a:pPr marL="285750" indent="-285750">
              <a:buFont typeface="Arial" panose="020B0604020202020204" pitchFamily="34" charset="0"/>
              <a:buChar char="•"/>
            </a:pPr>
            <a:r>
              <a:rPr lang="en-GB" sz="1800" dirty="0" smtClean="0">
                <a:solidFill>
                  <a:srgbClr val="333F50"/>
                </a:solidFill>
                <a:latin typeface="+mj-lt"/>
              </a:rPr>
              <a:t>In October 1989, riot police arrested hundreds in Prague after an unsanctioned demonstration, only weeks later, hundreds of thousand gathered in Prague to protest against the government. </a:t>
            </a:r>
            <a:endParaRPr lang="cs-CZ" sz="1800" dirty="0" smtClean="0">
              <a:solidFill>
                <a:srgbClr val="333F50"/>
              </a:solidFill>
              <a:latin typeface="+mj-lt"/>
            </a:endParaRPr>
          </a:p>
          <a:p>
            <a:pPr marL="285750" indent="-285750">
              <a:buFont typeface="Arial" panose="020B0604020202020204" pitchFamily="34" charset="0"/>
              <a:buChar char="•"/>
            </a:pPr>
            <a:r>
              <a:rPr lang="cs-CZ" sz="1800" dirty="0" smtClean="0">
                <a:solidFill>
                  <a:srgbClr val="333F50"/>
                </a:solidFill>
                <a:latin typeface="+mj-lt"/>
              </a:rPr>
              <a:t>In 17. </a:t>
            </a:r>
            <a:r>
              <a:rPr lang="cs-CZ" sz="1800" dirty="0" err="1" smtClean="0">
                <a:solidFill>
                  <a:srgbClr val="333F50"/>
                </a:solidFill>
                <a:latin typeface="+mj-lt"/>
              </a:rPr>
              <a:t>November</a:t>
            </a:r>
            <a:r>
              <a:rPr lang="cs-CZ" sz="1800" dirty="0" smtClean="0">
                <a:solidFill>
                  <a:srgbClr val="333F50"/>
                </a:solidFill>
                <a:latin typeface="+mj-lt"/>
              </a:rPr>
              <a:t> 1989, </a:t>
            </a:r>
            <a:r>
              <a:rPr lang="cs-CZ" sz="1800" dirty="0" err="1" smtClean="0">
                <a:solidFill>
                  <a:srgbClr val="333F50"/>
                </a:solidFill>
                <a:latin typeface="+mj-lt"/>
              </a:rPr>
              <a:t>the</a:t>
            </a:r>
            <a:r>
              <a:rPr lang="cs-CZ" sz="1800" dirty="0" smtClean="0">
                <a:solidFill>
                  <a:srgbClr val="333F50"/>
                </a:solidFill>
                <a:latin typeface="+mj-lt"/>
              </a:rPr>
              <a:t> Velvet </a:t>
            </a:r>
            <a:r>
              <a:rPr lang="cs-CZ" sz="1800" dirty="0" err="1" smtClean="0">
                <a:solidFill>
                  <a:srgbClr val="333F50"/>
                </a:solidFill>
                <a:latin typeface="+mj-lt"/>
              </a:rPr>
              <a:t>Revolution</a:t>
            </a:r>
            <a:r>
              <a:rPr lang="cs-CZ" sz="1800" dirty="0" smtClean="0">
                <a:solidFill>
                  <a:srgbClr val="333F50"/>
                </a:solidFill>
                <a:latin typeface="+mj-lt"/>
              </a:rPr>
              <a:t> </a:t>
            </a:r>
            <a:r>
              <a:rPr lang="cs-CZ" sz="1800" dirty="0" err="1" smtClean="0">
                <a:solidFill>
                  <a:srgbClr val="333F50"/>
                </a:solidFill>
                <a:latin typeface="+mj-lt"/>
              </a:rPr>
              <a:t>started</a:t>
            </a:r>
            <a:r>
              <a:rPr lang="cs-CZ" sz="1800" dirty="0" smtClean="0">
                <a:solidFill>
                  <a:srgbClr val="333F50"/>
                </a:solidFill>
                <a:latin typeface="+mj-lt"/>
              </a:rPr>
              <a:t>.</a:t>
            </a:r>
            <a:endParaRPr lang="en-GB" sz="1800" dirty="0" smtClean="0">
              <a:solidFill>
                <a:srgbClr val="333F50"/>
              </a:solidFill>
              <a:latin typeface="+mj-lt"/>
            </a:endParaRPr>
          </a:p>
          <a:p>
            <a:pPr marL="285750" indent="-285750">
              <a:buFont typeface="Arial" panose="020B0604020202020204" pitchFamily="34" charset="0"/>
              <a:buChar char="•"/>
            </a:pPr>
            <a:r>
              <a:rPr lang="en-GB" sz="1800" b="1" dirty="0" smtClean="0">
                <a:solidFill>
                  <a:srgbClr val="333F50"/>
                </a:solidFill>
                <a:latin typeface="+mj-lt"/>
              </a:rPr>
              <a:t>Alexander Dubcek</a:t>
            </a:r>
            <a:r>
              <a:rPr lang="en-GB" sz="1800" dirty="0" smtClean="0">
                <a:solidFill>
                  <a:srgbClr val="333F50"/>
                </a:solidFill>
                <a:latin typeface="+mj-lt"/>
              </a:rPr>
              <a:t>, the reformist communist who led the Prague Spring in 1968, made his first public appearance in over two decades. </a:t>
            </a:r>
          </a:p>
          <a:p>
            <a:pPr marL="285750" indent="-285750">
              <a:buFont typeface="Arial" panose="020B0604020202020204" pitchFamily="34" charset="0"/>
              <a:buChar char="•"/>
            </a:pPr>
            <a:r>
              <a:rPr lang="en-GB" sz="1800" dirty="0" smtClean="0">
                <a:solidFill>
                  <a:srgbClr val="333F50"/>
                </a:solidFill>
                <a:latin typeface="+mj-lt"/>
              </a:rPr>
              <a:t>A new, non-communist government took the country´s reins on December 1989 and </a:t>
            </a:r>
            <a:r>
              <a:rPr lang="en-GB" sz="1800" dirty="0" err="1" smtClean="0">
                <a:solidFill>
                  <a:srgbClr val="333F50"/>
                </a:solidFill>
                <a:latin typeface="+mj-lt"/>
              </a:rPr>
              <a:t>ond</a:t>
            </a:r>
            <a:r>
              <a:rPr lang="en-GB" sz="1800" dirty="0" smtClean="0">
                <a:solidFill>
                  <a:srgbClr val="333F50"/>
                </a:solidFill>
                <a:latin typeface="+mj-lt"/>
              </a:rPr>
              <a:t> December 29, </a:t>
            </a:r>
            <a:r>
              <a:rPr lang="en-GB" sz="1800" b="1" dirty="0" smtClean="0">
                <a:solidFill>
                  <a:srgbClr val="333F50"/>
                </a:solidFill>
                <a:latin typeface="+mj-lt"/>
              </a:rPr>
              <a:t>Vaclav Havel</a:t>
            </a:r>
            <a:r>
              <a:rPr lang="en-GB" sz="1800" dirty="0" smtClean="0">
                <a:solidFill>
                  <a:srgbClr val="333F50"/>
                </a:solidFill>
                <a:latin typeface="+mj-lt"/>
              </a:rPr>
              <a:t>, the famed playwright</a:t>
            </a:r>
            <a:r>
              <a:rPr lang="cs-CZ" sz="1800" dirty="0" err="1" smtClean="0">
                <a:solidFill>
                  <a:srgbClr val="333F50"/>
                </a:solidFill>
                <a:latin typeface="+mj-lt"/>
              </a:rPr>
              <a:t>er</a:t>
            </a:r>
            <a:r>
              <a:rPr lang="en-GB" sz="1800" dirty="0" smtClean="0">
                <a:solidFill>
                  <a:srgbClr val="333F50"/>
                </a:solidFill>
                <a:latin typeface="+mj-lt"/>
              </a:rPr>
              <a:t> and dissident, was elected President. He resigned in 1992. </a:t>
            </a:r>
          </a:p>
          <a:p>
            <a:pPr marL="285750" indent="-285750">
              <a:buFont typeface="Arial" panose="020B0604020202020204" pitchFamily="34" charset="0"/>
              <a:buChar char="•"/>
            </a:pPr>
            <a:r>
              <a:rPr lang="en-GB" sz="1800" b="1" dirty="0" smtClean="0">
                <a:solidFill>
                  <a:srgbClr val="333F50"/>
                </a:solidFill>
                <a:latin typeface="+mj-lt"/>
              </a:rPr>
              <a:t>1993 –</a:t>
            </a:r>
            <a:r>
              <a:rPr lang="cs-CZ" sz="1800" b="1" dirty="0" smtClean="0">
                <a:solidFill>
                  <a:srgbClr val="333F50"/>
                </a:solidFill>
                <a:latin typeface="+mj-lt"/>
              </a:rPr>
              <a:t> </a:t>
            </a:r>
            <a:r>
              <a:rPr lang="en-GB" sz="1800" b="1" dirty="0" smtClean="0">
                <a:solidFill>
                  <a:srgbClr val="333F50"/>
                </a:solidFill>
                <a:latin typeface="+mj-lt"/>
              </a:rPr>
              <a:t>Czechoslovakia splits in the Czech Republic and Slovakia. </a:t>
            </a:r>
          </a:p>
          <a:p>
            <a:pPr algn="just"/>
            <a:endParaRPr lang="cs-CZ" sz="1400" dirty="0" smtClean="0">
              <a:latin typeface="+mj-lt"/>
            </a:endParaRPr>
          </a:p>
          <a:p>
            <a:pPr marL="342900" indent="-342900" algn="just">
              <a:buAutoNum type="arabicParenR"/>
            </a:pPr>
            <a:endParaRPr lang="cs-CZ" sz="1400" dirty="0">
              <a:latin typeface="+mj-lt"/>
            </a:endParaRPr>
          </a:p>
          <a:p>
            <a:endParaRPr lang="cs-CZ" dirty="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pic>
        <p:nvPicPr>
          <p:cNvPr id="8" name="Obrázek 7"/>
          <p:cNvPicPr>
            <a:picLocks noChangeAspect="1"/>
          </p:cNvPicPr>
          <p:nvPr/>
        </p:nvPicPr>
        <p:blipFill>
          <a:blip r:embed="rId4"/>
          <a:stretch>
            <a:fillRect/>
          </a:stretch>
        </p:blipFill>
        <p:spPr>
          <a:xfrm>
            <a:off x="7623238" y="3901703"/>
            <a:ext cx="4148342" cy="2581763"/>
          </a:xfrm>
          <a:prstGeom prst="rect">
            <a:avLst/>
          </a:prstGeom>
        </p:spPr>
      </p:pic>
      <p:pic>
        <p:nvPicPr>
          <p:cNvPr id="2" name="Obrázek 1"/>
          <p:cNvPicPr>
            <a:picLocks noChangeAspect="1"/>
          </p:cNvPicPr>
          <p:nvPr/>
        </p:nvPicPr>
        <p:blipFill>
          <a:blip r:embed="rId5"/>
          <a:stretch>
            <a:fillRect/>
          </a:stretch>
        </p:blipFill>
        <p:spPr>
          <a:xfrm>
            <a:off x="7623238" y="866009"/>
            <a:ext cx="4098321" cy="2630075"/>
          </a:xfrm>
          <a:prstGeom prst="rect">
            <a:avLst/>
          </a:prstGeom>
        </p:spPr>
      </p:pic>
    </p:spTree>
    <p:extLst>
      <p:ext uri="{BB962C8B-B14F-4D97-AF65-F5344CB8AC3E}">
        <p14:creationId xmlns:p14="http://schemas.microsoft.com/office/powerpoint/2010/main" val="245188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25EB6B-70A9-419F-83B5-2BEB7294051B}"/>
              </a:ext>
            </a:extLst>
          </p:cNvPr>
          <p:cNvCxnSpPr/>
          <p:nvPr/>
        </p:nvCxnSpPr>
        <p:spPr>
          <a:xfrm>
            <a:off x="1820136" y="3127776"/>
            <a:ext cx="0" cy="773927"/>
          </a:xfrm>
          <a:prstGeom prst="line">
            <a:avLst/>
          </a:prstGeom>
          <a:ln w="1270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5520627-EE6F-4886-A342-E98C3C70B521}"/>
              </a:ext>
            </a:extLst>
          </p:cNvPr>
          <p:cNvSpPr txBox="1"/>
          <p:nvPr/>
        </p:nvSpPr>
        <p:spPr>
          <a:xfrm>
            <a:off x="907749" y="1475703"/>
            <a:ext cx="8314628" cy="707886"/>
          </a:xfrm>
          <a:prstGeom prst="rect">
            <a:avLst/>
          </a:prstGeom>
          <a:noFill/>
        </p:spPr>
        <p:txBody>
          <a:bodyPr wrap="square" rtlCol="0">
            <a:spAutoFit/>
          </a:bodyPr>
          <a:lstStyle/>
          <a:p>
            <a:r>
              <a:rPr lang="cs-CZ" sz="4000" b="1" dirty="0" smtClean="0">
                <a:latin typeface="Open Sans" panose="020B0606030504020204" pitchFamily="34" charset="0"/>
                <a:ea typeface="Open Sans" panose="020B0606030504020204" pitchFamily="34" charset="0"/>
                <a:cs typeface="Open Sans" panose="020B0606030504020204" pitchFamily="34" charset="0"/>
              </a:rPr>
              <a:t>Czech Republic </a:t>
            </a:r>
            <a:r>
              <a:rPr lang="cs-CZ" sz="4000" b="1" dirty="0" err="1" smtClean="0">
                <a:latin typeface="Open Sans" panose="020B0606030504020204" pitchFamily="34" charset="0"/>
                <a:ea typeface="Open Sans" panose="020B0606030504020204" pitchFamily="34" charset="0"/>
                <a:cs typeface="Open Sans" panose="020B0606030504020204" pitchFamily="34" charset="0"/>
              </a:rPr>
              <a:t>history</a:t>
            </a:r>
            <a:r>
              <a:rPr lang="cs-CZ" sz="4000" b="1" dirty="0" smtClean="0">
                <a:latin typeface="Open Sans" panose="020B0606030504020204" pitchFamily="34" charset="0"/>
                <a:ea typeface="Open Sans" panose="020B0606030504020204" pitchFamily="34" charset="0"/>
                <a:cs typeface="Open Sans" panose="020B0606030504020204" pitchFamily="34" charset="0"/>
              </a:rPr>
              <a:t> </a:t>
            </a:r>
            <a:endParaRPr lang="en-US" sz="4000" b="1" dirty="0">
              <a:latin typeface="+mj-lt"/>
              <a:ea typeface="Open Sans" panose="020B0606030504020204" pitchFamily="34" charset="0"/>
              <a:cs typeface="Open Sans" panose="020B0606030504020204" pitchFamily="34" charset="0"/>
            </a:endParaRPr>
          </a:p>
        </p:txBody>
      </p:sp>
      <p:sp>
        <p:nvSpPr>
          <p:cNvPr id="7" name="TextovéPole 6"/>
          <p:cNvSpPr txBox="1"/>
          <p:nvPr/>
        </p:nvSpPr>
        <p:spPr>
          <a:xfrm>
            <a:off x="999189" y="2376752"/>
            <a:ext cx="8223188" cy="3228897"/>
          </a:xfrm>
          <a:prstGeom prst="rect">
            <a:avLst/>
          </a:prstGeom>
          <a:noFill/>
        </p:spPr>
        <p:txBody>
          <a:bodyPr wrap="square" rtlCol="0">
            <a:spAutoFit/>
          </a:bodyPr>
          <a:lstStyle/>
          <a:p>
            <a:pPr marL="285750" indent="-285750">
              <a:buFont typeface="Arial" panose="020B0604020202020204" pitchFamily="34" charset="0"/>
              <a:buChar char="•"/>
            </a:pPr>
            <a:r>
              <a:rPr lang="cs-CZ" sz="1800" dirty="0" err="1" smtClean="0">
                <a:solidFill>
                  <a:srgbClr val="333F50"/>
                </a:solidFill>
                <a:latin typeface="+mj-lt"/>
              </a:rPr>
              <a:t>The</a:t>
            </a:r>
            <a:r>
              <a:rPr lang="cs-CZ" sz="1800" dirty="0" smtClean="0">
                <a:solidFill>
                  <a:srgbClr val="333F50"/>
                </a:solidFill>
                <a:latin typeface="+mj-lt"/>
              </a:rPr>
              <a:t> Czech Republic and Slovakia, in 1993, </a:t>
            </a:r>
            <a:r>
              <a:rPr lang="cs-CZ" sz="1800" dirty="0" err="1" smtClean="0">
                <a:solidFill>
                  <a:srgbClr val="333F50"/>
                </a:solidFill>
                <a:latin typeface="+mj-lt"/>
              </a:rPr>
              <a:t>both</a:t>
            </a:r>
            <a:r>
              <a:rPr lang="cs-CZ" sz="1800" dirty="0" smtClean="0">
                <a:solidFill>
                  <a:srgbClr val="333F50"/>
                </a:solidFill>
                <a:latin typeface="+mj-lt"/>
              </a:rPr>
              <a:t> these </a:t>
            </a:r>
            <a:r>
              <a:rPr lang="cs-CZ" sz="1800" dirty="0" err="1" smtClean="0">
                <a:solidFill>
                  <a:srgbClr val="333F50"/>
                </a:solidFill>
                <a:latin typeface="+mj-lt"/>
              </a:rPr>
              <a:t>countries</a:t>
            </a:r>
            <a:r>
              <a:rPr lang="cs-CZ" sz="1800" dirty="0" smtClean="0">
                <a:solidFill>
                  <a:srgbClr val="333F50"/>
                </a:solidFill>
                <a:latin typeface="+mj-lt"/>
              </a:rPr>
              <a:t> </a:t>
            </a:r>
            <a:r>
              <a:rPr lang="cs-CZ" sz="1800" dirty="0" err="1" smtClean="0">
                <a:solidFill>
                  <a:srgbClr val="333F50"/>
                </a:solidFill>
                <a:latin typeface="+mj-lt"/>
              </a:rPr>
              <a:t>joined</a:t>
            </a:r>
            <a:r>
              <a:rPr lang="cs-CZ" sz="1800" dirty="0" smtClean="0">
                <a:solidFill>
                  <a:srgbClr val="333F50"/>
                </a:solidFill>
                <a:latin typeface="+mj-lt"/>
              </a:rPr>
              <a:t> </a:t>
            </a:r>
            <a:r>
              <a:rPr lang="cs-CZ" sz="1800" dirty="0" err="1" smtClean="0">
                <a:solidFill>
                  <a:srgbClr val="333F50"/>
                </a:solidFill>
                <a:latin typeface="+mj-lt"/>
              </a:rPr>
              <a:t>the</a:t>
            </a:r>
            <a:r>
              <a:rPr lang="cs-CZ" sz="1800" dirty="0" smtClean="0">
                <a:solidFill>
                  <a:srgbClr val="333F50"/>
                </a:solidFill>
                <a:latin typeface="+mj-lt"/>
              </a:rPr>
              <a:t> </a:t>
            </a:r>
            <a:r>
              <a:rPr lang="cs-CZ" sz="1800" b="1" dirty="0" smtClean="0">
                <a:solidFill>
                  <a:srgbClr val="333F50"/>
                </a:solidFill>
                <a:latin typeface="+mj-lt"/>
              </a:rPr>
              <a:t>EU</a:t>
            </a:r>
            <a:r>
              <a:rPr lang="cs-CZ" sz="1800" dirty="0" smtClean="0">
                <a:solidFill>
                  <a:srgbClr val="333F50"/>
                </a:solidFill>
                <a:latin typeface="+mj-lt"/>
              </a:rPr>
              <a:t> in 2004. </a:t>
            </a:r>
          </a:p>
          <a:p>
            <a:pPr marL="285750" indent="-285750">
              <a:buFont typeface="Arial" panose="020B0604020202020204" pitchFamily="34" charset="0"/>
              <a:buChar char="•"/>
            </a:pPr>
            <a:r>
              <a:rPr lang="cs-CZ" sz="1800" b="1" dirty="0" smtClean="0">
                <a:solidFill>
                  <a:srgbClr val="333F50"/>
                </a:solidFill>
                <a:latin typeface="+mj-lt"/>
              </a:rPr>
              <a:t>NATO</a:t>
            </a:r>
            <a:r>
              <a:rPr lang="cs-CZ" sz="1800" dirty="0" smtClean="0">
                <a:solidFill>
                  <a:srgbClr val="333F50"/>
                </a:solidFill>
                <a:latin typeface="+mj-lt"/>
              </a:rPr>
              <a:t> </a:t>
            </a:r>
            <a:r>
              <a:rPr lang="cs-CZ" sz="1800" dirty="0" err="1" smtClean="0">
                <a:solidFill>
                  <a:srgbClr val="333F50"/>
                </a:solidFill>
                <a:latin typeface="+mj-lt"/>
              </a:rPr>
              <a:t>also</a:t>
            </a:r>
            <a:r>
              <a:rPr lang="cs-CZ" sz="1800" dirty="0" smtClean="0">
                <a:solidFill>
                  <a:srgbClr val="333F50"/>
                </a:solidFill>
                <a:latin typeface="+mj-lt"/>
              </a:rPr>
              <a:t> </a:t>
            </a:r>
            <a:r>
              <a:rPr lang="cs-CZ" sz="1800" dirty="0" err="1" smtClean="0">
                <a:solidFill>
                  <a:srgbClr val="333F50"/>
                </a:solidFill>
                <a:latin typeface="+mj-lt"/>
              </a:rPr>
              <a:t>expands</a:t>
            </a:r>
            <a:r>
              <a:rPr lang="cs-CZ" sz="1800" dirty="0" smtClean="0">
                <a:solidFill>
                  <a:srgbClr val="333F50"/>
                </a:solidFill>
                <a:latin typeface="+mj-lt"/>
              </a:rPr>
              <a:t> – </a:t>
            </a:r>
            <a:r>
              <a:rPr lang="cs-CZ" sz="1800" dirty="0" err="1" smtClean="0">
                <a:solidFill>
                  <a:srgbClr val="333F50"/>
                </a:solidFill>
                <a:latin typeface="+mj-lt"/>
              </a:rPr>
              <a:t>Poland</a:t>
            </a:r>
            <a:r>
              <a:rPr lang="cs-CZ" sz="1800" dirty="0" smtClean="0">
                <a:solidFill>
                  <a:srgbClr val="333F50"/>
                </a:solidFill>
                <a:latin typeface="+mj-lt"/>
              </a:rPr>
              <a:t>, </a:t>
            </a:r>
            <a:r>
              <a:rPr lang="cs-CZ" sz="1800" dirty="0" err="1" smtClean="0">
                <a:solidFill>
                  <a:srgbClr val="333F50"/>
                </a:solidFill>
                <a:latin typeface="+mj-lt"/>
              </a:rPr>
              <a:t>Hungary</a:t>
            </a:r>
            <a:r>
              <a:rPr lang="cs-CZ" sz="1800" dirty="0" smtClean="0">
                <a:solidFill>
                  <a:srgbClr val="333F50"/>
                </a:solidFill>
                <a:latin typeface="+mj-lt"/>
              </a:rPr>
              <a:t> and </a:t>
            </a:r>
            <a:r>
              <a:rPr lang="cs-CZ" sz="1800" dirty="0" err="1" smtClean="0">
                <a:solidFill>
                  <a:srgbClr val="333F50"/>
                </a:solidFill>
                <a:latin typeface="+mj-lt"/>
              </a:rPr>
              <a:t>the</a:t>
            </a:r>
            <a:r>
              <a:rPr lang="cs-CZ" sz="1800" dirty="0" smtClean="0">
                <a:solidFill>
                  <a:srgbClr val="333F50"/>
                </a:solidFill>
                <a:latin typeface="+mj-lt"/>
              </a:rPr>
              <a:t> Czech Republic </a:t>
            </a:r>
            <a:r>
              <a:rPr lang="cs-CZ" sz="1800" dirty="0" err="1" smtClean="0">
                <a:solidFill>
                  <a:srgbClr val="333F50"/>
                </a:solidFill>
                <a:latin typeface="+mj-lt"/>
              </a:rPr>
              <a:t>joind</a:t>
            </a:r>
            <a:r>
              <a:rPr lang="cs-CZ" sz="1800" dirty="0" smtClean="0">
                <a:solidFill>
                  <a:srgbClr val="333F50"/>
                </a:solidFill>
                <a:latin typeface="+mj-lt"/>
              </a:rPr>
              <a:t> in 1999, Slovakia, </a:t>
            </a:r>
            <a:r>
              <a:rPr lang="cs-CZ" sz="1800" dirty="0" err="1" smtClean="0">
                <a:solidFill>
                  <a:srgbClr val="333F50"/>
                </a:solidFill>
                <a:latin typeface="+mj-lt"/>
              </a:rPr>
              <a:t>Estonia</a:t>
            </a:r>
            <a:r>
              <a:rPr lang="cs-CZ" sz="1800" dirty="0" smtClean="0">
                <a:solidFill>
                  <a:srgbClr val="333F50"/>
                </a:solidFill>
                <a:latin typeface="+mj-lt"/>
              </a:rPr>
              <a:t>, </a:t>
            </a:r>
            <a:r>
              <a:rPr lang="cs-CZ" sz="1800" dirty="0" err="1" smtClean="0">
                <a:solidFill>
                  <a:srgbClr val="333F50"/>
                </a:solidFill>
                <a:latin typeface="+mj-lt"/>
              </a:rPr>
              <a:t>latvia</a:t>
            </a:r>
            <a:r>
              <a:rPr lang="cs-CZ" sz="1800" dirty="0" smtClean="0">
                <a:solidFill>
                  <a:srgbClr val="333F50"/>
                </a:solidFill>
                <a:latin typeface="+mj-lt"/>
              </a:rPr>
              <a:t>, </a:t>
            </a:r>
            <a:r>
              <a:rPr lang="cs-CZ" sz="1800" dirty="0" err="1" smtClean="0">
                <a:solidFill>
                  <a:srgbClr val="333F50"/>
                </a:solidFill>
                <a:latin typeface="+mj-lt"/>
              </a:rPr>
              <a:t>Lithuania</a:t>
            </a:r>
            <a:r>
              <a:rPr lang="cs-CZ" sz="1800" dirty="0" smtClean="0">
                <a:solidFill>
                  <a:srgbClr val="333F50"/>
                </a:solidFill>
                <a:latin typeface="+mj-lt"/>
              </a:rPr>
              <a:t>, </a:t>
            </a:r>
            <a:r>
              <a:rPr lang="cs-CZ" sz="1800" dirty="0" err="1" smtClean="0">
                <a:solidFill>
                  <a:srgbClr val="333F50"/>
                </a:solidFill>
                <a:latin typeface="+mj-lt"/>
              </a:rPr>
              <a:t>Romania</a:t>
            </a:r>
            <a:r>
              <a:rPr lang="cs-CZ" sz="1800" dirty="0" smtClean="0">
                <a:solidFill>
                  <a:srgbClr val="333F50"/>
                </a:solidFill>
                <a:latin typeface="+mj-lt"/>
              </a:rPr>
              <a:t> and </a:t>
            </a:r>
            <a:r>
              <a:rPr lang="cs-CZ" sz="1800" dirty="0" err="1" smtClean="0">
                <a:solidFill>
                  <a:srgbClr val="333F50"/>
                </a:solidFill>
                <a:latin typeface="+mj-lt"/>
              </a:rPr>
              <a:t>Bulgaria</a:t>
            </a:r>
            <a:r>
              <a:rPr lang="cs-CZ" sz="1800" dirty="0" smtClean="0">
                <a:solidFill>
                  <a:srgbClr val="333F50"/>
                </a:solidFill>
                <a:latin typeface="+mj-lt"/>
              </a:rPr>
              <a:t> in 2004. </a:t>
            </a:r>
          </a:p>
          <a:p>
            <a:pPr marL="285750" indent="-285750">
              <a:buFont typeface="Arial" panose="020B0604020202020204" pitchFamily="34" charset="0"/>
              <a:buChar char="•"/>
            </a:pPr>
            <a:r>
              <a:rPr lang="cs-CZ" sz="1800" dirty="0" err="1" smtClean="0">
                <a:solidFill>
                  <a:srgbClr val="333F50"/>
                </a:solidFill>
                <a:latin typeface="+mj-lt"/>
              </a:rPr>
              <a:t>This</a:t>
            </a:r>
            <a:r>
              <a:rPr lang="cs-CZ" sz="1800" dirty="0" smtClean="0">
                <a:solidFill>
                  <a:srgbClr val="333F50"/>
                </a:solidFill>
                <a:latin typeface="+mj-lt"/>
              </a:rPr>
              <a:t> </a:t>
            </a:r>
            <a:r>
              <a:rPr lang="cs-CZ" sz="1800" dirty="0" err="1" smtClean="0">
                <a:solidFill>
                  <a:srgbClr val="333F50"/>
                </a:solidFill>
                <a:latin typeface="+mj-lt"/>
              </a:rPr>
              <a:t>is</a:t>
            </a:r>
            <a:r>
              <a:rPr lang="cs-CZ" sz="1800" dirty="0" smtClean="0">
                <a:solidFill>
                  <a:srgbClr val="333F50"/>
                </a:solidFill>
                <a:latin typeface="+mj-lt"/>
              </a:rPr>
              <a:t> </a:t>
            </a:r>
            <a:r>
              <a:rPr lang="cs-CZ" sz="1800" dirty="0" err="1" smtClean="0">
                <a:solidFill>
                  <a:srgbClr val="333F50"/>
                </a:solidFill>
                <a:latin typeface="+mj-lt"/>
              </a:rPr>
              <a:t>despite</a:t>
            </a:r>
            <a:r>
              <a:rPr lang="cs-CZ" sz="1800" dirty="0" smtClean="0">
                <a:solidFill>
                  <a:srgbClr val="333F50"/>
                </a:solidFill>
                <a:latin typeface="+mj-lt"/>
              </a:rPr>
              <a:t> </a:t>
            </a:r>
            <a:r>
              <a:rPr lang="cs-CZ" sz="1800" dirty="0" err="1" smtClean="0">
                <a:solidFill>
                  <a:srgbClr val="333F50"/>
                </a:solidFill>
                <a:latin typeface="+mj-lt"/>
              </a:rPr>
              <a:t>an</a:t>
            </a:r>
            <a:r>
              <a:rPr lang="cs-CZ" sz="1800" dirty="0" smtClean="0">
                <a:solidFill>
                  <a:srgbClr val="333F50"/>
                </a:solidFill>
                <a:latin typeface="+mj-lt"/>
              </a:rPr>
              <a:t> </a:t>
            </a:r>
            <a:r>
              <a:rPr lang="cs-CZ" sz="1800" dirty="0" err="1" smtClean="0">
                <a:solidFill>
                  <a:srgbClr val="333F50"/>
                </a:solidFill>
                <a:latin typeface="+mj-lt"/>
              </a:rPr>
              <a:t>unwritten</a:t>
            </a:r>
            <a:r>
              <a:rPr lang="cs-CZ" sz="1800" dirty="0" smtClean="0">
                <a:solidFill>
                  <a:srgbClr val="333F50"/>
                </a:solidFill>
                <a:latin typeface="+mj-lt"/>
              </a:rPr>
              <a:t> </a:t>
            </a:r>
            <a:r>
              <a:rPr lang="cs-CZ" sz="1800" dirty="0" err="1" smtClean="0">
                <a:solidFill>
                  <a:srgbClr val="333F50"/>
                </a:solidFill>
                <a:latin typeface="+mj-lt"/>
              </a:rPr>
              <a:t>agreement</a:t>
            </a:r>
            <a:r>
              <a:rPr lang="cs-CZ" sz="1800" dirty="0" smtClean="0">
                <a:solidFill>
                  <a:srgbClr val="333F50"/>
                </a:solidFill>
                <a:latin typeface="+mj-lt"/>
              </a:rPr>
              <a:t> </a:t>
            </a:r>
            <a:r>
              <a:rPr lang="cs-CZ" sz="1800" dirty="0" err="1" smtClean="0">
                <a:solidFill>
                  <a:srgbClr val="333F50"/>
                </a:solidFill>
                <a:latin typeface="+mj-lt"/>
              </a:rPr>
              <a:t>that</a:t>
            </a:r>
            <a:r>
              <a:rPr lang="cs-CZ" sz="1800" dirty="0" smtClean="0">
                <a:solidFill>
                  <a:srgbClr val="333F50"/>
                </a:solidFill>
                <a:latin typeface="+mj-lt"/>
              </a:rPr>
              <a:t> </a:t>
            </a:r>
            <a:r>
              <a:rPr lang="cs-CZ" sz="1800" dirty="0" err="1" smtClean="0">
                <a:solidFill>
                  <a:srgbClr val="333F50"/>
                </a:solidFill>
                <a:latin typeface="+mj-lt"/>
              </a:rPr>
              <a:t>the</a:t>
            </a:r>
            <a:r>
              <a:rPr lang="cs-CZ" sz="1800" dirty="0" smtClean="0">
                <a:solidFill>
                  <a:srgbClr val="333F50"/>
                </a:solidFill>
                <a:latin typeface="+mj-lt"/>
              </a:rPr>
              <a:t> </a:t>
            </a:r>
            <a:r>
              <a:rPr lang="cs-CZ" sz="1800" dirty="0" err="1" smtClean="0">
                <a:solidFill>
                  <a:srgbClr val="333F50"/>
                </a:solidFill>
                <a:latin typeface="+mj-lt"/>
              </a:rPr>
              <a:t>West</a:t>
            </a:r>
            <a:r>
              <a:rPr lang="cs-CZ" sz="1800" dirty="0" smtClean="0">
                <a:solidFill>
                  <a:srgbClr val="333F50"/>
                </a:solidFill>
                <a:latin typeface="+mj-lt"/>
              </a:rPr>
              <a:t> </a:t>
            </a:r>
            <a:r>
              <a:rPr lang="cs-CZ" sz="1800" dirty="0" err="1" smtClean="0">
                <a:solidFill>
                  <a:srgbClr val="333F50"/>
                </a:solidFill>
                <a:latin typeface="+mj-lt"/>
              </a:rPr>
              <a:t>would</a:t>
            </a:r>
            <a:r>
              <a:rPr lang="cs-CZ" sz="1800" dirty="0" smtClean="0">
                <a:solidFill>
                  <a:srgbClr val="333F50"/>
                </a:solidFill>
                <a:latin typeface="+mj-lt"/>
              </a:rPr>
              <a:t> not „</a:t>
            </a:r>
            <a:r>
              <a:rPr lang="cs-CZ" sz="1800" dirty="0" err="1" smtClean="0">
                <a:solidFill>
                  <a:srgbClr val="333F50"/>
                </a:solidFill>
                <a:latin typeface="+mj-lt"/>
              </a:rPr>
              <a:t>poach</a:t>
            </a:r>
            <a:r>
              <a:rPr lang="cs-CZ" sz="1800" dirty="0" smtClean="0">
                <a:solidFill>
                  <a:srgbClr val="333F50"/>
                </a:solidFill>
                <a:latin typeface="+mj-lt"/>
              </a:rPr>
              <a:t>“ </a:t>
            </a:r>
            <a:r>
              <a:rPr lang="cs-CZ" sz="1800" dirty="0" err="1" smtClean="0">
                <a:solidFill>
                  <a:srgbClr val="333F50"/>
                </a:solidFill>
                <a:latin typeface="+mj-lt"/>
              </a:rPr>
              <a:t>former</a:t>
            </a:r>
            <a:r>
              <a:rPr lang="cs-CZ" sz="1800" dirty="0" smtClean="0">
                <a:solidFill>
                  <a:srgbClr val="333F50"/>
                </a:solidFill>
                <a:latin typeface="+mj-lt"/>
              </a:rPr>
              <a:t> </a:t>
            </a:r>
            <a:r>
              <a:rPr lang="cs-CZ" sz="1800" dirty="0" err="1" smtClean="0">
                <a:solidFill>
                  <a:srgbClr val="333F50"/>
                </a:solidFill>
                <a:latin typeface="+mj-lt"/>
              </a:rPr>
              <a:t>members</a:t>
            </a:r>
            <a:r>
              <a:rPr lang="cs-CZ" sz="1800" dirty="0" smtClean="0">
                <a:solidFill>
                  <a:srgbClr val="333F50"/>
                </a:solidFill>
                <a:latin typeface="+mj-lt"/>
              </a:rPr>
              <a:t> </a:t>
            </a:r>
            <a:r>
              <a:rPr lang="cs-CZ" sz="1800" dirty="0" err="1" smtClean="0">
                <a:solidFill>
                  <a:srgbClr val="333F50"/>
                </a:solidFill>
                <a:latin typeface="+mj-lt"/>
              </a:rPr>
              <a:t>of</a:t>
            </a:r>
            <a:r>
              <a:rPr lang="cs-CZ" sz="1800" dirty="0" smtClean="0">
                <a:solidFill>
                  <a:srgbClr val="333F50"/>
                </a:solidFill>
                <a:latin typeface="+mj-lt"/>
              </a:rPr>
              <a:t> </a:t>
            </a:r>
            <a:r>
              <a:rPr lang="cs-CZ" sz="1800" dirty="0" err="1" smtClean="0">
                <a:solidFill>
                  <a:srgbClr val="333F50"/>
                </a:solidFill>
                <a:latin typeface="+mj-lt"/>
              </a:rPr>
              <a:t>the</a:t>
            </a:r>
            <a:r>
              <a:rPr lang="cs-CZ" sz="1800" dirty="0" smtClean="0">
                <a:solidFill>
                  <a:srgbClr val="333F50"/>
                </a:solidFill>
                <a:latin typeface="+mj-lt"/>
              </a:rPr>
              <a:t> USSR. </a:t>
            </a:r>
          </a:p>
          <a:p>
            <a:pPr marL="285750" indent="-285750">
              <a:buFont typeface="Arial" panose="020B0604020202020204" pitchFamily="34" charset="0"/>
              <a:buChar char="•"/>
            </a:pPr>
            <a:r>
              <a:rPr lang="cs-CZ" sz="1800" b="1" dirty="0" smtClean="0">
                <a:solidFill>
                  <a:srgbClr val="333F50"/>
                </a:solidFill>
                <a:latin typeface="+mj-lt"/>
              </a:rPr>
              <a:t>GDP has </a:t>
            </a:r>
            <a:r>
              <a:rPr lang="cs-CZ" sz="1800" b="1" dirty="0" err="1" smtClean="0">
                <a:solidFill>
                  <a:srgbClr val="333F50"/>
                </a:solidFill>
                <a:latin typeface="+mj-lt"/>
              </a:rPr>
              <a:t>increased</a:t>
            </a:r>
            <a:r>
              <a:rPr lang="cs-CZ" sz="1800" b="1" dirty="0" smtClean="0">
                <a:solidFill>
                  <a:srgbClr val="333F50"/>
                </a:solidFill>
                <a:latin typeface="+mj-lt"/>
              </a:rPr>
              <a:t> </a:t>
            </a:r>
            <a:r>
              <a:rPr lang="cs-CZ" sz="1800" dirty="0" smtClean="0">
                <a:solidFill>
                  <a:srgbClr val="333F50"/>
                </a:solidFill>
                <a:latin typeface="+mj-lt"/>
              </a:rPr>
              <a:t>– </a:t>
            </a:r>
            <a:r>
              <a:rPr lang="cs-CZ" sz="1800" dirty="0" err="1" smtClean="0">
                <a:solidFill>
                  <a:srgbClr val="333F50"/>
                </a:solidFill>
                <a:latin typeface="+mj-lt"/>
              </a:rPr>
              <a:t>five</a:t>
            </a:r>
            <a:r>
              <a:rPr lang="cs-CZ" sz="1800" dirty="0" smtClean="0">
                <a:solidFill>
                  <a:srgbClr val="333F50"/>
                </a:solidFill>
                <a:latin typeface="+mj-lt"/>
              </a:rPr>
              <a:t> </a:t>
            </a:r>
            <a:r>
              <a:rPr lang="cs-CZ" sz="1800" dirty="0" err="1" smtClean="0">
                <a:solidFill>
                  <a:srgbClr val="333F50"/>
                </a:solidFill>
                <a:latin typeface="+mj-lt"/>
              </a:rPr>
              <a:t>fold</a:t>
            </a:r>
            <a:r>
              <a:rPr lang="cs-CZ" sz="1800" dirty="0" smtClean="0">
                <a:solidFill>
                  <a:srgbClr val="333F50"/>
                </a:solidFill>
                <a:latin typeface="+mj-lt"/>
              </a:rPr>
              <a:t> in </a:t>
            </a:r>
            <a:r>
              <a:rPr lang="cs-CZ" sz="1800" dirty="0" err="1" smtClean="0">
                <a:solidFill>
                  <a:srgbClr val="333F50"/>
                </a:solidFill>
                <a:latin typeface="+mj-lt"/>
              </a:rPr>
              <a:t>the</a:t>
            </a:r>
            <a:r>
              <a:rPr lang="cs-CZ" sz="1800" dirty="0" smtClean="0">
                <a:solidFill>
                  <a:srgbClr val="333F50"/>
                </a:solidFill>
                <a:latin typeface="+mj-lt"/>
              </a:rPr>
              <a:t> Czech Republic </a:t>
            </a:r>
            <a:r>
              <a:rPr lang="cs-CZ" sz="1800" dirty="0" err="1" smtClean="0">
                <a:solidFill>
                  <a:srgbClr val="333F50"/>
                </a:solidFill>
                <a:latin typeface="+mj-lt"/>
              </a:rPr>
              <a:t>since</a:t>
            </a:r>
            <a:r>
              <a:rPr lang="cs-CZ" sz="1800" dirty="0" smtClean="0">
                <a:solidFill>
                  <a:srgbClr val="333F50"/>
                </a:solidFill>
                <a:latin typeface="+mj-lt"/>
              </a:rPr>
              <a:t> 1989. </a:t>
            </a:r>
          </a:p>
          <a:p>
            <a:pPr marL="285750" indent="-285750">
              <a:buFont typeface="Arial" panose="020B0604020202020204" pitchFamily="34" charset="0"/>
              <a:buChar char="•"/>
            </a:pPr>
            <a:r>
              <a:rPr lang="cs-CZ" sz="1800" dirty="0" err="1" smtClean="0">
                <a:solidFill>
                  <a:srgbClr val="333F50"/>
                </a:solidFill>
                <a:latin typeface="+mj-lt"/>
              </a:rPr>
              <a:t>Life</a:t>
            </a:r>
            <a:r>
              <a:rPr lang="cs-CZ" sz="1800" dirty="0" smtClean="0">
                <a:solidFill>
                  <a:srgbClr val="333F50"/>
                </a:solidFill>
                <a:latin typeface="+mj-lt"/>
              </a:rPr>
              <a:t> </a:t>
            </a:r>
            <a:r>
              <a:rPr lang="cs-CZ" sz="1800" dirty="0" err="1" smtClean="0">
                <a:solidFill>
                  <a:srgbClr val="333F50"/>
                </a:solidFill>
                <a:latin typeface="+mj-lt"/>
              </a:rPr>
              <a:t>expecgtancy</a:t>
            </a:r>
            <a:r>
              <a:rPr lang="cs-CZ" sz="1800" dirty="0" smtClean="0">
                <a:solidFill>
                  <a:srgbClr val="333F50"/>
                </a:solidFill>
                <a:latin typeface="+mj-lt"/>
              </a:rPr>
              <a:t> in </a:t>
            </a:r>
            <a:r>
              <a:rPr lang="cs-CZ" sz="1800" dirty="0" err="1" smtClean="0">
                <a:solidFill>
                  <a:srgbClr val="333F50"/>
                </a:solidFill>
                <a:latin typeface="+mj-lt"/>
              </a:rPr>
              <a:t>Eastern</a:t>
            </a:r>
            <a:r>
              <a:rPr lang="cs-CZ" sz="1800" dirty="0" smtClean="0">
                <a:solidFill>
                  <a:srgbClr val="333F50"/>
                </a:solidFill>
                <a:latin typeface="+mj-lt"/>
              </a:rPr>
              <a:t> </a:t>
            </a:r>
            <a:r>
              <a:rPr lang="cs-CZ" sz="1800" dirty="0" err="1" smtClean="0">
                <a:solidFill>
                  <a:srgbClr val="333F50"/>
                </a:solidFill>
                <a:latin typeface="+mj-lt"/>
              </a:rPr>
              <a:t>Europe</a:t>
            </a:r>
            <a:r>
              <a:rPr lang="cs-CZ" sz="1800" dirty="0" smtClean="0">
                <a:solidFill>
                  <a:srgbClr val="333F50"/>
                </a:solidFill>
                <a:latin typeface="+mj-lt"/>
              </a:rPr>
              <a:t> up (69-73 </a:t>
            </a:r>
            <a:r>
              <a:rPr lang="cs-CZ" sz="1800" dirty="0" err="1" smtClean="0">
                <a:solidFill>
                  <a:srgbClr val="333F50"/>
                </a:solidFill>
                <a:latin typeface="+mj-lt"/>
              </a:rPr>
              <a:t>years</a:t>
            </a:r>
            <a:r>
              <a:rPr lang="cs-CZ" sz="1800" dirty="0" smtClean="0">
                <a:solidFill>
                  <a:srgbClr val="333F50"/>
                </a:solidFill>
                <a:latin typeface="+mj-lt"/>
              </a:rPr>
              <a:t>), </a:t>
            </a:r>
            <a:r>
              <a:rPr lang="cs-CZ" sz="1800" dirty="0" err="1" smtClean="0">
                <a:solidFill>
                  <a:srgbClr val="333F50"/>
                </a:solidFill>
                <a:latin typeface="+mj-lt"/>
              </a:rPr>
              <a:t>alcohol</a:t>
            </a:r>
            <a:r>
              <a:rPr lang="cs-CZ" sz="1800" dirty="0" smtClean="0">
                <a:solidFill>
                  <a:srgbClr val="333F50"/>
                </a:solidFill>
                <a:latin typeface="+mj-lt"/>
              </a:rPr>
              <a:t> </a:t>
            </a:r>
            <a:r>
              <a:rPr lang="cs-CZ" sz="1800" dirty="0" err="1" smtClean="0">
                <a:solidFill>
                  <a:srgbClr val="333F50"/>
                </a:solidFill>
                <a:latin typeface="+mj-lt"/>
              </a:rPr>
              <a:t>consumption</a:t>
            </a:r>
            <a:r>
              <a:rPr lang="cs-CZ" sz="1800" dirty="0" smtClean="0">
                <a:solidFill>
                  <a:srgbClr val="333F50"/>
                </a:solidFill>
                <a:latin typeface="+mj-lt"/>
              </a:rPr>
              <a:t> </a:t>
            </a:r>
            <a:r>
              <a:rPr lang="cs-CZ" sz="1800" dirty="0" err="1" smtClean="0">
                <a:solidFill>
                  <a:srgbClr val="333F50"/>
                </a:solidFill>
                <a:latin typeface="+mj-lt"/>
              </a:rPr>
              <a:t>down</a:t>
            </a:r>
            <a:r>
              <a:rPr lang="cs-CZ" sz="1800" dirty="0" smtClean="0">
                <a:solidFill>
                  <a:srgbClr val="333F50"/>
                </a:solidFill>
                <a:latin typeface="+mj-lt"/>
              </a:rPr>
              <a:t>.</a:t>
            </a:r>
          </a:p>
          <a:p>
            <a:endParaRPr lang="cs-CZ" sz="1400" dirty="0">
              <a:solidFill>
                <a:srgbClr val="333F50"/>
              </a:solidFill>
            </a:endParaRPr>
          </a:p>
          <a:p>
            <a:pPr algn="just"/>
            <a:endParaRPr lang="cs-CZ" sz="1400" dirty="0" smtClean="0">
              <a:latin typeface="+mj-lt"/>
            </a:endParaRPr>
          </a:p>
          <a:p>
            <a:pPr marL="342900" indent="-342900" algn="just">
              <a:buAutoNum type="arabicParenR"/>
            </a:pPr>
            <a:endParaRPr lang="cs-CZ" sz="1400" dirty="0">
              <a:latin typeface="+mj-lt"/>
            </a:endParaRPr>
          </a:p>
          <a:p>
            <a:endParaRPr lang="cs-CZ" dirty="0">
              <a:latin typeface="+mj-lt"/>
            </a:endParaRPr>
          </a:p>
        </p:txBody>
      </p:sp>
      <p:sp>
        <p:nvSpPr>
          <p:cNvPr id="4" name="TextovéPole 3"/>
          <p:cNvSpPr txBox="1"/>
          <p:nvPr/>
        </p:nvSpPr>
        <p:spPr>
          <a:xfrm>
            <a:off x="4288536" y="1400365"/>
            <a:ext cx="1527048" cy="915059"/>
          </a:xfrm>
          <a:prstGeom prst="rect">
            <a:avLst/>
          </a:prstGeom>
          <a:noFill/>
        </p:spPr>
        <p:txBody>
          <a:bodyPr wrap="square" rtlCol="0">
            <a:spAutoFit/>
          </a:bodyPr>
          <a:lstStyle/>
          <a:p>
            <a:endParaRPr lang="cs-CZ" dirty="0" smtClean="0"/>
          </a:p>
          <a:p>
            <a:endParaRPr lang="cs-CZ" dirty="0"/>
          </a:p>
          <a:p>
            <a:endParaRPr lang="cs-CZ" dirty="0"/>
          </a:p>
        </p:txBody>
      </p:sp>
      <p:sp>
        <p:nvSpPr>
          <p:cNvPr id="5" name="Obdélník 4"/>
          <p:cNvSpPr/>
          <p:nvPr/>
        </p:nvSpPr>
        <p:spPr>
          <a:xfrm>
            <a:off x="832104" y="485965"/>
            <a:ext cx="27797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4" y="348804"/>
            <a:ext cx="2606045" cy="1188722"/>
          </a:xfrm>
          <a:prstGeom prst="rect">
            <a:avLst/>
          </a:prstGeom>
        </p:spPr>
      </p:pic>
    </p:spTree>
    <p:extLst>
      <p:ext uri="{BB962C8B-B14F-4D97-AF65-F5344CB8AC3E}">
        <p14:creationId xmlns:p14="http://schemas.microsoft.com/office/powerpoint/2010/main" val="3733431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UP">
      <a:dk1>
        <a:sysClr val="windowText" lastClr="000000"/>
      </a:dk1>
      <a:lt1>
        <a:sysClr val="window" lastClr="FFFFFF"/>
      </a:lt1>
      <a:dk2>
        <a:srgbClr val="44546A"/>
      </a:dk2>
      <a:lt2>
        <a:srgbClr val="E7E6E6"/>
      </a:lt2>
      <a:accent1>
        <a:srgbClr val="006BAB"/>
      </a:accent1>
      <a:accent2>
        <a:srgbClr val="6C6D70"/>
      </a:accent2>
      <a:accent3>
        <a:srgbClr val="A5A5A5"/>
      </a:accent3>
      <a:accent4>
        <a:srgbClr val="ED7D31"/>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_prezentace_cz_16x9.potx" id="{193B350C-BD93-44C2-AA23-001E80B1E4DC}" vid="{080CA9D0-FE38-4C67-AC33-3149459E102F}"/>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UP_prezentace_cz_16x9 (2)</Template>
  <TotalTime>2879</TotalTime>
  <Words>3817</Words>
  <Application>Microsoft Office PowerPoint</Application>
  <PresentationFormat>Vlastní</PresentationFormat>
  <Paragraphs>403</Paragraphs>
  <Slides>40</Slides>
  <Notes>40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40</vt:i4>
      </vt:variant>
    </vt:vector>
  </HeadingPairs>
  <TitlesOfParts>
    <vt:vector size="48" baseType="lpstr">
      <vt:lpstr>72</vt:lpstr>
      <vt:lpstr>Arial</vt:lpstr>
      <vt:lpstr>Bahnschrift Condensed</vt:lpstr>
      <vt:lpstr>Calibri</vt:lpstr>
      <vt:lpstr>Calibri Light</vt:lpstr>
      <vt:lpstr>Lato Regular</vt:lpstr>
      <vt:lpstr>Open Sans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maresh</dc:creator>
  <cp:lastModifiedBy>maresh</cp:lastModifiedBy>
  <cp:revision>227</cp:revision>
  <dcterms:created xsi:type="dcterms:W3CDTF">2022-02-04T14:50:46Z</dcterms:created>
  <dcterms:modified xsi:type="dcterms:W3CDTF">2022-10-23T20:03:48Z</dcterms:modified>
</cp:coreProperties>
</file>