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omments/modernComment_17A_FD25F8F5.xml" ContentType="application/vnd.ms-powerpoint.comments+xml"/>
  <Override PartName="/ppt/comments/modernComment_17E_AB3B3DD3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60" r:id="rId4"/>
    <p:sldId id="268" r:id="rId5"/>
    <p:sldId id="456" r:id="rId6"/>
    <p:sldId id="270" r:id="rId7"/>
    <p:sldId id="376" r:id="rId8"/>
    <p:sldId id="377" r:id="rId9"/>
    <p:sldId id="378" r:id="rId10"/>
    <p:sldId id="379" r:id="rId11"/>
    <p:sldId id="380" r:id="rId12"/>
    <p:sldId id="381" r:id="rId13"/>
    <p:sldId id="382" r:id="rId14"/>
    <p:sldId id="383" r:id="rId15"/>
    <p:sldId id="384" r:id="rId16"/>
    <p:sldId id="386" r:id="rId17"/>
    <p:sldId id="457" r:id="rId18"/>
  </p:sldIdLst>
  <p:sldSz cx="8999538" cy="6840538"/>
  <p:notesSz cx="6858000" cy="9144000"/>
  <p:custDataLst>
    <p:tags r:id="rId20"/>
  </p:custDataLst>
  <p:defaultTextStyle>
    <a:defPPr>
      <a:defRPr lang="cs-CZ"/>
    </a:defPPr>
    <a:lvl1pPr marL="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1pPr>
    <a:lvl2pPr marL="452537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2pPr>
    <a:lvl3pPr marL="90507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3pPr>
    <a:lvl4pPr marL="135761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4pPr>
    <a:lvl5pPr marL="181014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5pPr>
    <a:lvl6pPr marL="226268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6pPr>
    <a:lvl7pPr marL="2715219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7pPr>
    <a:lvl8pPr marL="316775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8pPr>
    <a:lvl9pPr marL="3620292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F3322F7A-8B21-41E2-A403-69F0E1DE1367}">
          <p14:sldIdLst>
            <p14:sldId id="256"/>
            <p14:sldId id="257"/>
            <p14:sldId id="260"/>
            <p14:sldId id="268"/>
            <p14:sldId id="456"/>
            <p14:sldId id="270"/>
            <p14:sldId id="376"/>
            <p14:sldId id="377"/>
            <p14:sldId id="378"/>
            <p14:sldId id="379"/>
            <p14:sldId id="380"/>
            <p14:sldId id="381"/>
            <p14:sldId id="382"/>
            <p14:sldId id="383"/>
            <p14:sldId id="384"/>
            <p14:sldId id="386"/>
            <p14:sldId id="457"/>
          </p14:sldIdLst>
        </p14:section>
        <p14:section name="Oddíl bez názvu" id="{EA14EBAA-2712-4843-8B96-4F7FA15AA90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283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A7DCCF6-C0DC-E53D-3CBB-685077BE9D1D}" name="Jamie Rose" initials="JR" userId="Jamie Rose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911" autoAdjust="0"/>
    <p:restoredTop sz="94660"/>
  </p:normalViewPr>
  <p:slideViewPr>
    <p:cSldViewPr snapToGrid="0">
      <p:cViewPr varScale="1">
        <p:scale>
          <a:sx n="84" d="100"/>
          <a:sy n="84" d="100"/>
        </p:scale>
        <p:origin x="1882" y="48"/>
      </p:cViewPr>
      <p:guideLst>
        <p:guide orient="horz" pos="2154"/>
        <p:guide pos="283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61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modernComment_17A_FD25F8F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B4A1954-0944-4033-803F-B3630A96CD0C}" authorId="{DA7DCCF6-C0DC-E53D-3CBB-685077BE9D1D}" created="2022-07-15T08:43:45.845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247124213" sldId="378"/>
      <ac:spMk id="7" creationId="{00000000-0000-0000-0000-000000000000}"/>
      <ac:txMk cp="771" len="21">
        <ac:context len="1372" hash="1033061547"/>
      </ac:txMk>
    </ac:txMkLst>
    <p188:pos x="3206537" y="3499312"/>
    <p188:txBody>
      <a:bodyPr/>
      <a:lstStyle/>
      <a:p>
        <a:r>
          <a:rPr lang="en-GB"/>
          <a:t>K reprezentaci Vladislava → Vratislava</a:t>
        </a:r>
      </a:p>
    </p188:txBody>
  </p188:cm>
</p188:cmLst>
</file>

<file path=ppt/comments/modernComment_17E_AB3B3DD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3EFAECE-1984-4DD5-B39D-CB88B5147A4F}" authorId="{DA7DCCF6-C0DC-E53D-3CBB-685077BE9D1D}" created="2022-07-15T08:44:18.875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872786387" sldId="382"/>
      <ac:spMk id="7" creationId="{00000000-0000-0000-0000-000000000000}"/>
      <ac:txMk cp="576" len="13">
        <ac:context len="1442" hash="3476141790"/>
      </ac:txMk>
    </ac:txMkLst>
    <p188:pos x="8342560" y="2593457"/>
    <p188:txBody>
      <a:bodyPr/>
      <a:lstStyle/>
      <a:p>
        <a:r>
          <a:rPr lang="en-GB"/>
          <a:t>Zde bohužel třeba opisem, protože (dle mého vědomí) angličtina nemá podobně poetickou frázi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C1901-92BB-4FDD-BA03-8B5D36861ACA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43000"/>
            <a:ext cx="40608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EE4EC-FC1D-4A5C-A5BA-DA124659C1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033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000" y="6450675"/>
            <a:ext cx="6840000" cy="216000"/>
          </a:xfrm>
        </p:spPr>
        <p:txBody>
          <a:bodyPr/>
          <a:lstStyle/>
          <a:p>
            <a:pPr algn="ctr"/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699" y="2904775"/>
            <a:ext cx="3342139" cy="103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7065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1980001"/>
            <a:ext cx="7560000" cy="1612866"/>
          </a:xfrm>
        </p:spPr>
        <p:txBody>
          <a:bodyPr anchor="t">
            <a:normAutofit/>
          </a:bodyPr>
          <a:lstStyle>
            <a:lvl1pPr algn="l">
              <a:defRPr sz="26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592866"/>
            <a:ext cx="7560000" cy="1552712"/>
          </a:xfrm>
        </p:spPr>
        <p:txBody>
          <a:bodyPr/>
          <a:lstStyle>
            <a:lvl1pPr marL="0" indent="0" algn="l">
              <a:buNone/>
              <a:defRPr sz="2362">
                <a:solidFill>
                  <a:schemeClr val="accent2"/>
                </a:solidFill>
              </a:defRPr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172180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4380949"/>
            <a:ext cx="7560000" cy="982528"/>
          </a:xfrm>
        </p:spPr>
        <p:txBody>
          <a:bodyPr anchor="t">
            <a:normAutofit/>
          </a:bodyPr>
          <a:lstStyle>
            <a:lvl1pPr algn="ctr">
              <a:defRPr sz="26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5363477"/>
            <a:ext cx="7560000" cy="945883"/>
          </a:xfrm>
        </p:spPr>
        <p:txBody>
          <a:bodyPr/>
          <a:lstStyle>
            <a:lvl1pPr marL="0" indent="0" algn="ctr">
              <a:buNone/>
              <a:defRPr sz="2362">
                <a:solidFill>
                  <a:schemeClr val="accent2"/>
                </a:solidFill>
              </a:defRPr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000" y="6450675"/>
            <a:ext cx="6840000" cy="216000"/>
          </a:xfrm>
        </p:spPr>
        <p:txBody>
          <a:bodyPr/>
          <a:lstStyle/>
          <a:p>
            <a:pPr algn="ctr"/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915" y="1260000"/>
            <a:ext cx="2203708" cy="182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4005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34929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462400"/>
            <a:ext cx="3622702" cy="3898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298" y="2462400"/>
            <a:ext cx="3622702" cy="3898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38228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7560000" cy="748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368800"/>
            <a:ext cx="3621600" cy="693376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3151650"/>
            <a:ext cx="3621600" cy="320955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8400" y="2368800"/>
            <a:ext cx="3621600" cy="693376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400" y="3151650"/>
            <a:ext cx="3621600" cy="320955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27174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247215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81102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3004102" cy="748800"/>
          </a:xfrm>
        </p:spPr>
        <p:txBody>
          <a:bodyPr anchor="b">
            <a:normAutofit/>
          </a:bodyPr>
          <a:lstStyle>
            <a:lvl1pPr>
              <a:defRPr sz="26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976" y="1620000"/>
            <a:ext cx="4454024" cy="473328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968"/>
            </a:lvl6pPr>
            <a:lvl7pPr>
              <a:defRPr sz="1968"/>
            </a:lvl7pPr>
            <a:lvl8pPr>
              <a:defRPr sz="1968"/>
            </a:lvl8pPr>
            <a:lvl9pPr>
              <a:defRPr sz="1968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458274"/>
            <a:ext cx="3004102" cy="3902926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885673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7560000" cy="74808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460567"/>
            <a:ext cx="7560000" cy="389866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0000" y="6450675"/>
            <a:ext cx="7118902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3593" y="6450675"/>
            <a:ext cx="31640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40000"/>
            <a:ext cx="2560325" cy="71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3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3" r:id="rId2"/>
    <p:sldLayoutId id="2147483685" r:id="rId3"/>
    <p:sldLayoutId id="2147483674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transition/>
  <p:hf sldNum="0" hdr="0" dt="0"/>
  <p:txStyles>
    <p:titleStyle>
      <a:lvl1pPr algn="l" defTabSz="899952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6700" indent="-266700" algn="l" defTabSz="899952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−"/>
        <a:defRPr sz="20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9750" indent="-273050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8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6450" indent="-266700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6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71563" indent="-265113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46200" indent="-27463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474869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924846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374822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824798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1pPr>
      <a:lvl2pPr marL="449976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2pPr>
      <a:lvl3pPr marL="899952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349929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1799905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249881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699857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149834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59981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7E_AB3B3DD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7A_FD25F8F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9769" y="1890774"/>
            <a:ext cx="7560000" cy="2935301"/>
          </a:xfrm>
        </p:spPr>
        <p:txBody>
          <a:bodyPr>
            <a:noAutofit/>
          </a:bodyPr>
          <a:lstStyle/>
          <a:p>
            <a:pPr algn="ctr" rtl="0"/>
            <a:r>
              <a:rPr lang="en-GB" sz="2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  <a:t/>
            </a:r>
            <a:br>
              <a:rPr lang="en-GB" sz="2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</a:br>
            <a:r>
              <a:rPr lang="en-GB" sz="2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  <a:t/>
            </a:r>
            <a:br>
              <a:rPr lang="en-GB" sz="2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</a:br>
            <a:r>
              <a:rPr lang="en-GB" sz="540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  <a:t>History of the </a:t>
            </a:r>
            <a:br>
              <a:rPr lang="en-GB" sz="540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</a:br>
            <a:r>
              <a:rPr lang="en-GB" sz="540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  <a:t>Czech Identity </a:t>
            </a:r>
            <a:r>
              <a:rPr lang="cs-CZ" sz="5400" i="0" u="none" strike="noStrike" dirty="0" smtClean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  <a:t/>
            </a:r>
            <a:br>
              <a:rPr lang="cs-CZ" sz="5400" i="0" u="none" strike="noStrike" dirty="0" smtClean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</a:br>
            <a:r>
              <a:rPr lang="en-GB" sz="5400" i="0" u="none" strike="noStrike" dirty="0" smtClean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  <a:t>1</a:t>
            </a:r>
            <a:r>
              <a:rPr lang="en-GB" sz="540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  <a:t/>
            </a:r>
            <a:br>
              <a:rPr lang="en-GB" sz="540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</a:br>
            <a:r>
              <a:rPr lang="en-GB" sz="540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  <a:t/>
            </a:r>
            <a:br>
              <a:rPr lang="en-GB" sz="540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</a:br>
            <a:endParaRPr lang="cs-CZ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422" y="585554"/>
            <a:ext cx="2096347" cy="56220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412" y="566518"/>
            <a:ext cx="2560589" cy="58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25245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66502" y="1252150"/>
            <a:ext cx="8853054" cy="723274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rtl="0"/>
            <a:r>
              <a:rPr lang="en-GB" sz="2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The Czech State in the 12th Century – Rise and Renewed Internal Crisis</a:t>
            </a:r>
          </a:p>
          <a:p>
            <a:pPr algn="ctr"/>
            <a:endParaRPr lang="cs-CZ" sz="1800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400" b="1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Vladislaus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I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(1120–1125) – consolidation of conditions and restoration of the 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internal integrity </a:t>
            </a:r>
            <a:r>
              <a:rPr lang="en-GB" sz="140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of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the Czech state, gradual abandonment of agnatic seniority (enforcement of brother </a:t>
            </a:r>
            <a:r>
              <a:rPr lang="en-GB" sz="14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Soběslav's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succession); 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Cosmas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and the 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Chronicle of Cosmas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– the first work of its kind within the Czech state (written in Latin) </a:t>
            </a:r>
            <a:endParaRPr lang="cs-CZ" sz="1400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400" b="1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Soběslav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</a:t>
            </a:r>
            <a:r>
              <a:rPr lang="cs-CZ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I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(1125–1140) – conflict with King Lothar III due to internal tensions between the </a:t>
            </a:r>
            <a:r>
              <a:rPr lang="en-GB" sz="14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Přemyslids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(claims of Otto II of Olomouc) 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Battle of </a:t>
            </a:r>
            <a:r>
              <a:rPr lang="en-GB" sz="1400" b="1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Chlumec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</a:t>
            </a:r>
            <a:r>
              <a:rPr lang="cs-CZ" sz="1400" b="1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in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1126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– victory of </a:t>
            </a:r>
            <a:r>
              <a:rPr lang="en-GB" sz="14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Soběslav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and subsequent peace and even an alliance with Lothar III – struggle against the </a:t>
            </a:r>
            <a:r>
              <a:rPr lang="en-GB" sz="14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Staufer</a:t>
            </a:r>
            <a:r>
              <a:rPr lang="cs-CZ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dynasty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. The beginnings of the 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rise of nobility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400" b="1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Jindřich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</a:t>
            </a:r>
            <a:r>
              <a:rPr lang="en-GB" sz="1400" b="1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Zdík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, Bishop of Olomouc (ca. 1083–1150) – promoting church reform, important scholar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400" b="1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Vladislaus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II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(1140 - 1172) – in 1147 he took part in an unsuccessful crusade; Subsequently an ally to Emperor 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Frederick I Barbarossa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in his dispute with the pope and </a:t>
            </a:r>
            <a:r>
              <a:rPr lang="cs-CZ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N</a:t>
            </a:r>
            <a:r>
              <a:rPr lang="en-GB" sz="14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orth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Italian cities (Milan). In 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1158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, </a:t>
            </a:r>
            <a:r>
              <a:rPr lang="en-GB" sz="14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Vladislaus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II receives the royal crown – 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King</a:t>
            </a:r>
            <a:r>
              <a:rPr lang="cs-CZ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</a:t>
            </a:r>
            <a:r>
              <a:rPr lang="en-GB" sz="1400" b="1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Vladislaus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I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(again non-hereditary).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Frederick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(1172–1173) – the son of </a:t>
            </a:r>
            <a:r>
              <a:rPr lang="en-GB" sz="14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Vladislaus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, to whom his father de facto handed </a:t>
            </a:r>
            <a:r>
              <a:rPr lang="cs-CZ" sz="1400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reign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, however, this was met with the disapproval of Frederick I Barbarossa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latin typeface="Bookman Old Style" panose="02050604050505020204" pitchFamily="18" charset="0"/>
            </a:endParaRPr>
          </a:p>
          <a:p>
            <a:endParaRPr lang="cs-CZ" sz="1800" dirty="0">
              <a:latin typeface="Bookman Old Style" panose="02050604050505020204" pitchFamily="18" charset="0"/>
            </a:endParaRPr>
          </a:p>
          <a:p>
            <a:endParaRPr lang="cs-CZ" sz="1800" dirty="0">
              <a:latin typeface="Bookman Old Style" panose="02050604050505020204" pitchFamily="18" charset="0"/>
            </a:endParaRPr>
          </a:p>
          <a:p>
            <a:endParaRPr lang="cs-CZ" sz="1800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latin typeface="Bookman Old Style" panose="02050604050505020204" pitchFamily="18" charset="0"/>
            </a:endParaRPr>
          </a:p>
          <a:p>
            <a:endParaRPr lang="cs-CZ" sz="1600" dirty="0">
              <a:latin typeface="Bookman Old Style" panose="02050604050505020204" pitchFamily="18" charset="0"/>
            </a:endParaRPr>
          </a:p>
          <a:p>
            <a:r>
              <a:rPr lang="cs-CZ" sz="1600" dirty="0">
                <a:latin typeface="Bookman Old Style" panose="0205060405050502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633981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66502" y="1252150"/>
            <a:ext cx="8853054" cy="766363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rtl="0"/>
            <a:r>
              <a:rPr lang="en-GB" sz="2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The Czech State in the 12th Century – Rise and Renewed Internal Crisis</a:t>
            </a:r>
          </a:p>
          <a:p>
            <a:pPr algn="ctr"/>
            <a:endParaRPr lang="cs-CZ" sz="1800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400" b="1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Soběslav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II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(1173–1178) – son (second-born) of </a:t>
            </a:r>
            <a:r>
              <a:rPr lang="en-GB" sz="14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Soběslav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I, pushed by Emperor Fr</a:t>
            </a:r>
            <a:r>
              <a:rPr lang="cs-CZ" sz="14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ederick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, who, however, deposed him after the Battle of </a:t>
            </a:r>
            <a:r>
              <a:rPr lang="en-GB" sz="14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Legnano</a:t>
            </a:r>
            <a:endParaRPr lang="cs-CZ" sz="1400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Frederick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(1178–1189) – he was given the fiefdom of the Duchy of Bohemia by Frederick I Barbarossa in exchange for a hefty sum of money</a:t>
            </a:r>
            <a:r>
              <a:rPr lang="cs-CZ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.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Conflict with </a:t>
            </a:r>
            <a:r>
              <a:rPr lang="en-GB" sz="14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Soběslav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II and Conrad II </a:t>
            </a:r>
            <a:r>
              <a:rPr lang="en-GB" sz="14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Otta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– the Battles of </a:t>
            </a:r>
            <a:r>
              <a:rPr lang="en-GB" sz="1400" b="1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Loděnice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(1185) and Na </a:t>
            </a:r>
            <a:r>
              <a:rPr lang="en-GB" sz="14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bojišti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(Prague) and the effective secession of Moravia – Conrad II Otto (of </a:t>
            </a:r>
            <a:r>
              <a:rPr lang="en-GB" sz="14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Znojmo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). In 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1182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, Conrad was awarded the </a:t>
            </a:r>
            <a:r>
              <a:rPr lang="cs-CZ" sz="14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title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of 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Margrave</a:t>
            </a:r>
            <a:r>
              <a:rPr lang="cs-CZ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</a:t>
            </a:r>
            <a:r>
              <a:rPr lang="cs-CZ" sz="1400" b="1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of</a:t>
            </a:r>
            <a:r>
              <a:rPr lang="cs-CZ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Moravia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by the emperor at the imperial congress in Regensburg (the beginnings of the Margraviate of Moravia)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Conrad II Otto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(1189–1191) – Statutes of Conrad Ott</a:t>
            </a:r>
            <a:r>
              <a:rPr lang="cs-CZ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o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– the oldest Czech law code</a:t>
            </a:r>
            <a:r>
              <a:rPr lang="cs-CZ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,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often codifying even customary law (laws regarding the inheritance of fiefs), adopted at the assembly of the emerging Czech aristocracy in </a:t>
            </a:r>
            <a:r>
              <a:rPr lang="en-GB" sz="14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Sadská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in 1189</a:t>
            </a:r>
            <a:endParaRPr lang="cs-CZ" sz="1400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Wenceslas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(1191 - 1192); </a:t>
            </a:r>
            <a:r>
              <a:rPr lang="en-GB" sz="1400" b="1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Ottokar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I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(1192–1193); 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Henry </a:t>
            </a:r>
            <a:r>
              <a:rPr lang="en-GB" sz="1400" b="1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Bretislaus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(Bishop of Prague, 1193–1197); </a:t>
            </a:r>
            <a:r>
              <a:rPr lang="en-GB" sz="1400" b="1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Vladislaus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Henry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(1197)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During the 12th century, the so-called 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internal colonisation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continued with </a:t>
            </a:r>
            <a:r>
              <a:rPr lang="en-GB" sz="14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greate</a:t>
            </a:r>
            <a:r>
              <a:rPr lang="cs-CZ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r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intensity, establishment of the 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foundations of aristocratic families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and their land holdings (</a:t>
            </a:r>
            <a:r>
              <a:rPr lang="en-GB" sz="14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Markvarticové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, </a:t>
            </a:r>
            <a:r>
              <a:rPr lang="en-GB" sz="14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Hrabišicové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, Lords of </a:t>
            </a:r>
            <a:r>
              <a:rPr lang="en-GB" sz="14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Ronov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, </a:t>
            </a:r>
            <a:r>
              <a:rPr lang="en-GB" sz="14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Bavorovici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, </a:t>
            </a:r>
            <a:r>
              <a:rPr lang="en-GB" sz="14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Vítkovci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). Stabilisation of the 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vassal system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, feudal estates, benefices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latin typeface="Bookman Old Style" panose="02050604050505020204" pitchFamily="18" charset="0"/>
            </a:endParaRPr>
          </a:p>
          <a:p>
            <a:endParaRPr lang="cs-CZ" sz="1800" dirty="0">
              <a:latin typeface="Bookman Old Style" panose="02050604050505020204" pitchFamily="18" charset="0"/>
            </a:endParaRPr>
          </a:p>
          <a:p>
            <a:endParaRPr lang="cs-CZ" sz="1800" dirty="0">
              <a:latin typeface="Bookman Old Style" panose="02050604050505020204" pitchFamily="18" charset="0"/>
            </a:endParaRPr>
          </a:p>
          <a:p>
            <a:endParaRPr lang="cs-CZ" sz="1800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latin typeface="Bookman Old Style" panose="02050604050505020204" pitchFamily="18" charset="0"/>
            </a:endParaRPr>
          </a:p>
          <a:p>
            <a:endParaRPr lang="cs-CZ" sz="1600" dirty="0">
              <a:latin typeface="Bookman Old Style" panose="02050604050505020204" pitchFamily="18" charset="0"/>
            </a:endParaRPr>
          </a:p>
          <a:p>
            <a:r>
              <a:rPr lang="cs-CZ" sz="1600" dirty="0">
                <a:latin typeface="Bookman Old Style" panose="0205060405050502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143582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66502" y="1252150"/>
            <a:ext cx="8853054" cy="750974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rtl="0"/>
            <a:r>
              <a:rPr lang="en-GB" sz="2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The Czech State in the First Half of the 13th Century</a:t>
            </a:r>
          </a:p>
          <a:p>
            <a:pPr algn="ctr"/>
            <a:endParaRPr lang="cs-CZ" sz="1800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3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(</a:t>
            </a:r>
            <a:r>
              <a:rPr lang="en-GB" sz="1300" b="1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Přemysl</a:t>
            </a:r>
            <a:r>
              <a:rPr lang="en-GB" sz="13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) </a:t>
            </a:r>
            <a:r>
              <a:rPr lang="en-GB" sz="1300" b="1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Ottokar</a:t>
            </a:r>
            <a:r>
              <a:rPr lang="en-GB" sz="13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I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(1197–1230) – son of </a:t>
            </a:r>
            <a:r>
              <a:rPr lang="en-GB" sz="13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Vladislaus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II and Judith of Thuringia, in 1180 he married Adelaide of Meissen, and in 1199 he married Constance of Hungary. He ascend</a:t>
            </a:r>
            <a:r>
              <a:rPr lang="cs-CZ" sz="13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ed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the throne following an agreement with his younger brother </a:t>
            </a:r>
            <a:r>
              <a:rPr lang="en-GB" sz="13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Vladislaus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Henry</a:t>
            </a:r>
            <a:r>
              <a:rPr lang="cs-CZ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.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Immediately after his ascension, he got involved in the conflict between the </a:t>
            </a:r>
            <a:r>
              <a:rPr lang="en-GB" sz="1300" b="1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Staufer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(Philip of Swabia) and the </a:t>
            </a:r>
            <a:r>
              <a:rPr lang="en-GB" sz="1300" b="1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Welfs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(Otto IV of Braunschweig). </a:t>
            </a:r>
            <a:r>
              <a:rPr lang="en-GB" sz="13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He switched sides several times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and, already in 1198, he received the</a:t>
            </a:r>
            <a:r>
              <a:rPr lang="en-GB" sz="13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title of </a:t>
            </a:r>
            <a:r>
              <a:rPr lang="cs-CZ" sz="13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K</a:t>
            </a:r>
            <a:r>
              <a:rPr lang="en-GB" sz="1300" b="1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ing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from Philip of Swabia (and from Otto in 1203 and also in 1204 also from Pope Innocent III)  </a:t>
            </a:r>
            <a:endParaRPr lang="cs-CZ" sz="1300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300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3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Golden Bull of Sicily – 1212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(26 September) – issued by the designated </a:t>
            </a:r>
            <a:r>
              <a:rPr lang="cs-CZ" sz="1300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German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King </a:t>
            </a:r>
            <a:r>
              <a:rPr lang="en-GB" sz="13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Frederick II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of the </a:t>
            </a:r>
            <a:r>
              <a:rPr lang="en-GB" sz="13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Staufer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family. It consisted of three interconnected separate documents. </a:t>
            </a:r>
            <a:r>
              <a:rPr lang="en-GB" sz="13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Hereditary royal title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, </a:t>
            </a:r>
            <a:r>
              <a:rPr lang="en-GB" sz="13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indivisibility of the kingdom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, </a:t>
            </a:r>
            <a:r>
              <a:rPr lang="en-GB" sz="13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the right to invest bishops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and other privileges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300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Conflict with </a:t>
            </a:r>
            <a:r>
              <a:rPr lang="en-GB" sz="1300" b="1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Ondřej</a:t>
            </a:r>
            <a:r>
              <a:rPr lang="en-GB" sz="13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, Bishop of Prague</a:t>
            </a:r>
            <a:r>
              <a:rPr lang="cs-CZ" sz="1300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,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who was advocating for church reform and its independence from secular power (proprietary churches and other </a:t>
            </a:r>
            <a:r>
              <a:rPr lang="cs-CZ" sz="1300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issues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) – </a:t>
            </a:r>
            <a:r>
              <a:rPr lang="en-GB" sz="13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1222</a:t>
            </a:r>
            <a:r>
              <a:rPr lang="cs-CZ" sz="1300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,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</a:t>
            </a:r>
            <a:r>
              <a:rPr lang="en-GB" sz="13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Prague Concordat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and recognition of the independent status of the church, including spiritual exemptions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300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3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Wenceslas I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(1230–1253) – husband to </a:t>
            </a:r>
            <a:r>
              <a:rPr lang="en-GB" sz="13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Kunigunde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of the </a:t>
            </a:r>
            <a:r>
              <a:rPr lang="en-GB" sz="13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Staufer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family (daughter of Philip of Swabia), brother of </a:t>
            </a:r>
            <a:r>
              <a:rPr lang="en-GB" sz="13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Agnes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(later St Agnes of Bohemia)</a:t>
            </a:r>
            <a:r>
              <a:rPr lang="cs-CZ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,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strengthening the position of the Kingdom of Bohemia</a:t>
            </a:r>
            <a:r>
              <a:rPr lang="cs-CZ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,</a:t>
            </a:r>
            <a:r>
              <a:rPr lang="en-GB" sz="13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economic expansion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, the beginnings of </a:t>
            </a:r>
            <a:r>
              <a:rPr lang="en-GB" sz="13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external colonisation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as well as </a:t>
            </a:r>
            <a:r>
              <a:rPr lang="en-GB" sz="13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urban colonisation</a:t>
            </a:r>
            <a:endParaRPr lang="cs-CZ" sz="1300" b="1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300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In the years 1231–1237 there was a conflict with the Austrian Duke </a:t>
            </a:r>
            <a:r>
              <a:rPr lang="en-GB" sz="13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Frederick II the Quarrelsome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300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In the years </a:t>
            </a:r>
            <a:r>
              <a:rPr lang="en-GB" sz="13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1241–1242, the Mongols invaded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Central Europe and the eastern part of the Kingdom of Bohemia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300" dirty="0">
              <a:latin typeface="Bookman Old Style" panose="02050604050505020204" pitchFamily="18" charset="0"/>
            </a:endParaRPr>
          </a:p>
          <a:p>
            <a:endParaRPr lang="cs-CZ" sz="1300" dirty="0">
              <a:latin typeface="Bookman Old Style" panose="02050604050505020204" pitchFamily="18" charset="0"/>
            </a:endParaRPr>
          </a:p>
          <a:p>
            <a:endParaRPr lang="cs-CZ" sz="1300" dirty="0">
              <a:latin typeface="Bookman Old Style" panose="02050604050505020204" pitchFamily="18" charset="0"/>
            </a:endParaRPr>
          </a:p>
          <a:p>
            <a:endParaRPr lang="cs-CZ" sz="1800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latin typeface="Bookman Old Style" panose="02050604050505020204" pitchFamily="18" charset="0"/>
            </a:endParaRPr>
          </a:p>
          <a:p>
            <a:endParaRPr lang="cs-CZ" sz="1600" dirty="0">
              <a:latin typeface="Bookman Old Style" panose="02050604050505020204" pitchFamily="18" charset="0"/>
            </a:endParaRPr>
          </a:p>
          <a:p>
            <a:r>
              <a:rPr lang="cs-CZ" sz="1600" dirty="0">
                <a:latin typeface="Bookman Old Style" panose="0205060405050502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765661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66502" y="1252150"/>
            <a:ext cx="8853054" cy="729430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rtl="0"/>
            <a:r>
              <a:rPr lang="en-GB" sz="2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The Czech State During the Reign of </a:t>
            </a:r>
            <a:r>
              <a:rPr lang="en-GB" sz="2400" b="1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Ottokar</a:t>
            </a:r>
            <a:r>
              <a:rPr lang="en-GB" sz="2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II</a:t>
            </a:r>
          </a:p>
          <a:p>
            <a:pPr algn="ctr"/>
            <a:endParaRPr lang="cs-CZ" sz="1800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The eldest son of Wenceslas I</a:t>
            </a:r>
            <a:r>
              <a:rPr lang="cs-CZ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,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</a:t>
            </a:r>
            <a:r>
              <a:rPr lang="en-GB" sz="1300" b="1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Vladislaus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(following another conflict with Frederick II the Quarrelsome)</a:t>
            </a:r>
            <a:r>
              <a:rPr lang="cs-CZ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,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married </a:t>
            </a:r>
            <a:r>
              <a:rPr lang="en-GB" sz="13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Gertrude of Babenberg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(Frederick's niece) in 1246, however, </a:t>
            </a:r>
            <a:r>
              <a:rPr lang="en-GB" sz="13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Vladislaus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then died in 1247</a:t>
            </a:r>
            <a:endParaRPr lang="cs-CZ" sz="1300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300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The second son of Wenceslas I</a:t>
            </a:r>
            <a:r>
              <a:rPr lang="cs-CZ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,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</a:t>
            </a:r>
            <a:r>
              <a:rPr lang="en-GB" sz="1300" b="1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Přemysl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, </a:t>
            </a:r>
            <a:r>
              <a:rPr lang="cs-CZ" sz="1300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M</a:t>
            </a:r>
            <a:r>
              <a:rPr lang="en-GB" sz="13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argrabe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of Moravia, participated in the </a:t>
            </a:r>
            <a:r>
              <a:rPr lang="en-GB" sz="13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resistance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of the nobility against the king in the years 1247–1249. Following the </a:t>
            </a:r>
            <a:r>
              <a:rPr lang="cs-CZ" sz="13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suppression</a:t>
            </a:r>
            <a:r>
              <a:rPr lang="cs-CZ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of the resistance, he was captured and </a:t>
            </a:r>
            <a:r>
              <a:rPr lang="en-GB" sz="13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reconciled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with the king.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300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After the death of Frederick II the Quarrelsome, the </a:t>
            </a:r>
            <a:r>
              <a:rPr lang="en-GB" sz="13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Babenberg family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is left with no </a:t>
            </a:r>
            <a:r>
              <a:rPr lang="en-GB" sz="13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male heirs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. </a:t>
            </a:r>
            <a:r>
              <a:rPr lang="en-GB" sz="13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Přemysl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(with the support of the </a:t>
            </a:r>
            <a:r>
              <a:rPr lang="en-GB" sz="13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Kuering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family) begins courting </a:t>
            </a:r>
            <a:r>
              <a:rPr lang="en-GB" sz="13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Margaret of Babenberg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(Frederick's sister) – he married her in 1252 and claimed the </a:t>
            </a:r>
            <a:r>
              <a:rPr lang="en-GB" sz="13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Babenberg estate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300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Conflict with the Hungarian King Béla IV starts brewing. Béla IV also laid claim to the Babenberg </a:t>
            </a:r>
            <a:r>
              <a:rPr lang="cs-CZ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inheritance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, but in September 1253, king Wenceslas I dies.</a:t>
            </a:r>
            <a:endParaRPr lang="cs-CZ" sz="1300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300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3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(</a:t>
            </a:r>
            <a:r>
              <a:rPr lang="en-GB" sz="1300" b="1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Přemysl</a:t>
            </a:r>
            <a:r>
              <a:rPr lang="en-GB" sz="13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) </a:t>
            </a:r>
            <a:r>
              <a:rPr lang="en-GB" sz="1300" b="1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Ottokar</a:t>
            </a:r>
            <a:r>
              <a:rPr lang="en-GB" sz="13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II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(1253–1278) – ascended the throne during the so-called </a:t>
            </a:r>
            <a:r>
              <a:rPr lang="en-GB" sz="13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interregnum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after the death of Emperor Frederick II (1212–1250), the centre of power in the Holy Roman Empire shifts to the east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300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In the years 1254–1255</a:t>
            </a:r>
            <a:r>
              <a:rPr lang="cs-CZ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,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he went on crusade to Prussia, founding of </a:t>
            </a:r>
            <a:r>
              <a:rPr lang="en-GB" sz="1300" b="1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Königsberg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(Kaliningrad)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300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3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1260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, second war with Béla IV – defeated in the </a:t>
            </a:r>
            <a:r>
              <a:rPr lang="en-GB" sz="13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battle of </a:t>
            </a:r>
            <a:r>
              <a:rPr lang="en-GB" sz="1300" b="1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Kressenbrunn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(acquisition of Styria). </a:t>
            </a:r>
            <a:r>
              <a:rPr lang="en-GB" sz="13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Přemysl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divorces Margaret and marries the granddaughter of Béla IV</a:t>
            </a:r>
            <a:r>
              <a:rPr lang="cs-CZ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,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</a:t>
            </a:r>
            <a:r>
              <a:rPr lang="en-GB" sz="1300" b="1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Kunigunde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(son Wenceslas – future King Wenceslas II.)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latin typeface="Bookman Old Style" panose="02050604050505020204" pitchFamily="18" charset="0"/>
            </a:endParaRPr>
          </a:p>
          <a:p>
            <a:endParaRPr lang="cs-CZ" sz="1800" dirty="0">
              <a:latin typeface="Bookman Old Style" panose="02050604050505020204" pitchFamily="18" charset="0"/>
            </a:endParaRPr>
          </a:p>
          <a:p>
            <a:endParaRPr lang="cs-CZ" sz="1800" dirty="0">
              <a:latin typeface="Bookman Old Style" panose="02050604050505020204" pitchFamily="18" charset="0"/>
            </a:endParaRPr>
          </a:p>
          <a:p>
            <a:endParaRPr lang="cs-CZ" sz="1800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latin typeface="Bookman Old Style" panose="02050604050505020204" pitchFamily="18" charset="0"/>
            </a:endParaRPr>
          </a:p>
          <a:p>
            <a:endParaRPr lang="cs-CZ" sz="1600" dirty="0">
              <a:latin typeface="Bookman Old Style" panose="02050604050505020204" pitchFamily="18" charset="0"/>
            </a:endParaRPr>
          </a:p>
          <a:p>
            <a:r>
              <a:rPr lang="cs-CZ" sz="1600" dirty="0">
                <a:latin typeface="Bookman Old Style" panose="0205060405050502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2786387"/>
      </p:ext>
    </p:extLst>
  </p:cSld>
  <p:clrMapOvr>
    <a:masterClrMapping/>
  </p:clrMapOvr>
  <p:transition/>
  <p:extLst>
    <p:ext uri="{6950BFC3-D8DA-4A85-94F7-54DA5524770B}">
      <p188:commentRel xmlns="" xmlns:p188="http://schemas.microsoft.com/office/powerpoint/2018/8/main" r:id="rId3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66502" y="1252150"/>
            <a:ext cx="8853054" cy="772519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rtl="0"/>
            <a:r>
              <a:rPr lang="en-GB" sz="2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The Czech State During the Reign of </a:t>
            </a:r>
            <a:r>
              <a:rPr lang="en-GB" sz="2400" b="1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Ottokar</a:t>
            </a:r>
            <a:r>
              <a:rPr lang="en-GB" sz="2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II</a:t>
            </a:r>
          </a:p>
          <a:p>
            <a:pPr algn="ctr"/>
            <a:endParaRPr lang="cs-CZ" sz="1100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300" b="1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Ottokar</a:t>
            </a:r>
            <a:r>
              <a:rPr lang="en-GB" sz="13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II </a:t>
            </a:r>
            <a:r>
              <a:rPr lang="cs-CZ" sz="1300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increases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his power</a:t>
            </a:r>
            <a:r>
              <a:rPr lang="en-GB" sz="13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</a:t>
            </a:r>
            <a:r>
              <a:rPr lang="en-GB" sz="130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and</a:t>
            </a:r>
            <a:r>
              <a:rPr lang="en-GB" sz="13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expands the territory of the state, Bishop of Olomouc Bruno of </a:t>
            </a:r>
            <a:r>
              <a:rPr lang="en-GB" sz="1300" b="1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Schauenburg</a:t>
            </a:r>
            <a:r>
              <a:rPr lang="en-GB" sz="13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as his advisor</a:t>
            </a:r>
            <a:endParaRPr lang="cs-CZ" sz="1300" b="1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300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Plentiful </a:t>
            </a:r>
            <a:r>
              <a:rPr lang="en-GB" sz="13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founding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– royal cities, support for the so-called </a:t>
            </a:r>
            <a:r>
              <a:rPr lang="en-GB" sz="13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external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(German) </a:t>
            </a:r>
            <a:r>
              <a:rPr lang="en-GB" sz="13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colonisation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. </a:t>
            </a:r>
            <a:r>
              <a:rPr lang="en-GB" sz="13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Emphyteutic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(long-term lease) law</a:t>
            </a:r>
            <a:endParaRPr lang="cs-CZ" sz="1300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300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3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Municipal law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– North German (Magdeburg) and South German (Nuremberg) legal district (mirroring)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300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cs-CZ" sz="13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Increase</a:t>
            </a:r>
            <a:r>
              <a:rPr lang="cs-CZ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</a:t>
            </a:r>
            <a:r>
              <a:rPr lang="cs-CZ" sz="13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of</a:t>
            </a:r>
            <a:r>
              <a:rPr lang="cs-CZ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sovereign</a:t>
            </a:r>
            <a:r>
              <a:rPr lang="en-US" sz="1300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’s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power is </a:t>
            </a:r>
            <a:r>
              <a:rPr lang="en-GB" sz="13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opposed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by part of the </a:t>
            </a:r>
            <a:r>
              <a:rPr lang="en-GB" sz="13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nobility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– especially the </a:t>
            </a:r>
            <a:r>
              <a:rPr lang="en-GB" sz="1300" b="1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Vítkovci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in southern Bohemia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300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1271–1273, another war with the Kingdom of Hungary (Stephen V and </a:t>
            </a:r>
            <a:r>
              <a:rPr lang="en-GB" sz="13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Ladislaus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IV)</a:t>
            </a:r>
            <a:endParaRPr lang="cs-CZ" sz="1300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300" b="1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In </a:t>
            </a:r>
            <a:r>
              <a:rPr lang="en-GB" sz="13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1273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, </a:t>
            </a:r>
            <a:r>
              <a:rPr lang="en-GB" sz="13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Rudolf of Habsburg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was elected King of Germany. </a:t>
            </a:r>
            <a:r>
              <a:rPr lang="en-GB" sz="13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Ottokar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II's response to the election was negative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300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Diplomatic quarrels and Rudolf's efforts to eliminate </a:t>
            </a:r>
            <a:r>
              <a:rPr lang="en-GB" sz="13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Ottokar's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position of power led to conflict. Rudolf acts as the protector of the imperial liberties and rights that were being usurped by </a:t>
            </a:r>
            <a:r>
              <a:rPr lang="en-GB" sz="13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Ottokar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. Imposition of an </a:t>
            </a:r>
            <a:r>
              <a:rPr lang="en-GB" sz="13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imperial ban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. Moreover, after the invasion of the imperial army into the Austrian lands,</a:t>
            </a:r>
            <a:r>
              <a:rPr lang="en-GB" sz="13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</a:t>
            </a:r>
            <a:r>
              <a:rPr lang="en-GB" sz="1300" b="1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Přemysl</a:t>
            </a:r>
            <a:r>
              <a:rPr lang="en-GB" sz="13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faced a revolt from some members of the nobility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(especially the </a:t>
            </a:r>
            <a:r>
              <a:rPr lang="en-GB" sz="13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Vítkovci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family)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300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In </a:t>
            </a:r>
            <a:r>
              <a:rPr lang="en-GB" sz="13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1276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, </a:t>
            </a:r>
            <a:r>
              <a:rPr lang="en-GB" sz="13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peace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between </a:t>
            </a:r>
            <a:r>
              <a:rPr lang="en-GB" sz="13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Přemysl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and Rudolf was </a:t>
            </a:r>
            <a:r>
              <a:rPr lang="en-GB" sz="1300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concluded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in Vienna. However, it did not last long and on </a:t>
            </a:r>
            <a:r>
              <a:rPr lang="en-GB" sz="13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26 August 1278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the </a:t>
            </a:r>
            <a:r>
              <a:rPr lang="en-GB" sz="13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Battle on the </a:t>
            </a:r>
            <a:r>
              <a:rPr lang="en-GB" sz="1300" b="1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Marchfield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</a:t>
            </a:r>
            <a:r>
              <a:rPr lang="en-GB" sz="13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occured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, in which </a:t>
            </a:r>
            <a:r>
              <a:rPr lang="en-GB" sz="13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Ottokar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II fell.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300" dirty="0">
              <a:latin typeface="Bookman Old Style" panose="02050604050505020204" pitchFamily="18" charset="0"/>
            </a:endParaRPr>
          </a:p>
          <a:p>
            <a:endParaRPr lang="cs-CZ" sz="1800" dirty="0">
              <a:latin typeface="Bookman Old Style" panose="02050604050505020204" pitchFamily="18" charset="0"/>
            </a:endParaRPr>
          </a:p>
          <a:p>
            <a:endParaRPr lang="cs-CZ" sz="1800" dirty="0">
              <a:latin typeface="Bookman Old Style" panose="02050604050505020204" pitchFamily="18" charset="0"/>
            </a:endParaRPr>
          </a:p>
          <a:p>
            <a:endParaRPr lang="cs-CZ" sz="1800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latin typeface="Bookman Old Style" panose="02050604050505020204" pitchFamily="18" charset="0"/>
            </a:endParaRPr>
          </a:p>
          <a:p>
            <a:endParaRPr lang="cs-CZ" sz="1600" dirty="0">
              <a:latin typeface="Bookman Old Style" panose="02050604050505020204" pitchFamily="18" charset="0"/>
            </a:endParaRPr>
          </a:p>
          <a:p>
            <a:r>
              <a:rPr lang="cs-CZ" sz="1600" dirty="0">
                <a:latin typeface="Bookman Old Style" panose="0205060405050502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54003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66502" y="1252150"/>
            <a:ext cx="8853054" cy="740202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rtl="0"/>
            <a:r>
              <a:rPr lang="en-GB" sz="2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The Czech State Under the Last </a:t>
            </a:r>
            <a:r>
              <a:rPr lang="en-GB" sz="2400" b="1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Přemyslids</a:t>
            </a:r>
            <a:endParaRPr lang="en-GB" sz="2400" b="1" i="0" u="none" strike="noStrike" dirty="0">
              <a:highlight>
                <a:srgbClr val="000000">
                  <a:alpha val="0"/>
                </a:srgbClr>
              </a:highlight>
              <a:latin typeface="Bookman Old Style"/>
            </a:endParaRPr>
          </a:p>
          <a:p>
            <a:pPr algn="ctr"/>
            <a:endParaRPr lang="cs-CZ" sz="1100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3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Wenceslas II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(1278, 1283–1305), son of </a:t>
            </a:r>
            <a:r>
              <a:rPr lang="en-GB" sz="13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Ottokar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II, married </a:t>
            </a:r>
            <a:r>
              <a:rPr lang="en-GB" sz="13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Judith of Habsburg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300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After father's death, he was under the guardianship of </a:t>
            </a:r>
            <a:r>
              <a:rPr lang="en-GB" sz="13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Otto V of Brandenburg-</a:t>
            </a:r>
            <a:r>
              <a:rPr lang="en-GB" sz="1300" b="1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Salzwedel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– "interned" in </a:t>
            </a:r>
            <a:r>
              <a:rPr lang="en-GB" sz="13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Bezděz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, in </a:t>
            </a:r>
            <a:r>
              <a:rPr lang="en-GB" sz="13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Zittau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and finally in Spandau; </a:t>
            </a:r>
            <a:r>
              <a:rPr lang="en-GB" sz="13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Moravia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under the control of Rudolf of Habsburg</a:t>
            </a:r>
            <a:endParaRPr lang="cs-CZ" sz="1300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300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3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1283</a:t>
            </a:r>
            <a:r>
              <a:rPr lang="en-GB" sz="130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,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he was </a:t>
            </a:r>
            <a:r>
              <a:rPr lang="en-GB" sz="13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crowned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Wenceslas II in Prague. </a:t>
            </a:r>
            <a:r>
              <a:rPr lang="en-GB" sz="1300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Nobles 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acquire important positions in the administration of the country – especially </a:t>
            </a:r>
            <a:r>
              <a:rPr lang="en-GB" sz="1300" b="1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Zavis</a:t>
            </a:r>
            <a:r>
              <a:rPr lang="en-GB" sz="13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of </a:t>
            </a:r>
            <a:r>
              <a:rPr lang="en-GB" sz="1300" b="1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Falkenstein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(who was a lover Wenceslas's mother, Queen Widow </a:t>
            </a:r>
            <a:r>
              <a:rPr lang="en-GB" sz="13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Kunigunde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) and the Bishop of Prague, </a:t>
            </a:r>
            <a:r>
              <a:rPr lang="en-GB" sz="13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Tobias of </a:t>
            </a:r>
            <a:r>
              <a:rPr lang="en-GB" sz="1300" b="1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Bechyně</a:t>
            </a:r>
            <a:endParaRPr lang="en-GB" sz="1300" b="1" i="0" u="none" strike="noStrike" dirty="0">
              <a:highlight>
                <a:srgbClr val="000000">
                  <a:alpha val="0"/>
                </a:srgbClr>
              </a:highlight>
              <a:latin typeface="Bookman Old Styl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300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After the arrival of Queen Judith to the court, the influence of </a:t>
            </a:r>
            <a:r>
              <a:rPr lang="en-GB" sz="13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Zavis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decreased – eventually executed in front of the </a:t>
            </a:r>
            <a:r>
              <a:rPr lang="en-GB" sz="13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Hluboká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Castle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300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Wenceslas II </a:t>
            </a:r>
            <a:r>
              <a:rPr lang="en-GB" sz="13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expands into Poland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– in 1289 he acquired </a:t>
            </a:r>
            <a:r>
              <a:rPr lang="en-GB" sz="13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Bytom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and gradually claimed other principalities. The foundations are laid for the future integration of Silesia into the framework of the Czech state</a:t>
            </a:r>
            <a:endParaRPr lang="cs-CZ" sz="1300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300" b="1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There is a further </a:t>
            </a:r>
            <a:r>
              <a:rPr lang="en-GB" sz="13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strengthening of the influence of the nobility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– gradual establishment of the </a:t>
            </a:r>
            <a:r>
              <a:rPr lang="en-GB" sz="13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provincial diet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as an aristocratic forum, the establishment of a provincial court, </a:t>
            </a:r>
            <a:r>
              <a:rPr lang="en-GB" sz="13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land tables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and other future estate institutions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300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The Czech state during the reign of Wenceslas II also underwent another </a:t>
            </a:r>
            <a:r>
              <a:rPr lang="en-GB" sz="13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economic boom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, best exemplified by the silver mines in </a:t>
            </a:r>
            <a:r>
              <a:rPr lang="en-GB" sz="13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Kutná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Hora – Bohemian groschen and the </a:t>
            </a:r>
            <a:r>
              <a:rPr lang="en-GB" sz="13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mining code of Wenceslas II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(</a:t>
            </a:r>
            <a:r>
              <a:rPr lang="en-GB" sz="1300" b="0" i="1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Ius</a:t>
            </a:r>
            <a:r>
              <a:rPr lang="en-GB" sz="1300" b="0" i="1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Regale </a:t>
            </a:r>
            <a:r>
              <a:rPr lang="en-GB" sz="1300" b="0" i="1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Montanorum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300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Gothic culture, </a:t>
            </a:r>
            <a:r>
              <a:rPr lang="en-GB" sz="13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Cistercian monastery in </a:t>
            </a:r>
            <a:r>
              <a:rPr lang="en-GB" sz="1300" b="1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Zbraslav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, Italian Court in </a:t>
            </a:r>
            <a:r>
              <a:rPr lang="en-GB" sz="13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Kutná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Hora and more</a:t>
            </a:r>
          </a:p>
          <a:p>
            <a:endParaRPr lang="cs-CZ" sz="1300" dirty="0">
              <a:latin typeface="Bookman Old Style" panose="02050604050505020204" pitchFamily="18" charset="0"/>
            </a:endParaRPr>
          </a:p>
          <a:p>
            <a:endParaRPr lang="cs-CZ" sz="1800" dirty="0">
              <a:latin typeface="Bookman Old Style" panose="02050604050505020204" pitchFamily="18" charset="0"/>
            </a:endParaRPr>
          </a:p>
          <a:p>
            <a:endParaRPr lang="cs-CZ" sz="1800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latin typeface="Bookman Old Style" panose="02050604050505020204" pitchFamily="18" charset="0"/>
            </a:endParaRPr>
          </a:p>
          <a:p>
            <a:endParaRPr lang="cs-CZ" sz="1600" dirty="0">
              <a:latin typeface="Bookman Old Style" panose="02050604050505020204" pitchFamily="18" charset="0"/>
            </a:endParaRPr>
          </a:p>
          <a:p>
            <a:r>
              <a:rPr lang="cs-CZ" sz="1600" dirty="0">
                <a:latin typeface="Bookman Old Style" panose="0205060405050502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922930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66502" y="1252150"/>
            <a:ext cx="8853054" cy="804835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rtl="0"/>
            <a:r>
              <a:rPr lang="en-GB" sz="2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The Czech State Under the Last </a:t>
            </a:r>
            <a:r>
              <a:rPr lang="en-GB" sz="2400" b="1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Přemyslids</a:t>
            </a:r>
            <a:endParaRPr lang="en-GB" sz="2400" b="1" i="0" u="none" strike="noStrike" dirty="0">
              <a:highlight>
                <a:srgbClr val="000000">
                  <a:alpha val="0"/>
                </a:srgbClr>
              </a:highlight>
              <a:latin typeface="Bookman Old Style"/>
            </a:endParaRPr>
          </a:p>
          <a:p>
            <a:pPr algn="ctr"/>
            <a:endParaRPr lang="cs-CZ" sz="1100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In 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1300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, Wenceslas II </a:t>
            </a:r>
            <a:r>
              <a:rPr lang="en-GB" sz="1400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received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the 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Polish royal crown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– earlier conflict over power with the </a:t>
            </a:r>
            <a:r>
              <a:rPr lang="en-GB" sz="14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Piasts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(</a:t>
            </a:r>
            <a:r>
              <a:rPr lang="en-GB" sz="14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Przemysł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II and </a:t>
            </a:r>
            <a:r>
              <a:rPr lang="en-GB" sz="14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Władysław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</a:t>
            </a:r>
            <a:r>
              <a:rPr lang="en-GB" sz="14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Łokietek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). Establishment of the 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Czech-Polish Union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. He also married 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Elizabeth </a:t>
            </a:r>
            <a:r>
              <a:rPr lang="en-GB" sz="1400" b="1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Richeza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, daughter of </a:t>
            </a:r>
            <a:r>
              <a:rPr lang="en-GB" sz="14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Przemysł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II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A year later, after the death of the Hungarian King 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Andrew III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(the last of the </a:t>
            </a:r>
            <a:r>
              <a:rPr lang="en-GB" sz="14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Arpads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), the son of Wenceslas II (Wenceslas, future Czech King Wenceslas III, grandson of </a:t>
            </a:r>
            <a:r>
              <a:rPr lang="en-GB" sz="14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Kunigunde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who was related to the </a:t>
            </a:r>
            <a:r>
              <a:rPr lang="en-GB" sz="14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Arpads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) is crowned Hungarian King </a:t>
            </a:r>
            <a:r>
              <a:rPr lang="en-GB" sz="1400" b="1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Ladislav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V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</a:t>
            </a:r>
            <a:r>
              <a:rPr lang="en-GB" sz="1400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after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complex negotiations (and bribing). Wenceslas</a:t>
            </a:r>
          </a:p>
          <a:p>
            <a:endParaRPr lang="cs-CZ" sz="1400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The rise of the Czech state </a:t>
            </a:r>
            <a:r>
              <a:rPr lang="en-GB" sz="1400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concerns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the </a:t>
            </a:r>
            <a:r>
              <a:rPr lang="en-GB" sz="1400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German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King 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Albert I of Habsburg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, who invaded Bohemia as the head of coalition troops, however, after the 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unsuccessful siege of </a:t>
            </a:r>
            <a:r>
              <a:rPr lang="en-GB" sz="1400" b="1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Kutná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Hora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, he was 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forced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to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withdraw at the end of 1304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The position of Wenceslas's son in Hungary also becomes complicated – the efforts of 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Charles Robert of Anjou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to assert his claims to the throne, supported by a number of Hungarian magnates.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Wenceslas III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(1305–1306) – takes over as ruler after the untimely death of his father, 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resigns the Hungarian crown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and </a:t>
            </a:r>
            <a:r>
              <a:rPr lang="en-GB" sz="1400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concludes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a peace agreement with Albert I of Habsburg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The situation in Poland becomes complicated – actions of </a:t>
            </a:r>
            <a:r>
              <a:rPr lang="en-GB" sz="14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Władysław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</a:t>
            </a:r>
            <a:r>
              <a:rPr lang="en-GB" sz="14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Łokietek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. Wenceslas III, who in the meantime got 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married to Viola of </a:t>
            </a:r>
            <a:r>
              <a:rPr lang="en-GB" sz="1400" b="1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Teschen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, decides on a military 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campaign to Poland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b="1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latin typeface="Bookman Old Style" panose="02050604050505020204" pitchFamily="18" charset="0"/>
            </a:endParaRPr>
          </a:p>
          <a:p>
            <a:endParaRPr lang="cs-CZ" sz="1800" dirty="0">
              <a:latin typeface="Bookman Old Style" panose="02050604050505020204" pitchFamily="18" charset="0"/>
            </a:endParaRPr>
          </a:p>
          <a:p>
            <a:endParaRPr lang="cs-CZ" sz="1800" dirty="0">
              <a:latin typeface="Bookman Old Style" panose="02050604050505020204" pitchFamily="18" charset="0"/>
            </a:endParaRPr>
          </a:p>
          <a:p>
            <a:endParaRPr lang="cs-CZ" sz="1800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latin typeface="Bookman Old Style" panose="02050604050505020204" pitchFamily="18" charset="0"/>
            </a:endParaRPr>
          </a:p>
          <a:p>
            <a:endParaRPr lang="cs-CZ" sz="1600" dirty="0">
              <a:latin typeface="Bookman Old Style" panose="02050604050505020204" pitchFamily="18" charset="0"/>
            </a:endParaRPr>
          </a:p>
          <a:p>
            <a:r>
              <a:rPr lang="cs-CZ" sz="1600" dirty="0">
                <a:latin typeface="Bookman Old Style" panose="0205060405050502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78055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66502" y="1252150"/>
            <a:ext cx="8853054" cy="804835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rtl="0"/>
            <a:r>
              <a:rPr lang="en-GB" sz="2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The Czech State Under the Last </a:t>
            </a:r>
            <a:r>
              <a:rPr lang="en-GB" sz="2400" b="1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Přemyslids</a:t>
            </a:r>
            <a:endParaRPr lang="en-GB" sz="2400" b="1" i="0" u="none" strike="noStrike" dirty="0">
              <a:highlight>
                <a:srgbClr val="000000">
                  <a:alpha val="0"/>
                </a:srgbClr>
              </a:highlight>
              <a:latin typeface="Bookman Old Style"/>
            </a:endParaRPr>
          </a:p>
          <a:p>
            <a:pPr algn="ctr"/>
            <a:endParaRPr lang="cs-CZ" sz="1100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However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, Wenceslas III is assassinated 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in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Olomouc on 4 September 1306, leading to the fall of the </a:t>
            </a:r>
            <a:r>
              <a:rPr lang="en-GB" sz="1400" b="1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Přemyslid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house.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b="1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latin typeface="Bookman Old Style" panose="02050604050505020204" pitchFamily="18" charset="0"/>
            </a:endParaRPr>
          </a:p>
          <a:p>
            <a:endParaRPr lang="cs-CZ" sz="1800" dirty="0">
              <a:latin typeface="Bookman Old Style" panose="02050604050505020204" pitchFamily="18" charset="0"/>
            </a:endParaRPr>
          </a:p>
          <a:p>
            <a:endParaRPr lang="cs-CZ" sz="1800" dirty="0">
              <a:latin typeface="Bookman Old Style" panose="02050604050505020204" pitchFamily="18" charset="0"/>
            </a:endParaRPr>
          </a:p>
          <a:p>
            <a:endParaRPr lang="cs-CZ" sz="1800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latin typeface="Bookman Old Style" panose="02050604050505020204" pitchFamily="18" charset="0"/>
            </a:endParaRPr>
          </a:p>
          <a:p>
            <a:endParaRPr lang="cs-CZ" sz="1600" dirty="0">
              <a:latin typeface="Bookman Old Style" panose="02050604050505020204" pitchFamily="18" charset="0"/>
            </a:endParaRPr>
          </a:p>
          <a:p>
            <a:r>
              <a:rPr lang="cs-CZ" sz="1600" dirty="0">
                <a:latin typeface="Bookman Old Style" panose="02050604050505020204" pitchFamily="18" charset="0"/>
              </a:rPr>
              <a:t>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64" y="2843784"/>
            <a:ext cx="3882653" cy="2849721"/>
          </a:xfrm>
          <a:prstGeom prst="rect">
            <a:avLst/>
          </a:prstGeom>
        </p:spPr>
      </p:pic>
      <p:pic>
        <p:nvPicPr>
          <p:cNvPr id="1030" name="Picture 6" descr="Smrt zastihla posledního Přemyslovce v Olomouci | TerraHu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070" y="2855255"/>
            <a:ext cx="3953533" cy="282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31348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/>
          <p:cNvSpPr txBox="1"/>
          <p:nvPr/>
        </p:nvSpPr>
        <p:spPr>
          <a:xfrm>
            <a:off x="617838" y="1589903"/>
            <a:ext cx="8056605" cy="5123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en-GB" sz="2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The Arrival of Slavs</a:t>
            </a:r>
          </a:p>
          <a:p>
            <a:pPr algn="ctr"/>
            <a:endParaRPr lang="cs-CZ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7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The original area of the Slavic tribes – the area between the river Bug and the Carpathian arch (today's Belarus and Ukraine)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7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Beginning in the </a:t>
            </a:r>
            <a:r>
              <a:rPr lang="en-GB" sz="17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5th century</a:t>
            </a:r>
            <a:r>
              <a:rPr lang="en-GB" sz="17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– westward movement of Slavic tribes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700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C</a:t>
            </a:r>
            <a:r>
              <a:rPr lang="en-GB" sz="17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reation of the </a:t>
            </a:r>
            <a:r>
              <a:rPr lang="en-GB" sz="17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three</a:t>
            </a:r>
            <a:r>
              <a:rPr lang="en-GB" sz="17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main branches of the Slavs: </a:t>
            </a:r>
            <a:r>
              <a:rPr lang="en-GB" sz="17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southern, eastern and western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7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Western Slavs</a:t>
            </a:r>
            <a:r>
              <a:rPr lang="en-GB" sz="17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in the territory of today's Czech Republic, Poland and north-</a:t>
            </a:r>
            <a:r>
              <a:rPr lang="en-GB" sz="1700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e</a:t>
            </a:r>
            <a:r>
              <a:rPr lang="en-GB" sz="17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astern Germany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7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Up until the 6th century, Bohemia and Moravia was </a:t>
            </a:r>
            <a:r>
              <a:rPr lang="en-GB" sz="1700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inhabited</a:t>
            </a:r>
            <a:r>
              <a:rPr lang="en-GB" sz="17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by Lombards, who then migrated to the Apennine Peninsula in the 560s.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7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Slavs were organised into </a:t>
            </a:r>
            <a:r>
              <a:rPr lang="en-GB" sz="17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warbands</a:t>
            </a:r>
            <a:r>
              <a:rPr lang="en-GB" sz="17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– later shift towards an </a:t>
            </a:r>
            <a:r>
              <a:rPr lang="en-GB" sz="17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agricultural way of life</a:t>
            </a:r>
            <a:endParaRPr lang="cs-CZ" b="1" dirty="0">
              <a:latin typeface="Bookman Old Style" panose="020506040505050202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357633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453082" y="1252150"/>
            <a:ext cx="8180172" cy="532453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rtl="0"/>
            <a:r>
              <a:rPr lang="en-GB" sz="1800" b="1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Samo's</a:t>
            </a:r>
            <a:r>
              <a:rPr lang="en-GB" sz="18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Empire (623-656)</a:t>
            </a:r>
          </a:p>
          <a:p>
            <a:pPr algn="ctr"/>
            <a:endParaRPr lang="cs-CZ" sz="1800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600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A</a:t>
            </a:r>
            <a:r>
              <a:rPr lang="en-GB" sz="16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d hoc </a:t>
            </a:r>
            <a:r>
              <a:rPr lang="en-GB" sz="16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proto-state </a:t>
            </a:r>
            <a:r>
              <a:rPr lang="en-GB" sz="160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e</a:t>
            </a:r>
            <a:r>
              <a:rPr lang="en-GB" sz="16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stablished in the early 620s</a:t>
            </a:r>
            <a:endParaRPr lang="cs-CZ" sz="1600" b="1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6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Mentions of </a:t>
            </a:r>
            <a:r>
              <a:rPr lang="en-GB" sz="16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Samo's</a:t>
            </a:r>
            <a:r>
              <a:rPr lang="en-GB" sz="16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Empire found in the Frankish chronicles of </a:t>
            </a:r>
            <a:r>
              <a:rPr lang="en-GB" sz="1600" b="1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Fredegar</a:t>
            </a:r>
            <a:endParaRPr lang="cs-CZ" sz="1600" b="1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600" b="1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Samo</a:t>
            </a:r>
            <a:r>
              <a:rPr lang="en-GB" sz="16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– a Frankish merchant who managed to unite a number of Slavic tribes to fight against the </a:t>
            </a:r>
            <a:r>
              <a:rPr lang="en-GB" sz="16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Avars</a:t>
            </a:r>
            <a:endParaRPr lang="cs-CZ" sz="1600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6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His "empire" soon came into conflict with the Franks</a:t>
            </a:r>
            <a:endParaRPr lang="cs-CZ" sz="1600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6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In </a:t>
            </a:r>
            <a:r>
              <a:rPr lang="en-GB" sz="16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631</a:t>
            </a:r>
            <a:r>
              <a:rPr lang="en-GB" sz="16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, a battle (siege) took place near </a:t>
            </a:r>
            <a:r>
              <a:rPr lang="en-GB" sz="1600" b="1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Wogastisburg</a:t>
            </a:r>
            <a:r>
              <a:rPr lang="en-GB" sz="16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, which ended in </a:t>
            </a:r>
            <a:r>
              <a:rPr lang="en-GB" sz="1600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a loss</a:t>
            </a:r>
            <a:r>
              <a:rPr lang="en-GB" sz="16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for the Frankish king Dagobert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6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The location of </a:t>
            </a:r>
            <a:r>
              <a:rPr lang="en-GB" sz="16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Wogastisburg</a:t>
            </a:r>
            <a:r>
              <a:rPr lang="en-GB" sz="16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is debated – </a:t>
            </a:r>
            <a:r>
              <a:rPr lang="en-GB" sz="16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Mikulčice</a:t>
            </a:r>
            <a:r>
              <a:rPr lang="en-GB" sz="16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, the area around </a:t>
            </a:r>
            <a:r>
              <a:rPr lang="en-GB" sz="16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Kadaň</a:t>
            </a:r>
            <a:r>
              <a:rPr lang="en-GB" sz="16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in north-western Bohemia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6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From </a:t>
            </a:r>
            <a:r>
              <a:rPr lang="en-GB" sz="16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656</a:t>
            </a:r>
            <a:r>
              <a:rPr lang="en-GB" sz="16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there are no more mentions of </a:t>
            </a:r>
            <a:r>
              <a:rPr lang="en-GB" sz="16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Samo's</a:t>
            </a:r>
            <a:r>
              <a:rPr lang="en-GB" sz="16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Empire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6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Outside of the mentions in the Chronicle of </a:t>
            </a:r>
            <a:r>
              <a:rPr lang="en-GB" sz="16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Fredegar</a:t>
            </a:r>
            <a:r>
              <a:rPr lang="en-GB" sz="16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we are forced to rely primarily on </a:t>
            </a:r>
            <a:r>
              <a:rPr lang="en-GB" sz="16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archaeological research</a:t>
            </a:r>
            <a:endParaRPr lang="cs-CZ" sz="16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15246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74815" y="1252150"/>
            <a:ext cx="8853054" cy="758669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rtl="0"/>
            <a:r>
              <a:rPr lang="en-GB" sz="20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Great Moravia and the </a:t>
            </a:r>
            <a:r>
              <a:rPr lang="en-GB" sz="2000" b="1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Moymirid</a:t>
            </a:r>
            <a:r>
              <a:rPr lang="en-GB" sz="20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Dynasty (ca. 830–906)</a:t>
            </a:r>
          </a:p>
          <a:p>
            <a:pPr algn="ctr"/>
            <a:endParaRPr lang="cs-CZ" sz="1800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2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Following the collapse of </a:t>
            </a:r>
            <a:r>
              <a:rPr lang="en-GB" sz="12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Samo's</a:t>
            </a:r>
            <a:r>
              <a:rPr lang="en-GB" sz="12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Empire, there are only brief mentions of Slavic settlement and activities in our territory – the so-called </a:t>
            </a:r>
            <a:r>
              <a:rPr lang="en-GB" sz="12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Bavarian Geographer</a:t>
            </a:r>
            <a:r>
              <a:rPr lang="en-GB" sz="12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, again we rely mainly on archaeological sources and research</a:t>
            </a:r>
            <a:endParaRPr lang="cs-CZ" sz="1250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250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2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Great Moravia – there are several etymologies for the name, such as the work of the Byzantine Emperor Constantine VII </a:t>
            </a:r>
            <a:r>
              <a:rPr lang="en-GB" sz="12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Porphyrogenitus</a:t>
            </a:r>
            <a:r>
              <a:rPr lang="en-GB" sz="12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"De </a:t>
            </a:r>
            <a:r>
              <a:rPr lang="en-GB" sz="12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administratio</a:t>
            </a:r>
            <a:r>
              <a:rPr lang="en-GB" sz="12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</a:t>
            </a:r>
            <a:r>
              <a:rPr lang="en-GB" sz="12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imperio</a:t>
            </a:r>
            <a:r>
              <a:rPr lang="en-GB" sz="12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" (early 10th century) and the designation "</a:t>
            </a:r>
            <a:r>
              <a:rPr lang="en-GB" sz="1200" b="1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Megale</a:t>
            </a:r>
            <a:r>
              <a:rPr lang="en-GB" sz="12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Moravia</a:t>
            </a:r>
            <a:r>
              <a:rPr lang="en-GB" sz="12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". </a:t>
            </a:r>
            <a:r>
              <a:rPr lang="en-GB" sz="12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The first state unit in our territory</a:t>
            </a:r>
            <a:r>
              <a:rPr lang="en-GB" sz="12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.</a:t>
            </a:r>
            <a:endParaRPr lang="cs-CZ" sz="1250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250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200" b="1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Mojmir</a:t>
            </a:r>
            <a:r>
              <a:rPr lang="en-GB" sz="12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I</a:t>
            </a:r>
            <a:r>
              <a:rPr lang="en-GB" sz="12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– the first Duke of Great Moravia, dispute with the Prince of Nitra, </a:t>
            </a:r>
            <a:r>
              <a:rPr lang="en-GB" sz="1200" b="1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Pribina</a:t>
            </a:r>
            <a:endParaRPr lang="cs-CZ" sz="1250" b="1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250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200" b="1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Rostislav</a:t>
            </a:r>
            <a:r>
              <a:rPr lang="en-GB" sz="12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(846–870)</a:t>
            </a:r>
            <a:r>
              <a:rPr lang="en-GB" sz="12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– originally an ally of the East Frankish Empire of Louis the German, conflict from 855 (tribute dispute and other issues)</a:t>
            </a:r>
            <a:endParaRPr lang="cs-CZ" sz="1250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250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250" b="1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250" b="1" dirty="0">
              <a:latin typeface="Bookman Old Style" panose="02050604050505020204" pitchFamily="18" charset="0"/>
            </a:endParaRPr>
          </a:p>
          <a:p>
            <a:endParaRPr lang="cs-CZ" sz="1400" dirty="0">
              <a:latin typeface="Bookman Old Style" panose="02050604050505020204" pitchFamily="18" charset="0"/>
            </a:endParaRPr>
          </a:p>
          <a:p>
            <a:endParaRPr lang="cs-CZ" sz="1400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latin typeface="Bookman Old Style" panose="02050604050505020204" pitchFamily="18" charset="0"/>
            </a:endParaRPr>
          </a:p>
          <a:p>
            <a:endParaRPr lang="cs-CZ" sz="1600" dirty="0">
              <a:latin typeface="Bookman Old Style" panose="02050604050505020204" pitchFamily="18" charset="0"/>
            </a:endParaRPr>
          </a:p>
          <a:p>
            <a:r>
              <a:rPr lang="cs-CZ" sz="1600" dirty="0">
                <a:latin typeface="Bookman Old Style" panose="02050604050505020204" pitchFamily="18" charset="0"/>
              </a:rPr>
              <a:t>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342" y="3880365"/>
            <a:ext cx="3997992" cy="269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07651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74815" y="1252150"/>
            <a:ext cx="8853054" cy="758669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rtl="0"/>
            <a:r>
              <a:rPr lang="en-GB" sz="20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Great Moravia and the </a:t>
            </a:r>
            <a:r>
              <a:rPr lang="en-GB" sz="2000" b="1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Moymirid</a:t>
            </a:r>
            <a:r>
              <a:rPr lang="en-GB" sz="20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Dynasty (ca. 830–906)</a:t>
            </a:r>
          </a:p>
          <a:p>
            <a:pPr algn="ctr"/>
            <a:endParaRPr lang="cs-CZ" sz="1800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200" b="1" i="0" u="none" strike="noStrike" dirty="0" smtClean="0">
                <a:highlight>
                  <a:srgbClr val="000000">
                    <a:alpha val="0"/>
                  </a:srgbClr>
                </a:highlight>
                <a:latin typeface="Bookman Old Style"/>
              </a:rPr>
              <a:t>863</a:t>
            </a:r>
            <a:r>
              <a:rPr lang="en-GB" sz="1200" b="0" i="0" u="none" strike="noStrike" dirty="0" smtClean="0">
                <a:highlight>
                  <a:srgbClr val="000000">
                    <a:alpha val="0"/>
                  </a:srgbClr>
                </a:highlight>
                <a:latin typeface="Bookman Old Style"/>
              </a:rPr>
              <a:t> </a:t>
            </a:r>
            <a:r>
              <a:rPr lang="en-GB" sz="12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– In an effort to strengthen his position, </a:t>
            </a:r>
            <a:r>
              <a:rPr lang="en-GB" sz="12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Rostislav</a:t>
            </a:r>
            <a:r>
              <a:rPr lang="en-GB" sz="12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allied with Byzantium. Emperor </a:t>
            </a:r>
            <a:r>
              <a:rPr lang="en-GB" sz="12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Michael III</a:t>
            </a:r>
            <a:r>
              <a:rPr lang="en-GB" sz="12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and the Patriarch of Constantinople, </a:t>
            </a:r>
            <a:r>
              <a:rPr lang="en-GB" sz="12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Photios</a:t>
            </a:r>
            <a:r>
              <a:rPr lang="en-GB" sz="12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, send a mission headed by </a:t>
            </a:r>
            <a:r>
              <a:rPr lang="en-GB" sz="12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Constantine the Philosopher (Cyril)</a:t>
            </a:r>
            <a:r>
              <a:rPr lang="en-GB" sz="12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and </a:t>
            </a:r>
            <a:r>
              <a:rPr lang="en-GB" sz="12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Methodius</a:t>
            </a:r>
            <a:r>
              <a:rPr lang="en-GB" sz="12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. The beginning of </a:t>
            </a:r>
            <a:r>
              <a:rPr lang="en-GB" sz="1200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wide-scale</a:t>
            </a:r>
            <a:r>
              <a:rPr lang="en-GB" sz="12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</a:t>
            </a:r>
            <a:r>
              <a:rPr lang="en-GB" sz="12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Christianisation of Great Moravia</a:t>
            </a:r>
            <a:r>
              <a:rPr lang="en-GB" sz="12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. </a:t>
            </a:r>
            <a:r>
              <a:rPr lang="en-GB" sz="12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Old Church Slavonic</a:t>
            </a:r>
            <a:r>
              <a:rPr lang="en-GB" sz="12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– liturgical language. Later the establishment of the short-lived Moravian (Pannonian) archdiocese.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250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2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870 – accession of Duke </a:t>
            </a:r>
            <a:r>
              <a:rPr lang="en-GB" sz="1200" b="1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Svatopluk</a:t>
            </a:r>
            <a:r>
              <a:rPr lang="en-GB" sz="12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(870–894): nephew of </a:t>
            </a:r>
            <a:r>
              <a:rPr lang="en-GB" sz="12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Rostislav</a:t>
            </a:r>
            <a:r>
              <a:rPr lang="en-GB" sz="12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, with whom </a:t>
            </a:r>
            <a:r>
              <a:rPr lang="en-GB" sz="12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Svatopluk</a:t>
            </a:r>
            <a:r>
              <a:rPr lang="en-GB" sz="12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got into conflict. Also the beginning of further clashes with the East Frankish Empire, ended by a compromise peace treaty in </a:t>
            </a:r>
            <a:r>
              <a:rPr lang="en-GB" sz="1200" b="1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Forchheim</a:t>
            </a:r>
            <a:r>
              <a:rPr lang="en-GB" sz="12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in 874.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250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200" b="1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Mojmir</a:t>
            </a:r>
            <a:r>
              <a:rPr lang="en-GB" sz="12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II </a:t>
            </a:r>
            <a:r>
              <a:rPr lang="en-GB" sz="12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(894–906) – dealing with the invasion of the </a:t>
            </a:r>
            <a:r>
              <a:rPr lang="en-GB" sz="1200" b="1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Avars</a:t>
            </a:r>
            <a:r>
              <a:rPr lang="en-GB" sz="12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(Hungarians) </a:t>
            </a:r>
            <a:r>
              <a:rPr lang="en-GB" sz="12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and</a:t>
            </a:r>
            <a:r>
              <a:rPr lang="en-GB" sz="1200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,</a:t>
            </a:r>
            <a:r>
              <a:rPr lang="en-GB" sz="12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from 906, there are no further mentions of Great Moravia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250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2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Other than the sparse written mentions in period sources and chronicles, we once again rely mainly on archaeological 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250" b="1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250" b="1" dirty="0">
              <a:latin typeface="Bookman Old Style" panose="02050604050505020204" pitchFamily="18" charset="0"/>
            </a:endParaRPr>
          </a:p>
          <a:p>
            <a:endParaRPr lang="cs-CZ" sz="1400" dirty="0">
              <a:latin typeface="Bookman Old Style" panose="02050604050505020204" pitchFamily="18" charset="0"/>
            </a:endParaRPr>
          </a:p>
          <a:p>
            <a:endParaRPr lang="cs-CZ" sz="1400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latin typeface="Bookman Old Style" panose="02050604050505020204" pitchFamily="18" charset="0"/>
            </a:endParaRPr>
          </a:p>
          <a:p>
            <a:endParaRPr lang="cs-CZ" sz="1600" dirty="0">
              <a:latin typeface="Bookman Old Style" panose="02050604050505020204" pitchFamily="18" charset="0"/>
            </a:endParaRPr>
          </a:p>
          <a:p>
            <a:r>
              <a:rPr lang="cs-CZ" sz="1600" dirty="0">
                <a:latin typeface="Bookman Old Style" panose="02050604050505020204" pitchFamily="18" charset="0"/>
              </a:rPr>
              <a:t>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446" y="4443983"/>
            <a:ext cx="3243785" cy="218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2661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453082" y="1252150"/>
            <a:ext cx="8180172" cy="747897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rtl="0"/>
            <a:r>
              <a:rPr lang="en-GB" sz="2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The Czech State in the 10th Century and the </a:t>
            </a:r>
            <a:r>
              <a:rPr lang="en-GB" sz="2400" b="1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Přemyslid</a:t>
            </a:r>
            <a:r>
              <a:rPr lang="en-GB" sz="2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Dynasty</a:t>
            </a:r>
          </a:p>
          <a:p>
            <a:pPr algn="ctr"/>
            <a:endParaRPr lang="cs-CZ" sz="1200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The </a:t>
            </a:r>
            <a:r>
              <a:rPr lang="en-GB" sz="1400" b="1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Přemyslids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were one of the many Slavic houses in the territory of today's Bohemia, but in the latter half of the 9th century, they managed to </a:t>
            </a:r>
            <a:r>
              <a:rPr lang="en-GB" sz="1400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establish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rulership over the other families – the territory of Bohemia, at the time belonging to Great Moravia. 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845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 marks the 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baptism of 14 </a:t>
            </a:r>
            <a:r>
              <a:rPr lang="en-GB" sz="1400" b="1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Bohemian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princes in Regensburg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. The centre of the </a:t>
            </a:r>
            <a:r>
              <a:rPr lang="en-GB" sz="14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Přemyslid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holdings was </a:t>
            </a:r>
            <a:r>
              <a:rPr lang="en-GB" sz="1400" b="1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Levý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Hradec</a:t>
            </a:r>
            <a:endParaRPr lang="cs-CZ" sz="1400" b="1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Duke </a:t>
            </a:r>
            <a:r>
              <a:rPr lang="en-GB" sz="1400" b="1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Bořivoj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(husband of 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Ludmila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) is already closely associated with </a:t>
            </a:r>
            <a:r>
              <a:rPr lang="en-GB" sz="14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Levý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Hradec (fortified settlement near Prague, downstream of the Vltava)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400" b="1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Vratislaus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I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(915–921) – son of </a:t>
            </a:r>
            <a:r>
              <a:rPr lang="en-GB" sz="14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Bořivoj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, husband of </a:t>
            </a:r>
            <a:r>
              <a:rPr lang="en-GB" sz="1400" b="1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Drahomíra</a:t>
            </a:r>
            <a:endParaRPr lang="cs-CZ" sz="1400" b="1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Wenceslas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(921–935) – faces attacks from the Roman King 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Henry the Fowler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, eventual peace and submission of 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Bohemia as a vassal to the Roman King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that required the 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payment of tribute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. Wenceslas founds the Church of St. Vitus at Prague Castle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Duke Wenceslas's 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policy of consensus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did not receive broader support, Wenceslas's relatives voice their own ambitions for power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In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935, 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Duke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Wenceslas is assassinated 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at the fort in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</a:t>
            </a:r>
            <a:r>
              <a:rPr lang="en-GB" sz="1400" b="1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Stará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</a:t>
            </a:r>
            <a:r>
              <a:rPr lang="en-GB" sz="1400" b="1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Boleslav</a:t>
            </a:r>
            <a:endParaRPr lang="cs-CZ" sz="1400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latin typeface="Bookman Old Style" panose="02050604050505020204" pitchFamily="18" charset="0"/>
            </a:endParaRPr>
          </a:p>
          <a:p>
            <a:endParaRPr lang="cs-CZ" sz="1400" dirty="0">
              <a:latin typeface="Bookman Old Style" panose="02050604050505020204" pitchFamily="18" charset="0"/>
            </a:endParaRPr>
          </a:p>
          <a:p>
            <a:r>
              <a:rPr lang="cs-CZ" sz="1400" dirty="0">
                <a:latin typeface="Bookman Old Style" panose="0205060405050502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582784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66502" y="1252150"/>
            <a:ext cx="8853054" cy="740202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rtl="0"/>
            <a:r>
              <a:rPr lang="en-GB" sz="2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The Czech State in the 10th Century and the </a:t>
            </a:r>
            <a:r>
              <a:rPr lang="en-GB" sz="2400" b="1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Přemyslid</a:t>
            </a:r>
            <a:r>
              <a:rPr lang="en-GB" sz="2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Dynasty</a:t>
            </a:r>
          </a:p>
          <a:p>
            <a:pPr algn="ctr"/>
            <a:endParaRPr lang="cs-CZ" sz="1800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400" b="1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Boleslaus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I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(935 – circa 972) – conflict with the German King 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Otto I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, ended in a compromise peace towards the end of the 940s</a:t>
            </a:r>
            <a:endParaRPr lang="cs-CZ" sz="1400" b="1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955 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– 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Battle of </a:t>
            </a:r>
            <a:r>
              <a:rPr lang="en-GB" sz="1400" b="1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Lechfeld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with the participation of the troops of Duke </a:t>
            </a:r>
            <a:r>
              <a:rPr lang="en-GB" sz="14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Boleslaus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I, associated with subsequent territorial gains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Consolidation of the state and attempts at a more systematic Christianisation</a:t>
            </a:r>
            <a:endParaRPr lang="cs-CZ" sz="1400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400" b="1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Boleslaus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II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(ca. 972–999) – during his reign, the efforts to 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establish a diocese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in Prague came to fruition. This occurred in 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973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(imperial congress in </a:t>
            </a:r>
            <a:r>
              <a:rPr lang="en-GB" sz="14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Quedlinburg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) – first Prague bishop </a:t>
            </a:r>
            <a:r>
              <a:rPr lang="en-GB" sz="1400" b="1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Thietmar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, originally from Saxony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995 – conflict with the </a:t>
            </a:r>
            <a:r>
              <a:rPr lang="en-GB" sz="1400" b="1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Slavnik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family (</a:t>
            </a:r>
            <a:r>
              <a:rPr lang="en-GB" sz="1400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increasing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political ambitions </a:t>
            </a:r>
            <a:r>
              <a:rPr lang="en-GB" sz="1400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challenging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</a:t>
            </a:r>
            <a:r>
              <a:rPr lang="en-GB" sz="14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Přemyslid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dominance) and their massacre at the fort of </a:t>
            </a:r>
            <a:r>
              <a:rPr lang="en-GB" sz="1400" b="1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Libice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. Only one of the important family members was spared – Bishop </a:t>
            </a:r>
            <a:r>
              <a:rPr lang="en-GB" sz="14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Vojtěch</a:t>
            </a:r>
            <a:endParaRPr lang="en-GB" sz="1400" b="0" i="0" u="none" strike="noStrike" dirty="0">
              <a:highlight>
                <a:srgbClr val="000000">
                  <a:alpha val="0"/>
                </a:srgbClr>
              </a:highlight>
              <a:latin typeface="Bookman Old Styl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In 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997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, </a:t>
            </a:r>
            <a:r>
              <a:rPr lang="en-GB" sz="1400" b="1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Vojtěch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was killed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during his "mission" in the territory of the Baltic Prussians, his remains subsequently stored in Gniezno, later proclaimed St Adalbert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400" b="1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Boleslaus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III </a:t>
            </a:r>
            <a:r>
              <a:rPr lang="cs-CZ" sz="1400" b="1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(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the Red</a:t>
            </a:r>
            <a:r>
              <a:rPr lang="cs-CZ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)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(999–1002, January – February 1003) – his short reign connected with the first significant internal crisis of the Czech 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latin typeface="Bookman Old Style" panose="02050604050505020204" pitchFamily="18" charset="0"/>
            </a:endParaRPr>
          </a:p>
          <a:p>
            <a:endParaRPr lang="cs-CZ" sz="1600" dirty="0">
              <a:latin typeface="Bookman Old Style" panose="02050604050505020204" pitchFamily="18" charset="0"/>
            </a:endParaRPr>
          </a:p>
          <a:p>
            <a:endParaRPr lang="cs-CZ" sz="1600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latin typeface="Bookman Old Style" panose="02050604050505020204" pitchFamily="18" charset="0"/>
            </a:endParaRPr>
          </a:p>
          <a:p>
            <a:endParaRPr lang="cs-CZ" sz="1400" dirty="0">
              <a:latin typeface="Bookman Old Style" panose="02050604050505020204" pitchFamily="18" charset="0"/>
            </a:endParaRPr>
          </a:p>
          <a:p>
            <a:r>
              <a:rPr lang="cs-CZ" sz="1400" dirty="0">
                <a:latin typeface="Bookman Old Style" panose="0205060405050502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377493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66502" y="1252150"/>
            <a:ext cx="8853054" cy="754052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rtl="0"/>
            <a:r>
              <a:rPr lang="en-GB" sz="2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Early Medieval Czech State in the 11th Century – Agnatic Seniority and Castle System</a:t>
            </a:r>
          </a:p>
          <a:p>
            <a:pPr algn="ctr"/>
            <a:endParaRPr lang="cs-CZ" sz="1100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400" b="1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Boleslaus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III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– effort to remove all potential competitors, escape of brothers Jaromír and Oldřich to Bavaria</a:t>
            </a:r>
            <a:endParaRPr lang="cs-CZ" sz="1400" b="1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4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Bolesla</a:t>
            </a:r>
            <a:r>
              <a:rPr lang="cs-CZ" sz="14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us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eventually overthrown with Polish </a:t>
            </a:r>
            <a:r>
              <a:rPr lang="cs-CZ" sz="1400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backing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(Polish King </a:t>
            </a:r>
            <a:r>
              <a:rPr lang="en-GB" sz="14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Bolesław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the Brave)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Duke</a:t>
            </a:r>
            <a:r>
              <a:rPr lang="cs-CZ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Jaromír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(1004) took over with the help of German King Henry II (hostility with  </a:t>
            </a:r>
            <a:r>
              <a:rPr lang="en-GB" sz="14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Bolesław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the Brave)</a:t>
            </a:r>
            <a:endParaRPr lang="cs-CZ" sz="1400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In 1012 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Duke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Oldřich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seized power (his brother Jaromír was blinded and castrated), in 1019 he conquered Moravia from the Poles and hand</a:t>
            </a:r>
            <a:r>
              <a:rPr lang="cs-CZ" sz="14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ed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over its rule to his son </a:t>
            </a:r>
            <a:r>
              <a:rPr lang="en-GB" sz="14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Břetislav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In 1024, Oldřich accepted the fiefdom of Bohemia from Henry II, further conflicts with Poland and the German king followed; 1033 - Establishment of the Benedictine 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monastery in </a:t>
            </a:r>
            <a:r>
              <a:rPr lang="en-GB" sz="1400" b="1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Sázava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(Procopius)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400" b="1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Břetislav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I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(1034–1055) – capable ruler, before 1034 as the head of Czech troops advancing </a:t>
            </a:r>
            <a:r>
              <a:rPr lang="cs-CZ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in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to Poland, Gniezno – 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Decrees of Gniezno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(agnatic seniority)</a:t>
            </a:r>
            <a:endParaRPr lang="cs-CZ" sz="1400" b="1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Institution of 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agnatic seniority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and the origin of Moravian districts – 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Olomouc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, 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Brno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and </a:t>
            </a:r>
            <a:r>
              <a:rPr lang="en-GB" sz="1400" b="1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Znojmo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, the formation of the castle system, </a:t>
            </a:r>
            <a:r>
              <a:rPr lang="cs-CZ" sz="14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roots</a:t>
            </a:r>
            <a:r>
              <a:rPr lang="cs-CZ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</a:t>
            </a:r>
            <a:r>
              <a:rPr lang="cs-CZ" sz="14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of</a:t>
            </a:r>
            <a:r>
              <a:rPr lang="cs-CZ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</a:t>
            </a:r>
            <a:r>
              <a:rPr lang="cs-CZ" sz="14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aristocracy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and central offices of the duke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dirty="0">
              <a:latin typeface="Bookman Old Style" panose="02050604050505020204" pitchFamily="18" charset="0"/>
            </a:endParaRPr>
          </a:p>
          <a:p>
            <a:endParaRPr lang="cs-CZ" sz="1800" dirty="0">
              <a:latin typeface="Bookman Old Style" panose="02050604050505020204" pitchFamily="18" charset="0"/>
            </a:endParaRPr>
          </a:p>
          <a:p>
            <a:endParaRPr lang="cs-CZ" sz="1800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latin typeface="Bookman Old Style" panose="02050604050505020204" pitchFamily="18" charset="0"/>
            </a:endParaRPr>
          </a:p>
          <a:p>
            <a:endParaRPr lang="cs-CZ" sz="1600" dirty="0">
              <a:latin typeface="Bookman Old Style" panose="02050604050505020204" pitchFamily="18" charset="0"/>
            </a:endParaRPr>
          </a:p>
          <a:p>
            <a:r>
              <a:rPr lang="cs-CZ" sz="1600" dirty="0">
                <a:latin typeface="Bookman Old Style" panose="0205060405050502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809798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66502" y="1252150"/>
            <a:ext cx="8853054" cy="734047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rtl="0"/>
            <a:r>
              <a:rPr lang="en-GB" sz="2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Early Medieval Czech State in the 11th Century – Agnatic Seniority and Castle System</a:t>
            </a:r>
          </a:p>
          <a:p>
            <a:pPr algn="ctr"/>
            <a:endParaRPr lang="cs-CZ" sz="1300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300" b="1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Spytihnev</a:t>
            </a:r>
            <a:r>
              <a:rPr lang="en-GB" sz="13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II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(1055–1061) – short rule, continues the work started by </a:t>
            </a:r>
            <a:r>
              <a:rPr lang="en-GB" sz="13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Břetislav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I, but "abolishes" Moravian districts </a:t>
            </a:r>
            <a:endParaRPr lang="cs-CZ" sz="1300" b="1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300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300" b="1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Vratislaus</a:t>
            </a:r>
            <a:r>
              <a:rPr lang="en-GB" sz="13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II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(1061–1092) – restores Moravian districts (brothers Conrad and Otto), youngest brother Jaromír, Bishop of Prague. Soon, disputes over power emerge between </a:t>
            </a:r>
            <a:r>
              <a:rPr lang="en-GB" sz="13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Vratislaus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and Jaromír, which, among other things, </a:t>
            </a:r>
            <a:r>
              <a:rPr lang="en-GB" sz="13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Vratislaus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solves by established the Olomouc diocese in 1063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300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During the reign of </a:t>
            </a:r>
            <a:r>
              <a:rPr lang="en-GB" sz="13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Vratislaus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– </a:t>
            </a:r>
            <a:r>
              <a:rPr lang="en-GB" sz="13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struggle over investiture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(Emperor Henry IV and Pope Gregory VII), </a:t>
            </a:r>
            <a:r>
              <a:rPr lang="en-GB" sz="13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Vratislaus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sided with the emperor. In </a:t>
            </a:r>
            <a:r>
              <a:rPr lang="en-GB" sz="13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1085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, </a:t>
            </a:r>
            <a:r>
              <a:rPr lang="en-GB" sz="13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Vratislaus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received a (non-hereditary) </a:t>
            </a:r>
            <a:r>
              <a:rPr lang="en-GB" sz="13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royal crown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for his alliance with Henry IV. A richly illuminated </a:t>
            </a:r>
            <a:r>
              <a:rPr lang="en-GB" sz="13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Codex </a:t>
            </a:r>
            <a:r>
              <a:rPr lang="en-GB" sz="1300" b="1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Vyssegradensis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was created to represent </a:t>
            </a:r>
            <a:r>
              <a:rPr lang="en-GB" sz="13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Vratislaus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300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Towards the end of </a:t>
            </a:r>
            <a:r>
              <a:rPr lang="en-GB" sz="13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Vratislaus's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reign, </a:t>
            </a:r>
            <a:r>
              <a:rPr lang="cs-CZ" sz="13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opposition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of his eldest son </a:t>
            </a:r>
            <a:r>
              <a:rPr lang="en-GB" sz="1300" b="1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Břetislav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(support from a large part of the emerging aristocracy) and the beginning of the second serious internal crisis of the early medieval Czech state.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300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300" b="1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Břetislav</a:t>
            </a:r>
            <a:r>
              <a:rPr lang="en-GB" sz="13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II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(1092–1100) – assassinated at the hunting lodge in </a:t>
            </a:r>
            <a:r>
              <a:rPr lang="en-GB" sz="13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Zbečno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, </a:t>
            </a:r>
            <a:r>
              <a:rPr lang="en-GB" sz="13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murder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of a large part of the</a:t>
            </a:r>
            <a:r>
              <a:rPr lang="cs-CZ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</a:t>
            </a:r>
            <a:r>
              <a:rPr lang="en-GB" sz="1300" b="1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Vršovci</a:t>
            </a:r>
            <a:r>
              <a:rPr lang="en-GB" sz="13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family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300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300" b="1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Bořivoj</a:t>
            </a:r>
            <a:r>
              <a:rPr lang="en-GB" sz="13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II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(1100–1107, 1117–1120</a:t>
            </a:r>
            <a:r>
              <a:rPr lang="cs-CZ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,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his accession violated agnatic seniority), </a:t>
            </a:r>
            <a:r>
              <a:rPr lang="en-GB" sz="1300" b="1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Svatopluk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</a:t>
            </a:r>
            <a:r>
              <a:rPr lang="en-GB" sz="13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of Olomouc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(1107–1109), </a:t>
            </a:r>
            <a:r>
              <a:rPr lang="en-GB" sz="1300" b="1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Vladislaus</a:t>
            </a:r>
            <a:r>
              <a:rPr lang="en-GB" sz="13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I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(1109–1117) – early 12th century, latent conflict between individual members of the </a:t>
            </a:r>
            <a:r>
              <a:rPr lang="en-GB" sz="13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Přemyslid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dynasty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dirty="0">
              <a:latin typeface="Bookman Old Style" panose="02050604050505020204" pitchFamily="18" charset="0"/>
            </a:endParaRPr>
          </a:p>
          <a:p>
            <a:endParaRPr lang="cs-CZ" sz="1800" dirty="0">
              <a:latin typeface="Bookman Old Style" panose="02050604050505020204" pitchFamily="18" charset="0"/>
            </a:endParaRPr>
          </a:p>
          <a:p>
            <a:endParaRPr lang="cs-CZ" sz="1800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latin typeface="Bookman Old Style" panose="02050604050505020204" pitchFamily="18" charset="0"/>
            </a:endParaRPr>
          </a:p>
          <a:p>
            <a:endParaRPr lang="cs-CZ" sz="1600" dirty="0">
              <a:latin typeface="Bookman Old Style" panose="02050604050505020204" pitchFamily="18" charset="0"/>
            </a:endParaRPr>
          </a:p>
          <a:p>
            <a:r>
              <a:rPr lang="cs-CZ" sz="1600" dirty="0">
                <a:latin typeface="Bookman Old Style" panose="0205060405050502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7124213"/>
      </p:ext>
    </p:extLst>
  </p:cSld>
  <p:clrMapOvr>
    <a:masterClrMapping/>
  </p:clrMapOvr>
  <p:transition/>
  <p:extLst>
    <p:ext uri="{6950BFC3-D8DA-4A85-94F7-54DA5524770B}">
      <p188:commentRel xmlns="" xmlns:p188="http://schemas.microsoft.com/office/powerpoint/2018/8/main" r:id="rId3"/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3.1.12"/>
  <p:tag name="AS_OS" val="Unix 4.14.225.169"/>
  <p:tag name="AS_RELEASE_DATE" val="2020.03.14"/>
  <p:tag name="AS_TITLE" val="Aspose.Slides for .NET Standard 2.0"/>
  <p:tag name="AS_VERSION" val="20.3"/>
</p:tagLst>
</file>

<file path=ppt/theme/theme1.xml><?xml version="1.0" encoding="utf-8"?>
<a:theme xmlns:a="http://schemas.openxmlformats.org/drawingml/2006/main" name="Motiv Office">
  <a:themeElements>
    <a:clrScheme name="U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BAB"/>
      </a:accent1>
      <a:accent2>
        <a:srgbClr val="6C6D70"/>
      </a:accent2>
      <a:accent3>
        <a:srgbClr val="A5A5A5"/>
      </a:accent3>
      <a:accent4>
        <a:srgbClr val="ED7D31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_Prezentace_2.potx" id="{755D0361-9207-4673-B4A5-8DE80FB40899}" vid="{B1A348AD-3F36-40BB-80C1-28390A7D89FC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UP_prezentace_cz_4x3</Template>
  <TotalTime>5793</TotalTime>
  <Words>3244</Words>
  <Application>Microsoft Office PowerPoint</Application>
  <PresentationFormat>Vlastní</PresentationFormat>
  <Paragraphs>316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Bookman Old Style</vt:lpstr>
      <vt:lpstr>Calibri</vt:lpstr>
      <vt:lpstr>Motiv Office</vt:lpstr>
      <vt:lpstr>  History of the  Czech Identity  1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PdF UP Olomouc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XXIII. ročník  Letní školy výchovy k občanství, demokracii  a evropanství    Migrace, imigrace, emigrace a Evropa  – proměny, historie a současnost</dc:title>
  <dc:creator>Krákora Pavel</dc:creator>
  <cp:lastModifiedBy>maresh</cp:lastModifiedBy>
  <cp:revision>437</cp:revision>
  <dcterms:created xsi:type="dcterms:W3CDTF">2016-08-19T08:22:30Z</dcterms:created>
  <dcterms:modified xsi:type="dcterms:W3CDTF">2022-10-23T08:22:50Z</dcterms:modified>
</cp:coreProperties>
</file>