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omments/modernComment_1A3_A8B74837.xml" ContentType="application/vnd.ms-powerpoint.comments+xml"/>
  <Override PartName="/ppt/comments/modernComment_1A4_D5C19353.xml" ContentType="application/vnd.ms-powerpoint.comments+xml"/>
  <Override PartName="/ppt/comments/modernComment_1A6_9F6563AB.xml" ContentType="application/vnd.ms-powerpoint.comments+xml"/>
  <Override PartName="/ppt/comments/modernComment_1BE_62B221C0.xml" ContentType="application/vnd.ms-powerpoint.comments+xml"/>
  <Override PartName="/ppt/comments/modernComment_1C1_6D191A8.xml" ContentType="application/vnd.ms-powerpoint.comments+xml"/>
  <Override PartName="/ppt/comments/modernComment_1C2_BB97B40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417" r:id="rId3"/>
    <p:sldId id="418" r:id="rId4"/>
    <p:sldId id="419" r:id="rId5"/>
    <p:sldId id="461" r:id="rId6"/>
    <p:sldId id="420" r:id="rId7"/>
    <p:sldId id="462" r:id="rId8"/>
    <p:sldId id="422" r:id="rId9"/>
    <p:sldId id="424" r:id="rId10"/>
    <p:sldId id="463" r:id="rId11"/>
    <p:sldId id="464" r:id="rId12"/>
    <p:sldId id="423" r:id="rId13"/>
    <p:sldId id="425" r:id="rId14"/>
    <p:sldId id="446" r:id="rId15"/>
    <p:sldId id="447" r:id="rId16"/>
    <p:sldId id="465" r:id="rId17"/>
    <p:sldId id="460" r:id="rId18"/>
    <p:sldId id="448" r:id="rId19"/>
    <p:sldId id="449" r:id="rId20"/>
    <p:sldId id="450" r:id="rId21"/>
  </p:sldIdLst>
  <p:sldSz cx="8999538" cy="6840538"/>
  <p:notesSz cx="6858000" cy="9144000"/>
  <p:custDataLst>
    <p:tags r:id="rId23"/>
  </p:custDataLst>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F3322F7A-8B21-41E2-A403-69F0E1DE1367}">
          <p14:sldIdLst>
            <p14:sldId id="256"/>
            <p14:sldId id="417"/>
            <p14:sldId id="418"/>
            <p14:sldId id="419"/>
            <p14:sldId id="461"/>
            <p14:sldId id="420"/>
            <p14:sldId id="462"/>
            <p14:sldId id="422"/>
            <p14:sldId id="424"/>
            <p14:sldId id="463"/>
            <p14:sldId id="464"/>
            <p14:sldId id="423"/>
            <p14:sldId id="425"/>
            <p14:sldId id="446"/>
            <p14:sldId id="447"/>
            <p14:sldId id="465"/>
            <p14:sldId id="460"/>
            <p14:sldId id="448"/>
            <p14:sldId id="449"/>
            <p14:sldId id="450"/>
          </p14:sldIdLst>
        </p14:section>
        <p14:section name="Oddíl bez názvu" id="{EA14EBAA-2712-4843-8B96-4F7FA15AA90E}">
          <p14:sldIdLst/>
        </p14:section>
      </p14:sectionLst>
    </p:ext>
    <p:ext uri="{EFAFB233-063F-42B5-8137-9DF3F51BA10A}">
      <p15:sldGuideLst xmlns:p15="http://schemas.microsoft.com/office/powerpoint/2012/main">
        <p15:guide id="1" orient="horz" pos="2154">
          <p15:clr>
            <a:srgbClr val="A4A3A4"/>
          </p15:clr>
        </p15:guide>
        <p15:guide id="2" pos="283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DCCF6-C0DC-E53D-3CBB-685077BE9D1D}" name="Jamie Rose" initials="JR" userId="Jamie Ro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11" autoAdjust="0"/>
    <p:restoredTop sz="94660"/>
  </p:normalViewPr>
  <p:slideViewPr>
    <p:cSldViewPr snapToGrid="0">
      <p:cViewPr varScale="1">
        <p:scale>
          <a:sx n="84" d="100"/>
          <a:sy n="84" d="100"/>
        </p:scale>
        <p:origin x="1877" y="48"/>
      </p:cViewPr>
      <p:guideLst>
        <p:guide orient="horz" pos="2154"/>
        <p:guide pos="283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A3_A8B74837.xml><?xml version="1.0" encoding="utf-8"?>
<p188:cmLst xmlns:a="http://schemas.openxmlformats.org/drawingml/2006/main" xmlns:r="http://schemas.openxmlformats.org/officeDocument/2006/relationships" xmlns:p188="http://schemas.microsoft.com/office/powerpoint/2018/8/main">
  <p188:cm id="{D1F558AB-CB37-4F42-9C26-6B2AE4642A71}" authorId="{DA7DCCF6-C0DC-E53D-3CBB-685077BE9D1D}" created="2022-07-15T08:51:09.126">
    <ac:txMkLst xmlns:ac="http://schemas.microsoft.com/office/drawing/2013/main/command">
      <pc:docMk xmlns:pc="http://schemas.microsoft.com/office/powerpoint/2013/main/command"/>
      <pc:sldMk xmlns:pc="http://schemas.microsoft.com/office/powerpoint/2013/main/command" cId="2830583863" sldId="419"/>
      <ac:spMk id="7" creationId="{00000000-0000-0000-0000-000000000000}"/>
      <ac:txMk cp="1220" len="40">
        <ac:context len="1500" hash="4037159016"/>
      </ac:txMk>
    </ac:txMkLst>
    <p188:pos x="8664230" y="5151653"/>
    <p188:txBody>
      <a:bodyPr/>
      <a:lstStyle/>
      <a:p>
        <a:r>
          <a:rPr lang="en-GB"/>
          <a:t>Nalézám jako Edict of Toleration/Letter of Majesty – ghdi.ghi-dc.org/sub_document.cfm?document_id=4501</a:t>
        </a:r>
      </a:p>
    </p188:txBody>
  </p188:cm>
</p188:cmLst>
</file>

<file path=ppt/comments/modernComment_1A4_D5C19353.xml><?xml version="1.0" encoding="utf-8"?>
<p188:cmLst xmlns:a="http://schemas.openxmlformats.org/drawingml/2006/main" xmlns:r="http://schemas.openxmlformats.org/officeDocument/2006/relationships" xmlns:p188="http://schemas.microsoft.com/office/powerpoint/2018/8/main">
  <p188:cm id="{A5EC2BC7-0635-4AC6-996A-35EE0FC33556}" authorId="{DA7DCCF6-C0DC-E53D-3CBB-685077BE9D1D}" created="2022-07-15T08:51:45.935">
    <ac:txMkLst xmlns:ac="http://schemas.microsoft.com/office/drawing/2013/main/command">
      <pc:docMk xmlns:pc="http://schemas.microsoft.com/office/powerpoint/2013/main/command"/>
      <pc:sldMk xmlns:pc="http://schemas.microsoft.com/office/powerpoint/2013/main/command" cId="3586233171" sldId="420"/>
      <ac:spMk id="7" creationId="{00000000-0000-0000-0000-000000000000}"/>
      <ac:txMk cp="253" len="14">
        <ac:context len="1288" hash="2438824809"/>
      </ac:txMk>
    </ac:txMkLst>
    <p188:pos x="4451153" y="1374412"/>
    <p188:txBody>
      <a:bodyPr/>
      <a:lstStyle/>
      <a:p>
        <a:r>
          <a:rPr lang="en-GB"/>
          <a:t>Ramého nalézám výhradně jako plukovníka napříč několika různými články, proto upravuji: zde příklad
encyklopedie.c-budejovice.cz/clanek/vpad-pasovskych-1611</a:t>
        </a:r>
      </a:p>
    </p188:txBody>
  </p188:cm>
  <p188:cm id="{7DAF8E73-5C1F-4A4F-91C9-71DBB0676002}" authorId="{DA7DCCF6-C0DC-E53D-3CBB-685077BE9D1D}" created="2022-07-15T08:52:52.461">
    <ac:txMkLst xmlns:ac="http://schemas.microsoft.com/office/drawing/2013/main/command">
      <pc:docMk xmlns:pc="http://schemas.microsoft.com/office/powerpoint/2013/main/command"/>
      <pc:sldMk xmlns:pc="http://schemas.microsoft.com/office/powerpoint/2013/main/command" cId="3586233171" sldId="420"/>
      <ac:spMk id="7" creationId="{00000000-0000-0000-0000-000000000000}"/>
      <ac:txMk cp="1043" len="7">
        <ac:context len="1288" hash="2438824809"/>
      </ac:txMk>
    </ac:txMkLst>
    <p188:pos x="3536753" y="4570539"/>
    <p188:txBody>
      <a:bodyPr/>
      <a:lstStyle/>
      <a:p>
        <a:r>
          <a:rPr lang="en-GB"/>
          <a:t>Místodržitel má několik možných překladů "regent, vicegerent, viceroy, governor, proconsul" a češtiny většinou není jasné, který konkrétní titul zde je relevantnější. Proto se ve většině případů snažím dohledávat.</a:t>
        </a:r>
      </a:p>
    </p188:txBody>
  </p188:cm>
</p188:cmLst>
</file>

<file path=ppt/comments/modernComment_1A6_9F6563AB.xml><?xml version="1.0" encoding="utf-8"?>
<p188:cmLst xmlns:a="http://schemas.openxmlformats.org/drawingml/2006/main" xmlns:r="http://schemas.openxmlformats.org/officeDocument/2006/relationships" xmlns:p188="http://schemas.microsoft.com/office/powerpoint/2018/8/main">
  <p188:cm id="{5B4F94BE-5251-4CF8-B81D-BEDEA88B8FA5}" authorId="{DA7DCCF6-C0DC-E53D-3CBB-685077BE9D1D}" created="2022-07-15T08:53:21.748">
    <ac:txMkLst xmlns:ac="http://schemas.microsoft.com/office/drawing/2013/main/command">
      <pc:docMk xmlns:pc="http://schemas.microsoft.com/office/powerpoint/2013/main/command"/>
      <pc:sldMk xmlns:pc="http://schemas.microsoft.com/office/powerpoint/2013/main/command" cId="2674221995" sldId="422"/>
      <ac:spMk id="7" creationId="{00000000-0000-0000-0000-000000000000}"/>
      <ac:txMk cp="350" len="8">
        <ac:context len="1467" hash="2217769235"/>
      </ac:txMk>
    </ac:txMkLst>
    <p188:pos x="4126413" y="1374412"/>
    <p188:txBody>
      <a:bodyPr/>
      <a:lstStyle/>
      <a:p>
        <a:r>
          <a:rPr lang="en-GB"/>
          <a:t>
"Apology" má sice v moderní angličtině význam o něco posunutý, ale tento jednoduchý překlad je možný vzhledem k dřívějšímu významu slova. viz An Apology for Poetry (Philip Sidney) či Apology of Socrates (Plato)</a:t>
        </a:r>
      </a:p>
    </p188:txBody>
  </p188:cm>
  <p188:cm id="{6394D069-8DEA-492D-B297-98E3A501CD7E}" authorId="{DA7DCCF6-C0DC-E53D-3CBB-685077BE9D1D}" created="2022-07-15T08:54:40.355">
    <ac:txMkLst xmlns:ac="http://schemas.microsoft.com/office/drawing/2013/main/command">
      <pc:docMk xmlns:pc="http://schemas.microsoft.com/office/powerpoint/2013/main/command"/>
      <pc:sldMk xmlns:pc="http://schemas.microsoft.com/office/powerpoint/2013/main/command" cId="2674221995" sldId="422"/>
      <ac:spMk id="7" creationId="{00000000-0000-0000-0000-000000000000}"/>
      <ac:txMk cp="994" len="41">
        <ac:context len="1467" hash="2217769235"/>
      </ac:txMk>
    </ac:txMkLst>
    <p188:pos x="4220417" y="4356895"/>
    <p188:txBody>
      <a:bodyPr/>
      <a:lstStyle/>
      <a:p>
        <a:r>
          <a:rPr lang="en-GB"/>
          <a:t>
Fridricha (1919–1920) → 1619-1620</a:t>
        </a:r>
      </a:p>
    </p188:txBody>
  </p188:cm>
</p188:cmLst>
</file>

<file path=ppt/comments/modernComment_1BE_62B221C0.xml><?xml version="1.0" encoding="utf-8"?>
<p188:cmLst xmlns:a="http://schemas.openxmlformats.org/drawingml/2006/main" xmlns:r="http://schemas.openxmlformats.org/officeDocument/2006/relationships" xmlns:p188="http://schemas.microsoft.com/office/powerpoint/2018/8/main">
  <p188:cm id="{6AA4E4A3-FA46-4FAA-81CB-197D21CA0EBB}" authorId="{DA7DCCF6-C0DC-E53D-3CBB-685077BE9D1D}" created="2022-07-15T08:55:04.860">
    <ac:txMkLst xmlns:ac="http://schemas.microsoft.com/office/drawing/2013/main/command">
      <pc:docMk xmlns:pc="http://schemas.microsoft.com/office/powerpoint/2013/main/command"/>
      <pc:sldMk xmlns:pc="http://schemas.microsoft.com/office/powerpoint/2013/main/command" cId="1655841216" sldId="446"/>
      <ac:spMk id="7" creationId="{00000000-0000-0000-0000-000000000000}"/>
      <ac:txMk cp="789" len="14">
        <ac:context len="1157" hash="486544457"/>
      </ac:txMk>
    </ac:txMkLst>
    <p188:pos x="5028007" y="4143250"/>
    <p188:txBody>
      <a:bodyPr/>
      <a:lstStyle/>
      <a:p>
        <a:r>
          <a:rPr lang="en-GB"/>
          <a:t>Nacházím primárně jako "Ostend Company" (což je dobře vzhledem k jinak snadné záměně s britskou East India Company)</a:t>
        </a:r>
      </a:p>
    </p188:txBody>
  </p188:cm>
  <p188:cm id="{456F0B7E-9266-490D-B050-4D896DB6DB2D}" authorId="{DA7DCCF6-C0DC-E53D-3CBB-685077BE9D1D}" created="2022-07-18T09:31:11.979">
    <ac:txMkLst xmlns:ac="http://schemas.microsoft.com/office/drawing/2013/main/command">
      <pc:docMk xmlns:pc="http://schemas.microsoft.com/office/powerpoint/2013/main/command"/>
      <pc:sldMk xmlns:pc="http://schemas.microsoft.com/office/powerpoint/2013/main/command" cId="1655841216" sldId="446"/>
      <ac:spMk id="7" creationId="{00000000-0000-0000-0000-000000000000}"/>
      <ac:txMk cp="851" len="19">
        <ac:context len="1157" hash="486544457"/>
      </ac:txMk>
    </ac:txMkLst>
    <p188:pos x="6073493" y="4292725"/>
    <p188:txBody>
      <a:bodyPr/>
      <a:lstStyle/>
      <a:p>
        <a:r>
          <a:rPr lang="en-GB"/>
          <a:t>Z psaného kontextu prezentace není jednoznačné, co bylo cílem této pragmatické sankce (i.e., dědictví dcery – daughter as heir) – byl by zde prostor to zmínit?</a:t>
        </a:r>
      </a:p>
    </p188:txBody>
  </p188:cm>
</p188:cmLst>
</file>

<file path=ppt/comments/modernComment_1C1_6D191A8.xml><?xml version="1.0" encoding="utf-8"?>
<p188:cmLst xmlns:a="http://schemas.openxmlformats.org/drawingml/2006/main" xmlns:r="http://schemas.openxmlformats.org/officeDocument/2006/relationships" xmlns:p188="http://schemas.microsoft.com/office/powerpoint/2018/8/main">
  <p188:cm id="{173A4E25-D1B8-4827-8D90-F89640828A25}" authorId="{DA7DCCF6-C0DC-E53D-3CBB-685077BE9D1D}" created="2022-07-15T08:56:05.584">
    <ac:txMkLst xmlns:ac="http://schemas.microsoft.com/office/drawing/2013/main/command">
      <pc:docMk xmlns:pc="http://schemas.microsoft.com/office/powerpoint/2013/main/command"/>
      <pc:sldMk xmlns:pc="http://schemas.microsoft.com/office/powerpoint/2013/main/command" cId="114397608" sldId="449"/>
      <ac:spMk id="6" creationId="{00000000-0000-0000-0000-000000000000}"/>
      <ac:txMk cp="959" len="10">
        <ac:context len="1020" hash="3321547638"/>
      </ac:txMk>
    </ac:txMkLst>
    <p188:pos x="1532161" y="6045052"/>
    <p188:txBody>
      <a:bodyPr/>
      <a:lstStyle/>
      <a:p>
        <a:r>
          <a:rPr lang="en-GB"/>
          <a:t>Specificky český termín, myslím že užitelný v uvozovkách</a:t>
        </a:r>
      </a:p>
    </p188:txBody>
  </p188:cm>
  <p188:cm id="{AB75BA4F-FB41-478B-99E0-AE4CFE0A5A60}" authorId="{DA7DCCF6-C0DC-E53D-3CBB-685077BE9D1D}" created="2022-07-18T09:42:24.433">
    <ac:txMkLst xmlns:ac="http://schemas.microsoft.com/office/drawing/2013/main/command">
      <pc:docMk xmlns:pc="http://schemas.microsoft.com/office/powerpoint/2013/main/command"/>
      <pc:sldMk xmlns:pc="http://schemas.microsoft.com/office/powerpoint/2013/main/command" cId="114397608" sldId="449"/>
      <ac:spMk id="6" creationId="{00000000-0000-0000-0000-000000000000}"/>
      <ac:txMk cp="165" len="19">
        <ac:context len="1020" hash="3321547638"/>
      </ac:txMk>
    </ac:txMkLst>
    <p188:pos x="2405967" y="1592845"/>
    <p188:txBody>
      <a:bodyPr/>
      <a:lstStyle/>
      <a:p>
        <a:r>
          <a:rPr lang="en-GB"/>
          <a:t>Nacházím výhradně pod tímto jménem, jak v angličtině tak v češtině</a:t>
        </a:r>
      </a:p>
    </p188:txBody>
  </p188:cm>
</p188:cmLst>
</file>

<file path=ppt/comments/modernComment_1C2_BB97B403.xml><?xml version="1.0" encoding="utf-8"?>
<p188:cmLst xmlns:a="http://schemas.openxmlformats.org/drawingml/2006/main" xmlns:r="http://schemas.openxmlformats.org/officeDocument/2006/relationships" xmlns:p188="http://schemas.microsoft.com/office/powerpoint/2018/8/main">
  <p188:cm id="{6B9B0ECF-468A-4DBB-96E9-A8D7837656DB}" authorId="{DA7DCCF6-C0DC-E53D-3CBB-685077BE9D1D}" created="2022-07-15T08:57:26.592">
    <ac:txMkLst xmlns:ac="http://schemas.microsoft.com/office/drawing/2013/main/command">
      <pc:docMk xmlns:pc="http://schemas.microsoft.com/office/powerpoint/2013/main/command"/>
      <pc:sldMk xmlns:pc="http://schemas.microsoft.com/office/powerpoint/2013/main/command" cId="3147281411" sldId="450"/>
      <ac:spMk id="6" creationId="{00000000-0000-0000-0000-000000000000}"/>
      <ac:txMk cp="953" len="9">
        <ac:context len="1378" hash="1546195219"/>
      </ac:txMk>
    </ac:txMkLst>
    <p188:pos x="6881828" y="4549538"/>
    <p188:txBody>
      <a:bodyPr/>
      <a:lstStyle/>
      <a:p>
        <a:r>
          <a:rPr lang="en-GB"/>
          <a:t>poddanost → nejasný, nejednotný překlad
Zde vycházím ze slovníku Lingea (slovniky.lingea.cz/anglicko-cesky/poddanství) nicéméně ani tato varianta mi nepřijde ideální. Vzhledem k rozdílným implikacím. "Poddanství" alespoň já chápu strukturální systém, zatímco "servitude" mi implikuje spíše jednotlivé, konkrétní případy (tj. vztah mezi pánem a služebníkem, spíše než poddaným).
"Poddaný" však překládám primárně jako "subject"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23.10.2022</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p14="http://schemas.microsoft.com/office/powerpoint/2010/main" val="10605706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p14="http://schemas.microsoft.com/office/powerpoint/2010/main" val="40052400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t>‹#›</a:t>
            </a:fld>
            <a:endParaRPr lang="cs-CZ"/>
          </a:p>
        </p:txBody>
      </p:sp>
      <p:pic>
        <p:nvPicPr>
          <p:cNvPr id="10" name="Obrázek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transition/>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BE_62B221C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C1_6D191A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C2_BB97B40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A3_A8B74837.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A3_A8B74837.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A4_D5C193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A6_9F6563AB.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A6_9F6563AB.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719769" y="1890774"/>
            <a:ext cx="7560000" cy="2935301"/>
          </a:xfrm>
        </p:spPr>
        <p:txBody>
          <a:bodyPr>
            <a:noAutofit/>
          </a:bodyPr>
          <a:lstStyle/>
          <a:p>
            <a:pPr algn="ctr" rtl="0"/>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5400" i="0" u="none" strike="noStrike" dirty="0">
                <a:solidFill>
                  <a:srgbClr val="000000"/>
                </a:solidFill>
                <a:highlight>
                  <a:srgbClr val="000000">
                    <a:alpha val="0"/>
                  </a:srgbClr>
                </a:highlight>
                <a:latin typeface="Bookman Old Style"/>
              </a:rPr>
              <a:t>History of the </a:t>
            </a:r>
            <a:br>
              <a:rPr lang="en-GB" sz="5400" i="0" u="none" strike="noStrike" dirty="0">
                <a:solidFill>
                  <a:srgbClr val="000000"/>
                </a:solidFill>
                <a:highlight>
                  <a:srgbClr val="000000">
                    <a:alpha val="0"/>
                  </a:srgbClr>
                </a:highlight>
                <a:latin typeface="Bookman Old Style"/>
              </a:rPr>
            </a:br>
            <a:r>
              <a:rPr lang="en-GB" sz="5400" i="0" u="none" strike="noStrike" dirty="0">
                <a:solidFill>
                  <a:srgbClr val="000000"/>
                </a:solidFill>
                <a:highlight>
                  <a:srgbClr val="000000">
                    <a:alpha val="0"/>
                  </a:srgbClr>
                </a:highlight>
                <a:latin typeface="Bookman Old Style"/>
              </a:rPr>
              <a:t>Czech Identity </a:t>
            </a:r>
            <a:r>
              <a:rPr lang="cs-CZ" sz="5400" i="0" u="none" strike="noStrike" dirty="0" smtClean="0">
                <a:solidFill>
                  <a:srgbClr val="000000"/>
                </a:solidFill>
                <a:highlight>
                  <a:srgbClr val="000000">
                    <a:alpha val="0"/>
                  </a:srgbClr>
                </a:highlight>
                <a:latin typeface="Bookman Old Style"/>
              </a:rPr>
              <a:t/>
            </a:r>
            <a:br>
              <a:rPr lang="cs-CZ" sz="5400" i="0" u="none" strike="noStrike" dirty="0" smtClean="0">
                <a:solidFill>
                  <a:srgbClr val="000000"/>
                </a:solidFill>
                <a:highlight>
                  <a:srgbClr val="000000">
                    <a:alpha val="0"/>
                  </a:srgbClr>
                </a:highlight>
                <a:latin typeface="Bookman Old Style"/>
              </a:rPr>
            </a:br>
            <a:r>
              <a:rPr lang="cs-CZ" sz="5400" i="0" u="none" strike="noStrike" dirty="0" smtClean="0">
                <a:solidFill>
                  <a:srgbClr val="000000"/>
                </a:solidFill>
                <a:highlight>
                  <a:srgbClr val="000000">
                    <a:alpha val="0"/>
                  </a:srgbClr>
                </a:highlight>
                <a:latin typeface="Bookman Old Style"/>
              </a:rPr>
              <a:t>3</a:t>
            </a:r>
            <a:r>
              <a:rPr lang="en-GB" sz="5400" i="0" u="none" strike="noStrike" dirty="0">
                <a:solidFill>
                  <a:srgbClr val="000000"/>
                </a:solidFill>
                <a:highlight>
                  <a:srgbClr val="000000">
                    <a:alpha val="0"/>
                  </a:srgbClr>
                </a:highlight>
                <a:latin typeface="Bookman Old Style"/>
              </a:rPr>
              <a:t/>
            </a:r>
            <a:br>
              <a:rPr lang="en-GB" sz="5400" i="0" u="none" strike="noStrike" dirty="0">
                <a:solidFill>
                  <a:srgbClr val="000000"/>
                </a:solidFill>
                <a:highlight>
                  <a:srgbClr val="000000">
                    <a:alpha val="0"/>
                  </a:srgbClr>
                </a:highlight>
                <a:latin typeface="Bookman Old Style"/>
              </a:rPr>
            </a:br>
            <a:r>
              <a:rPr lang="en-GB" sz="5400" i="0" u="none" strike="noStrike" dirty="0">
                <a:solidFill>
                  <a:srgbClr val="000000"/>
                </a:solidFill>
                <a:highlight>
                  <a:srgbClr val="000000">
                    <a:alpha val="0"/>
                  </a:srgbClr>
                </a:highlight>
                <a:latin typeface="Bookman Old Style"/>
              </a:rPr>
              <a:t/>
            </a:r>
            <a:br>
              <a:rPr lang="en-GB" sz="5400" i="0" u="none" strike="noStrike" dirty="0">
                <a:solidFill>
                  <a:srgbClr val="000000"/>
                </a:solidFill>
                <a:highlight>
                  <a:srgbClr val="000000">
                    <a:alpha val="0"/>
                  </a:srgbClr>
                </a:highlight>
                <a:latin typeface="Bookman Old Style"/>
              </a:rPr>
            </a:br>
            <a:endParaRPr lang="cs-CZ" dirty="0">
              <a:solidFill>
                <a:schemeClr val="tx1"/>
              </a:solidFill>
              <a:latin typeface="Bookman Old Style" panose="02050604050505020204" pitchFamily="18" charset="0"/>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422" y="585554"/>
            <a:ext cx="2096347" cy="562202"/>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412" y="566518"/>
            <a:ext cx="2560589" cy="581238"/>
          </a:xfrm>
          <a:prstGeom prst="rect">
            <a:avLst/>
          </a:prstGeom>
        </p:spPr>
      </p:pic>
    </p:spTree>
    <p:extLst>
      <p:ext uri="{BB962C8B-B14F-4D97-AF65-F5344CB8AC3E}">
        <p14:creationId xmlns:p14="http://schemas.microsoft.com/office/powerpoint/2010/main" val="25862524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311774"/>
            <a:ext cx="8853054" cy="8933215"/>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Thirty Years' War and the Beginnings of re-Catholicisation</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smtClean="0">
                <a:highlight>
                  <a:srgbClr val="000000">
                    <a:alpha val="0"/>
                  </a:srgbClr>
                </a:highlight>
                <a:latin typeface="Bookman Old Style"/>
              </a:rPr>
              <a:t>In </a:t>
            </a:r>
            <a:r>
              <a:rPr lang="en-GB" sz="1200" b="1" i="0" u="none" strike="noStrike" dirty="0">
                <a:highlight>
                  <a:srgbClr val="000000">
                    <a:alpha val="0"/>
                  </a:srgbClr>
                </a:highlight>
                <a:latin typeface="Bookman Old Style"/>
              </a:rPr>
              <a:t>1635</a:t>
            </a:r>
            <a:r>
              <a:rPr lang="en-GB" sz="1200" b="0" i="0" u="none" strike="noStrike" dirty="0">
                <a:highlight>
                  <a:srgbClr val="000000">
                    <a:alpha val="0"/>
                  </a:srgbClr>
                </a:highlight>
                <a:latin typeface="Bookman Old Style"/>
              </a:rPr>
              <a:t>, "pledging" of </a:t>
            </a:r>
            <a:r>
              <a:rPr lang="en-GB" sz="1200" b="1" i="0" u="none" strike="noStrike" dirty="0">
                <a:highlight>
                  <a:srgbClr val="000000">
                    <a:alpha val="0"/>
                  </a:srgbClr>
                </a:highlight>
                <a:latin typeface="Bookman Old Style"/>
              </a:rPr>
              <a:t>both </a:t>
            </a:r>
            <a:r>
              <a:rPr lang="en-GB" sz="1200" b="1" i="0" u="none" strike="noStrike" dirty="0" err="1">
                <a:highlight>
                  <a:srgbClr val="000000">
                    <a:alpha val="0"/>
                  </a:srgbClr>
                </a:highlight>
                <a:latin typeface="Bookman Old Style"/>
              </a:rPr>
              <a:t>Lusatias</a:t>
            </a:r>
            <a:r>
              <a:rPr lang="en-GB" sz="1200" b="0" i="0" u="none" strike="noStrike" dirty="0">
                <a:highlight>
                  <a:srgbClr val="000000">
                    <a:alpha val="0"/>
                  </a:srgbClr>
                </a:highlight>
                <a:latin typeface="Bookman Old Style"/>
              </a:rPr>
              <a:t>, which de facto became part of Saxony </a:t>
            </a:r>
          </a:p>
          <a:p>
            <a:pPr marL="285750" indent="-285750">
              <a:buFont typeface="Arial" panose="020B0604020202020204" pitchFamily="34" charset="0"/>
              <a:buChar char="•"/>
            </a:pPr>
            <a:endParaRPr lang="cs-CZ" sz="125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Strengthening the central "state" administration – the Bohemian </a:t>
            </a:r>
            <a:r>
              <a:rPr lang="en-GB" sz="1200" b="1" i="0" u="none" strike="noStrike" dirty="0">
                <a:highlight>
                  <a:srgbClr val="000000">
                    <a:alpha val="0"/>
                  </a:srgbClr>
                </a:highlight>
                <a:latin typeface="Bookman Old Style"/>
              </a:rPr>
              <a:t>Court Chancellery in Vienna</a:t>
            </a:r>
            <a:r>
              <a:rPr lang="en-GB" sz="1200" b="0" i="0" u="none" strike="noStrike" dirty="0">
                <a:highlight>
                  <a:srgbClr val="000000">
                    <a:alpha val="0"/>
                  </a:srgbClr>
                </a:highlight>
                <a:latin typeface="Bookman Old Style"/>
              </a:rPr>
              <a:t> (post of Supreme Chancellor)</a:t>
            </a:r>
          </a:p>
          <a:p>
            <a:pPr marL="285750" indent="-285750">
              <a:buFont typeface="Arial" panose="020B0604020202020204" pitchFamily="34" charset="0"/>
              <a:buChar char="•"/>
            </a:pPr>
            <a:endParaRPr lang="cs-CZ" sz="125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In Bohemia, the state (monarch) was represented by the </a:t>
            </a:r>
            <a:r>
              <a:rPr lang="en-GB" sz="1200" b="1" i="0" u="none" strike="noStrike" dirty="0">
                <a:highlight>
                  <a:srgbClr val="000000">
                    <a:alpha val="0"/>
                  </a:srgbClr>
                </a:highlight>
                <a:latin typeface="Bookman Old Style"/>
              </a:rPr>
              <a:t>regent</a:t>
            </a:r>
            <a:r>
              <a:rPr lang="en-GB" sz="1200" b="0" i="0" u="none" strike="noStrike" dirty="0">
                <a:highlight>
                  <a:srgbClr val="000000">
                    <a:alpha val="0"/>
                  </a:srgbClr>
                </a:highlight>
                <a:latin typeface="Bookman Old Style"/>
              </a:rPr>
              <a:t>, in Moravia by the governor standing at the head of the Moravian Royal Tribunal, in Silesia by the authorised royal commissioner (Archbishop of </a:t>
            </a:r>
            <a:r>
              <a:rPr lang="en-GB" sz="1200" b="0" i="0" u="none" strike="noStrike" dirty="0" err="1">
                <a:highlight>
                  <a:srgbClr val="000000">
                    <a:alpha val="0"/>
                  </a:srgbClr>
                </a:highlight>
                <a:latin typeface="Bookman Old Style"/>
              </a:rPr>
              <a:t>Wrocław</a:t>
            </a:r>
            <a:r>
              <a:rPr lang="en-GB" sz="12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250" dirty="0">
              <a:latin typeface="Bookman Old Style" panose="02050604050505020204" pitchFamily="18" charset="0"/>
            </a:endParaRPr>
          </a:p>
          <a:p>
            <a:pPr marL="285750" indent="-285750" rtl="0">
              <a:buFont typeface="Arial" panose="020B0604020202020204" pitchFamily="34" charset="0"/>
              <a:buChar char="•"/>
            </a:pPr>
            <a:r>
              <a:rPr lang="en-GB" sz="1200" b="1" i="0" u="none" strike="noStrike" dirty="0">
                <a:highlight>
                  <a:srgbClr val="000000">
                    <a:alpha val="0"/>
                  </a:srgbClr>
                </a:highlight>
                <a:latin typeface="Bookman Old Style"/>
              </a:rPr>
              <a:t>21 June 1621 – Old Town Execution </a:t>
            </a:r>
            <a:r>
              <a:rPr lang="en-GB" sz="1200" b="0" i="0" u="none" strike="noStrike" dirty="0">
                <a:highlight>
                  <a:srgbClr val="000000">
                    <a:alpha val="0"/>
                  </a:srgbClr>
                </a:highlight>
                <a:latin typeface="Bookman Old Style"/>
              </a:rPr>
              <a:t>– Execution of 27 participants in the revolt, 3 belonging to the estate of lords: </a:t>
            </a:r>
            <a:r>
              <a:rPr lang="en-GB" sz="1200" b="0" i="1" u="none" strike="noStrike" dirty="0" err="1">
                <a:highlight>
                  <a:srgbClr val="000000">
                    <a:alpha val="0"/>
                  </a:srgbClr>
                </a:highlight>
                <a:latin typeface="Bookman Old Style"/>
              </a:rPr>
              <a:t>Jáchym</a:t>
            </a:r>
            <a:r>
              <a:rPr lang="en-GB" sz="1200" b="0" i="1" u="none" strike="noStrike" dirty="0">
                <a:highlight>
                  <a:srgbClr val="000000">
                    <a:alpha val="0"/>
                  </a:srgbClr>
                </a:highlight>
                <a:latin typeface="Bookman Old Style"/>
              </a:rPr>
              <a:t> </a:t>
            </a:r>
            <a:r>
              <a:rPr lang="en-GB" sz="1200" b="0" i="1" u="none" strike="noStrike" dirty="0" err="1">
                <a:highlight>
                  <a:srgbClr val="000000">
                    <a:alpha val="0"/>
                  </a:srgbClr>
                </a:highlight>
                <a:latin typeface="Bookman Old Style"/>
              </a:rPr>
              <a:t>Ondřej</a:t>
            </a:r>
            <a:r>
              <a:rPr lang="en-GB" sz="1200" b="0" i="1" u="none" strike="noStrike" dirty="0">
                <a:highlight>
                  <a:srgbClr val="000000">
                    <a:alpha val="0"/>
                  </a:srgbClr>
                </a:highlight>
                <a:latin typeface="Bookman Old Style"/>
              </a:rPr>
              <a:t> </a:t>
            </a:r>
            <a:r>
              <a:rPr lang="en-GB" sz="1200" b="0" i="1" u="none" strike="noStrike" dirty="0" err="1">
                <a:highlight>
                  <a:srgbClr val="000000">
                    <a:alpha val="0"/>
                  </a:srgbClr>
                </a:highlight>
                <a:latin typeface="Bookman Old Style"/>
              </a:rPr>
              <a:t>Šlik</a:t>
            </a:r>
            <a:r>
              <a:rPr lang="en-GB" sz="1200" b="0" i="1" u="none" strike="noStrike" dirty="0">
                <a:highlight>
                  <a:srgbClr val="000000">
                    <a:alpha val="0"/>
                  </a:srgbClr>
                </a:highlight>
                <a:latin typeface="Bookman Old Style"/>
              </a:rPr>
              <a:t>, Václav </a:t>
            </a:r>
            <a:r>
              <a:rPr lang="en-GB" sz="1200" b="0" i="1" u="none" strike="noStrike" dirty="0" err="1">
                <a:highlight>
                  <a:srgbClr val="000000">
                    <a:alpha val="0"/>
                  </a:srgbClr>
                </a:highlight>
                <a:latin typeface="Bookman Old Style"/>
              </a:rPr>
              <a:t>Budovec</a:t>
            </a:r>
            <a:r>
              <a:rPr lang="en-GB" sz="1200" b="0" i="1" u="none" strike="noStrike" dirty="0">
                <a:highlight>
                  <a:srgbClr val="000000">
                    <a:alpha val="0"/>
                  </a:srgbClr>
                </a:highlight>
                <a:latin typeface="Bookman Old Style"/>
              </a:rPr>
              <a:t> of </a:t>
            </a:r>
            <a:r>
              <a:rPr lang="en-GB" sz="1200" b="0" i="1" u="none" strike="noStrike" dirty="0" err="1">
                <a:highlight>
                  <a:srgbClr val="000000">
                    <a:alpha val="0"/>
                  </a:srgbClr>
                </a:highlight>
                <a:latin typeface="Bookman Old Style"/>
              </a:rPr>
              <a:t>Budov</a:t>
            </a:r>
            <a:r>
              <a:rPr lang="en-GB" sz="1200" b="0" i="1" u="none" strike="noStrike" dirty="0">
                <a:highlight>
                  <a:srgbClr val="000000">
                    <a:alpha val="0"/>
                  </a:srgbClr>
                </a:highlight>
                <a:latin typeface="Bookman Old Style"/>
              </a:rPr>
              <a:t>, </a:t>
            </a:r>
            <a:r>
              <a:rPr lang="en-GB" sz="1200" b="0" i="1" u="none" strike="noStrike" dirty="0" err="1">
                <a:highlight>
                  <a:srgbClr val="000000">
                    <a:alpha val="0"/>
                  </a:srgbClr>
                </a:highlight>
                <a:latin typeface="Bookman Old Style"/>
              </a:rPr>
              <a:t>Kryštof</a:t>
            </a:r>
            <a:r>
              <a:rPr lang="en-GB" sz="1200" b="0" i="1" u="none" strike="noStrike" dirty="0">
                <a:highlight>
                  <a:srgbClr val="000000">
                    <a:alpha val="0"/>
                  </a:srgbClr>
                </a:highlight>
                <a:latin typeface="Bookman Old Style"/>
              </a:rPr>
              <a:t> </a:t>
            </a:r>
            <a:r>
              <a:rPr lang="en-GB" sz="1200" b="0" i="1" u="none" strike="noStrike" dirty="0" err="1">
                <a:highlight>
                  <a:srgbClr val="000000">
                    <a:alpha val="0"/>
                  </a:srgbClr>
                </a:highlight>
                <a:latin typeface="Bookman Old Style"/>
              </a:rPr>
              <a:t>Harant</a:t>
            </a:r>
            <a:r>
              <a:rPr lang="en-GB" sz="1200" b="0" i="1" u="none" strike="noStrike" dirty="0">
                <a:highlight>
                  <a:srgbClr val="000000">
                    <a:alpha val="0"/>
                  </a:srgbClr>
                </a:highlight>
                <a:latin typeface="Bookman Old Style"/>
              </a:rPr>
              <a:t> of </a:t>
            </a:r>
            <a:r>
              <a:rPr lang="en-GB" sz="1200" b="0" i="1" u="none" strike="noStrike" dirty="0" err="1">
                <a:highlight>
                  <a:srgbClr val="000000">
                    <a:alpha val="0"/>
                  </a:srgbClr>
                </a:highlight>
                <a:latin typeface="Bookman Old Style"/>
              </a:rPr>
              <a:t>Polžice</a:t>
            </a:r>
            <a:r>
              <a:rPr lang="en-GB" sz="1200" b="0" i="1" u="none" strike="noStrike" dirty="0">
                <a:highlight>
                  <a:srgbClr val="000000">
                    <a:alpha val="0"/>
                  </a:srgbClr>
                </a:highlight>
                <a:latin typeface="Bookman Old Style"/>
              </a:rPr>
              <a:t> and </a:t>
            </a:r>
            <a:r>
              <a:rPr lang="en-GB" sz="1200" b="0" i="1" u="none" strike="noStrike" dirty="0" err="1">
                <a:highlight>
                  <a:srgbClr val="000000">
                    <a:alpha val="0"/>
                  </a:srgbClr>
                </a:highlight>
                <a:latin typeface="Bookman Old Style"/>
              </a:rPr>
              <a:t>Bezdružice</a:t>
            </a:r>
            <a:endParaRPr lang="en-GB" sz="1200" b="0" i="1"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250" dirty="0">
              <a:latin typeface="Bookman Old Style" panose="02050604050505020204" pitchFamily="18" charset="0"/>
            </a:endParaRPr>
          </a:p>
          <a:p>
            <a:pPr marL="285750" indent="-285750" rtl="0">
              <a:buFont typeface="Arial" panose="020B0604020202020204" pitchFamily="34" charset="0"/>
              <a:buChar char="•"/>
            </a:pPr>
            <a:r>
              <a:rPr lang="en-GB" sz="1200" b="1" i="0" u="none" strike="noStrike" dirty="0">
                <a:highlight>
                  <a:srgbClr val="000000">
                    <a:alpha val="0"/>
                  </a:srgbClr>
                </a:highlight>
                <a:latin typeface="Bookman Old Style"/>
              </a:rPr>
              <a:t>Provincial Regent Karl of Liechtenstein</a:t>
            </a:r>
          </a:p>
          <a:p>
            <a:pPr marL="285750" indent="-285750">
              <a:buFont typeface="Arial" panose="020B0604020202020204" pitchFamily="34" charset="0"/>
              <a:buChar char="•"/>
            </a:pPr>
            <a:endParaRPr lang="cs-CZ" sz="125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3" name="Obrázek 2"/>
          <p:cNvPicPr>
            <a:picLocks noChangeAspect="1"/>
          </p:cNvPicPr>
          <p:nvPr/>
        </p:nvPicPr>
        <p:blipFill>
          <a:blip r:embed="rId2"/>
          <a:stretch>
            <a:fillRect/>
          </a:stretch>
        </p:blipFill>
        <p:spPr>
          <a:xfrm>
            <a:off x="4785600" y="4187952"/>
            <a:ext cx="2707407" cy="2367946"/>
          </a:xfrm>
          <a:prstGeom prst="rect">
            <a:avLst/>
          </a:prstGeom>
        </p:spPr>
      </p:pic>
      <p:sp>
        <p:nvSpPr>
          <p:cNvPr id="2" name="TextovéPole 1"/>
          <p:cNvSpPr txBox="1"/>
          <p:nvPr/>
        </p:nvSpPr>
        <p:spPr>
          <a:xfrm>
            <a:off x="539496" y="4708339"/>
            <a:ext cx="2940680" cy="1938992"/>
          </a:xfrm>
          <a:prstGeom prst="rect">
            <a:avLst/>
          </a:prstGeom>
          <a:noFill/>
          <a:ln>
            <a:solidFill>
              <a:schemeClr val="accent1">
                <a:lumMod val="60000"/>
                <a:lumOff val="40000"/>
              </a:schemeClr>
            </a:solidFill>
          </a:ln>
        </p:spPr>
        <p:txBody>
          <a:bodyPr wrap="square" rtlCol="0">
            <a:spAutoFit/>
          </a:bodyPr>
          <a:lstStyle/>
          <a:p>
            <a:pPr algn="just"/>
            <a:r>
              <a:rPr lang="en-GB" sz="1200" dirty="0">
                <a:highlight>
                  <a:srgbClr val="000000">
                    <a:alpha val="0"/>
                  </a:srgbClr>
                </a:highlight>
                <a:latin typeface="Bookman Old Style"/>
              </a:rPr>
              <a:t>Coin minting licenses – consortium of Karl of Liechtenstein, Franz von </a:t>
            </a:r>
            <a:r>
              <a:rPr lang="en-GB" sz="1200" dirty="0" err="1">
                <a:highlight>
                  <a:srgbClr val="000000">
                    <a:alpha val="0"/>
                  </a:srgbClr>
                </a:highlight>
                <a:latin typeface="Bookman Old Style"/>
              </a:rPr>
              <a:t>Dietrichstein</a:t>
            </a:r>
            <a:r>
              <a:rPr lang="en-GB" sz="1200" dirty="0">
                <a:highlight>
                  <a:srgbClr val="000000">
                    <a:alpha val="0"/>
                  </a:srgbClr>
                </a:highlight>
                <a:latin typeface="Bookman Old Style"/>
              </a:rPr>
              <a:t>, Albrecht von Wallenstein and Adam </a:t>
            </a:r>
            <a:r>
              <a:rPr lang="en-GB" sz="1200" dirty="0" err="1">
                <a:highlight>
                  <a:srgbClr val="000000">
                    <a:alpha val="0"/>
                  </a:srgbClr>
                </a:highlight>
                <a:latin typeface="Bookman Old Style"/>
              </a:rPr>
              <a:t>Michna</a:t>
            </a:r>
            <a:r>
              <a:rPr lang="en-GB" sz="1200" dirty="0">
                <a:highlight>
                  <a:srgbClr val="000000">
                    <a:alpha val="0"/>
                  </a:srgbClr>
                </a:highlight>
                <a:latin typeface="Bookman Old Style"/>
              </a:rPr>
              <a:t> of </a:t>
            </a:r>
            <a:r>
              <a:rPr lang="en-GB" sz="1200" dirty="0" err="1">
                <a:highlight>
                  <a:srgbClr val="000000">
                    <a:alpha val="0"/>
                  </a:srgbClr>
                </a:highlight>
                <a:latin typeface="Bookman Old Style"/>
              </a:rPr>
              <a:t>Vacin</a:t>
            </a:r>
            <a:r>
              <a:rPr lang="en-GB" sz="1200" dirty="0">
                <a:highlight>
                  <a:srgbClr val="000000">
                    <a:alpha val="0"/>
                  </a:srgbClr>
                </a:highlight>
                <a:latin typeface="Bookman Old Style"/>
              </a:rPr>
              <a:t> – the so-called long coin (Jan de Witte and Jakub </a:t>
            </a:r>
            <a:r>
              <a:rPr lang="en-GB" sz="1200" dirty="0" err="1">
                <a:highlight>
                  <a:srgbClr val="000000">
                    <a:alpha val="0"/>
                  </a:srgbClr>
                </a:highlight>
                <a:latin typeface="Bookman Old Style"/>
              </a:rPr>
              <a:t>Baševi</a:t>
            </a:r>
            <a:r>
              <a:rPr lang="en-GB" sz="1200" dirty="0">
                <a:highlight>
                  <a:srgbClr val="000000">
                    <a:alpha val="0"/>
                  </a:srgbClr>
                </a:highlight>
                <a:latin typeface="Bookman Old Style"/>
              </a:rPr>
              <a:t>), currency devaluation and cheap purchases of confiscated aristocratic real estate. All this resulted in </a:t>
            </a:r>
            <a:r>
              <a:rPr lang="en-GB" sz="1200" b="1" dirty="0">
                <a:highlight>
                  <a:srgbClr val="000000">
                    <a:alpha val="0"/>
                  </a:srgbClr>
                </a:highlight>
                <a:latin typeface="Bookman Old Style"/>
              </a:rPr>
              <a:t>state </a:t>
            </a:r>
            <a:r>
              <a:rPr lang="en-GB" sz="1200" b="1" dirty="0" smtClean="0">
                <a:highlight>
                  <a:srgbClr val="000000">
                    <a:alpha val="0"/>
                  </a:srgbClr>
                </a:highlight>
                <a:latin typeface="Bookman Old Style"/>
              </a:rPr>
              <a:t>bankruptcy</a:t>
            </a:r>
            <a:endParaRPr lang="cs-CZ" dirty="0"/>
          </a:p>
        </p:txBody>
      </p:sp>
    </p:spTree>
    <p:extLst>
      <p:ext uri="{BB962C8B-B14F-4D97-AF65-F5344CB8AC3E}">
        <p14:creationId xmlns:p14="http://schemas.microsoft.com/office/powerpoint/2010/main" val="15671766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8863965"/>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Thirty Years' War and the Czech Lands</a:t>
            </a:r>
          </a:p>
          <a:p>
            <a:pPr algn="ct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Albrecht of Wallenstein</a:t>
            </a:r>
            <a:r>
              <a:rPr lang="en-GB" sz="1300" b="0" i="0" u="none" strike="noStrike" dirty="0">
                <a:highlight>
                  <a:srgbClr val="000000">
                    <a:alpha val="0"/>
                  </a:srgbClr>
                </a:highlight>
                <a:latin typeface="Bookman Old Style"/>
              </a:rPr>
              <a:t> – foremost military leader during the Thirty Years' War</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Skilled organiser</a:t>
            </a:r>
            <a:r>
              <a:rPr lang="en-GB" sz="1300" b="0" i="0" u="none" strike="noStrike" dirty="0">
                <a:highlight>
                  <a:srgbClr val="000000">
                    <a:alpha val="0"/>
                  </a:srgbClr>
                </a:highlight>
                <a:latin typeface="Bookman Old Style"/>
              </a:rPr>
              <a:t> and </a:t>
            </a:r>
            <a:r>
              <a:rPr lang="en-GB" sz="1300" b="1" i="0" u="none" strike="noStrike" dirty="0">
                <a:highlight>
                  <a:srgbClr val="000000">
                    <a:alpha val="0"/>
                  </a:srgbClr>
                </a:highlight>
                <a:latin typeface="Bookman Old Style"/>
              </a:rPr>
              <a:t>strategist</a:t>
            </a:r>
            <a:r>
              <a:rPr lang="en-GB" sz="1300" b="0" i="0" u="none" strike="noStrike" dirty="0">
                <a:highlight>
                  <a:srgbClr val="000000">
                    <a:alpha val="0"/>
                  </a:srgbClr>
                </a:highlight>
                <a:latin typeface="Bookman Old Style"/>
              </a:rPr>
              <a:t>, ensured the functioning of the imperial army and made himself rich after the end of the revolt. He created a comprehensive system of dominions </a:t>
            </a:r>
            <a:r>
              <a:rPr lang="en-GB" sz="1300" dirty="0">
                <a:highlight>
                  <a:srgbClr val="000000">
                    <a:alpha val="0"/>
                  </a:srgbClr>
                </a:highlight>
                <a:latin typeface="Bookman Old Style"/>
              </a:rPr>
              <a:t>– </a:t>
            </a:r>
            <a:r>
              <a:rPr lang="en-GB" sz="1300" b="1" i="0" u="none" strike="noStrike" dirty="0">
                <a:highlight>
                  <a:srgbClr val="000000">
                    <a:alpha val="0"/>
                  </a:srgbClr>
                </a:highlight>
                <a:latin typeface="Bookman Old Style"/>
              </a:rPr>
              <a:t>Duchy of </a:t>
            </a:r>
            <a:r>
              <a:rPr lang="en-GB" sz="1300" b="1" i="0" u="none" strike="noStrike" dirty="0" err="1">
                <a:highlight>
                  <a:srgbClr val="000000">
                    <a:alpha val="0"/>
                  </a:srgbClr>
                </a:highlight>
                <a:latin typeface="Bookman Old Style"/>
              </a:rPr>
              <a:t>Frýdlant</a:t>
            </a:r>
            <a:r>
              <a:rPr lang="en-GB" sz="1300" b="0" i="0" u="none" strike="noStrike" dirty="0">
                <a:highlight>
                  <a:srgbClr val="000000">
                    <a:alpha val="0"/>
                  </a:srgbClr>
                </a:highlight>
                <a:latin typeface="Bookman Old Style"/>
              </a:rPr>
              <a:t>, centre in </a:t>
            </a:r>
            <a:r>
              <a:rPr lang="en-GB" sz="1300" b="0" i="0" u="none" strike="noStrike" dirty="0" err="1">
                <a:highlight>
                  <a:srgbClr val="000000">
                    <a:alpha val="0"/>
                  </a:srgbClr>
                </a:highlight>
                <a:latin typeface="Bookman Old Style"/>
              </a:rPr>
              <a:t>Jičín</a:t>
            </a:r>
            <a:r>
              <a:rPr lang="en-GB" sz="1300" b="0" i="0" u="none" strike="noStrike" dirty="0">
                <a:highlight>
                  <a:srgbClr val="000000">
                    <a:alpha val="0"/>
                  </a:srgbClr>
                </a:highlight>
                <a:latin typeface="Bookman Old Style"/>
              </a:rPr>
              <a:t>, at the end of the 1620s acquired territory in Mecklenburg and Pomerania – Duke of Mecklenburg</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1626 he defeated Protestant troops (General </a:t>
            </a:r>
            <a:r>
              <a:rPr lang="en-GB" sz="1300" b="0" i="0" u="none" strike="noStrike" dirty="0" err="1">
                <a:highlight>
                  <a:srgbClr val="000000">
                    <a:alpha val="0"/>
                  </a:srgbClr>
                </a:highlight>
                <a:latin typeface="Bookman Old Style"/>
              </a:rPr>
              <a:t>Mansfeld</a:t>
            </a:r>
            <a:r>
              <a:rPr lang="en-GB" sz="1300" b="0" i="0" u="none" strike="noStrike" dirty="0">
                <a:highlight>
                  <a:srgbClr val="000000">
                    <a:alpha val="0"/>
                  </a:srgbClr>
                </a:highlight>
                <a:latin typeface="Bookman Old Style"/>
              </a:rPr>
              <a:t>) at the Battle of </a:t>
            </a:r>
            <a:r>
              <a:rPr lang="en-GB" sz="1300" b="1" i="0" u="none" strike="noStrike" dirty="0">
                <a:highlight>
                  <a:srgbClr val="000000">
                    <a:alpha val="0"/>
                  </a:srgbClr>
                </a:highlight>
                <a:latin typeface="Bookman Old Style"/>
              </a:rPr>
              <a:t>Dessau Bridge</a:t>
            </a:r>
            <a:endParaRPr lang="cs-CZ" sz="1300" b="1"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Edict of Restitution</a:t>
            </a:r>
            <a:r>
              <a:rPr lang="en-GB" sz="1300" b="0" i="0" u="none" strike="noStrike" dirty="0">
                <a:highlight>
                  <a:srgbClr val="000000">
                    <a:alpha val="0"/>
                  </a:srgbClr>
                </a:highlight>
                <a:latin typeface="Bookman Old Style"/>
              </a:rPr>
              <a:t> – 1629, return of conditions in the HRE to those before 1555, eventually repealed by Emperor Ferdinand II, in 1630 he also removed Wallenstein as commander.</a:t>
            </a: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5122" name="Picture 2" descr="Dotyk - Jak zemřel Albrecht z Valdštejna. Drastickou smrt mu předpověděl  Johanes Kep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9326" y="3931207"/>
            <a:ext cx="4087369" cy="263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212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8863965"/>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Thirty Years' War and the Czech Lands</a:t>
            </a:r>
          </a:p>
          <a:p>
            <a:pPr algn="ct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smtClean="0">
                <a:highlight>
                  <a:srgbClr val="000000">
                    <a:alpha val="0"/>
                  </a:srgbClr>
                </a:highlight>
                <a:latin typeface="Bookman Old Style"/>
              </a:rPr>
              <a:t>Swedish </a:t>
            </a:r>
            <a:r>
              <a:rPr lang="en-GB" sz="1300" b="1" i="0" u="none" strike="noStrike" dirty="0">
                <a:highlight>
                  <a:srgbClr val="000000">
                    <a:alpha val="0"/>
                  </a:srgbClr>
                </a:highlight>
                <a:latin typeface="Bookman Old Style"/>
              </a:rPr>
              <a:t>invasion</a:t>
            </a:r>
            <a:r>
              <a:rPr lang="en-GB" sz="1300" b="0" i="0" u="none" strike="noStrike" dirty="0">
                <a:highlight>
                  <a:srgbClr val="000000">
                    <a:alpha val="0"/>
                  </a:srgbClr>
                </a:highlight>
                <a:latin typeface="Bookman Old Style"/>
              </a:rPr>
              <a:t> (King Gustav Adolf II) and advance to the south of the German lands (occupation of Munich), Wallenstein called back – </a:t>
            </a:r>
            <a:r>
              <a:rPr lang="en-GB" sz="1300" b="1" i="0" u="none" strike="noStrike" dirty="0">
                <a:highlight>
                  <a:srgbClr val="000000">
                    <a:alpha val="0"/>
                  </a:srgbClr>
                </a:highlight>
                <a:latin typeface="Bookman Old Style"/>
              </a:rPr>
              <a:t>Battle of </a:t>
            </a:r>
            <a:r>
              <a:rPr lang="en-GB" sz="1300" b="1" i="0" u="none" strike="noStrike" dirty="0" err="1">
                <a:highlight>
                  <a:srgbClr val="000000">
                    <a:alpha val="0"/>
                  </a:srgbClr>
                </a:highlight>
                <a:latin typeface="Bookman Old Style"/>
              </a:rPr>
              <a:t>Lützen</a:t>
            </a:r>
            <a:r>
              <a:rPr lang="en-GB" sz="1300" b="1" i="0" u="none" strike="noStrike" dirty="0">
                <a:highlight>
                  <a:srgbClr val="000000">
                    <a:alpha val="0"/>
                  </a:srgbClr>
                </a:highlight>
                <a:latin typeface="Bookman Old Style"/>
              </a:rPr>
              <a:t> – November 1632</a:t>
            </a:r>
            <a:r>
              <a:rPr lang="en-GB" sz="1300" b="0" i="0" u="none" strike="noStrike" dirty="0">
                <a:highlight>
                  <a:srgbClr val="000000">
                    <a:alpha val="0"/>
                  </a:srgbClr>
                </a:highlight>
                <a:latin typeface="Bookman Old Style"/>
              </a:rPr>
              <a:t>, death of Gustav Adolf II</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ambitious </a:t>
            </a:r>
            <a:r>
              <a:rPr lang="en-GB" sz="1300" b="1" i="0" u="none" strike="noStrike" dirty="0">
                <a:highlight>
                  <a:srgbClr val="000000">
                    <a:alpha val="0"/>
                  </a:srgbClr>
                </a:highlight>
                <a:latin typeface="Bookman Old Style"/>
              </a:rPr>
              <a:t>Wallenstein suspected of treason</a:t>
            </a:r>
            <a:r>
              <a:rPr lang="en-GB" sz="1300" b="0" i="0" u="none" strike="noStrike" dirty="0">
                <a:highlight>
                  <a:srgbClr val="000000">
                    <a:alpha val="0"/>
                  </a:srgbClr>
                </a:highlight>
                <a:latin typeface="Bookman Old Style"/>
              </a:rPr>
              <a:t> – eventually </a:t>
            </a:r>
            <a:r>
              <a:rPr lang="en-GB" sz="1300" b="1" i="0" u="none" strike="noStrike" dirty="0">
                <a:highlight>
                  <a:srgbClr val="000000">
                    <a:alpha val="0"/>
                  </a:srgbClr>
                </a:highlight>
                <a:latin typeface="Bookman Old Style"/>
              </a:rPr>
              <a:t>assassinated in February 1634 in Cheb</a:t>
            </a:r>
            <a:r>
              <a:rPr lang="en-GB" sz="1300" b="0" i="0" u="none" strike="noStrike" dirty="0">
                <a:highlight>
                  <a:srgbClr val="000000">
                    <a:alpha val="0"/>
                  </a:srgbClr>
                </a:highlight>
                <a:latin typeface="Bookman Old Style"/>
              </a:rPr>
              <a:t> with the emperor's knowledge</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The Swedish War</a:t>
            </a:r>
            <a:r>
              <a:rPr lang="en-GB" sz="1300" b="0" i="0" u="none" strike="noStrike" dirty="0">
                <a:highlight>
                  <a:srgbClr val="000000">
                    <a:alpha val="0"/>
                  </a:srgbClr>
                </a:highlight>
                <a:latin typeface="Bookman Old Style"/>
              </a:rPr>
              <a:t> significantly affected the territory of the Czech lands (Generals </a:t>
            </a:r>
            <a:r>
              <a:rPr lang="en-GB" sz="1300" b="0" i="1" u="none" strike="noStrike" dirty="0" err="1">
                <a:highlight>
                  <a:srgbClr val="000000">
                    <a:alpha val="0"/>
                  </a:srgbClr>
                </a:highlight>
                <a:latin typeface="Bookman Old Style"/>
              </a:rPr>
              <a:t>Torstersson</a:t>
            </a:r>
            <a:r>
              <a:rPr lang="en-GB" sz="1300" b="0" i="1" u="none" strike="noStrike" dirty="0">
                <a:highlight>
                  <a:srgbClr val="000000">
                    <a:alpha val="0"/>
                  </a:srgbClr>
                </a:highlight>
                <a:latin typeface="Bookman Old Style"/>
              </a:rPr>
              <a:t>, </a:t>
            </a:r>
            <a:r>
              <a:rPr lang="en-GB" sz="1300" b="0" i="1" u="none" strike="noStrike" dirty="0" err="1">
                <a:highlight>
                  <a:srgbClr val="000000">
                    <a:alpha val="0"/>
                  </a:srgbClr>
                </a:highlight>
                <a:latin typeface="Bookman Old Style"/>
              </a:rPr>
              <a:t>Banér</a:t>
            </a:r>
            <a:r>
              <a:rPr lang="en-GB" sz="1300" b="0" i="1" u="none" strike="noStrike" dirty="0">
                <a:highlight>
                  <a:srgbClr val="000000">
                    <a:alpha val="0"/>
                  </a:srgbClr>
                </a:highlight>
                <a:latin typeface="Bookman Old Style"/>
              </a:rPr>
              <a:t>, Wrangel, </a:t>
            </a:r>
            <a:r>
              <a:rPr lang="en-GB" sz="1300" b="0" i="1" u="none" strike="noStrike" dirty="0" err="1">
                <a:highlight>
                  <a:srgbClr val="000000">
                    <a:alpha val="0"/>
                  </a:srgbClr>
                </a:highlight>
                <a:latin typeface="Bookman Old Style"/>
              </a:rPr>
              <a:t>Königsmark</a:t>
            </a:r>
            <a:r>
              <a:rPr lang="en-GB" sz="1300" b="0" i="1" u="none" strike="noStrike" dirty="0">
                <a:highlight>
                  <a:srgbClr val="000000">
                    <a:alpha val="0"/>
                  </a:srgbClr>
                </a:highlight>
                <a:latin typeface="Bookman Old Style"/>
              </a:rPr>
              <a:t>),</a:t>
            </a:r>
            <a:r>
              <a:rPr lang="en-GB" sz="1300" b="0" i="0" u="none" strike="noStrike" dirty="0">
                <a:highlight>
                  <a:srgbClr val="000000">
                    <a:alpha val="0"/>
                  </a:srgbClr>
                </a:highlight>
                <a:latin typeface="Bookman Old Style"/>
              </a:rPr>
              <a:t> numerous areas were devastated – 1645, Battle of </a:t>
            </a:r>
            <a:r>
              <a:rPr lang="en-GB" sz="1300" b="0" i="0" u="none" strike="noStrike" dirty="0" err="1">
                <a:highlight>
                  <a:srgbClr val="000000">
                    <a:alpha val="0"/>
                  </a:srgbClr>
                </a:highlight>
                <a:latin typeface="Bookman Old Style"/>
              </a:rPr>
              <a:t>Jankov</a:t>
            </a:r>
            <a:endParaRPr lang="en-GB" sz="1300" b="0"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b="1"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Ferdinand III</a:t>
            </a:r>
            <a:r>
              <a:rPr lang="en-GB" sz="1300" b="0" i="0" u="none" strike="noStrike" dirty="0">
                <a:highlight>
                  <a:srgbClr val="000000">
                    <a:alpha val="0"/>
                  </a:srgbClr>
                </a:highlight>
                <a:latin typeface="Bookman Old Style"/>
              </a:rPr>
              <a:t> (1637–1657), attempts at peace negotiations, towards the end of the war (after 1644) another invasion of Swedish troops into Bohemia, fighting in Prague, occupation of Olomouc, siege of Brno</a:t>
            </a:r>
            <a:endParaRPr lang="cs-CZ" sz="13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7170" name="Picture 2" descr="Uloupené poklady: Švédská loupež uměleckých děl v Praze | 100+1 zahraniční  zajímavo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472" y="4325111"/>
            <a:ext cx="3332184" cy="22408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řicetiletá Válka 1618-1648 - Falcká, Švédská a Dánská válka, Obnovené  zřízení zemské - Skompasem.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490" y="4325111"/>
            <a:ext cx="3632088" cy="223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552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9294852"/>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Czech Lands after the Thirty Years' War</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Czech lands suffered greatly during the Thirty Years' War</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There were massive </a:t>
            </a:r>
            <a:r>
              <a:rPr lang="en-GB" sz="1300" b="1" i="0" u="none" strike="noStrike" dirty="0">
                <a:highlight>
                  <a:srgbClr val="000000">
                    <a:alpha val="0"/>
                  </a:srgbClr>
                </a:highlight>
                <a:latin typeface="Bookman Old Style"/>
              </a:rPr>
              <a:t>property transfers</a:t>
            </a:r>
            <a:r>
              <a:rPr lang="en-GB" sz="1300" b="0" i="0" u="none" strike="noStrike" dirty="0">
                <a:highlight>
                  <a:srgbClr val="000000">
                    <a:alpha val="0"/>
                  </a:srgbClr>
                </a:highlight>
                <a:latin typeface="Bookman Old Style"/>
              </a:rPr>
              <a:t> (confiscation, bankruptcy), </a:t>
            </a:r>
            <a:r>
              <a:rPr lang="en-GB" sz="1300" b="1" i="0" u="none" strike="noStrike" dirty="0">
                <a:highlight>
                  <a:srgbClr val="000000">
                    <a:alpha val="0"/>
                  </a:srgbClr>
                </a:highlight>
                <a:latin typeface="Bookman Old Style"/>
              </a:rPr>
              <a:t>population decline</a:t>
            </a:r>
            <a:r>
              <a:rPr lang="en-GB" sz="1300" b="0" i="0" u="none" strike="noStrike" dirty="0">
                <a:highlight>
                  <a:srgbClr val="000000">
                    <a:alpha val="0"/>
                  </a:srgbClr>
                </a:highlight>
                <a:latin typeface="Bookman Old Style"/>
              </a:rPr>
              <a:t> from about 2.6 million to 1.5 million (Bohemia and Moravia), </a:t>
            </a:r>
            <a:r>
              <a:rPr lang="en-GB" sz="1300" b="1" i="0" u="none" strike="noStrike" dirty="0">
                <a:highlight>
                  <a:srgbClr val="000000">
                    <a:alpha val="0"/>
                  </a:srgbClr>
                </a:highlight>
                <a:latin typeface="Bookman Old Style"/>
              </a:rPr>
              <a:t>devastation of agriculture and cities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Deterioration of the status of subjects, elements of serfdom, </a:t>
            </a:r>
            <a:r>
              <a:rPr lang="en-GB" sz="1300" b="1" i="0" u="none" strike="noStrike" dirty="0">
                <a:highlight>
                  <a:srgbClr val="000000">
                    <a:alpha val="0"/>
                  </a:srgbClr>
                </a:highlight>
                <a:latin typeface="Bookman Old Style"/>
              </a:rPr>
              <a:t>tax roll</a:t>
            </a:r>
            <a:r>
              <a:rPr lang="en-GB" sz="1300" b="0" i="0" u="none" strike="noStrike" dirty="0">
                <a:highlight>
                  <a:srgbClr val="000000">
                    <a:alpha val="0"/>
                  </a:srgbClr>
                </a:highlight>
                <a:latin typeface="Bookman Old Style"/>
              </a:rPr>
              <a:t>, </a:t>
            </a:r>
            <a:r>
              <a:rPr lang="en-GB" sz="1300" b="1" i="0" u="none" strike="noStrike" dirty="0">
                <a:highlight>
                  <a:srgbClr val="000000">
                    <a:alpha val="0"/>
                  </a:srgbClr>
                </a:highlight>
                <a:latin typeface="Bookman Old Style"/>
              </a:rPr>
              <a:t>land registries</a:t>
            </a:r>
            <a:r>
              <a:rPr lang="en-GB" sz="1300" b="0" i="0" u="none" strike="noStrike" dirty="0">
                <a:highlight>
                  <a:srgbClr val="000000">
                    <a:alpha val="0"/>
                  </a:srgbClr>
                </a:highlight>
                <a:latin typeface="Bookman Old Style"/>
              </a:rPr>
              <a:t> – inventory of agricultural land; tax reform (centralisation)</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Leopold I (1657–1705)</a:t>
            </a:r>
            <a:r>
              <a:rPr lang="en-GB" sz="1300" b="0" i="0" u="none" strike="noStrike" dirty="0">
                <a:highlight>
                  <a:srgbClr val="000000">
                    <a:alpha val="0"/>
                  </a:srgbClr>
                </a:highlight>
                <a:latin typeface="Bookman Old Style"/>
              </a:rPr>
              <a:t> – capable ruler, trying to consolidate the monarchy and transform it into an absolutist state</a:t>
            </a:r>
          </a:p>
          <a:p>
            <a:pPr marL="285750" indent="-285750">
              <a:buFont typeface="Arial" panose="020B0604020202020204" pitchFamily="34" charset="0"/>
              <a:buChar char="•"/>
            </a:pPr>
            <a:endParaRPr lang="cs-CZ" sz="1300" b="1"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1663 uprising in Hungary – George II </a:t>
            </a:r>
            <a:r>
              <a:rPr lang="en-GB" sz="1300" b="0" i="0" u="none" strike="noStrike" dirty="0" err="1">
                <a:highlight>
                  <a:srgbClr val="000000">
                    <a:alpha val="0"/>
                  </a:srgbClr>
                </a:highlight>
                <a:latin typeface="Bookman Old Style"/>
              </a:rPr>
              <a:t>Rákóczi</a:t>
            </a:r>
            <a:r>
              <a:rPr lang="en-GB" sz="1300" b="0" i="0" u="none" strike="noStrike" dirty="0">
                <a:highlight>
                  <a:srgbClr val="000000">
                    <a:alpha val="0"/>
                  </a:srgbClr>
                </a:highlight>
                <a:latin typeface="Bookman Old Style"/>
              </a:rPr>
              <a:t>, another uprising from </a:t>
            </a:r>
            <a:r>
              <a:rPr lang="en-GB" sz="1300" b="0" i="0" u="none" strike="noStrike" dirty="0" err="1">
                <a:highlight>
                  <a:srgbClr val="000000">
                    <a:alpha val="0"/>
                  </a:srgbClr>
                </a:highlight>
                <a:latin typeface="Bookman Old Style"/>
              </a:rPr>
              <a:t>Emeric</a:t>
            </a:r>
            <a:r>
              <a:rPr lang="en-GB" sz="1300" b="0" i="0" u="none" strike="noStrike" dirty="0">
                <a:highlight>
                  <a:srgbClr val="000000">
                    <a:alpha val="0"/>
                  </a:srgbClr>
                </a:highlight>
                <a:latin typeface="Bookman Old Style"/>
              </a:rPr>
              <a:t> </a:t>
            </a:r>
            <a:r>
              <a:rPr lang="en-GB" sz="1300" b="0" i="0" u="none" strike="noStrike" dirty="0" err="1">
                <a:highlight>
                  <a:srgbClr val="000000">
                    <a:alpha val="0"/>
                  </a:srgbClr>
                </a:highlight>
                <a:latin typeface="Bookman Old Style"/>
              </a:rPr>
              <a:t>Thököly</a:t>
            </a:r>
            <a:r>
              <a:rPr lang="en-GB" sz="1300" b="0" i="0" u="none" strike="noStrike" dirty="0">
                <a:highlight>
                  <a:srgbClr val="000000">
                    <a:alpha val="0"/>
                  </a:srgbClr>
                </a:highlight>
                <a:latin typeface="Bookman Old Style"/>
              </a:rPr>
              <a:t> (1680)</a:t>
            </a: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Conflict with Ottoman Empire and numerous clashes with France of Louis XIV on the territory of HRE</a:t>
            </a: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Václav Eusebius of </a:t>
            </a:r>
            <a:r>
              <a:rPr lang="en-GB" sz="1300" b="1" i="0" u="none" strike="noStrike" dirty="0" err="1">
                <a:highlight>
                  <a:srgbClr val="000000">
                    <a:alpha val="0"/>
                  </a:srgbClr>
                </a:highlight>
                <a:latin typeface="Bookman Old Style"/>
              </a:rPr>
              <a:t>Lobkowicz</a:t>
            </a:r>
            <a:r>
              <a:rPr lang="en-GB" sz="1300" b="0" i="0" u="none" strike="noStrike" dirty="0">
                <a:highlight>
                  <a:srgbClr val="000000">
                    <a:alpha val="0"/>
                  </a:srgbClr>
                </a:highlight>
                <a:latin typeface="Bookman Old Style"/>
              </a:rPr>
              <a:t> – Czech nobleman, coordination of the monarchy's foreign policy</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1680 – </a:t>
            </a:r>
            <a:r>
              <a:rPr lang="en-GB" sz="1300" b="1" i="0" u="none" strike="noStrike" dirty="0" err="1">
                <a:highlight>
                  <a:srgbClr val="000000">
                    <a:alpha val="0"/>
                  </a:srgbClr>
                </a:highlight>
                <a:latin typeface="Bookman Old Style"/>
              </a:rPr>
              <a:t>Corvée</a:t>
            </a:r>
            <a:r>
              <a:rPr lang="en-GB" sz="1300" b="1" i="0" u="none" strike="noStrike" dirty="0">
                <a:highlight>
                  <a:srgbClr val="000000">
                    <a:alpha val="0"/>
                  </a:srgbClr>
                </a:highlight>
                <a:latin typeface="Bookman Old Style"/>
              </a:rPr>
              <a:t> Patent</a:t>
            </a:r>
            <a:r>
              <a:rPr lang="en-GB" sz="1300" b="0" i="0" u="none" strike="noStrike" dirty="0">
                <a:highlight>
                  <a:srgbClr val="000000">
                    <a:alpha val="0"/>
                  </a:srgbClr>
                </a:highlight>
                <a:latin typeface="Bookman Old Style"/>
              </a:rPr>
              <a:t> of Leopold I, designation of max 3 days a week of </a:t>
            </a:r>
            <a:r>
              <a:rPr lang="en-GB" sz="1300" b="0" i="0" u="none" strike="noStrike" dirty="0" err="1">
                <a:highlight>
                  <a:srgbClr val="000000">
                    <a:alpha val="0"/>
                  </a:srgbClr>
                </a:highlight>
                <a:latin typeface="Bookman Old Style"/>
              </a:rPr>
              <a:t>corvée</a:t>
            </a:r>
            <a:r>
              <a:rPr lang="en-GB" sz="1300" b="0" i="0" u="none" strike="noStrike" dirty="0">
                <a:highlight>
                  <a:srgbClr val="000000">
                    <a:alpha val="0"/>
                  </a:srgbClr>
                </a:highlight>
                <a:latin typeface="Bookman Old Style"/>
              </a:rPr>
              <a:t> labour, reaction to the peasant uprising of the same year, peasant uprisings were also a frequent phenomenon at the beginning of the 18th century (1713, 1717)</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a:t>
            </a:r>
            <a:r>
              <a:rPr lang="en-GB" sz="1300" b="1" i="0" u="none" strike="noStrike" dirty="0">
                <a:highlight>
                  <a:srgbClr val="000000">
                    <a:alpha val="0"/>
                  </a:srgbClr>
                </a:highlight>
                <a:latin typeface="Bookman Old Style"/>
              </a:rPr>
              <a:t>1683, the Turks besieged Vienna for the last time</a:t>
            </a:r>
            <a:r>
              <a:rPr lang="en-GB" sz="1300" b="0" i="0" u="none" strike="noStrike" dirty="0">
                <a:highlight>
                  <a:srgbClr val="000000">
                    <a:alpha val="0"/>
                  </a:srgbClr>
                </a:highlight>
                <a:latin typeface="Bookman Old Style"/>
              </a:rPr>
              <a:t> – King John III Sobieski of Poland and Kara Mustafa Pasha</a:t>
            </a:r>
            <a:endParaRPr lang="cs-CZ" sz="1300" b="1"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Towards </a:t>
            </a:r>
            <a:r>
              <a:rPr lang="en-GB" sz="1300" dirty="0">
                <a:highlight>
                  <a:srgbClr val="000000">
                    <a:alpha val="0"/>
                  </a:srgbClr>
                </a:highlight>
                <a:latin typeface="Bookman Old Style"/>
              </a:rPr>
              <a:t>the </a:t>
            </a:r>
            <a:r>
              <a:rPr lang="en-GB" sz="1300" b="0" i="0" u="none" strike="noStrike" dirty="0">
                <a:highlight>
                  <a:srgbClr val="000000">
                    <a:alpha val="0"/>
                  </a:srgbClr>
                </a:highlight>
                <a:latin typeface="Bookman Old Style"/>
              </a:rPr>
              <a:t>end of the reign of Leopold I, the Habsburg monarchy enters into the War of the Spanish </a:t>
            </a:r>
            <a:r>
              <a:rPr lang="cs-CZ" sz="1300" b="0" i="0" u="none" strike="noStrike" dirty="0" err="1">
                <a:highlight>
                  <a:srgbClr val="000000">
                    <a:alpha val="0"/>
                  </a:srgbClr>
                </a:highlight>
                <a:latin typeface="Bookman Old Style"/>
              </a:rPr>
              <a:t>Succession</a:t>
            </a:r>
            <a:r>
              <a:rPr lang="en-GB" sz="1300" b="0" i="0" u="none" strike="noStrike" dirty="0">
                <a:highlight>
                  <a:srgbClr val="000000">
                    <a:alpha val="0"/>
                  </a:srgbClr>
                </a:highlight>
                <a:latin typeface="Bookman Old Style"/>
              </a:rPr>
              <a:t> – military leader and strategist </a:t>
            </a:r>
            <a:r>
              <a:rPr lang="en-GB" sz="1300" b="1" i="0" u="none" strike="noStrike" dirty="0">
                <a:highlight>
                  <a:srgbClr val="000000">
                    <a:alpha val="0"/>
                  </a:srgbClr>
                </a:highlight>
                <a:latin typeface="Bookman Old Style"/>
              </a:rPr>
              <a:t>Eugene of Savoy</a:t>
            </a: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17376434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82378" y="1103868"/>
            <a:ext cx="8917160" cy="9510296"/>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Czech Lands at the Beginning of the 18th Century</a:t>
            </a:r>
            <a:endParaRPr lang="cs-CZ" sz="2400" b="1" i="0" u="none" strike="noStrike" dirty="0">
              <a:highlight>
                <a:srgbClr val="000000">
                  <a:alpha val="0"/>
                </a:srgbClr>
              </a:highlight>
              <a:latin typeface="Bookman Old Style"/>
            </a:endParaRPr>
          </a:p>
          <a:p>
            <a:pPr algn="ctr" rtl="0"/>
            <a:endParaRPr lang="en-GB" sz="2400" b="1" i="0" u="none" strike="noStrike" dirty="0">
              <a:highlight>
                <a:srgbClr val="000000">
                  <a:alpha val="0"/>
                </a:srgbClr>
              </a:highlight>
              <a:latin typeface="Bookman Old Style"/>
            </a:endParaRP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Joseph I (1705–1711)</a:t>
            </a:r>
            <a:r>
              <a:rPr lang="en-GB" sz="1400" b="0" i="0" u="none" strike="noStrike" dirty="0">
                <a:highlight>
                  <a:srgbClr val="000000">
                    <a:alpha val="0"/>
                  </a:srgbClr>
                </a:highlight>
                <a:latin typeface="Bookman Old Style"/>
              </a:rPr>
              <a:t> – War of the Spanish Succession; another uprising in Hungary – Prince Francis II </a:t>
            </a:r>
            <a:r>
              <a:rPr lang="en-GB" sz="1400" b="0" i="0" u="none" strike="noStrike" dirty="0" err="1">
                <a:highlight>
                  <a:srgbClr val="000000">
                    <a:alpha val="0"/>
                  </a:srgbClr>
                </a:highlight>
                <a:latin typeface="Bookman Old Style"/>
              </a:rPr>
              <a:t>Rákoczi</a:t>
            </a:r>
            <a:r>
              <a:rPr lang="en-GB" sz="1400" b="0" i="0" u="none" strike="noStrike" dirty="0">
                <a:highlight>
                  <a:srgbClr val="000000">
                    <a:alpha val="0"/>
                  </a:srgbClr>
                </a:highlight>
                <a:latin typeface="Bookman Old Style"/>
              </a:rPr>
              <a:t> of Transylvania (peace in </a:t>
            </a:r>
            <a:r>
              <a:rPr lang="en-GB" sz="1400" b="0" i="0" u="none" strike="noStrike" dirty="0" err="1">
                <a:highlight>
                  <a:srgbClr val="000000">
                    <a:alpha val="0"/>
                  </a:srgbClr>
                </a:highlight>
                <a:latin typeface="Bookman Old Style"/>
              </a:rPr>
              <a:t>Szatmár</a:t>
            </a:r>
            <a:r>
              <a:rPr lang="en-GB" sz="14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Eugene of Savoy</a:t>
            </a:r>
            <a:r>
              <a:rPr lang="en-GB" sz="1400" b="0" i="0" u="none" strike="noStrike" dirty="0">
                <a:highlight>
                  <a:srgbClr val="000000">
                    <a:alpha val="0"/>
                  </a:srgbClr>
                </a:highlight>
                <a:latin typeface="Bookman Old Style"/>
              </a:rPr>
              <a:t> – the closest advisor to Joseph I, </a:t>
            </a:r>
            <a:r>
              <a:rPr lang="cs-CZ" sz="1400" dirty="0" err="1">
                <a:highlight>
                  <a:srgbClr val="000000">
                    <a:alpha val="0"/>
                  </a:srgbClr>
                </a:highlight>
                <a:latin typeface="Bookman Old Style"/>
              </a:rPr>
              <a:t>attempts</a:t>
            </a:r>
            <a:r>
              <a:rPr lang="en-GB" sz="1400" b="0" i="0" u="none" strike="noStrike" dirty="0">
                <a:highlight>
                  <a:srgbClr val="000000">
                    <a:alpha val="0"/>
                  </a:srgbClr>
                </a:highlight>
                <a:latin typeface="Bookman Old Style"/>
              </a:rPr>
              <a:t> to build a centralist state, mercantilism, the beginnings of the Enlightenment. </a:t>
            </a:r>
            <a:r>
              <a:rPr lang="en-GB" sz="1400" b="0" i="1" u="none" strike="noStrike" dirty="0" err="1">
                <a:highlight>
                  <a:srgbClr val="000000">
                    <a:alpha val="0"/>
                  </a:srgbClr>
                </a:highlight>
                <a:latin typeface="Bookman Old Style"/>
              </a:rPr>
              <a:t>Constitutio</a:t>
            </a:r>
            <a:r>
              <a:rPr lang="en-GB" sz="1400" b="0" i="1" u="none" strike="noStrike" dirty="0">
                <a:highlight>
                  <a:srgbClr val="000000">
                    <a:alpha val="0"/>
                  </a:srgbClr>
                </a:highlight>
                <a:latin typeface="Bookman Old Style"/>
              </a:rPr>
              <a:t> </a:t>
            </a:r>
            <a:r>
              <a:rPr lang="en-GB" sz="1400" b="0" i="1" u="none" strike="noStrike" dirty="0" err="1">
                <a:highlight>
                  <a:srgbClr val="000000">
                    <a:alpha val="0"/>
                  </a:srgbClr>
                </a:highlight>
                <a:latin typeface="Bookman Old Style"/>
              </a:rPr>
              <a:t>criminalis</a:t>
            </a:r>
            <a:r>
              <a:rPr lang="en-GB" sz="1400" b="0" i="1" u="none" strike="noStrike" dirty="0">
                <a:highlight>
                  <a:srgbClr val="000000">
                    <a:alpha val="0"/>
                  </a:srgbClr>
                </a:highlight>
                <a:latin typeface="Bookman Old Style"/>
              </a:rPr>
              <a:t> Josephina</a:t>
            </a:r>
            <a:r>
              <a:rPr lang="en-GB" sz="1400" b="0" i="0" u="none" strike="noStrike" dirty="0">
                <a:highlight>
                  <a:srgbClr val="000000">
                    <a:alpha val="0"/>
                  </a:srgbClr>
                </a:highlight>
                <a:latin typeface="Bookman Old Style"/>
              </a:rPr>
              <a:t> (1707) – The first comprehensive criminal code</a:t>
            </a: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Charles VI (1711–1740)</a:t>
            </a:r>
            <a:r>
              <a:rPr lang="en-GB" sz="1400" b="0" i="0" u="none" strike="noStrike" dirty="0">
                <a:highlight>
                  <a:srgbClr val="000000">
                    <a:alpha val="0"/>
                  </a:srgbClr>
                </a:highlight>
                <a:latin typeface="Bookman Old Style"/>
              </a:rPr>
              <a:t> – 1714 Peace of Utrecht with France (Philip of Anjou) and the acquisition of Naples along with Sardinia and the Spanish Netherlands</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Continuing conflict with the </a:t>
            </a:r>
            <a:r>
              <a:rPr lang="en-GB" sz="1400" b="0" i="1" u="none" strike="noStrike" dirty="0">
                <a:highlight>
                  <a:srgbClr val="000000">
                    <a:alpha val="0"/>
                  </a:srgbClr>
                </a:highlight>
                <a:latin typeface="Bookman Old Style"/>
              </a:rPr>
              <a:t>Ottoman Empire</a:t>
            </a:r>
            <a:r>
              <a:rPr lang="en-GB" sz="1400" b="0" i="0" u="none" strike="noStrike" dirty="0">
                <a:highlight>
                  <a:srgbClr val="000000">
                    <a:alpha val="0"/>
                  </a:srgbClr>
                </a:highlight>
                <a:latin typeface="Bookman Old Style"/>
              </a:rPr>
              <a:t> – 1716–1718 and Treaty of </a:t>
            </a:r>
            <a:r>
              <a:rPr lang="en-GB" sz="1400" b="0" i="1" u="none" strike="noStrike" dirty="0" err="1">
                <a:highlight>
                  <a:srgbClr val="000000">
                    <a:alpha val="0"/>
                  </a:srgbClr>
                </a:highlight>
                <a:latin typeface="Bookman Old Style"/>
              </a:rPr>
              <a:t>Passarowitz</a:t>
            </a:r>
            <a:r>
              <a:rPr lang="cs-CZ" sz="1400" b="0" i="1"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and the acquisition of Belgrade,</a:t>
            </a:r>
            <a:r>
              <a:rPr lang="cs-CZ" sz="1400" b="0" i="0" u="none" strike="noStrike" dirty="0">
                <a:highlight>
                  <a:srgbClr val="000000">
                    <a:alpha val="0"/>
                  </a:srgbClr>
                </a:highlight>
                <a:latin typeface="Bookman Old Style"/>
              </a:rPr>
              <a:t> these</a:t>
            </a:r>
            <a:r>
              <a:rPr lang="en-GB" sz="1400" b="0" i="0" u="none" strike="noStrike" dirty="0">
                <a:highlight>
                  <a:srgbClr val="000000">
                    <a:alpha val="0"/>
                  </a:srgbClr>
                </a:highlight>
                <a:latin typeface="Bookman Old Style"/>
              </a:rPr>
              <a:t> territorial gains were de facto </a:t>
            </a:r>
            <a:r>
              <a:rPr lang="cs-CZ" sz="1400" b="0" i="0" u="none" strike="noStrike" dirty="0" err="1">
                <a:highlight>
                  <a:srgbClr val="000000">
                    <a:alpha val="0"/>
                  </a:srgbClr>
                </a:highlight>
                <a:latin typeface="Bookman Old Style"/>
              </a:rPr>
              <a:t>negated</a:t>
            </a:r>
            <a:r>
              <a:rPr lang="en-GB" sz="1400" b="0" i="0" u="none" strike="noStrike" dirty="0">
                <a:highlight>
                  <a:srgbClr val="000000">
                    <a:alpha val="0"/>
                  </a:srgbClr>
                </a:highlight>
                <a:latin typeface="Bookman Old Style"/>
              </a:rPr>
              <a:t> by the war in 1737–1739 </a:t>
            </a:r>
          </a:p>
          <a:p>
            <a:pPr marL="285750" indent="-285750">
              <a:buFont typeface="Arial" panose="020B0604020202020204" pitchFamily="34" charset="0"/>
              <a:buChar char="•"/>
            </a:pPr>
            <a:endParaRPr lang="cs-CZ" sz="1400" i="1"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1718 – Establishment of the </a:t>
            </a:r>
            <a:r>
              <a:rPr lang="en-GB" sz="1400" b="0" i="1" u="none" strike="noStrike" dirty="0">
                <a:highlight>
                  <a:srgbClr val="000000">
                    <a:alpha val="0"/>
                  </a:srgbClr>
                </a:highlight>
                <a:latin typeface="Bookman Old Style"/>
              </a:rPr>
              <a:t>Ostend Company</a:t>
            </a: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Charles VI</a:t>
            </a:r>
            <a:r>
              <a:rPr lang="cs-CZ"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strives</a:t>
            </a:r>
            <a:r>
              <a:rPr lang="en-GB" sz="1400" b="0" i="0" u="none" strike="noStrike" dirty="0">
                <a:highlight>
                  <a:srgbClr val="000000">
                    <a:alpha val="0"/>
                  </a:srgbClr>
                </a:highlight>
                <a:latin typeface="Bookman Old Style"/>
              </a:rPr>
              <a:t> for the recognition of the </a:t>
            </a:r>
            <a:r>
              <a:rPr lang="en-GB" sz="1400" b="1" i="0" u="sng" strike="noStrike" dirty="0">
                <a:highlight>
                  <a:srgbClr val="000000">
                    <a:alpha val="0"/>
                  </a:srgbClr>
                </a:highlight>
                <a:latin typeface="Bookman Old Style"/>
              </a:rPr>
              <a:t>Pragmatic Sanction</a:t>
            </a:r>
            <a:r>
              <a:rPr lang="en-GB" sz="1400" b="0" i="0" u="none" strike="noStrike" dirty="0">
                <a:highlight>
                  <a:srgbClr val="000000">
                    <a:alpha val="0"/>
                  </a:srgbClr>
                </a:highlight>
                <a:latin typeface="Bookman Old Style"/>
              </a:rPr>
              <a:t> – on the international level, the push to accept it led to the weakening of the monarchy (loss of Naples in 1735)</a:t>
            </a: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cs-CZ" sz="1400" dirty="0" err="1">
                <a:highlight>
                  <a:srgbClr val="000000">
                    <a:alpha val="0"/>
                  </a:srgbClr>
                </a:highlight>
                <a:latin typeface="Bookman Old Style"/>
              </a:rPr>
              <a:t>Reduction</a:t>
            </a:r>
            <a:r>
              <a:rPr lang="en-GB" sz="1400" b="0" i="0" u="none" strike="noStrike" dirty="0">
                <a:highlight>
                  <a:srgbClr val="000000">
                    <a:alpha val="0"/>
                  </a:srgbClr>
                </a:highlight>
                <a:latin typeface="Bookman Old Style"/>
              </a:rPr>
              <a:t> of the influence of the estates</a:t>
            </a:r>
            <a:r>
              <a:rPr lang="cs-CZ" sz="1400" b="0" i="0" u="none" strike="noStrike" dirty="0">
                <a:highlight>
                  <a:srgbClr val="000000">
                    <a:alpha val="0"/>
                  </a:srgbClr>
                </a:highlight>
                <a:latin typeface="Bookman Old Style"/>
              </a:rPr>
              <a:t> in </a:t>
            </a:r>
            <a:r>
              <a:rPr lang="cs-CZ" sz="1400" b="0" i="0" u="none" strike="noStrike" dirty="0" err="1">
                <a:highlight>
                  <a:srgbClr val="000000">
                    <a:alpha val="0"/>
                  </a:srgbClr>
                </a:highlight>
                <a:latin typeface="Bookman Old Style"/>
              </a:rPr>
              <a:t>the</a:t>
            </a:r>
            <a:r>
              <a:rPr lang="cs-CZ" sz="1400" b="0" i="0" u="none" strike="noStrike" dirty="0">
                <a:highlight>
                  <a:srgbClr val="000000">
                    <a:alpha val="0"/>
                  </a:srgbClr>
                </a:highlight>
                <a:latin typeface="Bookman Old Style"/>
              </a:rPr>
              <a:t> Czech </a:t>
            </a:r>
            <a:r>
              <a:rPr lang="cs-CZ" sz="1400" b="0" i="0" u="none" strike="noStrike" dirty="0" err="1">
                <a:highlight>
                  <a:srgbClr val="000000">
                    <a:alpha val="0"/>
                  </a:srgbClr>
                </a:highlight>
                <a:latin typeface="Bookman Old Style"/>
              </a:rPr>
              <a:t>lands</a:t>
            </a:r>
            <a:r>
              <a:rPr lang="en-GB" sz="1400" b="0" i="0" u="none" strike="noStrike" dirty="0">
                <a:highlight>
                  <a:srgbClr val="000000">
                    <a:alpha val="0"/>
                  </a:srgbClr>
                </a:highlight>
                <a:latin typeface="Bookman Old Style"/>
              </a:rPr>
              <a:t> </a:t>
            </a:r>
            <a:r>
              <a:rPr lang="cs-CZ" sz="1400" b="0" i="0" u="none" strike="noStrike" dirty="0">
                <a:highlight>
                  <a:srgbClr val="000000">
                    <a:alpha val="0"/>
                  </a:srgbClr>
                </a:highlight>
                <a:latin typeface="Bookman Old Style"/>
              </a:rPr>
              <a:t>–</a:t>
            </a:r>
            <a:r>
              <a:rPr lang="en-GB" sz="1400" b="0" i="0" u="none" strike="noStrike" dirty="0">
                <a:highlight>
                  <a:srgbClr val="000000">
                    <a:alpha val="0"/>
                  </a:srgbClr>
                </a:highlight>
                <a:latin typeface="Bookman Old Style"/>
              </a:rPr>
              <a:t> the Czech nobility</a:t>
            </a: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Strengthening the absolutist tendencies of the government of Charles VI</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1655841216"/>
      </p:ext>
    </p:extLst>
  </p:cSld>
  <p:clrMapOvr>
    <a:masterClrMapping/>
  </p:clrMapOvr>
  <p:transition/>
  <p:extLst>
    <p:ext uri="{6950BFC3-D8DA-4A85-94F7-54DA5524770B}">
      <p188:commentRel xmlns=""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82378" y="1103868"/>
            <a:ext cx="8917160" cy="9233297"/>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Czech Lands During the Reign of Maria Theresa</a:t>
            </a:r>
            <a:endParaRPr lang="cs-CZ" sz="2400" b="1" dirty="0">
              <a:latin typeface="Bookman Old Style" panose="02050604050505020204" pitchFamily="18" charset="0"/>
            </a:endParaRP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Maria Theresa </a:t>
            </a:r>
            <a:r>
              <a:rPr lang="en-GB" sz="1400" b="0" i="0" u="none" strike="noStrike" dirty="0">
                <a:highlight>
                  <a:srgbClr val="000000">
                    <a:alpha val="0"/>
                  </a:srgbClr>
                </a:highlight>
                <a:latin typeface="Bookman Old Style"/>
              </a:rPr>
              <a:t>(1740–1780) –</a:t>
            </a:r>
            <a:r>
              <a:rPr lang="cs-CZ"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Wars of the Austrian Succession</a:t>
            </a:r>
            <a:r>
              <a:rPr lang="en-GB" sz="1400" b="0" i="0" u="none" strike="noStrike" dirty="0">
                <a:highlight>
                  <a:srgbClr val="000000">
                    <a:alpha val="0"/>
                  </a:srgbClr>
                </a:highlight>
                <a:latin typeface="Bookman Old Style"/>
              </a:rPr>
              <a:t> (1740–1748 and 1756–1763)</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Ineffectiveness of safeguards related to the Pragmatic Sanction. Invasion of Prussian Troops into Silesia – Frederick II Battle of </a:t>
            </a:r>
            <a:r>
              <a:rPr lang="en-GB" sz="1400" b="0" i="1" u="none" strike="noStrike" dirty="0" err="1">
                <a:highlight>
                  <a:srgbClr val="000000">
                    <a:alpha val="0"/>
                  </a:srgbClr>
                </a:highlight>
                <a:latin typeface="Bookman Old Style"/>
              </a:rPr>
              <a:t>Mollwitz</a:t>
            </a:r>
            <a:r>
              <a:rPr lang="en-GB" sz="1400" b="0" i="0" u="none" strike="noStrike" dirty="0">
                <a:highlight>
                  <a:srgbClr val="000000">
                    <a:alpha val="0"/>
                  </a:srgbClr>
                </a:highlight>
                <a:latin typeface="Bookman Old Style"/>
              </a:rPr>
              <a:t> (April 1741), Austrian army and command in poor condition</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Maria Theresa seeks s</a:t>
            </a:r>
            <a:r>
              <a:rPr lang="cs-CZ" sz="1400" b="0" i="0" u="none" strike="noStrike" dirty="0" err="1">
                <a:highlight>
                  <a:srgbClr val="000000">
                    <a:alpha val="0"/>
                  </a:srgbClr>
                </a:highlight>
                <a:latin typeface="Bookman Old Style"/>
              </a:rPr>
              <a:t>upport</a:t>
            </a:r>
            <a:r>
              <a:rPr lang="en-GB" sz="1400" b="0" i="0" u="none" strike="noStrike" dirty="0">
                <a:highlight>
                  <a:srgbClr val="000000">
                    <a:alpha val="0"/>
                  </a:srgbClr>
                </a:highlight>
                <a:latin typeface="Bookman Old Style"/>
              </a:rPr>
              <a:t> in </a:t>
            </a:r>
            <a:r>
              <a:rPr lang="en-GB" sz="1400" b="0" i="1" u="none" strike="noStrike" dirty="0">
                <a:highlight>
                  <a:srgbClr val="000000">
                    <a:alpha val="0"/>
                  </a:srgbClr>
                </a:highlight>
                <a:latin typeface="Bookman Old Style"/>
              </a:rPr>
              <a:t>Hungary</a:t>
            </a:r>
            <a:r>
              <a:rPr lang="en-GB" sz="1400" b="0" i="0" u="none" strike="noStrike" dirty="0">
                <a:highlight>
                  <a:srgbClr val="000000">
                    <a:alpha val="0"/>
                  </a:srgbClr>
                </a:highlight>
                <a:latin typeface="Bookman Old Style"/>
              </a:rPr>
              <a:t> – strengthening their internal independence (</a:t>
            </a:r>
            <a:r>
              <a:rPr lang="en-GB" sz="1400" b="0" i="0" u="none" strike="noStrike" dirty="0" err="1">
                <a:highlight>
                  <a:srgbClr val="000000">
                    <a:alpha val="0"/>
                  </a:srgbClr>
                </a:highlight>
                <a:latin typeface="Bookman Old Style"/>
              </a:rPr>
              <a:t>Pressburg</a:t>
            </a:r>
            <a:r>
              <a:rPr lang="en-GB" sz="1400" b="0" i="0" u="none" strike="noStrike" dirty="0">
                <a:highlight>
                  <a:srgbClr val="000000">
                    <a:alpha val="0"/>
                  </a:srgbClr>
                </a:highlight>
                <a:latin typeface="Bookman Old Style"/>
              </a:rPr>
              <a:t> Assembly in June 1741)</a:t>
            </a: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8194" name="Picture 2" descr="Super máma Marie Terezie: Rodila 19 let! | Ahaonline.c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720" y="3346704"/>
            <a:ext cx="3854141" cy="33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7415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82378" y="1103868"/>
            <a:ext cx="8917160" cy="9233297"/>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Czech Lands During the Reign of Maria Theresa</a:t>
            </a:r>
            <a:endParaRPr lang="cs-CZ" sz="2400" b="1" dirty="0">
              <a:latin typeface="Bookman Old Style" panose="02050604050505020204" pitchFamily="18" charset="0"/>
            </a:endParaRPr>
          </a:p>
          <a:p>
            <a:pPr marL="285750" indent="-285750" rtl="0">
              <a:buFont typeface="Arial" panose="020B0604020202020204" pitchFamily="34" charset="0"/>
              <a:buChar char="•"/>
            </a:pPr>
            <a:endParaRPr lang="cs-CZ" sz="1400" b="0" i="0" u="none" strike="noStrike" dirty="0" smtClean="0">
              <a:highlight>
                <a:srgbClr val="000000">
                  <a:alpha val="0"/>
                </a:srgbClr>
              </a:highlight>
              <a:latin typeface="Bookman Old Style"/>
            </a:endParaRPr>
          </a:p>
          <a:p>
            <a:pPr marL="285750" indent="-285750" rtl="0">
              <a:buFont typeface="Arial" panose="020B0604020202020204" pitchFamily="34" charset="0"/>
              <a:buChar char="•"/>
            </a:pPr>
            <a:r>
              <a:rPr lang="en-GB" sz="1400" b="0" i="0" u="none" strike="noStrike" dirty="0" smtClean="0">
                <a:highlight>
                  <a:srgbClr val="000000">
                    <a:alpha val="0"/>
                  </a:srgbClr>
                </a:highlight>
                <a:latin typeface="Bookman Old Style"/>
              </a:rPr>
              <a:t>Franco-Bavarian-Saxon </a:t>
            </a:r>
            <a:r>
              <a:rPr lang="en-GB" sz="1400" b="0" i="0" u="none" strike="noStrike" dirty="0">
                <a:highlight>
                  <a:srgbClr val="000000">
                    <a:alpha val="0"/>
                  </a:srgbClr>
                </a:highlight>
                <a:latin typeface="Bookman Old Style"/>
              </a:rPr>
              <a:t>invasion and occupation of Prague, subsequent coronation of the Bavarian Elector </a:t>
            </a:r>
            <a:r>
              <a:rPr lang="en-GB" sz="1400" b="1" i="0" u="none" strike="noStrike" dirty="0">
                <a:highlight>
                  <a:srgbClr val="000000">
                    <a:alpha val="0"/>
                  </a:srgbClr>
                </a:highlight>
                <a:latin typeface="Bookman Old Style"/>
              </a:rPr>
              <a:t>Charles Albert</a:t>
            </a:r>
            <a:r>
              <a:rPr lang="en-GB" sz="1400" b="0" i="0" u="none" strike="noStrike" dirty="0">
                <a:highlight>
                  <a:srgbClr val="000000">
                    <a:alpha val="0"/>
                  </a:srgbClr>
                </a:highlight>
                <a:latin typeface="Bookman Old Style"/>
              </a:rPr>
              <a:t> as King of Bohemia (December 1741) – </a:t>
            </a:r>
            <a:r>
              <a:rPr lang="en-GB" sz="1400" b="1" i="0" u="none" strike="noStrike" dirty="0">
                <a:highlight>
                  <a:srgbClr val="000000">
                    <a:alpha val="0"/>
                  </a:srgbClr>
                </a:highlight>
                <a:latin typeface="Bookman Old Style"/>
              </a:rPr>
              <a:t>Charles VII</a:t>
            </a:r>
          </a:p>
          <a:p>
            <a:pPr marL="285750" indent="-285750">
              <a:buFont typeface="Arial" panose="020B0604020202020204" pitchFamily="34" charset="0"/>
              <a:buChar char="•"/>
            </a:pPr>
            <a:endParaRPr lang="cs-CZ" sz="1400" i="1"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1742 – </a:t>
            </a:r>
            <a:r>
              <a:rPr lang="en-GB" sz="1400" b="0" i="1" u="none" strike="noStrike" dirty="0">
                <a:highlight>
                  <a:srgbClr val="000000">
                    <a:alpha val="0"/>
                  </a:srgbClr>
                </a:highlight>
                <a:latin typeface="Bookman Old Style"/>
              </a:rPr>
              <a:t>Wroclaw Preliminary Agreement</a:t>
            </a:r>
            <a:r>
              <a:rPr lang="en-GB" sz="1400" b="0" i="0" u="none" strike="noStrike" dirty="0">
                <a:highlight>
                  <a:srgbClr val="000000">
                    <a:alpha val="0"/>
                  </a:srgbClr>
                </a:highlight>
                <a:latin typeface="Bookman Old Style"/>
              </a:rPr>
              <a:t> (subsequently the Peace of Berlin) and the loss of most of Silesia</a:t>
            </a: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1745 – Election of </a:t>
            </a:r>
            <a:r>
              <a:rPr lang="en-GB" sz="1400" b="1" i="0" u="none" strike="noStrike" dirty="0">
                <a:highlight>
                  <a:srgbClr val="000000">
                    <a:alpha val="0"/>
                  </a:srgbClr>
                </a:highlight>
                <a:latin typeface="Bookman Old Style"/>
              </a:rPr>
              <a:t>Francis Stephen of Lorraine</a:t>
            </a:r>
            <a:r>
              <a:rPr lang="en-GB" sz="1400" b="0" i="0" u="none" strike="noStrike" dirty="0">
                <a:highlight>
                  <a:srgbClr val="000000">
                    <a:alpha val="0"/>
                  </a:srgbClr>
                </a:highlight>
                <a:latin typeface="Bookman Old Style"/>
              </a:rPr>
              <a:t> as Holy Roman Emperor, meanwhile the Peace of Dresden is signed between Prussia and Austria (Frederick II's commitment to back the election of Maria Theresa's husband Francis Stephen of Lorraine as Holy Roman Emperor)</a:t>
            </a: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1748– Peace Treaty</a:t>
            </a:r>
            <a:r>
              <a:rPr lang="en-GB" sz="1400" b="0" i="0" u="none" strike="noStrike" dirty="0">
                <a:highlight>
                  <a:srgbClr val="000000">
                    <a:alpha val="0"/>
                  </a:srgbClr>
                </a:highlight>
                <a:latin typeface="Bookman Old Style"/>
              </a:rPr>
              <a:t> in </a:t>
            </a:r>
            <a:r>
              <a:rPr lang="en-GB" sz="1400" b="1" i="0" u="none" strike="noStrike" dirty="0">
                <a:highlight>
                  <a:srgbClr val="000000">
                    <a:alpha val="0"/>
                  </a:srgbClr>
                </a:highlight>
                <a:latin typeface="Bookman Old Style"/>
              </a:rPr>
              <a:t>Aachen</a:t>
            </a:r>
            <a:r>
              <a:rPr lang="en-GB" sz="1400" b="0" i="0" u="none" strike="noStrike" dirty="0">
                <a:highlight>
                  <a:srgbClr val="000000">
                    <a:alpha val="0"/>
                  </a:srgbClr>
                </a:highlight>
                <a:latin typeface="Bookman Old Style"/>
              </a:rPr>
              <a:t>, de facto reaffirmation of the Peace of Berlin</a:t>
            </a: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Failure in the War of the Austrian Succession kicked off a number of</a:t>
            </a:r>
            <a:r>
              <a:rPr lang="en-GB" sz="1400" b="0" i="1"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internal reforms</a:t>
            </a:r>
            <a:r>
              <a:rPr lang="cs-CZ" sz="1400" b="1"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 </a:t>
            </a:r>
            <a:r>
              <a:rPr lang="cs-CZ" sz="1400" b="0" i="1" u="none" strike="noStrike" dirty="0" err="1">
                <a:highlight>
                  <a:srgbClr val="000000">
                    <a:alpha val="0"/>
                  </a:srgbClr>
                </a:highlight>
                <a:latin typeface="Bookman Old Style"/>
              </a:rPr>
              <a:t>attempts</a:t>
            </a:r>
            <a:r>
              <a:rPr lang="en-GB" sz="1400" b="0" i="1" u="none" strike="noStrike" dirty="0">
                <a:highlight>
                  <a:srgbClr val="000000">
                    <a:alpha val="0"/>
                  </a:srgbClr>
                </a:highlight>
                <a:latin typeface="Bookman Old Style"/>
              </a:rPr>
              <a:t> to streamline the functioning of the state, the army, the economy and to further strengthen centralisation</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37287059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65903" y="1329969"/>
            <a:ext cx="8863913" cy="1061829"/>
          </a:xfrm>
          <a:prstGeom prst="rect">
            <a:avLst/>
          </a:prstGeom>
          <a:noFill/>
        </p:spPr>
        <p:txBody>
          <a:bodyPr wrap="square" rtlCol="0">
            <a:noAutofit/>
          </a:bodyPr>
          <a:lstStyle/>
          <a:p>
            <a:pPr marL="0" marR="0" lvl="0" indent="0" algn="ctr" defTabSz="905073" rtl="0" eaLnBrk="1" fontAlgn="auto" latinLnBrk="0" hangingPunct="1">
              <a:lnSpc>
                <a:spcPct val="100000"/>
              </a:lnSpc>
              <a:spcBef>
                <a:spcPct val="0"/>
              </a:spcBef>
              <a:spcAft>
                <a:spcPct val="0"/>
              </a:spcAft>
              <a:buClrTx/>
              <a:buSzTx/>
              <a:buFontTx/>
              <a:buNone/>
              <a:defRPr/>
            </a:pPr>
            <a:r>
              <a:rPr kumimoji="0" lang="en-GB" sz="2800" b="1" i="0" u="none" strike="noStrike" kern="1200" cap="none" spc="0" normalizeH="0" baseline="0" noProof="0">
                <a:solidFill>
                  <a:srgbClr val="000000"/>
                </a:solidFill>
                <a:highlight>
                  <a:srgbClr val="000000">
                    <a:alpha val="0"/>
                  </a:srgbClr>
                </a:highlight>
                <a:uLnTx/>
                <a:uFillTx/>
                <a:latin typeface="Bookman Old Style"/>
                <a:ea typeface="+mn-ea"/>
                <a:cs typeface="Times New Roman"/>
              </a:rPr>
              <a:t>(Austrian) Silesia in the 18th Century</a:t>
            </a:r>
            <a:endParaRPr kumimoji="0" lang="cs-CZ" sz="2400" b="1" i="0" u="none" strike="noStrike" kern="1200" cap="none" spc="0" normalizeH="0" baseline="0" noProof="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0" marR="0" lvl="0" indent="0" algn="l" defTabSz="905073" rtl="0" eaLnBrk="1" fontAlgn="auto" latinLnBrk="0" hangingPunct="1">
              <a:lnSpc>
                <a:spcPct val="100000"/>
              </a:lnSpc>
              <a:spcBef>
                <a:spcPct val="0"/>
              </a:spcBef>
              <a:spcAft>
                <a:spcPct val="0"/>
              </a:spcAft>
              <a:buClrTx/>
              <a:buSzTx/>
              <a:buFontTx/>
              <a:buNone/>
              <a:defRPr/>
            </a:pPr>
            <a:endParaRPr kumimoji="0" lang="cs-CZ" sz="2000" b="1" i="0" u="none" strike="noStrike" kern="1200" cap="none" spc="0" normalizeH="0" baseline="0" noProof="0">
              <a:ln>
                <a:noFill/>
              </a:ln>
              <a:solidFill>
                <a:prstClr val="black"/>
              </a:solidFill>
              <a:effectLst/>
              <a:uLnTx/>
              <a:uFillTx/>
              <a:latin typeface="Bookman Old Style" panose="02050604050505020204" pitchFamily="18" charset="0"/>
              <a:ea typeface="+mn-ea"/>
              <a:cs typeface="Times New Roman" panose="02020603050405020304" pitchFamily="18"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82" y="2899537"/>
            <a:ext cx="3734784" cy="2631325"/>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892" y="2803723"/>
            <a:ext cx="4080798" cy="2822952"/>
          </a:xfrm>
          <a:prstGeom prst="rect">
            <a:avLst/>
          </a:prstGeom>
        </p:spPr>
      </p:pic>
    </p:spTree>
    <p:extLst>
      <p:ext uri="{BB962C8B-B14F-4D97-AF65-F5344CB8AC3E}">
        <p14:creationId xmlns:p14="http://schemas.microsoft.com/office/powerpoint/2010/main" val="25662135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 y="1124023"/>
            <a:ext cx="8999538" cy="6263253"/>
          </a:xfrm>
          <a:prstGeom prst="rect">
            <a:avLst/>
          </a:prstGeom>
          <a:noFill/>
        </p:spPr>
        <p:txBody>
          <a:bodyPr wrap="square" rtlCol="0">
            <a:noAutofit/>
          </a:bodyPr>
          <a:lstStyle/>
          <a:p>
            <a:pPr marL="0" marR="0" lvl="0" indent="0" algn="ctr" defTabSz="905073" rtl="0" eaLnBrk="1" fontAlgn="auto" latinLnBrk="0" hangingPunct="1">
              <a:lnSpc>
                <a:spcPct val="100000"/>
              </a:lnSpc>
              <a:spcBef>
                <a:spcPct val="0"/>
              </a:spcBef>
              <a:spcAft>
                <a:spcPct val="0"/>
              </a:spcAft>
              <a:buClrTx/>
              <a:buSzTx/>
              <a:buFontTx/>
              <a:buNone/>
              <a:defRPr/>
            </a:pPr>
            <a:r>
              <a:rPr kumimoji="0" lang="en-GB" sz="2400" b="1" i="0" u="none" strike="noStrike" kern="1200" cap="none" spc="0" normalizeH="0" baseline="0" noProof="0" dirty="0">
                <a:solidFill>
                  <a:srgbClr val="000000"/>
                </a:solidFill>
                <a:highlight>
                  <a:srgbClr val="000000">
                    <a:alpha val="0"/>
                  </a:srgbClr>
                </a:highlight>
                <a:uLnTx/>
                <a:uFillTx/>
                <a:latin typeface="Bookman Old Style"/>
                <a:cs typeface="Times New Roman"/>
              </a:rPr>
              <a:t>Enlightenment Reforms of Maria Theresa</a:t>
            </a:r>
            <a:endParaRPr kumimoji="0" lang="cs-CZ" sz="2400" b="1" i="0" u="none" strike="noStrike" kern="1200" cap="none" spc="0" normalizeH="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0" marR="0" lvl="0" indent="0" algn="ctr" defTabSz="905073" rtl="0" eaLnBrk="1" fontAlgn="auto" latinLnBrk="0" hangingPunct="1">
              <a:lnSpc>
                <a:spcPct val="100000"/>
              </a:lnSpc>
              <a:spcBef>
                <a:spcPct val="0"/>
              </a:spcBef>
              <a:spcAft>
                <a:spcPct val="0"/>
              </a:spcAft>
              <a:buClrTx/>
              <a:buSzTx/>
              <a:buFontTx/>
              <a:buNone/>
              <a:defRPr/>
            </a:pPr>
            <a:r>
              <a:rPr lang="en-GB" sz="2400" b="1" i="0" u="none" strike="noStrike" dirty="0">
                <a:solidFill>
                  <a:srgbClr val="000000"/>
                </a:solidFill>
                <a:highlight>
                  <a:srgbClr val="000000">
                    <a:alpha val="0"/>
                  </a:srgbClr>
                </a:highlight>
                <a:latin typeface="Bookman Old Style"/>
                <a:cs typeface="Times New Roman"/>
              </a:rPr>
              <a:t>and Centralisation of Administration</a:t>
            </a:r>
            <a:endParaRPr kumimoji="0" lang="cs-CZ" sz="2400" b="1"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R="0" lvl="0" algn="l" defTabSz="905073" rtl="0" eaLnBrk="1" fontAlgn="auto" latinLnBrk="0" hangingPunct="1">
              <a:lnSpc>
                <a:spcPct val="100000"/>
              </a:lnSpc>
              <a:spcBef>
                <a:spcPct val="0"/>
              </a:spcBef>
              <a:spcAft>
                <a:spcPct val="0"/>
              </a:spcAft>
              <a:buClrTx/>
              <a:buSzTx/>
              <a:defRPr/>
            </a:pPr>
            <a:endParaRPr kumimoji="0" lang="cs-CZ" sz="1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400" b="1" i="0" u="none" strike="noStrike" kern="1200" cap="none" spc="0" normalizeH="0" baseline="0" noProof="0" dirty="0" err="1">
                <a:solidFill>
                  <a:srgbClr val="000000"/>
                </a:solidFill>
                <a:highlight>
                  <a:srgbClr val="000000">
                    <a:alpha val="0"/>
                  </a:srgbClr>
                </a:highlight>
                <a:uLnTx/>
                <a:uFillTx/>
                <a:latin typeface="Bookman Old Style"/>
                <a:cs typeface="Times New Roman"/>
              </a:rPr>
              <a:t>Directorium</a:t>
            </a:r>
            <a:r>
              <a:rPr kumimoji="0" lang="en-GB" sz="1400" b="1" i="0" u="none" strike="noStrike" kern="1200" cap="none" spc="0" normalizeH="0" baseline="0" noProof="0" dirty="0">
                <a:solidFill>
                  <a:srgbClr val="000000"/>
                </a:solidFill>
                <a:highlight>
                  <a:srgbClr val="000000">
                    <a:alpha val="0"/>
                  </a:srgbClr>
                </a:highlight>
                <a:uLnTx/>
                <a:uFillTx/>
                <a:latin typeface="Bookman Old Style"/>
                <a:cs typeface="Times New Roman"/>
              </a:rPr>
              <a:t> in Publicis et </a:t>
            </a:r>
            <a:r>
              <a:rPr kumimoji="0" lang="en-GB" sz="1400" b="1" i="0" u="none" strike="noStrike" kern="1200" cap="none" spc="0" normalizeH="0" baseline="0" noProof="0" dirty="0" err="1">
                <a:solidFill>
                  <a:srgbClr val="000000"/>
                </a:solidFill>
                <a:highlight>
                  <a:srgbClr val="000000">
                    <a:alpha val="0"/>
                  </a:srgbClr>
                </a:highlight>
                <a:uLnTx/>
                <a:uFillTx/>
                <a:latin typeface="Bookman Old Style"/>
                <a:cs typeface="Times New Roman"/>
              </a:rPr>
              <a:t>Cameralibus</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 closely connected with the figure of </a:t>
            </a:r>
            <a:r>
              <a:rPr kumimoji="0" lang="en-GB" sz="1400" b="0" i="1" u="none" strike="noStrike" kern="1200" cap="none" spc="0" normalizeH="0" baseline="0" noProof="0" dirty="0">
                <a:solidFill>
                  <a:srgbClr val="000000"/>
                </a:solidFill>
                <a:highlight>
                  <a:srgbClr val="000000">
                    <a:alpha val="0"/>
                  </a:srgbClr>
                </a:highlight>
                <a:uLnTx/>
                <a:uFillTx/>
                <a:latin typeface="Bookman Old Style"/>
                <a:cs typeface="Times New Roman"/>
              </a:rPr>
              <a:t>Friedrich Wilhelm von </a:t>
            </a:r>
            <a:r>
              <a:rPr kumimoji="0" lang="en-GB" sz="1400" b="0" i="1" u="none" strike="noStrike" kern="1200" cap="none" spc="0" normalizeH="0" baseline="0" noProof="0" dirty="0" err="1">
                <a:solidFill>
                  <a:srgbClr val="000000"/>
                </a:solidFill>
                <a:highlight>
                  <a:srgbClr val="000000">
                    <a:alpha val="0"/>
                  </a:srgbClr>
                </a:highlight>
                <a:uLnTx/>
                <a:uFillTx/>
                <a:latin typeface="Bookman Old Style"/>
                <a:cs typeface="Times New Roman"/>
              </a:rPr>
              <a:t>Haugwitz</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(1749), the Supreme Justice Office (</a:t>
            </a:r>
            <a:r>
              <a:rPr kumimoji="0" lang="en-GB" sz="1400" b="0" i="0" u="none" strike="noStrike" kern="1200" cap="none" spc="0" normalizeH="0" baseline="0" noProof="0" dirty="0" err="1">
                <a:solidFill>
                  <a:srgbClr val="000000"/>
                </a:solidFill>
                <a:highlight>
                  <a:srgbClr val="000000">
                    <a:alpha val="0"/>
                  </a:srgbClr>
                </a:highlight>
                <a:uLnTx/>
                <a:uFillTx/>
                <a:latin typeface="Bookman Old Style"/>
                <a:cs typeface="Times New Roman"/>
              </a:rPr>
              <a:t>Oberste</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a:t>
            </a:r>
            <a:r>
              <a:rPr kumimoji="0" lang="en-GB" sz="1400" b="0" i="0" u="none" strike="noStrike" kern="1200" cap="none" spc="0" normalizeH="0" baseline="0" noProof="0" dirty="0" err="1">
                <a:solidFill>
                  <a:srgbClr val="000000"/>
                </a:solidFill>
                <a:highlight>
                  <a:srgbClr val="000000">
                    <a:alpha val="0"/>
                  </a:srgbClr>
                </a:highlight>
                <a:uLnTx/>
                <a:uFillTx/>
                <a:latin typeface="Bookman Old Style"/>
                <a:cs typeface="Times New Roman"/>
              </a:rPr>
              <a:t>Justizstelle</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a:t>
            </a:r>
            <a:r>
              <a:rPr lang="cs-CZ" sz="1400" dirty="0" err="1">
                <a:solidFill>
                  <a:srgbClr val="000000"/>
                </a:solidFill>
                <a:highlight>
                  <a:srgbClr val="000000">
                    <a:alpha val="0"/>
                  </a:srgbClr>
                </a:highlight>
                <a:latin typeface="Bookman Old Style"/>
                <a:cs typeface="Times New Roman"/>
              </a:rPr>
              <a:t>disrupted</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the constitutional unity of the Czech lands</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400" b="0"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Gradual </a:t>
            </a:r>
            <a:r>
              <a:rPr lang="cs-CZ" sz="1400" dirty="0" err="1">
                <a:solidFill>
                  <a:srgbClr val="000000"/>
                </a:solidFill>
                <a:highlight>
                  <a:srgbClr val="000000">
                    <a:alpha val="0"/>
                  </a:srgbClr>
                </a:highlight>
                <a:latin typeface="Bookman Old Style"/>
                <a:cs typeface="Times New Roman"/>
              </a:rPr>
              <a:t>lessening</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of the influence of estates and</a:t>
            </a:r>
            <a:r>
              <a:rPr kumimoji="0" lang="cs-CZ"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a:t>
            </a:r>
            <a:r>
              <a:rPr kumimoji="0" lang="cs-CZ" sz="1400" b="0" i="0" u="none" strike="noStrike" kern="1200" cap="none" spc="0" normalizeH="0" baseline="0" noProof="0" dirty="0" err="1">
                <a:solidFill>
                  <a:srgbClr val="000000"/>
                </a:solidFill>
                <a:highlight>
                  <a:srgbClr val="000000">
                    <a:alpha val="0"/>
                  </a:srgbClr>
                </a:highlight>
                <a:uLnTx/>
                <a:uFillTx/>
                <a:latin typeface="Bookman Old Style"/>
                <a:cs typeface="Times New Roman"/>
              </a:rPr>
              <a:t>increased</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centralisation of the state, the emergence of a professional official apparatus (bureaucracy), introduction of </a:t>
            </a:r>
            <a:r>
              <a:rPr kumimoji="0" lang="en-GB" sz="1400" b="1" i="0" u="none" strike="noStrike" kern="1200" cap="none" spc="0" normalizeH="0" noProof="0" dirty="0">
                <a:solidFill>
                  <a:srgbClr val="000000"/>
                </a:solidFill>
                <a:highlight>
                  <a:srgbClr val="000000">
                    <a:alpha val="0"/>
                  </a:srgbClr>
                </a:highlight>
                <a:uLnTx/>
                <a:uFillTx/>
                <a:latin typeface="Bookman Old Style"/>
                <a:cs typeface="Times New Roman"/>
              </a:rPr>
              <a:t>German as a </a:t>
            </a:r>
            <a:r>
              <a:rPr lang="cs-CZ" sz="1400" b="1" dirty="0" err="1">
                <a:solidFill>
                  <a:srgbClr val="000000"/>
                </a:solidFill>
                <a:highlight>
                  <a:srgbClr val="000000">
                    <a:alpha val="0"/>
                  </a:srgbClr>
                </a:highlight>
                <a:latin typeface="Bookman Old Style"/>
                <a:cs typeface="Times New Roman"/>
              </a:rPr>
              <a:t>shared</a:t>
            </a:r>
            <a:r>
              <a:rPr kumimoji="0" lang="en-GB" sz="1400" b="1" i="0" u="none" strike="noStrike" kern="1200" cap="none" spc="0" normalizeH="0" noProof="0" dirty="0">
                <a:solidFill>
                  <a:srgbClr val="000000"/>
                </a:solidFill>
                <a:highlight>
                  <a:srgbClr val="000000">
                    <a:alpha val="0"/>
                  </a:srgbClr>
                </a:highlight>
                <a:uLnTx/>
                <a:uFillTx/>
                <a:latin typeface="Bookman Old Style"/>
                <a:cs typeface="Times New Roman"/>
              </a:rPr>
              <a:t> official language</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for the entire Austrian monarchy</a:t>
            </a:r>
            <a:endParaRPr kumimoji="0" lang="cs-CZ" sz="1400" b="1"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400" b="0"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400" b="1" i="0" u="none" strike="noStrike" kern="1200" cap="none" spc="0" normalizeH="0" baseline="0" noProof="0" dirty="0">
                <a:solidFill>
                  <a:srgbClr val="000000"/>
                </a:solidFill>
                <a:highlight>
                  <a:srgbClr val="000000">
                    <a:alpha val="0"/>
                  </a:srgbClr>
                </a:highlight>
                <a:uLnTx/>
                <a:uFillTx/>
                <a:latin typeface="Bookman Old Style"/>
                <a:cs typeface="Times New Roman"/>
              </a:rPr>
              <a:t>Wenzel Anton of </a:t>
            </a:r>
            <a:r>
              <a:rPr kumimoji="0" lang="en-GB" sz="1400" b="1" i="0" u="none" strike="noStrike" kern="1200" cap="none" spc="0" normalizeH="0" baseline="0" noProof="0" dirty="0" err="1">
                <a:solidFill>
                  <a:srgbClr val="000000"/>
                </a:solidFill>
                <a:highlight>
                  <a:srgbClr val="000000">
                    <a:alpha val="0"/>
                  </a:srgbClr>
                </a:highlight>
                <a:uLnTx/>
                <a:uFillTx/>
                <a:latin typeface="Bookman Old Style"/>
                <a:cs typeface="Times New Roman"/>
              </a:rPr>
              <a:t>Kaunitz-Rietberg</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 new wave of reforms (turn of the 1750s and 60s)</a:t>
            </a:r>
            <a:r>
              <a:rPr lang="cs-CZ" sz="1400" dirty="0">
                <a:solidFill>
                  <a:srgbClr val="000000"/>
                </a:solidFill>
                <a:highlight>
                  <a:srgbClr val="000000">
                    <a:alpha val="0"/>
                  </a:srgbClr>
                </a:highlight>
                <a:latin typeface="Bookman Old Style"/>
                <a:cs typeface="Times New Roman"/>
              </a:rPr>
              <a:t>,</a:t>
            </a:r>
            <a:r>
              <a:rPr kumimoji="0" lang="en-GB" sz="1400" b="0" i="0" u="none" strike="noStrike" kern="1200" cap="none" spc="0" normalizeH="0" baseline="0" noProof="0" dirty="0">
                <a:solidFill>
                  <a:srgbClr val="000000"/>
                </a:solidFill>
                <a:highlight>
                  <a:srgbClr val="000000">
                    <a:alpha val="0"/>
                  </a:srgbClr>
                </a:highlight>
                <a:uLnTx/>
                <a:uFillTx/>
                <a:latin typeface="Bookman Old Style"/>
                <a:cs typeface="Times New Roman"/>
              </a:rPr>
              <a:t> division of administration into four levels: 1. supreme administration; 2. high administration; 3. middle administration; 4. lower administration</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400" b="0"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400" b="1" i="0" u="none" strike="noStrike" kern="1200" cap="none" spc="0" normalizeH="0" baseline="0" noProof="0" dirty="0">
                <a:solidFill>
                  <a:srgbClr val="000000"/>
                </a:solidFill>
                <a:highlight>
                  <a:srgbClr val="000000">
                    <a:alpha val="0"/>
                  </a:srgbClr>
                </a:highlight>
                <a:uLnTx/>
                <a:uFillTx/>
                <a:latin typeface="Bookman Old Style"/>
                <a:cs typeface="Times New Roman"/>
              </a:rPr>
              <a:t>Czech-Austrian</a:t>
            </a:r>
            <a:r>
              <a:rPr kumimoji="0" lang="cs-CZ" sz="1400" b="1" i="0" u="none" strike="noStrike" kern="1200" cap="none" spc="0" normalizeH="0" baseline="0" noProof="0" dirty="0">
                <a:solidFill>
                  <a:srgbClr val="000000"/>
                </a:solidFill>
                <a:highlight>
                  <a:srgbClr val="000000">
                    <a:alpha val="0"/>
                  </a:srgbClr>
                </a:highlight>
                <a:uLnTx/>
                <a:uFillTx/>
                <a:latin typeface="Bookman Old Style"/>
                <a:cs typeface="Times New Roman"/>
              </a:rPr>
              <a:t> </a:t>
            </a:r>
            <a:r>
              <a:rPr kumimoji="0" lang="en-GB" sz="1400" b="1" i="0" u="none" strike="noStrike" kern="1200" cap="none" spc="0" normalizeH="0" noProof="0" dirty="0">
                <a:solidFill>
                  <a:srgbClr val="000000"/>
                </a:solidFill>
                <a:highlight>
                  <a:srgbClr val="000000">
                    <a:alpha val="0"/>
                  </a:srgbClr>
                </a:highlight>
                <a:uLnTx/>
                <a:uFillTx/>
                <a:latin typeface="Bookman Old Style"/>
                <a:cs typeface="Times New Roman"/>
              </a:rPr>
              <a:t>court chancellery</a:t>
            </a: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 and separation of political and financial administration</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lang="cs-CZ" sz="1400" baseline="0" dirty="0">
              <a:solidFill>
                <a:prstClr val="black"/>
              </a:solidFill>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400" b="1" i="0" u="none" strike="noStrike" kern="1200" cap="none" spc="0" normalizeH="0" noProof="0" dirty="0" err="1">
                <a:solidFill>
                  <a:srgbClr val="000000"/>
                </a:solidFill>
                <a:highlight>
                  <a:srgbClr val="000000">
                    <a:alpha val="0"/>
                  </a:srgbClr>
                </a:highlight>
                <a:uLnTx/>
                <a:uFillTx/>
                <a:latin typeface="Bookman Old Style"/>
                <a:cs typeface="Times New Roman"/>
              </a:rPr>
              <a:t>Theresian</a:t>
            </a:r>
            <a:r>
              <a:rPr kumimoji="0" lang="en-GB" sz="1400" b="1" i="0" u="none" strike="noStrike" kern="1200" cap="none" spc="0" normalizeH="0" noProof="0" dirty="0">
                <a:solidFill>
                  <a:srgbClr val="000000"/>
                </a:solidFill>
                <a:highlight>
                  <a:srgbClr val="000000">
                    <a:alpha val="0"/>
                  </a:srgbClr>
                </a:highlight>
                <a:uLnTx/>
                <a:uFillTx/>
                <a:latin typeface="Bookman Old Style"/>
                <a:cs typeface="Times New Roman"/>
              </a:rPr>
              <a:t> Cadastre</a:t>
            </a: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 – census of land, houses and inhabitants, so-called </a:t>
            </a:r>
            <a:r>
              <a:rPr kumimoji="0" lang="en-GB" sz="1400" b="1" i="0" u="none" strike="noStrike" kern="1200" cap="none" spc="0" normalizeH="0" noProof="0" dirty="0" err="1">
                <a:solidFill>
                  <a:srgbClr val="000000"/>
                </a:solidFill>
                <a:highlight>
                  <a:srgbClr val="000000">
                    <a:alpha val="0"/>
                  </a:srgbClr>
                </a:highlight>
                <a:uLnTx/>
                <a:uFillTx/>
                <a:latin typeface="Bookman Old Style"/>
                <a:cs typeface="Times New Roman"/>
              </a:rPr>
              <a:t>raabisation</a:t>
            </a: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 (Franz Anton </a:t>
            </a:r>
            <a:r>
              <a:rPr kumimoji="0" lang="en-GB" sz="1400" b="0" i="0" u="none" strike="noStrike" kern="1200" cap="none" spc="0" normalizeH="0" noProof="0" dirty="0" err="1">
                <a:solidFill>
                  <a:srgbClr val="000000"/>
                </a:solidFill>
                <a:highlight>
                  <a:srgbClr val="000000">
                    <a:alpha val="0"/>
                  </a:srgbClr>
                </a:highlight>
                <a:uLnTx/>
                <a:uFillTx/>
                <a:latin typeface="Bookman Old Style"/>
                <a:cs typeface="Times New Roman"/>
              </a:rPr>
              <a:t>Raab</a:t>
            </a: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 – partial freedom from </a:t>
            </a:r>
            <a:r>
              <a:rPr kumimoji="0" lang="en-GB" sz="1400" b="0" i="0" u="none" strike="noStrike" kern="1200" cap="none" spc="0" normalizeH="0" noProof="0" dirty="0" err="1">
                <a:solidFill>
                  <a:srgbClr val="000000"/>
                </a:solidFill>
                <a:highlight>
                  <a:srgbClr val="000000">
                    <a:alpha val="0"/>
                  </a:srgbClr>
                </a:highlight>
                <a:uLnTx/>
                <a:uFillTx/>
                <a:latin typeface="Bookman Old Style"/>
                <a:cs typeface="Times New Roman"/>
              </a:rPr>
              <a:t>corvée</a:t>
            </a: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 duties and </a:t>
            </a:r>
            <a:r>
              <a:rPr kumimoji="0" lang="cs-CZ" sz="1400" b="0" i="0" u="none" strike="noStrike" kern="1200" cap="none" spc="0" normalizeH="0" noProof="0" dirty="0" err="1">
                <a:solidFill>
                  <a:srgbClr val="000000"/>
                </a:solidFill>
                <a:highlight>
                  <a:srgbClr val="000000">
                    <a:alpha val="0"/>
                  </a:srgbClr>
                </a:highlight>
                <a:uLnTx/>
                <a:uFillTx/>
                <a:latin typeface="Bookman Old Style"/>
                <a:cs typeface="Times New Roman"/>
              </a:rPr>
              <a:t>selling</a:t>
            </a:r>
            <a:r>
              <a:rPr kumimoji="0" lang="cs-CZ" sz="1400" b="0" i="0" u="none" strike="noStrike" kern="1200" cap="none" spc="0" normalizeH="0" noProof="0" dirty="0">
                <a:solidFill>
                  <a:srgbClr val="000000"/>
                </a:solidFill>
                <a:highlight>
                  <a:srgbClr val="000000">
                    <a:alpha val="0"/>
                  </a:srgbClr>
                </a:highlight>
                <a:uLnTx/>
                <a:uFillTx/>
                <a:latin typeface="Bookman Old Style"/>
                <a:cs typeface="Times New Roman"/>
              </a:rPr>
              <a:t> </a:t>
            </a:r>
            <a:r>
              <a:rPr kumimoji="0" lang="cs-CZ" sz="1400" b="0" i="0" u="none" strike="noStrike" kern="1200" cap="none" spc="0" normalizeH="0" noProof="0" dirty="0" err="1">
                <a:solidFill>
                  <a:srgbClr val="000000"/>
                </a:solidFill>
                <a:highlight>
                  <a:srgbClr val="000000">
                    <a:alpha val="0"/>
                  </a:srgbClr>
                </a:highlight>
                <a:uLnTx/>
                <a:uFillTx/>
                <a:latin typeface="Bookman Old Style"/>
                <a:cs typeface="Times New Roman"/>
              </a:rPr>
              <a:t>of</a:t>
            </a:r>
            <a:r>
              <a:rPr kumimoji="0" lang="cs-CZ" sz="1400" b="0" i="0" u="none" strike="noStrike" kern="1200" cap="none" spc="0" normalizeH="0" noProof="0" dirty="0">
                <a:solidFill>
                  <a:srgbClr val="000000"/>
                </a:solidFill>
                <a:highlight>
                  <a:srgbClr val="000000">
                    <a:alpha val="0"/>
                  </a:srgbClr>
                </a:highlight>
                <a:uLnTx/>
                <a:uFillTx/>
                <a:latin typeface="Bookman Old Style"/>
                <a:cs typeface="Times New Roman"/>
              </a:rPr>
              <a:t> </a:t>
            </a:r>
            <a:r>
              <a:rPr kumimoji="0" lang="cs-CZ" sz="1400" b="0" i="0" u="none" strike="noStrike" kern="1200" cap="none" spc="0" normalizeH="0" noProof="0" dirty="0" err="1">
                <a:solidFill>
                  <a:srgbClr val="000000"/>
                </a:solidFill>
                <a:highlight>
                  <a:srgbClr val="000000">
                    <a:alpha val="0"/>
                  </a:srgbClr>
                </a:highlight>
                <a:uLnTx/>
                <a:uFillTx/>
                <a:latin typeface="Bookman Old Style"/>
                <a:cs typeface="Times New Roman"/>
              </a:rPr>
              <a:t>some</a:t>
            </a:r>
            <a:r>
              <a:rPr kumimoji="0" lang="cs-CZ" sz="1400" b="0" i="0" u="none" strike="noStrike" kern="1200" cap="none" spc="0" normalizeH="0" noProof="0" dirty="0">
                <a:solidFill>
                  <a:srgbClr val="000000"/>
                </a:solidFill>
                <a:highlight>
                  <a:srgbClr val="000000">
                    <a:alpha val="0"/>
                  </a:srgbClr>
                </a:highlight>
                <a:uLnTx/>
                <a:uFillTx/>
                <a:latin typeface="Bookman Old Style"/>
                <a:cs typeface="Times New Roman"/>
              </a:rPr>
              <a:t> </a:t>
            </a:r>
            <a:r>
              <a:rPr kumimoji="0" lang="cs-CZ" sz="1400" b="0" i="0" u="none" strike="noStrike" kern="1200" cap="none" spc="0" normalizeH="0" noProof="0" dirty="0" err="1">
                <a:solidFill>
                  <a:srgbClr val="000000"/>
                </a:solidFill>
                <a:highlight>
                  <a:srgbClr val="000000">
                    <a:alpha val="0"/>
                  </a:srgbClr>
                </a:highlight>
                <a:uLnTx/>
                <a:uFillTx/>
                <a:latin typeface="Bookman Old Style"/>
                <a:cs typeface="Times New Roman"/>
              </a:rPr>
              <a:t>aristocratic</a:t>
            </a:r>
            <a:r>
              <a:rPr kumimoji="0" lang="cs-CZ" sz="1400" b="0" i="0" u="none" strike="noStrike" kern="1200" cap="none" spc="0" normalizeH="0" noProof="0" dirty="0">
                <a:solidFill>
                  <a:srgbClr val="000000"/>
                </a:solidFill>
                <a:highlight>
                  <a:srgbClr val="000000">
                    <a:alpha val="0"/>
                  </a:srgbClr>
                </a:highlight>
                <a:uLnTx/>
                <a:uFillTx/>
                <a:latin typeface="Bookman Old Style"/>
                <a:cs typeface="Times New Roman"/>
              </a:rPr>
              <a:t> </a:t>
            </a: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lands </a:t>
            </a:r>
            <a:r>
              <a:rPr kumimoji="0" lang="cs-CZ" sz="1400" b="0" i="0" u="none" strike="noStrike" kern="1200" cap="none" spc="0" normalizeH="0" noProof="0" dirty="0">
                <a:solidFill>
                  <a:srgbClr val="000000"/>
                </a:solidFill>
                <a:highlight>
                  <a:srgbClr val="000000">
                    <a:alpha val="0"/>
                  </a:srgbClr>
                </a:highlight>
                <a:uLnTx/>
                <a:uFillTx/>
                <a:latin typeface="Bookman Old Style"/>
                <a:cs typeface="Times New Roman"/>
              </a:rPr>
              <a:t>to</a:t>
            </a:r>
            <a:r>
              <a:rPr lang="cs-CZ" sz="1400" dirty="0">
                <a:solidFill>
                  <a:srgbClr val="000000"/>
                </a:solidFill>
                <a:highlight>
                  <a:srgbClr val="000000">
                    <a:alpha val="0"/>
                  </a:srgbClr>
                </a:highlight>
                <a:latin typeface="Bookman Old Style"/>
                <a:cs typeface="Times New Roman"/>
              </a:rPr>
              <a:t> </a:t>
            </a:r>
            <a:r>
              <a:rPr kumimoji="0" lang="cs-CZ" sz="1400" b="0" i="0" u="none" strike="noStrike" kern="1200" cap="none" spc="0" normalizeH="0" noProof="0" dirty="0" err="1">
                <a:solidFill>
                  <a:srgbClr val="000000"/>
                </a:solidFill>
                <a:highlight>
                  <a:srgbClr val="000000">
                    <a:alpha val="0"/>
                  </a:srgbClr>
                </a:highlight>
                <a:uLnTx/>
                <a:uFillTx/>
                <a:latin typeface="Bookman Old Style"/>
                <a:cs typeface="Times New Roman"/>
              </a:rPr>
              <a:t>farmers</a:t>
            </a:r>
            <a:endPar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lang="cs-CZ" sz="1400" dirty="0">
              <a:solidFill>
                <a:prstClr val="black"/>
              </a:solidFill>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400" b="1" i="0" u="none" strike="noStrike" kern="1200" cap="none" spc="0" normalizeH="0" noProof="0" dirty="0" err="1">
                <a:solidFill>
                  <a:srgbClr val="000000"/>
                </a:solidFill>
                <a:highlight>
                  <a:srgbClr val="000000">
                    <a:alpha val="0"/>
                  </a:srgbClr>
                </a:highlight>
                <a:uLnTx/>
                <a:uFillTx/>
                <a:latin typeface="Bookman Old Style"/>
                <a:cs typeface="Times New Roman"/>
              </a:rPr>
              <a:t>Constitutio</a:t>
            </a:r>
            <a:r>
              <a:rPr kumimoji="0" lang="en-GB" sz="1400" b="1" i="0" u="none" strike="noStrike" kern="1200" cap="none" spc="0" normalizeH="0" noProof="0" dirty="0">
                <a:solidFill>
                  <a:srgbClr val="000000"/>
                </a:solidFill>
                <a:highlight>
                  <a:srgbClr val="000000">
                    <a:alpha val="0"/>
                  </a:srgbClr>
                </a:highlight>
                <a:uLnTx/>
                <a:uFillTx/>
                <a:latin typeface="Bookman Old Style"/>
                <a:cs typeface="Times New Roman"/>
              </a:rPr>
              <a:t> </a:t>
            </a:r>
            <a:r>
              <a:rPr lang="en-GB" sz="1400" b="1" i="0" u="none" strike="noStrike" dirty="0">
                <a:solidFill>
                  <a:srgbClr val="000000"/>
                </a:solidFill>
                <a:highlight>
                  <a:srgbClr val="000000">
                    <a:alpha val="0"/>
                  </a:srgbClr>
                </a:highlight>
                <a:latin typeface="Bookman Old Style"/>
                <a:cs typeface="Times New Roman"/>
              </a:rPr>
              <a:t>C</a:t>
            </a:r>
            <a:r>
              <a:rPr kumimoji="0" lang="en-GB" sz="1400" b="1" i="0" u="none" strike="noStrike" kern="1200" cap="none" spc="0" normalizeH="0" noProof="0" dirty="0" err="1">
                <a:solidFill>
                  <a:srgbClr val="000000"/>
                </a:solidFill>
                <a:highlight>
                  <a:srgbClr val="000000">
                    <a:alpha val="0"/>
                  </a:srgbClr>
                </a:highlight>
                <a:uLnTx/>
                <a:uFillTx/>
                <a:latin typeface="Bookman Old Style"/>
                <a:cs typeface="Times New Roman"/>
              </a:rPr>
              <a:t>riminalis</a:t>
            </a:r>
            <a:r>
              <a:rPr kumimoji="0" lang="en-GB" sz="1400" b="1" i="0" u="none" strike="noStrike" kern="1200" cap="none" spc="0" normalizeH="0" noProof="0" dirty="0">
                <a:solidFill>
                  <a:srgbClr val="000000"/>
                </a:solidFill>
                <a:highlight>
                  <a:srgbClr val="000000">
                    <a:alpha val="0"/>
                  </a:srgbClr>
                </a:highlight>
                <a:uLnTx/>
                <a:uFillTx/>
                <a:latin typeface="Bookman Old Style"/>
                <a:cs typeface="Times New Roman"/>
              </a:rPr>
              <a:t> </a:t>
            </a:r>
            <a:r>
              <a:rPr lang="en-GB" sz="1400" b="1" i="0" u="none" strike="noStrike" dirty="0">
                <a:solidFill>
                  <a:srgbClr val="000000"/>
                </a:solidFill>
                <a:highlight>
                  <a:srgbClr val="000000">
                    <a:alpha val="0"/>
                  </a:srgbClr>
                </a:highlight>
                <a:latin typeface="Bookman Old Style"/>
                <a:cs typeface="Times New Roman"/>
              </a:rPr>
              <a:t>T</a:t>
            </a:r>
            <a:r>
              <a:rPr kumimoji="0" lang="en-GB" sz="1400" b="1" i="0" u="none" strike="noStrike" kern="1200" cap="none" spc="0" normalizeH="0" noProof="0" dirty="0" err="1">
                <a:solidFill>
                  <a:srgbClr val="000000"/>
                </a:solidFill>
                <a:highlight>
                  <a:srgbClr val="000000">
                    <a:alpha val="0"/>
                  </a:srgbClr>
                </a:highlight>
                <a:uLnTx/>
                <a:uFillTx/>
                <a:latin typeface="Bookman Old Style"/>
                <a:cs typeface="Times New Roman"/>
              </a:rPr>
              <a:t>heresiana</a:t>
            </a: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 – 1768, contains leftovers from medieval law </a:t>
            </a:r>
            <a:r>
              <a:rPr kumimoji="0" lang="en-GB" sz="1300" b="0" i="0" u="none" strike="noStrike" kern="1200" cap="none" spc="0" normalizeH="0" noProof="0" dirty="0">
                <a:solidFill>
                  <a:srgbClr val="000000"/>
                </a:solidFill>
                <a:highlight>
                  <a:srgbClr val="000000">
                    <a:alpha val="0"/>
                  </a:srgbClr>
                </a:highlight>
                <a:uLnTx/>
                <a:uFillTx/>
                <a:latin typeface="Bookman Old Style"/>
                <a:cs typeface="Times New Roman"/>
              </a:rPr>
              <a:t>(torture)</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lang="cs-CZ" sz="1400" baseline="0" dirty="0">
              <a:solidFill>
                <a:prstClr val="black"/>
              </a:solidFill>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1773, abolition of the Jesuit order</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lang="cs-CZ" sz="1400" baseline="0" dirty="0">
              <a:solidFill>
                <a:prstClr val="black"/>
              </a:solidFill>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1775 – </a:t>
            </a:r>
            <a:r>
              <a:rPr kumimoji="0" lang="en-GB" sz="1400" b="1" i="0" u="none" strike="noStrike" kern="1200" cap="none" spc="0" normalizeH="0" noProof="0" dirty="0" err="1">
                <a:solidFill>
                  <a:srgbClr val="000000"/>
                </a:solidFill>
                <a:highlight>
                  <a:srgbClr val="000000">
                    <a:alpha val="0"/>
                  </a:srgbClr>
                </a:highlight>
                <a:uLnTx/>
                <a:uFillTx/>
                <a:latin typeface="Bookman Old Style"/>
                <a:cs typeface="Times New Roman"/>
              </a:rPr>
              <a:t>Corvée</a:t>
            </a:r>
            <a:r>
              <a:rPr kumimoji="0" lang="en-GB" sz="1400" b="1" i="0" u="none" strike="noStrike" kern="1200" cap="none" spc="0" normalizeH="0" noProof="0" dirty="0">
                <a:solidFill>
                  <a:srgbClr val="000000"/>
                </a:solidFill>
                <a:highlight>
                  <a:srgbClr val="000000">
                    <a:alpha val="0"/>
                  </a:srgbClr>
                </a:highlight>
                <a:uLnTx/>
                <a:uFillTx/>
                <a:latin typeface="Bookman Old Style"/>
                <a:cs typeface="Times New Roman"/>
              </a:rPr>
              <a:t> Patent</a:t>
            </a:r>
            <a:r>
              <a:rPr kumimoji="0" lang="en-GB" sz="1400" b="0" i="0" u="none" strike="noStrike" kern="1200" cap="none" spc="0" normalizeH="0" noProof="0" dirty="0">
                <a:solidFill>
                  <a:srgbClr val="000000"/>
                </a:solidFill>
                <a:highlight>
                  <a:srgbClr val="000000">
                    <a:alpha val="0"/>
                  </a:srgbClr>
                </a:highlight>
                <a:uLnTx/>
                <a:uFillTx/>
                <a:latin typeface="Bookman Old Style"/>
                <a:cs typeface="Times New Roman"/>
              </a:rPr>
              <a:t> of Maria Theresa</a:t>
            </a:r>
            <a:endParaRPr kumimoji="0" lang="cs-CZ" sz="1400" b="0"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0" marR="0" lvl="0" indent="0" algn="l" defTabSz="905073" rtl="0" eaLnBrk="1" fontAlgn="auto" latinLnBrk="0" hangingPunct="1">
              <a:lnSpc>
                <a:spcPct val="100000"/>
              </a:lnSpc>
              <a:spcBef>
                <a:spcPct val="0"/>
              </a:spcBef>
              <a:spcAft>
                <a:spcPct val="0"/>
              </a:spcAft>
              <a:buClrTx/>
              <a:buSzTx/>
              <a:buFontTx/>
              <a:buNone/>
              <a:defRPr/>
            </a:pPr>
            <a:endParaRPr kumimoji="0" lang="cs-CZ"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14439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67812" y="1174848"/>
            <a:ext cx="8863913" cy="5786199"/>
          </a:xfrm>
          <a:prstGeom prst="rect">
            <a:avLst/>
          </a:prstGeom>
          <a:noFill/>
        </p:spPr>
        <p:txBody>
          <a:bodyPr wrap="square" rtlCol="0">
            <a:noAutofit/>
          </a:bodyPr>
          <a:lstStyle/>
          <a:p>
            <a:pPr marL="0" marR="0" lvl="0" indent="0" algn="ctr" defTabSz="905073" rtl="0" eaLnBrk="1" fontAlgn="auto" latinLnBrk="0" hangingPunct="1">
              <a:lnSpc>
                <a:spcPct val="100000"/>
              </a:lnSpc>
              <a:spcBef>
                <a:spcPct val="0"/>
              </a:spcBef>
              <a:spcAft>
                <a:spcPct val="0"/>
              </a:spcAft>
              <a:buClrTx/>
              <a:buSzTx/>
              <a:buFontTx/>
              <a:buNone/>
              <a:defRPr/>
            </a:pPr>
            <a:r>
              <a:rPr kumimoji="0" lang="en-GB" sz="2000" b="1" i="0" u="none" strike="noStrike" kern="1200" cap="none" spc="0" normalizeH="0" noProof="0" dirty="0">
                <a:solidFill>
                  <a:srgbClr val="000000"/>
                </a:solidFill>
                <a:highlight>
                  <a:srgbClr val="000000">
                    <a:alpha val="0"/>
                  </a:srgbClr>
                </a:highlight>
                <a:uLnTx/>
                <a:uFillTx/>
                <a:latin typeface="Bookman Old Style"/>
                <a:ea typeface="+mn-ea"/>
                <a:cs typeface="Times New Roman"/>
              </a:rPr>
              <a:t>Development of Education in the Latter Half of the 18th Century</a:t>
            </a:r>
            <a:endParaRPr lang="cs-CZ" sz="2000" b="1" noProof="0" dirty="0">
              <a:solidFill>
                <a:srgbClr val="000000"/>
              </a:solidFill>
              <a:highlight>
                <a:srgbClr val="000000">
                  <a:alpha val="0"/>
                </a:srgbClr>
              </a:highlight>
              <a:latin typeface="Bookman Old Style"/>
              <a:cs typeface="Times New Roman"/>
            </a:endParaRPr>
          </a:p>
          <a:p>
            <a:pPr marL="0" marR="0" lvl="0" indent="0" algn="ctr" defTabSz="905073" rtl="0" eaLnBrk="1" fontAlgn="auto" latinLnBrk="0" hangingPunct="1">
              <a:lnSpc>
                <a:spcPct val="100000"/>
              </a:lnSpc>
              <a:spcBef>
                <a:spcPct val="0"/>
              </a:spcBef>
              <a:spcAft>
                <a:spcPct val="0"/>
              </a:spcAft>
              <a:buClrTx/>
              <a:buSzTx/>
              <a:buFontTx/>
              <a:buNone/>
              <a:defRPr/>
            </a:pPr>
            <a:endParaRPr kumimoji="0" lang="cs-CZ" sz="2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500" b="0"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Administrative reforms of the latter half of the 18th century also affected the field of </a:t>
            </a:r>
            <a:r>
              <a:rPr kumimoji="0" lang="en-GB" sz="1500" b="1" i="0" u="none" strike="noStrike" kern="1200" cap="none" spc="0" normalizeH="0" noProof="0" dirty="0">
                <a:solidFill>
                  <a:srgbClr val="000000"/>
                </a:solidFill>
                <a:highlight>
                  <a:srgbClr val="000000">
                    <a:alpha val="0"/>
                  </a:srgbClr>
                </a:highlight>
                <a:uLnTx/>
                <a:uFillTx/>
                <a:latin typeface="Bookman Old Style"/>
                <a:ea typeface="+mn-ea"/>
                <a:cs typeface="Times New Roman"/>
              </a:rPr>
              <a:t>education</a:t>
            </a:r>
            <a:endParaRPr kumimoji="0" lang="cs-CZ" sz="15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0" marR="0" lvl="0" indent="0" algn="l" defTabSz="905073" rtl="0" eaLnBrk="1" fontAlgn="auto" latinLnBrk="0" hangingPunct="1">
              <a:lnSpc>
                <a:spcPct val="100000"/>
              </a:lnSpc>
              <a:spcBef>
                <a:spcPct val="0"/>
              </a:spcBef>
              <a:spcAft>
                <a:spcPct val="0"/>
              </a:spcAft>
              <a:buClrTx/>
              <a:buSzTx/>
              <a:buFontTx/>
              <a:buNone/>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Gerard van </a:t>
            </a:r>
            <a:r>
              <a:rPr kumimoji="0" lang="en-GB" sz="1500" b="1" i="0" u="none" strike="noStrike" kern="1200" cap="none" spc="0" normalizeH="0" baseline="0" noProof="0" dirty="0" err="1">
                <a:solidFill>
                  <a:srgbClr val="000000"/>
                </a:solidFill>
                <a:highlight>
                  <a:srgbClr val="000000">
                    <a:alpha val="0"/>
                  </a:srgbClr>
                </a:highlight>
                <a:uLnTx/>
                <a:uFillTx/>
                <a:latin typeface="Bookman Old Style"/>
                <a:ea typeface="+mn-ea"/>
                <a:cs typeface="Times New Roman"/>
              </a:rPr>
              <a:t>Swieten</a:t>
            </a:r>
            <a:r>
              <a:rPr kumimoji="0" lang="cs-CZ"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 </a:t>
            </a:r>
            <a:r>
              <a:rPr kumimoji="0" lang="en-GB" sz="1500" b="0" i="0" u="none" strike="noStrike" kern="1200" cap="none" spc="0" normalizeH="0" noProof="0" dirty="0">
                <a:solidFill>
                  <a:srgbClr val="000000"/>
                </a:solidFill>
                <a:highlight>
                  <a:srgbClr val="000000">
                    <a:alpha val="0"/>
                  </a:srgbClr>
                </a:highlight>
                <a:uLnTx/>
                <a:uFillTx/>
                <a:latin typeface="Bookman Old Style"/>
                <a:ea typeface="+mn-ea"/>
                <a:cs typeface="Times New Roman"/>
              </a:rPr>
              <a:t>– establishment of the </a:t>
            </a:r>
            <a:r>
              <a:rPr lang="cs-CZ" sz="1500" dirty="0">
                <a:solidFill>
                  <a:srgbClr val="000000"/>
                </a:solidFill>
                <a:highlight>
                  <a:srgbClr val="000000">
                    <a:alpha val="0"/>
                  </a:srgbClr>
                </a:highlight>
                <a:latin typeface="Bookman Old Style"/>
                <a:cs typeface="Times New Roman"/>
              </a:rPr>
              <a:t>Imperial </a:t>
            </a:r>
            <a:r>
              <a:rPr lang="cs-CZ" sz="1500" dirty="0" err="1">
                <a:solidFill>
                  <a:srgbClr val="000000"/>
                </a:solidFill>
                <a:highlight>
                  <a:srgbClr val="000000">
                    <a:alpha val="0"/>
                  </a:srgbClr>
                </a:highlight>
                <a:latin typeface="Bookman Old Style"/>
                <a:cs typeface="Times New Roman"/>
              </a:rPr>
              <a:t>Education</a:t>
            </a:r>
            <a:r>
              <a:rPr lang="cs-CZ" sz="1500" dirty="0">
                <a:solidFill>
                  <a:srgbClr val="000000"/>
                </a:solidFill>
                <a:highlight>
                  <a:srgbClr val="000000">
                    <a:alpha val="0"/>
                  </a:srgbClr>
                </a:highlight>
                <a:latin typeface="Bookman Old Style"/>
                <a:cs typeface="Times New Roman"/>
              </a:rPr>
              <a:t> </a:t>
            </a:r>
            <a:r>
              <a:rPr lang="cs-CZ" sz="1500" dirty="0" err="1">
                <a:solidFill>
                  <a:srgbClr val="000000"/>
                </a:solidFill>
                <a:highlight>
                  <a:srgbClr val="000000">
                    <a:alpha val="0"/>
                  </a:srgbClr>
                </a:highlight>
                <a:latin typeface="Bookman Old Style"/>
                <a:cs typeface="Times New Roman"/>
              </a:rPr>
              <a:t>Committee</a:t>
            </a:r>
            <a:r>
              <a:rPr lang="cs-CZ" sz="1500" dirty="0">
                <a:solidFill>
                  <a:srgbClr val="000000"/>
                </a:solidFill>
                <a:highlight>
                  <a:srgbClr val="000000">
                    <a:alpha val="0"/>
                  </a:srgbClr>
                </a:highlight>
                <a:latin typeface="Bookman Old Style"/>
                <a:cs typeface="Times New Roman"/>
              </a:rPr>
              <a:t> </a:t>
            </a:r>
            <a:r>
              <a:rPr kumimoji="0" lang="en-GB" sz="1500" b="0" i="0" u="none" strike="noStrike" kern="1200" cap="none" spc="0" normalizeH="0" noProof="0" dirty="0">
                <a:solidFill>
                  <a:srgbClr val="000000"/>
                </a:solidFill>
                <a:highlight>
                  <a:srgbClr val="000000">
                    <a:alpha val="0"/>
                  </a:srgbClr>
                </a:highlight>
                <a:uLnTx/>
                <a:uFillTx/>
                <a:latin typeface="Bookman Old Style"/>
                <a:ea typeface="+mn-ea"/>
                <a:cs typeface="Times New Roman"/>
              </a:rPr>
              <a:t>(central body of the monarchy in the field of education)</a:t>
            </a: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500" b="0"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Efforts to promote the trend of </a:t>
            </a:r>
            <a:r>
              <a:rPr kumimoji="0" lang="en-GB"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nationalisation of schooling</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General School </a:t>
            </a:r>
            <a:r>
              <a:rPr lang="cs-CZ" sz="1500" b="1" dirty="0">
                <a:solidFill>
                  <a:srgbClr val="000000"/>
                </a:solidFill>
                <a:highlight>
                  <a:srgbClr val="000000">
                    <a:alpha val="0"/>
                  </a:srgbClr>
                </a:highlight>
                <a:latin typeface="Bookman Old Style"/>
                <a:cs typeface="Times New Roman"/>
              </a:rPr>
              <a:t>R</a:t>
            </a:r>
            <a:r>
              <a:rPr kumimoji="0" lang="en-GB" sz="1500" b="1" i="0" u="none" strike="noStrike" kern="1200" cap="none" spc="0" normalizeH="0" baseline="0" noProof="0" dirty="0" err="1">
                <a:solidFill>
                  <a:srgbClr val="000000"/>
                </a:solidFill>
                <a:highlight>
                  <a:srgbClr val="000000">
                    <a:alpha val="0"/>
                  </a:srgbClr>
                </a:highlight>
                <a:uLnTx/>
                <a:uFillTx/>
                <a:latin typeface="Bookman Old Style"/>
                <a:ea typeface="+mn-ea"/>
                <a:cs typeface="Times New Roman"/>
              </a:rPr>
              <a:t>egulation</a:t>
            </a:r>
            <a:r>
              <a:rPr kumimoji="0" lang="cs-CZ"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s</a:t>
            </a:r>
            <a:r>
              <a:rPr kumimoji="0" lang="en-GB"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 (1774) with effect from 1775</a:t>
            </a:r>
            <a:r>
              <a:rPr kumimoji="0" lang="en-GB" sz="1500" b="0"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 for all countries of the Habsburg monarchy – introduction of compulsory (six-year) school attendance and gradual establishment of the school system (trivial, primary and normal schools – in larger cities with instruction in German)</a:t>
            </a:r>
            <a:endParaRPr kumimoji="0" lang="cs-CZ" sz="15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Johann Ignaz </a:t>
            </a:r>
            <a:r>
              <a:rPr kumimoji="0" lang="en-GB" sz="1500" b="1" i="0" u="none" strike="noStrike" kern="1200" cap="none" spc="0" normalizeH="0" baseline="0" noProof="0" dirty="0" err="1">
                <a:solidFill>
                  <a:srgbClr val="000000"/>
                </a:solidFill>
                <a:highlight>
                  <a:srgbClr val="000000">
                    <a:alpha val="0"/>
                  </a:srgbClr>
                </a:highlight>
                <a:uLnTx/>
                <a:uFillTx/>
                <a:latin typeface="Bookman Old Style"/>
                <a:ea typeface="+mn-ea"/>
                <a:cs typeface="Times New Roman"/>
              </a:rPr>
              <a:t>Felbiger</a:t>
            </a:r>
            <a:r>
              <a:rPr kumimoji="0" lang="en-GB" sz="1500" b="0"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 – fundamental influence on the formulation and publication of the General School Regulations (author of a syllabary published in both German and Czech)</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cs-CZ" sz="1500" b="0"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He </a:t>
            </a:r>
            <a:r>
              <a:rPr kumimoji="0" lang="en-GB" sz="1500" b="0"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established </a:t>
            </a:r>
            <a:r>
              <a:rPr kumimoji="0" lang="en-GB"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school committees</a:t>
            </a:r>
            <a:r>
              <a:rPr kumimoji="0" lang="cs-CZ" sz="1500" b="1"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 </a:t>
            </a:r>
            <a:r>
              <a:rPr lang="cs-CZ" sz="1500" dirty="0">
                <a:solidFill>
                  <a:srgbClr val="000000"/>
                </a:solidFill>
                <a:highlight>
                  <a:srgbClr val="000000">
                    <a:alpha val="0"/>
                  </a:srgbClr>
                </a:highlight>
                <a:latin typeface="Bookman Old Style"/>
                <a:cs typeface="Times New Roman"/>
              </a:rPr>
              <a:t>a</a:t>
            </a:r>
            <a:r>
              <a:rPr kumimoji="0" lang="en-GB" sz="1500" b="0"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t the level of the individual countries of the monarchy, operating under their respective governorates.</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lang="cs-CZ" sz="1500" dirty="0">
              <a:solidFill>
                <a:prstClr val="black"/>
              </a:solidFill>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500" b="1" i="0" u="none" strike="noStrike" kern="1200" cap="none" spc="0" normalizeH="0" baseline="0" noProof="0" dirty="0" err="1">
                <a:solidFill>
                  <a:srgbClr val="000000"/>
                </a:solidFill>
                <a:highlight>
                  <a:srgbClr val="000000">
                    <a:alpha val="0"/>
                  </a:srgbClr>
                </a:highlight>
                <a:uLnTx/>
                <a:uFillTx/>
                <a:latin typeface="Bookman Old Style"/>
                <a:ea typeface="+mn-ea"/>
                <a:cs typeface="Times New Roman"/>
              </a:rPr>
              <a:t>Preparanda</a:t>
            </a:r>
            <a:r>
              <a:rPr kumimoji="0" lang="en-GB" sz="1500" b="0" i="0" u="none" strike="noStrike" kern="1200" cap="none" spc="0" normalizeH="0" baseline="0" noProof="0" dirty="0">
                <a:solidFill>
                  <a:srgbClr val="000000"/>
                </a:solidFill>
                <a:highlight>
                  <a:srgbClr val="000000">
                    <a:alpha val="0"/>
                  </a:srgbClr>
                </a:highlight>
                <a:uLnTx/>
                <a:uFillTx/>
                <a:latin typeface="Bookman Old Style"/>
                <a:ea typeface="+mn-ea"/>
                <a:cs typeface="Times New Roman"/>
              </a:rPr>
              <a:t> – preparatory courses for teachers (1-3 months)</a:t>
            </a:r>
            <a:endParaRPr kumimoji="0" lang="cs-CZ" sz="150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0" marR="0" lvl="0" indent="0" algn="l" defTabSz="905073" rtl="0" eaLnBrk="1" fontAlgn="auto" latinLnBrk="0" hangingPunct="1">
              <a:lnSpc>
                <a:spcPct val="100000"/>
              </a:lnSpc>
              <a:spcBef>
                <a:spcPct val="0"/>
              </a:spcBef>
              <a:spcAft>
                <a:spcPct val="0"/>
              </a:spcAft>
              <a:buClrTx/>
              <a:buSzTx/>
              <a:buFontTx/>
              <a:buNone/>
              <a:defRPr/>
            </a:pPr>
            <a:endParaRPr kumimoji="0" lang="cs-CZ"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4397608"/>
      </p:ext>
    </p:extLst>
  </p:cSld>
  <p:clrMapOvr>
    <a:masterClrMapping/>
  </p:clrMapOvr>
  <p:transition/>
  <p:extLst>
    <p:ext uri="{6950BFC3-D8DA-4A85-94F7-54DA5524770B}">
      <p188:commentRel xmlns=""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8156079"/>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Accession of the Habsburgs to the Czech throne</a:t>
            </a:r>
          </a:p>
          <a:p>
            <a:pPr algn="ctr" rtl="0"/>
            <a:r>
              <a:rPr lang="en-GB" sz="2400" b="1" i="0" u="none" strike="noStrike" dirty="0">
                <a:highlight>
                  <a:srgbClr val="000000">
                    <a:alpha val="0"/>
                  </a:srgbClr>
                </a:highlight>
                <a:latin typeface="Bookman Old Style"/>
              </a:rPr>
              <a:t>Ferdinand I (1526–1564)</a:t>
            </a:r>
            <a:endParaRPr lang="cs-CZ" sz="2400" b="1" i="0" u="none" strike="noStrike" dirty="0">
              <a:highlight>
                <a:srgbClr val="000000">
                  <a:alpha val="0"/>
                </a:srgbClr>
              </a:highlight>
              <a:latin typeface="Bookman Old Style"/>
            </a:endParaRPr>
          </a:p>
          <a:p>
            <a:pPr algn="ctr" rtl="0"/>
            <a:endParaRPr lang="en-GB" sz="2400" b="1" i="0" u="none" strike="noStrike" dirty="0">
              <a:highlight>
                <a:srgbClr val="000000">
                  <a:alpha val="0"/>
                </a:srgbClr>
              </a:highlight>
              <a:latin typeface="Bookman Old Style"/>
            </a:endParaRP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cs-CZ" sz="1300" b="0" i="0" u="none" strike="noStrike" dirty="0">
                <a:highlight>
                  <a:srgbClr val="000000">
                    <a:alpha val="0"/>
                  </a:srgbClr>
                </a:highlight>
                <a:latin typeface="Bookman Old Style"/>
              </a:rPr>
              <a:t>In </a:t>
            </a:r>
            <a:r>
              <a:rPr lang="cs-CZ" sz="1300" b="0" i="0" u="none" strike="noStrike" dirty="0" err="1">
                <a:highlight>
                  <a:srgbClr val="000000">
                    <a:alpha val="0"/>
                  </a:srgbClr>
                </a:highlight>
                <a:latin typeface="Bookman Old Style"/>
              </a:rPr>
              <a:t>late</a:t>
            </a:r>
            <a:r>
              <a:rPr lang="cs-CZ" sz="1300" b="0" i="0" u="none" strike="noStrike" dirty="0">
                <a:highlight>
                  <a:srgbClr val="000000">
                    <a:alpha val="0"/>
                  </a:srgbClr>
                </a:highlight>
                <a:latin typeface="Bookman Old Style"/>
              </a:rPr>
              <a:t> </a:t>
            </a:r>
            <a:r>
              <a:rPr lang="en-GB" sz="1300" b="1" i="0" u="none" strike="noStrike" dirty="0">
                <a:highlight>
                  <a:srgbClr val="000000">
                    <a:alpha val="0"/>
                  </a:srgbClr>
                </a:highlight>
                <a:latin typeface="Bookman Old Style"/>
              </a:rPr>
              <a:t>1526</a:t>
            </a:r>
            <a:r>
              <a:rPr lang="en-GB" sz="1300" b="0" i="0" u="none" strike="noStrike" dirty="0">
                <a:highlight>
                  <a:srgbClr val="000000">
                    <a:alpha val="0"/>
                  </a:srgbClr>
                </a:highlight>
                <a:latin typeface="Bookman Old Style"/>
              </a:rPr>
              <a:t>, the estates in Bohemia elected </a:t>
            </a:r>
            <a:r>
              <a:rPr lang="en-GB" sz="1300" b="1" i="0" u="none" strike="noStrike" dirty="0">
                <a:highlight>
                  <a:srgbClr val="000000">
                    <a:alpha val="0"/>
                  </a:srgbClr>
                </a:highlight>
                <a:latin typeface="Bookman Old Style"/>
              </a:rPr>
              <a:t>Ferdinand of Habsburg, Archduke of Austria</a:t>
            </a:r>
            <a:r>
              <a:rPr lang="en-GB" sz="1300" b="0" i="0" u="none" strike="noStrike" dirty="0">
                <a:highlight>
                  <a:srgbClr val="000000">
                    <a:alpha val="0"/>
                  </a:srgbClr>
                </a:highlight>
                <a:latin typeface="Bookman Old Style"/>
              </a:rPr>
              <a:t> – his wife was the sister of the fallen king Louis, </a:t>
            </a:r>
            <a:r>
              <a:rPr lang="en-GB" sz="1300" b="1" i="0" u="none" strike="noStrike" dirty="0">
                <a:highlight>
                  <a:srgbClr val="000000">
                    <a:alpha val="0"/>
                  </a:srgbClr>
                </a:highlight>
                <a:latin typeface="Bookman Old Style"/>
              </a:rPr>
              <a:t>Anna </a:t>
            </a:r>
            <a:r>
              <a:rPr lang="en-GB" sz="1300" b="1" i="0" u="none" strike="noStrike" dirty="0" err="1">
                <a:highlight>
                  <a:srgbClr val="000000">
                    <a:alpha val="0"/>
                  </a:srgbClr>
                </a:highlight>
                <a:latin typeface="Bookman Old Style"/>
              </a:rPr>
              <a:t>Jagiellon</a:t>
            </a:r>
            <a:endParaRPr lang="en-GB" sz="1300" b="1"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1528, </a:t>
            </a:r>
            <a:r>
              <a:rPr lang="en-GB" sz="1300" b="1" i="0" u="none" strike="noStrike" dirty="0">
                <a:highlight>
                  <a:srgbClr val="000000">
                    <a:alpha val="0"/>
                  </a:srgbClr>
                </a:highlight>
                <a:latin typeface="Bookman Old Style"/>
              </a:rPr>
              <a:t>Ferdinand I </a:t>
            </a:r>
            <a:r>
              <a:rPr lang="en-GB" sz="1300" b="0" i="0" u="none" strike="noStrike" dirty="0">
                <a:highlight>
                  <a:srgbClr val="000000">
                    <a:alpha val="0"/>
                  </a:srgbClr>
                </a:highlight>
                <a:latin typeface="Bookman Old Style"/>
              </a:rPr>
              <a:t>also received the Hungarian royal crown – the </a:t>
            </a:r>
            <a:r>
              <a:rPr lang="en-GB" sz="1300" b="1" i="0" u="none" strike="noStrike" dirty="0">
                <a:highlight>
                  <a:srgbClr val="000000">
                    <a:alpha val="0"/>
                  </a:srgbClr>
                </a:highlight>
                <a:latin typeface="Bookman Old Style"/>
              </a:rPr>
              <a:t>Danube monarchy</a:t>
            </a:r>
            <a:r>
              <a:rPr lang="en-GB" sz="1300" b="0" i="0" u="none" strike="noStrike" dirty="0">
                <a:highlight>
                  <a:srgbClr val="000000">
                    <a:alpha val="0"/>
                  </a:srgbClr>
                </a:highlight>
                <a:latin typeface="Bookman Old Style"/>
              </a:rPr>
              <a:t> is thus established</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Shortly after his election, Ferdinand I began to promote the process of gradual </a:t>
            </a:r>
            <a:r>
              <a:rPr lang="en-GB" sz="1300" b="1" i="0" u="none" strike="noStrike" dirty="0">
                <a:highlight>
                  <a:srgbClr val="000000">
                    <a:alpha val="0"/>
                  </a:srgbClr>
                </a:highlight>
                <a:latin typeface="Bookman Old Style"/>
              </a:rPr>
              <a:t>re-Catholicisation</a:t>
            </a:r>
            <a:r>
              <a:rPr lang="en-GB" sz="1300" b="0" i="0" u="none" strike="noStrike" dirty="0">
                <a:highlight>
                  <a:srgbClr val="000000">
                    <a:alpha val="0"/>
                  </a:srgbClr>
                </a:highlight>
                <a:latin typeface="Bookman Old Style"/>
              </a:rPr>
              <a:t> and </a:t>
            </a:r>
            <a:r>
              <a:rPr lang="en-GB" sz="1300" b="1" i="0" u="none" strike="noStrike" dirty="0">
                <a:highlight>
                  <a:srgbClr val="000000">
                    <a:alpha val="0"/>
                  </a:srgbClr>
                </a:highlight>
                <a:latin typeface="Bookman Old Style"/>
              </a:rPr>
              <a:t>centralisation</a:t>
            </a:r>
            <a:r>
              <a:rPr lang="en-GB" sz="1300" b="0" i="0" u="none" strike="noStrike" dirty="0">
                <a:highlight>
                  <a:srgbClr val="000000">
                    <a:alpha val="0"/>
                  </a:srgbClr>
                </a:highlight>
                <a:latin typeface="Bookman Old Style"/>
              </a:rPr>
              <a:t> in contradiction of his electoral concessions (pledge to respect the rights of estates and the religious conditions) – brother of the </a:t>
            </a:r>
            <a:r>
              <a:rPr lang="en-GB" sz="1300" b="0" i="1" u="none" strike="noStrike" dirty="0">
                <a:highlight>
                  <a:srgbClr val="000000">
                    <a:alpha val="0"/>
                  </a:srgbClr>
                </a:highlight>
                <a:latin typeface="Bookman Old Style"/>
              </a:rPr>
              <a:t>Spanish king</a:t>
            </a:r>
            <a:r>
              <a:rPr lang="en-GB" sz="1300" b="0" i="0" u="none" strike="noStrike" dirty="0">
                <a:highlight>
                  <a:srgbClr val="000000">
                    <a:alpha val="0"/>
                  </a:srgbClr>
                </a:highlight>
                <a:latin typeface="Bookman Old Style"/>
              </a:rPr>
              <a:t> and </a:t>
            </a:r>
            <a:r>
              <a:rPr lang="en-GB" sz="1300" b="0" i="1" u="none" strike="noStrike" dirty="0">
                <a:highlight>
                  <a:srgbClr val="000000">
                    <a:alpha val="0"/>
                  </a:srgbClr>
                </a:highlight>
                <a:latin typeface="Bookman Old Style"/>
              </a:rPr>
              <a:t>emperor of HRE, Charles I (V)</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This policy, of course, provoked the displeasure of the </a:t>
            </a:r>
            <a:r>
              <a:rPr lang="cs-CZ" sz="1300" b="0" i="0" u="none" strike="noStrike" dirty="0">
                <a:highlight>
                  <a:srgbClr val="000000">
                    <a:alpha val="0"/>
                  </a:srgbClr>
                </a:highlight>
                <a:latin typeface="Bookman Old Style"/>
              </a:rPr>
              <a:t>e</a:t>
            </a:r>
            <a:r>
              <a:rPr lang="en-GB" sz="1300" b="0" i="0" u="none" strike="noStrike" dirty="0">
                <a:highlight>
                  <a:srgbClr val="000000">
                    <a:alpha val="0"/>
                  </a:srgbClr>
                </a:highlight>
                <a:latin typeface="Bookman Old Style"/>
              </a:rPr>
              <a:t>states, which took the opportunity provided in the years </a:t>
            </a:r>
            <a:r>
              <a:rPr lang="en-GB" sz="1300" b="1" i="0" u="none" strike="noStrike" dirty="0">
                <a:highlight>
                  <a:srgbClr val="000000">
                    <a:alpha val="0"/>
                  </a:srgbClr>
                </a:highlight>
                <a:latin typeface="Bookman Old Style"/>
              </a:rPr>
              <a:t>1546–1547</a:t>
            </a:r>
            <a:r>
              <a:rPr lang="en-GB" sz="1300" b="0" i="0" u="none" strike="noStrike" dirty="0">
                <a:highlight>
                  <a:srgbClr val="000000">
                    <a:alpha val="0"/>
                  </a:srgbClr>
                </a:highlight>
                <a:latin typeface="Bookman Old Style"/>
              </a:rPr>
              <a:t>, when the so-called </a:t>
            </a:r>
            <a:r>
              <a:rPr lang="en-GB" sz="1300" b="1" i="0" u="none" strike="noStrike" dirty="0" err="1">
                <a:highlight>
                  <a:srgbClr val="000000">
                    <a:alpha val="0"/>
                  </a:srgbClr>
                </a:highlight>
                <a:latin typeface="Bookman Old Style"/>
              </a:rPr>
              <a:t>Schmalkaldic</a:t>
            </a:r>
            <a:r>
              <a:rPr lang="en-GB" sz="1300" b="1" i="0" u="none" strike="noStrike" dirty="0">
                <a:highlight>
                  <a:srgbClr val="000000">
                    <a:alpha val="0"/>
                  </a:srgbClr>
                </a:highlight>
                <a:latin typeface="Bookman Old Style"/>
              </a:rPr>
              <a:t> War</a:t>
            </a:r>
            <a:r>
              <a:rPr lang="en-GB" sz="1300" b="0" i="0" u="none" strike="noStrike" dirty="0">
                <a:highlight>
                  <a:srgbClr val="000000">
                    <a:alpha val="0"/>
                  </a:srgbClr>
                </a:highlight>
                <a:latin typeface="Bookman Old Style"/>
              </a:rPr>
              <a:t> (</a:t>
            </a:r>
            <a:r>
              <a:rPr lang="en-GB" sz="1300" b="0" i="0" u="none" strike="noStrike" dirty="0" err="1">
                <a:highlight>
                  <a:srgbClr val="000000">
                    <a:alpha val="0"/>
                  </a:srgbClr>
                </a:highlight>
                <a:latin typeface="Bookman Old Style"/>
              </a:rPr>
              <a:t>Schmalkaldic</a:t>
            </a:r>
            <a:r>
              <a:rPr lang="en-GB" sz="1300" b="0" i="0" u="none" strike="noStrike" dirty="0">
                <a:highlight>
                  <a:srgbClr val="000000">
                    <a:alpha val="0"/>
                  </a:srgbClr>
                </a:highlight>
                <a:latin typeface="Bookman Old Style"/>
              </a:rPr>
              <a:t> League) broke out in the German lands in connection with the arrival of the German Reformation.</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A large part of the estates openly </a:t>
            </a:r>
            <a:r>
              <a:rPr lang="en-GB" sz="1300" b="1" i="0" u="none" strike="noStrike" dirty="0">
                <a:highlight>
                  <a:srgbClr val="000000">
                    <a:alpha val="0"/>
                  </a:srgbClr>
                </a:highlight>
                <a:latin typeface="Bookman Old Style"/>
              </a:rPr>
              <a:t>opposed the monarch</a:t>
            </a:r>
            <a:r>
              <a:rPr lang="en-GB" sz="1300" b="0" i="0" u="none" strike="noStrike" dirty="0">
                <a:highlight>
                  <a:srgbClr val="000000">
                    <a:alpha val="0"/>
                  </a:srgbClr>
                </a:highlight>
                <a:latin typeface="Bookman Old Style"/>
              </a:rPr>
              <a:t> and took the side of the German Protestant princes (including the refusal to levy troops), who were eventually defeated – the Battle of </a:t>
            </a:r>
            <a:r>
              <a:rPr lang="en-GB" sz="1300" b="1" i="0" u="none" strike="noStrike" dirty="0" err="1">
                <a:highlight>
                  <a:srgbClr val="000000">
                    <a:alpha val="0"/>
                  </a:srgbClr>
                </a:highlight>
                <a:latin typeface="Bookman Old Style"/>
              </a:rPr>
              <a:t>Mühlberk</a:t>
            </a:r>
            <a:r>
              <a:rPr lang="en-GB" sz="1300" b="0" i="0" u="none" strike="noStrike" dirty="0">
                <a:highlight>
                  <a:srgbClr val="000000">
                    <a:alpha val="0"/>
                  </a:srgbClr>
                </a:highlight>
                <a:latin typeface="Bookman Old Style"/>
              </a:rPr>
              <a:t> in April </a:t>
            </a:r>
            <a:r>
              <a:rPr lang="en-GB" sz="1300" b="1" i="0" u="none" strike="noStrike" dirty="0">
                <a:highlight>
                  <a:srgbClr val="000000">
                    <a:alpha val="0"/>
                  </a:srgbClr>
                </a:highlight>
                <a:latin typeface="Bookman Old Style"/>
              </a:rPr>
              <a:t>1547</a:t>
            </a:r>
            <a:r>
              <a:rPr lang="en-GB" sz="1300" b="0" i="0" u="none" strike="noStrike" dirty="0">
                <a:highlight>
                  <a:srgbClr val="000000">
                    <a:alpha val="0"/>
                  </a:srgbClr>
                </a:highlight>
                <a:latin typeface="Bookman Old Style"/>
              </a:rPr>
              <a:t>. </a:t>
            </a:r>
            <a:r>
              <a:rPr lang="cs-CZ" sz="1300" dirty="0" err="1">
                <a:highlight>
                  <a:srgbClr val="000000">
                    <a:alpha val="0"/>
                  </a:srgbClr>
                </a:highlight>
                <a:latin typeface="Bookman Old Style"/>
              </a:rPr>
              <a:t>Surrender</a:t>
            </a:r>
            <a:r>
              <a:rPr lang="en-GB" sz="1300" b="0" i="0" u="none" strike="noStrike" dirty="0">
                <a:highlight>
                  <a:srgbClr val="000000">
                    <a:alpha val="0"/>
                  </a:srgbClr>
                </a:highlight>
                <a:latin typeface="Bookman Old Style"/>
              </a:rPr>
              <a:t> in </a:t>
            </a:r>
            <a:r>
              <a:rPr lang="en-GB" sz="1300" b="0" i="0" u="none" strike="noStrike" dirty="0" err="1">
                <a:highlight>
                  <a:srgbClr val="000000">
                    <a:alpha val="0"/>
                  </a:srgbClr>
                </a:highlight>
                <a:latin typeface="Bookman Old Style"/>
              </a:rPr>
              <a:t>Litoměřice</a:t>
            </a:r>
            <a:endParaRPr lang="en-GB" sz="1300" b="0"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Ferdinand used </a:t>
            </a:r>
            <a:r>
              <a:rPr lang="cs-CZ" sz="1300" b="0" i="0" u="none" strike="noStrike" dirty="0">
                <a:highlight>
                  <a:srgbClr val="000000">
                    <a:alpha val="0"/>
                  </a:srgbClr>
                </a:highlight>
                <a:latin typeface="Bookman Old Style"/>
              </a:rPr>
              <a:t>his </a:t>
            </a:r>
            <a:r>
              <a:rPr lang="cs-CZ" sz="1300" b="0" i="0" u="none" strike="noStrike" dirty="0" err="1">
                <a:highlight>
                  <a:srgbClr val="000000">
                    <a:alpha val="0"/>
                  </a:srgbClr>
                </a:highlight>
                <a:latin typeface="Bookman Old Style"/>
              </a:rPr>
              <a:t>victory</a:t>
            </a:r>
            <a:r>
              <a:rPr lang="cs-CZ" sz="1300" b="0" i="0" u="none" strike="noStrike" dirty="0">
                <a:highlight>
                  <a:srgbClr val="000000">
                    <a:alpha val="0"/>
                  </a:srgbClr>
                </a:highlight>
                <a:latin typeface="Bookman Old Style"/>
              </a:rPr>
              <a:t> </a:t>
            </a:r>
            <a:r>
              <a:rPr lang="en-GB" sz="1300" b="0" i="0" u="none" strike="noStrike" dirty="0">
                <a:highlight>
                  <a:srgbClr val="000000">
                    <a:alpha val="0"/>
                  </a:srgbClr>
                </a:highlight>
                <a:latin typeface="Bookman Old Style"/>
              </a:rPr>
              <a:t>to </a:t>
            </a:r>
            <a:r>
              <a:rPr lang="en-GB" sz="1300" b="1" i="0" u="none" strike="noStrike" dirty="0">
                <a:highlight>
                  <a:srgbClr val="000000">
                    <a:alpha val="0"/>
                  </a:srgbClr>
                </a:highlight>
                <a:latin typeface="Bookman Old Style"/>
              </a:rPr>
              <a:t>consolidate his power</a:t>
            </a:r>
            <a:r>
              <a:rPr lang="en-GB" sz="1300" b="0" i="0" u="none" strike="noStrike" dirty="0">
                <a:highlight>
                  <a:srgbClr val="000000">
                    <a:alpha val="0"/>
                  </a:srgbClr>
                </a:highlight>
                <a:latin typeface="Bookman Old Style"/>
              </a:rPr>
              <a:t> and partially side-line the estates. The defeat affected </a:t>
            </a:r>
            <a:r>
              <a:rPr lang="en-GB" sz="1300" b="1" i="0" u="none" strike="noStrike" dirty="0">
                <a:highlight>
                  <a:srgbClr val="000000">
                    <a:alpha val="0"/>
                  </a:srgbClr>
                </a:highlight>
                <a:latin typeface="Bookman Old Style"/>
              </a:rPr>
              <a:t>cities</a:t>
            </a:r>
            <a:r>
              <a:rPr lang="en-GB" sz="1300" b="0" i="0" u="none" strike="noStrike" dirty="0">
                <a:highlight>
                  <a:srgbClr val="000000">
                    <a:alpha val="0"/>
                  </a:srgbClr>
                </a:highlight>
                <a:latin typeface="Bookman Old Style"/>
              </a:rPr>
              <a:t> the most – significant </a:t>
            </a:r>
            <a:r>
              <a:rPr lang="en-GB" sz="1300" b="1" i="0" u="none" strike="noStrike" dirty="0">
                <a:highlight>
                  <a:srgbClr val="000000">
                    <a:alpha val="0"/>
                  </a:srgbClr>
                </a:highlight>
                <a:latin typeface="Bookman Old Style"/>
              </a:rPr>
              <a:t>loss of self-government</a:t>
            </a:r>
            <a:r>
              <a:rPr lang="en-GB" sz="1300" dirty="0">
                <a:highlight>
                  <a:srgbClr val="000000">
                    <a:alpha val="0"/>
                  </a:srgbClr>
                </a:highlight>
                <a:latin typeface="Bookman Old Style"/>
              </a:rPr>
              <a:t>,</a:t>
            </a:r>
            <a:r>
              <a:rPr lang="en-GB" sz="1300" b="0" i="0" u="none" strike="noStrike" dirty="0">
                <a:highlight>
                  <a:srgbClr val="000000">
                    <a:alpha val="0"/>
                  </a:srgbClr>
                </a:highlight>
                <a:latin typeface="Bookman Old Style"/>
              </a:rPr>
              <a:t> supervision by royal officials. Also the establishment of </a:t>
            </a:r>
            <a:r>
              <a:rPr lang="en-GB" sz="1300" b="1" i="0" u="none" strike="noStrike" dirty="0">
                <a:highlight>
                  <a:srgbClr val="000000">
                    <a:alpha val="0"/>
                  </a:srgbClr>
                </a:highlight>
                <a:latin typeface="Bookman Old Style"/>
              </a:rPr>
              <a:t>Court of Appeals</a:t>
            </a:r>
            <a:r>
              <a:rPr lang="en-GB" sz="1300" b="0" i="0" u="none" strike="noStrike" dirty="0">
                <a:highlight>
                  <a:srgbClr val="000000">
                    <a:alpha val="0"/>
                  </a:srgbClr>
                </a:highlight>
                <a:latin typeface="Bookman Old Style"/>
              </a:rPr>
              <a:t> – an appellate instance of all municipal courts.</a:t>
            </a:r>
            <a:endParaRPr lang="cs-CZ" sz="13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14723932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65903" y="1329969"/>
            <a:ext cx="8863913" cy="6124754"/>
          </a:xfrm>
          <a:prstGeom prst="rect">
            <a:avLst/>
          </a:prstGeom>
          <a:noFill/>
        </p:spPr>
        <p:txBody>
          <a:bodyPr wrap="square" rtlCol="0">
            <a:noAutofit/>
          </a:bodyPr>
          <a:lstStyle/>
          <a:p>
            <a:pPr marL="0" marR="0" lvl="0" indent="0" algn="ctr" defTabSz="905073" rtl="0" eaLnBrk="1" fontAlgn="auto" latinLnBrk="0" hangingPunct="1">
              <a:lnSpc>
                <a:spcPct val="100000"/>
              </a:lnSpc>
              <a:spcBef>
                <a:spcPct val="0"/>
              </a:spcBef>
              <a:spcAft>
                <a:spcPct val="0"/>
              </a:spcAft>
              <a:buClrTx/>
              <a:buSzTx/>
              <a:buFontTx/>
              <a:buNone/>
              <a:defRPr/>
            </a:pPr>
            <a:r>
              <a:rPr kumimoji="0" lang="en-GB" sz="2400" b="1" i="0" u="none" strike="noStrike" kern="1200" cap="none" spc="0" normalizeH="0" noProof="0" dirty="0">
                <a:solidFill>
                  <a:srgbClr val="000000"/>
                </a:solidFill>
                <a:highlight>
                  <a:srgbClr val="000000">
                    <a:alpha val="0"/>
                  </a:srgbClr>
                </a:highlight>
                <a:uLnTx/>
                <a:uFillTx/>
                <a:latin typeface="Bookman Old Style"/>
                <a:ea typeface="+mn-ea"/>
                <a:cs typeface="Times New Roman"/>
              </a:rPr>
              <a:t>End of Reign of Maria Theresa and Reign of</a:t>
            </a:r>
            <a:r>
              <a:rPr kumimoji="0" lang="cs-CZ" sz="2400" b="1" i="0" u="none" strike="noStrike" kern="1200" cap="none" spc="0" normalizeH="0" noProof="0" dirty="0">
                <a:solidFill>
                  <a:srgbClr val="000000"/>
                </a:solidFill>
                <a:highlight>
                  <a:srgbClr val="000000">
                    <a:alpha val="0"/>
                  </a:srgbClr>
                </a:highlight>
                <a:uLnTx/>
                <a:uFillTx/>
                <a:latin typeface="Bookman Old Style"/>
                <a:ea typeface="+mn-ea"/>
                <a:cs typeface="Times New Roman"/>
              </a:rPr>
              <a:t> </a:t>
            </a:r>
            <a:r>
              <a:rPr kumimoji="0" lang="en-GB" sz="2400" b="1" i="0" u="none" strike="noStrike" kern="1200" cap="none" spc="0" normalizeH="0" noProof="0" dirty="0">
                <a:solidFill>
                  <a:srgbClr val="000000"/>
                </a:solidFill>
                <a:highlight>
                  <a:srgbClr val="000000">
                    <a:alpha val="0"/>
                  </a:srgbClr>
                </a:highlight>
                <a:uLnTx/>
                <a:uFillTx/>
                <a:latin typeface="Bookman Old Style"/>
                <a:ea typeface="+mn-ea"/>
                <a:cs typeface="Times New Roman"/>
              </a:rPr>
              <a:t>Joseph II</a:t>
            </a:r>
            <a:endParaRPr kumimoji="0" lang="cs-CZ" sz="2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0" marR="0" lvl="0" indent="0" algn="l" defTabSz="905073" rtl="0" eaLnBrk="1" fontAlgn="auto" latinLnBrk="0" hangingPunct="1">
              <a:lnSpc>
                <a:spcPct val="100000"/>
              </a:lnSpc>
              <a:spcBef>
                <a:spcPct val="0"/>
              </a:spcBef>
              <a:spcAft>
                <a:spcPct val="0"/>
              </a:spcAft>
              <a:buClrTx/>
              <a:buSzTx/>
              <a:buFontTx/>
              <a:buNone/>
              <a:defRPr/>
            </a:pPr>
            <a:endParaRPr kumimoji="0" lang="cs-CZ" sz="2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300" b="1" i="0" u="none" strike="noStrike" kern="1200" cap="none" spc="0" normalizeH="0" baseline="0" noProof="0" dirty="0">
                <a:solidFill>
                  <a:srgbClr val="000000"/>
                </a:solidFill>
                <a:highlight>
                  <a:srgbClr val="000000">
                    <a:alpha val="0"/>
                  </a:srgbClr>
                </a:highlight>
                <a:uLnTx/>
                <a:uFillTx/>
                <a:latin typeface="Bookman Old Style"/>
                <a:cs typeface="Times New Roman"/>
              </a:rPr>
              <a:t>Seven Years' War (1756–1763)</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 in Central Europe, t</a:t>
            </a:r>
            <a:r>
              <a:rPr kumimoji="0" lang="cs-CZ"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his</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was de facto a continuation of the conflict of 1740–1748, however, the Austrian army was now able to resist the Prussians – Marshal </a:t>
            </a:r>
            <a:r>
              <a:rPr lang="en-GB" sz="1300" b="1" i="0" u="none" strike="noStrike" noProof="0" dirty="0">
                <a:solidFill>
                  <a:srgbClr val="000000"/>
                </a:solidFill>
                <a:highlight>
                  <a:srgbClr val="000000">
                    <a:alpha val="0"/>
                  </a:srgbClr>
                </a:highlight>
                <a:latin typeface="Bookman Old Style"/>
                <a:cs typeface="Times New Roman"/>
              </a:rPr>
              <a:t>Leopold </a:t>
            </a:r>
            <a:r>
              <a:rPr lang="en-GB" sz="1300" b="1" i="0" u="none" strike="noStrike" noProof="0" dirty="0" err="1">
                <a:solidFill>
                  <a:srgbClr val="000000"/>
                </a:solidFill>
                <a:highlight>
                  <a:srgbClr val="000000">
                    <a:alpha val="0"/>
                  </a:srgbClr>
                </a:highlight>
                <a:latin typeface="Bookman Old Style"/>
                <a:cs typeface="Times New Roman"/>
              </a:rPr>
              <a:t>Daun</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and General </a:t>
            </a:r>
            <a:r>
              <a:rPr lang="en-GB" sz="1300" b="1" i="0" u="none" strike="noStrike" noProof="0" dirty="0">
                <a:solidFill>
                  <a:srgbClr val="000000"/>
                </a:solidFill>
                <a:highlight>
                  <a:srgbClr val="000000">
                    <a:alpha val="0"/>
                  </a:srgbClr>
                </a:highlight>
                <a:latin typeface="Bookman Old Style"/>
                <a:cs typeface="Times New Roman"/>
              </a:rPr>
              <a:t>Ernst Gideon von Laudon</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(Battle of Cologne, </a:t>
            </a:r>
            <a:r>
              <a:rPr kumimoji="0" lang="en-GB" sz="1300" b="0" i="0" u="none" strike="noStrike" kern="1200" cap="none" spc="0" normalizeH="0" baseline="0" noProof="0" dirty="0" err="1">
                <a:solidFill>
                  <a:srgbClr val="000000"/>
                </a:solidFill>
                <a:highlight>
                  <a:srgbClr val="000000">
                    <a:alpha val="0"/>
                  </a:srgbClr>
                </a:highlight>
                <a:uLnTx/>
                <a:uFillTx/>
                <a:latin typeface="Bookman Old Style"/>
                <a:cs typeface="Times New Roman"/>
              </a:rPr>
              <a:t>Domašov</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The war ended in 1763 with the Peace of </a:t>
            </a:r>
            <a:r>
              <a:rPr lang="en-GB" sz="1300" b="1" i="0" u="none" strike="noStrike" noProof="0" dirty="0" err="1">
                <a:solidFill>
                  <a:srgbClr val="000000"/>
                </a:solidFill>
                <a:highlight>
                  <a:srgbClr val="000000">
                    <a:alpha val="0"/>
                  </a:srgbClr>
                </a:highlight>
                <a:latin typeface="Bookman Old Style"/>
                <a:cs typeface="Times New Roman"/>
              </a:rPr>
              <a:t>Hubertsburg</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(status quo ante bellum)</a:t>
            </a:r>
          </a:p>
          <a:p>
            <a:pPr marR="0" lvl="0" algn="l" defTabSz="905073" rtl="0" eaLnBrk="1" fontAlgn="auto" latinLnBrk="0" hangingPunct="1">
              <a:lnSpc>
                <a:spcPct val="100000"/>
              </a:lnSpc>
              <a:spcBef>
                <a:spcPct val="0"/>
              </a:spcBef>
              <a:spcAft>
                <a:spcPct val="0"/>
              </a:spcAft>
              <a:buClrTx/>
              <a:buSzTx/>
              <a:defRPr/>
            </a:pPr>
            <a:r>
              <a:rPr lang="cs-CZ" sz="1300" noProof="0" dirty="0">
                <a:solidFill>
                  <a:prstClr val="black"/>
                </a:solidFill>
                <a:latin typeface="Bookman Old Style" panose="02050604050505020204" pitchFamily="18" charset="0"/>
                <a:cs typeface="Times New Roman" panose="02020603050405020304" pitchFamily="18" charset="0"/>
              </a:rPr>
              <a:t> </a:t>
            </a:r>
            <a:endParaRPr kumimoji="0" lang="cs-CZ" sz="1300" b="0"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300" b="1" i="0" u="none" strike="noStrike" kern="1200" cap="none" spc="0" normalizeH="0" baseline="0" noProof="0" dirty="0">
                <a:solidFill>
                  <a:srgbClr val="000000"/>
                </a:solidFill>
                <a:highlight>
                  <a:srgbClr val="000000">
                    <a:alpha val="0"/>
                  </a:srgbClr>
                </a:highlight>
                <a:uLnTx/>
                <a:uFillTx/>
                <a:latin typeface="Bookman Old Style"/>
                <a:cs typeface="Times New Roman"/>
              </a:rPr>
              <a:t>Francis Stephen</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a:t>
            </a:r>
            <a:r>
              <a:rPr kumimoji="0" lang="en-GB" sz="1300" b="1" i="0" u="none" strike="noStrike" kern="1200" cap="none" spc="0" normalizeH="0" baseline="0" noProof="0" dirty="0">
                <a:solidFill>
                  <a:srgbClr val="000000"/>
                </a:solidFill>
                <a:highlight>
                  <a:srgbClr val="000000">
                    <a:alpha val="0"/>
                  </a:srgbClr>
                </a:highlight>
                <a:uLnTx/>
                <a:uFillTx/>
                <a:latin typeface="Bookman Old Style"/>
                <a:cs typeface="Times New Roman"/>
              </a:rPr>
              <a:t>of</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a:t>
            </a:r>
            <a:r>
              <a:rPr kumimoji="0" lang="en-GB" sz="1300" b="1" i="0" u="none" strike="noStrike" kern="1200" cap="none" spc="0" normalizeH="0" noProof="0" dirty="0">
                <a:solidFill>
                  <a:srgbClr val="000000"/>
                </a:solidFill>
                <a:highlight>
                  <a:srgbClr val="000000">
                    <a:alpha val="0"/>
                  </a:srgbClr>
                </a:highlight>
                <a:uLnTx/>
                <a:uFillTx/>
                <a:latin typeface="Bookman Old Style"/>
                <a:cs typeface="Times New Roman"/>
              </a:rPr>
              <a:t>Lorraine</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dies in </a:t>
            </a:r>
            <a:r>
              <a:rPr kumimoji="0" lang="en-GB" sz="1300" b="1" i="0" u="none" strike="noStrike" kern="1200" cap="none" spc="0" normalizeH="0" baseline="0" noProof="0" dirty="0">
                <a:solidFill>
                  <a:srgbClr val="000000"/>
                </a:solidFill>
                <a:highlight>
                  <a:srgbClr val="000000">
                    <a:alpha val="0"/>
                  </a:srgbClr>
                </a:highlight>
                <a:uLnTx/>
                <a:uFillTx/>
                <a:latin typeface="Bookman Old Style"/>
                <a:cs typeface="Times New Roman"/>
              </a:rPr>
              <a:t>1765</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and Joseph II automatically </a:t>
            </a:r>
            <a:r>
              <a:rPr kumimoji="0" lang="en-GB" sz="1300" b="0" i="0" u="none" strike="noStrike" kern="1200" cap="none" spc="0" normalizeH="0" baseline="0" noProof="0" dirty="0" err="1">
                <a:solidFill>
                  <a:srgbClr val="000000"/>
                </a:solidFill>
                <a:highlight>
                  <a:srgbClr val="000000">
                    <a:alpha val="0"/>
                  </a:srgbClr>
                </a:highlight>
                <a:uLnTx/>
                <a:uFillTx/>
                <a:latin typeface="Bookman Old Style"/>
                <a:cs typeface="Times New Roman"/>
              </a:rPr>
              <a:t>bec</a:t>
            </a:r>
            <a:r>
              <a:rPr kumimoji="0" lang="cs-CZ"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o</a:t>
            </a:r>
            <a:r>
              <a:rPr kumimoji="0" lang="en-GB" sz="1300" b="0" i="0" u="none" strike="noStrike" kern="1200" cap="none" spc="0" normalizeH="0" baseline="0" noProof="0" dirty="0" err="1">
                <a:solidFill>
                  <a:srgbClr val="000000"/>
                </a:solidFill>
                <a:highlight>
                  <a:srgbClr val="000000">
                    <a:alpha val="0"/>
                  </a:srgbClr>
                </a:highlight>
                <a:uLnTx/>
                <a:uFillTx/>
                <a:latin typeface="Bookman Old Style"/>
                <a:cs typeface="Times New Roman"/>
              </a:rPr>
              <a:t>mes</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the Holy Roman Emperor while simultaneously being established as co-ruler with Maria Theresa</a:t>
            </a:r>
            <a:endParaRPr kumimoji="0" lang="cs-CZ" sz="1300" b="1"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0" marR="0" lvl="0" indent="0" algn="l" defTabSz="905073" rtl="0" eaLnBrk="1" fontAlgn="auto" latinLnBrk="0" hangingPunct="1">
              <a:lnSpc>
                <a:spcPct val="100000"/>
              </a:lnSpc>
              <a:spcBef>
                <a:spcPct val="0"/>
              </a:spcBef>
              <a:spcAft>
                <a:spcPct val="0"/>
              </a:spcAft>
              <a:buClrTx/>
              <a:buSzTx/>
              <a:buFontTx/>
              <a:buNone/>
              <a:defRPr/>
            </a:pPr>
            <a:endParaRPr kumimoji="0" lang="cs-CZ" sz="1300" b="0"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300" b="1" i="0" u="none" strike="noStrike" kern="1200" cap="none" spc="0" normalizeH="0" baseline="0" noProof="0" dirty="0">
                <a:solidFill>
                  <a:srgbClr val="000000"/>
                </a:solidFill>
                <a:highlight>
                  <a:srgbClr val="000000">
                    <a:alpha val="0"/>
                  </a:srgbClr>
                </a:highlight>
                <a:uLnTx/>
                <a:uFillTx/>
                <a:latin typeface="Bookman Old Style"/>
                <a:cs typeface="Times New Roman"/>
              </a:rPr>
              <a:t>Joseph II</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(1780–1790) builds on his mother's Enlightenment reform efforts – </a:t>
            </a:r>
            <a:r>
              <a:rPr kumimoji="0" lang="en-GB" sz="1300" b="1" i="0" u="none" strike="noStrike" kern="1200" cap="none" spc="0" normalizeH="0" noProof="0" dirty="0">
                <a:solidFill>
                  <a:srgbClr val="000000"/>
                </a:solidFill>
                <a:highlight>
                  <a:srgbClr val="000000">
                    <a:alpha val="0"/>
                  </a:srgbClr>
                </a:highlight>
                <a:uLnTx/>
                <a:uFillTx/>
                <a:latin typeface="Bookman Old Style"/>
                <a:cs typeface="Times New Roman"/>
              </a:rPr>
              <a:t>Enlightened absolutism</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 and implements numerous other reforms </a:t>
            </a:r>
            <a:r>
              <a:rPr kumimoji="0" lang="cs-CZ" sz="1300" b="0" i="0" u="none" strike="noStrike" kern="1200" cap="none" spc="0" normalizeH="0" baseline="0" noProof="0" dirty="0" err="1">
                <a:solidFill>
                  <a:srgbClr val="000000"/>
                </a:solidFill>
                <a:highlight>
                  <a:srgbClr val="000000">
                    <a:alpha val="0"/>
                  </a:srgbClr>
                </a:highlight>
                <a:uLnTx/>
                <a:uFillTx/>
                <a:latin typeface="Bookman Old Style"/>
                <a:cs typeface="Times New Roman"/>
              </a:rPr>
              <a:t>for</a:t>
            </a:r>
            <a:r>
              <a:rPr kumimoji="0" lang="cs-CZ"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a:t>
            </a:r>
            <a:r>
              <a:rPr kumimoji="0" lang="cs-CZ" sz="1300" b="0" i="0" u="none" strike="noStrike" kern="1200" cap="none" spc="0" normalizeH="0" baseline="0" noProof="0" dirty="0" err="1">
                <a:solidFill>
                  <a:srgbClr val="000000"/>
                </a:solidFill>
                <a:highlight>
                  <a:srgbClr val="000000">
                    <a:alpha val="0"/>
                  </a:srgbClr>
                </a:highlight>
                <a:uLnTx/>
                <a:uFillTx/>
                <a:latin typeface="Bookman Old Style"/>
                <a:cs typeface="Times New Roman"/>
              </a:rPr>
              <a:t>the</a:t>
            </a:r>
            <a:r>
              <a:rPr kumimoji="0" lang="cs-CZ"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centralisation and bureaucratisation of the state</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lang="cs-CZ" sz="1300" baseline="0" dirty="0">
              <a:solidFill>
                <a:prstClr val="black"/>
              </a:solidFill>
              <a:latin typeface="Bookman Old Style" panose="02050604050505020204" pitchFamily="18" charset="0"/>
              <a:cs typeface="Times New Roman" panose="02020603050405020304" pitchFamily="18" charset="0"/>
            </a:endParaRPr>
          </a:p>
          <a:p>
            <a:pPr marL="285750" indent="-285750" rtl="0">
              <a:buFontTx/>
              <a:buChar char="-"/>
              <a:defRPr/>
            </a:pPr>
            <a:r>
              <a:rPr lang="en-GB" sz="1300" b="1" i="0" u="none" strike="noStrike" dirty="0">
                <a:solidFill>
                  <a:srgbClr val="000000"/>
                </a:solidFill>
                <a:highlight>
                  <a:srgbClr val="000000">
                    <a:alpha val="0"/>
                  </a:srgbClr>
                </a:highlight>
                <a:latin typeface="Bookman Old Style"/>
                <a:cs typeface="Times New Roman"/>
              </a:rPr>
              <a:t>Patent of Toleration</a:t>
            </a:r>
            <a:r>
              <a:rPr lang="en-GB" sz="1300" b="0" i="0" u="none" strike="noStrike" dirty="0">
                <a:solidFill>
                  <a:srgbClr val="000000"/>
                </a:solidFill>
                <a:highlight>
                  <a:srgbClr val="000000">
                    <a:alpha val="0"/>
                  </a:srgbClr>
                </a:highlight>
                <a:latin typeface="Bookman Old Style"/>
                <a:cs typeface="Times New Roman"/>
              </a:rPr>
              <a:t> – 13 October </a:t>
            </a:r>
            <a:r>
              <a:rPr lang="en-GB" sz="1300" b="1" i="0" u="none" strike="noStrike" dirty="0">
                <a:solidFill>
                  <a:srgbClr val="000000"/>
                </a:solidFill>
                <a:highlight>
                  <a:srgbClr val="000000">
                    <a:alpha val="0"/>
                  </a:srgbClr>
                </a:highlight>
                <a:latin typeface="Bookman Old Style"/>
                <a:cs typeface="Times New Roman"/>
              </a:rPr>
              <a:t>1781</a:t>
            </a:r>
            <a:r>
              <a:rPr lang="en-GB" sz="1300" b="0" i="0" u="none" strike="noStrike" dirty="0">
                <a:solidFill>
                  <a:srgbClr val="000000"/>
                </a:solidFill>
                <a:highlight>
                  <a:srgbClr val="000000">
                    <a:alpha val="0"/>
                  </a:srgbClr>
                </a:highlight>
                <a:latin typeface="Bookman Old Style"/>
                <a:cs typeface="Times New Roman"/>
              </a:rPr>
              <a:t>, freedom for non-Catholic denominations along with tolerance of the Jewish faith</a:t>
            </a:r>
            <a:endParaRPr lang="cs-CZ" sz="1300" dirty="0">
              <a:solidFill>
                <a:prstClr val="black"/>
              </a:solidFill>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300" b="0"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300" b="1" i="0" u="none" strike="noStrike" kern="1200" cap="none" spc="0" normalizeH="0" noProof="0" dirty="0">
                <a:solidFill>
                  <a:srgbClr val="000000"/>
                </a:solidFill>
                <a:highlight>
                  <a:srgbClr val="000000">
                    <a:alpha val="0"/>
                  </a:srgbClr>
                </a:highlight>
                <a:uLnTx/>
                <a:uFillTx/>
                <a:latin typeface="Bookman Old Style"/>
                <a:cs typeface="Times New Roman"/>
              </a:rPr>
              <a:t>Serfdom</a:t>
            </a:r>
            <a:r>
              <a:rPr kumimoji="0" lang="cs-CZ" sz="1300" b="1" i="0" u="none" strike="noStrike" kern="1200" cap="none" spc="0" normalizeH="0" noProof="0" dirty="0">
                <a:solidFill>
                  <a:srgbClr val="000000"/>
                </a:solidFill>
                <a:highlight>
                  <a:srgbClr val="000000">
                    <a:alpha val="0"/>
                  </a:srgbClr>
                </a:highlight>
                <a:uLnTx/>
                <a:uFillTx/>
                <a:latin typeface="Bookman Old Style"/>
                <a:cs typeface="Times New Roman"/>
              </a:rPr>
              <a:t> </a:t>
            </a:r>
            <a:r>
              <a:rPr kumimoji="0" lang="en-GB" sz="1300" b="1" i="0" u="none" strike="noStrike" kern="1200" cap="none" spc="0" normalizeH="0" baseline="0" noProof="0" dirty="0">
                <a:solidFill>
                  <a:srgbClr val="000000"/>
                </a:solidFill>
                <a:highlight>
                  <a:srgbClr val="000000">
                    <a:alpha val="0"/>
                  </a:srgbClr>
                </a:highlight>
                <a:uLnTx/>
                <a:uFillTx/>
                <a:latin typeface="Bookman Old Style"/>
                <a:cs typeface="Times New Roman"/>
              </a:rPr>
              <a:t>Patent</a:t>
            </a:r>
            <a:r>
              <a:rPr kumimoji="0" lang="en-GB" sz="1300" b="0" i="0" u="none" strike="noStrike" kern="1200" cap="none" spc="0" normalizeH="0" noProof="0" dirty="0">
                <a:solidFill>
                  <a:srgbClr val="000000"/>
                </a:solidFill>
                <a:highlight>
                  <a:srgbClr val="000000">
                    <a:alpha val="0"/>
                  </a:srgbClr>
                </a:highlight>
                <a:uLnTx/>
                <a:uFillTx/>
                <a:latin typeface="Bookman Old Style"/>
                <a:cs typeface="Times New Roman"/>
              </a:rPr>
              <a:t> – 1 November </a:t>
            </a:r>
            <a:r>
              <a:rPr kumimoji="0" lang="en-GB" sz="1300" b="1" i="0" u="none" strike="noStrike" kern="1200" cap="none" spc="0" normalizeH="0" noProof="0" dirty="0">
                <a:solidFill>
                  <a:srgbClr val="000000"/>
                </a:solidFill>
                <a:highlight>
                  <a:srgbClr val="000000">
                    <a:alpha val="0"/>
                  </a:srgbClr>
                </a:highlight>
                <a:uLnTx/>
                <a:uFillTx/>
                <a:latin typeface="Bookman Old Style"/>
                <a:cs typeface="Times New Roman"/>
              </a:rPr>
              <a:t>1781</a:t>
            </a:r>
            <a:r>
              <a:rPr kumimoji="0" lang="en-GB" sz="1300" b="0" i="0" u="none" strike="noStrike" kern="1200" cap="none" spc="0" normalizeH="0" noProof="0" dirty="0">
                <a:solidFill>
                  <a:srgbClr val="000000"/>
                </a:solidFill>
                <a:highlight>
                  <a:srgbClr val="000000">
                    <a:alpha val="0"/>
                  </a:srgbClr>
                </a:highlight>
                <a:uLnTx/>
                <a:uFillTx/>
                <a:latin typeface="Bookman Old Style"/>
                <a:cs typeface="Times New Roman"/>
              </a:rPr>
              <a:t>, retaining the institution of servitude</a:t>
            </a:r>
            <a:endParaRPr kumimoji="0" lang="cs-CZ" sz="1300" b="1"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300" b="0" i="0" u="none" strike="noStrike" kern="1200" cap="none" spc="0" normalizeH="0" baseline="0" noProof="0" dirty="0">
              <a:ln>
                <a:noFill/>
              </a:ln>
              <a:solidFill>
                <a:prstClr val="black"/>
              </a:solidFill>
              <a:effectLst/>
              <a:uLnTx/>
              <a:uFillTx/>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cs-CZ" sz="1300" i="0" u="none" strike="noStrike" kern="1200" cap="none" spc="0" normalizeH="0" baseline="0" noProof="0" dirty="0" err="1">
                <a:solidFill>
                  <a:srgbClr val="000000"/>
                </a:solidFill>
                <a:highlight>
                  <a:srgbClr val="000000">
                    <a:alpha val="0"/>
                  </a:srgbClr>
                </a:highlight>
                <a:uLnTx/>
                <a:uFillTx/>
                <a:latin typeface="Bookman Old Style"/>
                <a:cs typeface="Times New Roman"/>
              </a:rPr>
              <a:t>Efforts</a:t>
            </a:r>
            <a:r>
              <a:rPr kumimoji="0" lang="en-GB" sz="1300" i="0" u="none" strike="noStrike" kern="1200" cap="none" spc="0" normalizeH="0" baseline="0" noProof="0" dirty="0">
                <a:solidFill>
                  <a:srgbClr val="000000"/>
                </a:solidFill>
                <a:highlight>
                  <a:srgbClr val="000000">
                    <a:alpha val="0"/>
                  </a:srgbClr>
                </a:highlight>
                <a:uLnTx/>
                <a:uFillTx/>
                <a:latin typeface="Bookman Old Style"/>
                <a:cs typeface="Times New Roman"/>
              </a:rPr>
              <a:t> to </a:t>
            </a:r>
            <a:r>
              <a:rPr kumimoji="0" lang="en-GB" sz="1300" b="1" i="0" u="none" strike="noStrike" kern="1200" cap="none" spc="0" normalizeH="0" baseline="0" noProof="0" dirty="0">
                <a:solidFill>
                  <a:srgbClr val="000000"/>
                </a:solidFill>
                <a:highlight>
                  <a:srgbClr val="000000">
                    <a:alpha val="0"/>
                  </a:srgbClr>
                </a:highlight>
                <a:uLnTx/>
                <a:uFillTx/>
                <a:latin typeface="Bookman Old Style"/>
                <a:cs typeface="Times New Roman"/>
              </a:rPr>
              <a:t>limit the influence of the church</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 the </a:t>
            </a:r>
            <a:r>
              <a:rPr kumimoji="0" lang="en-GB" sz="1300" b="0" i="1" u="none" strike="noStrike" kern="1200" cap="none" spc="0" normalizeH="0" baseline="0" noProof="0" dirty="0">
                <a:solidFill>
                  <a:srgbClr val="000000"/>
                </a:solidFill>
                <a:highlight>
                  <a:srgbClr val="000000">
                    <a:alpha val="0"/>
                  </a:srgbClr>
                </a:highlight>
                <a:uLnTx/>
                <a:uFillTx/>
                <a:latin typeface="Bookman Old Style"/>
                <a:cs typeface="Times New Roman"/>
              </a:rPr>
              <a:t>abolition of monasteries</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and </a:t>
            </a:r>
            <a:r>
              <a:rPr kumimoji="0" lang="en-GB" sz="1300" b="0" i="1" u="none" strike="noStrike" kern="1200" cap="none" spc="0" normalizeH="0" noProof="0" dirty="0">
                <a:solidFill>
                  <a:srgbClr val="000000"/>
                </a:solidFill>
                <a:highlight>
                  <a:srgbClr val="000000">
                    <a:alpha val="0"/>
                  </a:srgbClr>
                </a:highlight>
                <a:uLnTx/>
                <a:uFillTx/>
                <a:latin typeface="Bookman Old Style"/>
                <a:cs typeface="Times New Roman"/>
              </a:rPr>
              <a:t>reduction of the number of religious holidays</a:t>
            </a:r>
            <a:r>
              <a:rPr kumimoji="0" lang="en-GB" sz="1300" b="0" i="0" u="none" strike="noStrike" kern="1200" cap="none" spc="0" normalizeH="0" baseline="0" noProof="0" dirty="0">
                <a:solidFill>
                  <a:srgbClr val="000000"/>
                </a:solidFill>
                <a:highlight>
                  <a:srgbClr val="000000">
                    <a:alpha val="0"/>
                  </a:srgbClr>
                </a:highlight>
                <a:uLnTx/>
                <a:uFillTx/>
                <a:latin typeface="Bookman Old Style"/>
                <a:cs typeface="Times New Roman"/>
              </a:rPr>
              <a:t>, effort to subject the church to state supervision</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lang="cs-CZ" sz="1300" dirty="0">
              <a:solidFill>
                <a:prstClr val="black"/>
              </a:solidFill>
              <a:latin typeface="Bookman Old Style" panose="02050604050505020204" pitchFamily="18" charset="0"/>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r>
              <a:rPr kumimoji="0" lang="en-GB" sz="1300" b="0" i="0" u="none" strike="noStrike" kern="1200" cap="none" spc="0" normalizeH="0" noProof="0" dirty="0">
                <a:solidFill>
                  <a:srgbClr val="000000"/>
                </a:solidFill>
                <a:highlight>
                  <a:srgbClr val="000000">
                    <a:alpha val="0"/>
                  </a:srgbClr>
                </a:highlight>
                <a:uLnTx/>
                <a:uFillTx/>
                <a:latin typeface="Bookman Old Style"/>
                <a:cs typeface="Times New Roman"/>
              </a:rPr>
              <a:t>The next phase of </a:t>
            </a:r>
            <a:r>
              <a:rPr kumimoji="0" lang="cs-CZ" sz="1300" b="0" i="0" u="none" strike="noStrike" kern="1200" cap="none" spc="0" normalizeH="0" noProof="0" dirty="0" err="1">
                <a:solidFill>
                  <a:srgbClr val="000000"/>
                </a:solidFill>
                <a:highlight>
                  <a:srgbClr val="000000">
                    <a:alpha val="0"/>
                  </a:srgbClr>
                </a:highlight>
                <a:uLnTx/>
                <a:uFillTx/>
                <a:latin typeface="Bookman Old Style"/>
                <a:cs typeface="Times New Roman"/>
              </a:rPr>
              <a:t>register</a:t>
            </a:r>
            <a:r>
              <a:rPr kumimoji="0" lang="cs-CZ" sz="1300" b="0" i="0" u="none" strike="noStrike" kern="1200" cap="none" spc="0" normalizeH="0" noProof="0" dirty="0">
                <a:solidFill>
                  <a:srgbClr val="000000"/>
                </a:solidFill>
                <a:highlight>
                  <a:srgbClr val="000000">
                    <a:alpha val="0"/>
                  </a:srgbClr>
                </a:highlight>
                <a:uLnTx/>
                <a:uFillTx/>
                <a:latin typeface="Bookman Old Style"/>
                <a:cs typeface="Times New Roman"/>
              </a:rPr>
              <a:t> </a:t>
            </a:r>
            <a:r>
              <a:rPr kumimoji="0" lang="en-GB" sz="1300" b="0" i="0" u="none" strike="noStrike" kern="1200" cap="none" spc="0" normalizeH="0" noProof="0" dirty="0">
                <a:solidFill>
                  <a:srgbClr val="000000"/>
                </a:solidFill>
                <a:highlight>
                  <a:srgbClr val="000000">
                    <a:alpha val="0"/>
                  </a:srgbClr>
                </a:highlight>
                <a:uLnTx/>
                <a:uFillTx/>
                <a:latin typeface="Bookman Old Style"/>
                <a:cs typeface="Times New Roman"/>
              </a:rPr>
              <a:t>reform (Josephine Cadastre) – inventory of land owned by subjects and aristocracy, the introduction of </a:t>
            </a:r>
            <a:r>
              <a:rPr kumimoji="0" lang="en-GB" sz="1300" b="1" i="0" u="none" strike="noStrike" kern="1200" cap="none" spc="0" normalizeH="0" noProof="0" dirty="0">
                <a:solidFill>
                  <a:srgbClr val="000000"/>
                </a:solidFill>
                <a:highlight>
                  <a:srgbClr val="000000">
                    <a:alpha val="0"/>
                  </a:srgbClr>
                </a:highlight>
                <a:uLnTx/>
                <a:uFillTx/>
                <a:latin typeface="Bookman Old Style"/>
                <a:cs typeface="Times New Roman"/>
              </a:rPr>
              <a:t>permanent surnames</a:t>
            </a:r>
            <a:r>
              <a:rPr kumimoji="0" lang="en-GB" sz="1300" b="0" i="0" u="none" strike="noStrike" kern="1200" cap="none" spc="0" normalizeH="0" noProof="0" dirty="0">
                <a:solidFill>
                  <a:srgbClr val="000000"/>
                </a:solidFill>
                <a:highlight>
                  <a:srgbClr val="000000">
                    <a:alpha val="0"/>
                  </a:srgbClr>
                </a:highlight>
                <a:uLnTx/>
                <a:uFillTx/>
                <a:latin typeface="Bookman Old Style"/>
                <a:cs typeface="Times New Roman"/>
              </a:rPr>
              <a:t> and the </a:t>
            </a:r>
            <a:r>
              <a:rPr kumimoji="0" lang="en-GB" sz="1300" b="1" i="0" u="none" strike="noStrike" kern="1200" cap="none" spc="0" normalizeH="0" noProof="0" dirty="0">
                <a:solidFill>
                  <a:srgbClr val="000000"/>
                </a:solidFill>
                <a:highlight>
                  <a:srgbClr val="000000">
                    <a:alpha val="0"/>
                  </a:srgbClr>
                </a:highlight>
                <a:uLnTx/>
                <a:uFillTx/>
                <a:latin typeface="Bookman Old Style"/>
                <a:cs typeface="Times New Roman"/>
              </a:rPr>
              <a:t>intensification of efforts</a:t>
            </a:r>
            <a:r>
              <a:rPr kumimoji="0" lang="cs-CZ" sz="1300" b="1" i="0" u="none" strike="noStrike" kern="1200" cap="none" spc="0" normalizeH="0" noProof="0" dirty="0">
                <a:solidFill>
                  <a:srgbClr val="000000"/>
                </a:solidFill>
                <a:highlight>
                  <a:srgbClr val="000000">
                    <a:alpha val="0"/>
                  </a:srgbClr>
                </a:highlight>
                <a:uLnTx/>
                <a:uFillTx/>
                <a:latin typeface="Bookman Old Style"/>
                <a:cs typeface="Times New Roman"/>
              </a:rPr>
              <a:t> </a:t>
            </a:r>
            <a:r>
              <a:rPr lang="en-GB" sz="1300" b="1" i="0" u="none" strike="noStrike" dirty="0">
                <a:solidFill>
                  <a:srgbClr val="000000"/>
                </a:solidFill>
                <a:highlight>
                  <a:srgbClr val="000000">
                    <a:alpha val="0"/>
                  </a:srgbClr>
                </a:highlight>
                <a:latin typeface="Bookman Old Style"/>
                <a:cs typeface="Times New Roman"/>
              </a:rPr>
              <a:t>to promote</a:t>
            </a:r>
            <a:r>
              <a:rPr lang="cs-CZ" sz="1300" b="1" i="0" u="none" strike="noStrike" dirty="0">
                <a:solidFill>
                  <a:srgbClr val="000000"/>
                </a:solidFill>
                <a:highlight>
                  <a:srgbClr val="000000">
                    <a:alpha val="0"/>
                  </a:srgbClr>
                </a:highlight>
                <a:latin typeface="Bookman Old Style"/>
                <a:cs typeface="Times New Roman"/>
              </a:rPr>
              <a:t> </a:t>
            </a:r>
            <a:r>
              <a:rPr kumimoji="0" lang="en-GB" sz="1300" b="1" i="0" u="none" strike="noStrike" kern="1200" cap="none" spc="0" normalizeH="0" noProof="0" dirty="0">
                <a:solidFill>
                  <a:srgbClr val="000000"/>
                </a:solidFill>
                <a:highlight>
                  <a:srgbClr val="000000">
                    <a:alpha val="0"/>
                  </a:srgbClr>
                </a:highlight>
                <a:uLnTx/>
                <a:uFillTx/>
                <a:latin typeface="Bookman Old Style"/>
                <a:cs typeface="Times New Roman"/>
              </a:rPr>
              <a:t>German as a unified official language</a:t>
            </a: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285750" marR="0" lvl="0" indent="-285750" algn="l" defTabSz="905073" rtl="0" eaLnBrk="1" fontAlgn="auto" latinLnBrk="0" hangingPunct="1">
              <a:lnSpc>
                <a:spcPct val="100000"/>
              </a:lnSpc>
              <a:spcBef>
                <a:spcPct val="0"/>
              </a:spcBef>
              <a:spcAft>
                <a:spcPct val="0"/>
              </a:spcAft>
              <a:buClrTx/>
              <a:buSzTx/>
              <a:buFontTx/>
              <a:buChar char="-"/>
              <a:defRPr/>
            </a:pPr>
            <a:endParaRPr kumimoji="0" lang="cs-CZ" sz="15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a:p>
            <a:pPr marL="0" marR="0" lvl="0" indent="0" algn="l" defTabSz="905073" rtl="0" eaLnBrk="1" fontAlgn="auto" latinLnBrk="0" hangingPunct="1">
              <a:lnSpc>
                <a:spcPct val="100000"/>
              </a:lnSpc>
              <a:spcBef>
                <a:spcPct val="0"/>
              </a:spcBef>
              <a:spcAft>
                <a:spcPct val="0"/>
              </a:spcAft>
              <a:buClrTx/>
              <a:buSzTx/>
              <a:buFontTx/>
              <a:buNone/>
              <a:defRPr/>
            </a:pPr>
            <a:endParaRPr kumimoji="0" lang="cs-CZ"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47281411"/>
      </p:ext>
    </p:extLst>
  </p:cSld>
  <p:clrMapOvr>
    <a:masterClrMapping/>
  </p:clrMapOvr>
  <p:transition/>
  <p:extLst>
    <p:ext uri="{6950BFC3-D8DA-4A85-94F7-54DA5524770B}">
      <p188:commentRel xmlns=""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8433078"/>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Maximilian II and the </a:t>
            </a:r>
            <a:r>
              <a:rPr lang="en-GB" sz="2400" b="1" i="0" u="none" strike="noStrike" dirty="0" err="1">
                <a:highlight>
                  <a:srgbClr val="000000">
                    <a:alpha val="0"/>
                  </a:srgbClr>
                </a:highlight>
                <a:latin typeface="Bookman Old Style"/>
              </a:rPr>
              <a:t>Confessio</a:t>
            </a:r>
            <a:r>
              <a:rPr lang="en-GB" sz="2400" b="1" i="0" u="none" strike="noStrike" dirty="0">
                <a:highlight>
                  <a:srgbClr val="000000">
                    <a:alpha val="0"/>
                  </a:srgbClr>
                </a:highlight>
                <a:latin typeface="Bookman Old Style"/>
              </a:rPr>
              <a:t> </a:t>
            </a:r>
            <a:r>
              <a:rPr lang="en-GB" sz="2400" b="1" i="0" u="none" strike="noStrike" dirty="0" err="1">
                <a:highlight>
                  <a:srgbClr val="000000">
                    <a:alpha val="0"/>
                  </a:srgbClr>
                </a:highlight>
                <a:latin typeface="Bookman Old Style"/>
              </a:rPr>
              <a:t>Bohemica</a:t>
            </a:r>
            <a:endParaRPr lang="en-GB" sz="2400" b="1" i="0" u="none" strike="noStrike" dirty="0">
              <a:highlight>
                <a:srgbClr val="000000">
                  <a:alpha val="0"/>
                </a:srgbClr>
              </a:highlight>
              <a:latin typeface="Bookman Old Style"/>
            </a:endParaRPr>
          </a:p>
          <a:p>
            <a:pPr algn="ct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1556, after the resignation of his brother Charles, </a:t>
            </a:r>
            <a:r>
              <a:rPr lang="en-GB" sz="1300" b="1" i="0" u="none" strike="noStrike" dirty="0">
                <a:highlight>
                  <a:srgbClr val="000000">
                    <a:alpha val="0"/>
                  </a:srgbClr>
                </a:highlight>
                <a:latin typeface="Bookman Old Style"/>
              </a:rPr>
              <a:t>Ferdinand I</a:t>
            </a:r>
            <a:r>
              <a:rPr lang="en-GB" sz="1300" b="0" i="0" u="none" strike="noStrike" dirty="0">
                <a:highlight>
                  <a:srgbClr val="000000">
                    <a:alpha val="0"/>
                  </a:srgbClr>
                </a:highlight>
                <a:latin typeface="Bookman Old Style"/>
              </a:rPr>
              <a:t> became the </a:t>
            </a:r>
            <a:r>
              <a:rPr lang="en-GB" sz="1300" b="1" i="0" u="none" strike="noStrike" dirty="0">
                <a:highlight>
                  <a:srgbClr val="000000">
                    <a:alpha val="0"/>
                  </a:srgbClr>
                </a:highlight>
                <a:latin typeface="Bookman Old Style"/>
              </a:rPr>
              <a:t>emperor of the HRE</a:t>
            </a:r>
            <a:r>
              <a:rPr lang="en-GB" sz="1300" b="0" i="0" u="none" strike="noStrike" dirty="0">
                <a:highlight>
                  <a:srgbClr val="000000">
                    <a:alpha val="0"/>
                  </a:srgbClr>
                </a:highlight>
                <a:latin typeface="Bookman Old Style"/>
              </a:rPr>
              <a:t> – </a:t>
            </a:r>
            <a:r>
              <a:rPr lang="en-GB" sz="1300" dirty="0">
                <a:highlight>
                  <a:srgbClr val="000000">
                    <a:alpha val="0"/>
                  </a:srgbClr>
                </a:highlight>
                <a:latin typeface="Bookman Old Style"/>
              </a:rPr>
              <a:t>raising</a:t>
            </a:r>
            <a:r>
              <a:rPr lang="en-GB" sz="1300" b="0" i="0" u="none" strike="noStrike" dirty="0">
                <a:highlight>
                  <a:srgbClr val="000000">
                    <a:alpha val="0"/>
                  </a:srgbClr>
                </a:highlight>
                <a:latin typeface="Bookman Old Style"/>
              </a:rPr>
              <a:t> the prestige of the Central European Habsburgs. In the same year, the </a:t>
            </a:r>
            <a:r>
              <a:rPr lang="en-GB" sz="1300" b="1" i="0" u="none" strike="noStrike" dirty="0">
                <a:highlight>
                  <a:srgbClr val="000000">
                    <a:alpha val="0"/>
                  </a:srgbClr>
                </a:highlight>
                <a:latin typeface="Bookman Old Style"/>
              </a:rPr>
              <a:t>Jesuits</a:t>
            </a:r>
            <a:r>
              <a:rPr lang="en-GB" sz="1300" b="0" i="0" u="none" strike="noStrike" dirty="0">
                <a:highlight>
                  <a:srgbClr val="000000">
                    <a:alpha val="0"/>
                  </a:srgbClr>
                </a:highlight>
                <a:latin typeface="Bookman Old Style"/>
              </a:rPr>
              <a:t> came to Prague.</a:t>
            </a:r>
            <a:endParaRPr lang="cs-CZ" sz="1300" b="1"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After the death of Ferdinand I in 1564, his son </a:t>
            </a:r>
            <a:r>
              <a:rPr lang="en-GB" sz="1300" b="1" i="0" u="none" strike="noStrike" dirty="0">
                <a:highlight>
                  <a:srgbClr val="000000">
                    <a:alpha val="0"/>
                  </a:srgbClr>
                </a:highlight>
                <a:latin typeface="Bookman Old Style"/>
              </a:rPr>
              <a:t>Maximilian I (II) (1564–1576)</a:t>
            </a:r>
            <a:r>
              <a:rPr lang="en-GB" sz="1300" b="0" i="0" u="none" strike="noStrike" dirty="0">
                <a:highlight>
                  <a:srgbClr val="000000">
                    <a:alpha val="0"/>
                  </a:srgbClr>
                </a:highlight>
                <a:latin typeface="Bookman Old Style"/>
              </a:rPr>
              <a:t> ascended the Czech throne.</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Unlike Ferdinand I, </a:t>
            </a:r>
            <a:r>
              <a:rPr lang="en-GB" sz="1300" i="0" u="none" strike="noStrike" dirty="0">
                <a:highlight>
                  <a:srgbClr val="000000">
                    <a:alpha val="0"/>
                  </a:srgbClr>
                </a:highlight>
                <a:latin typeface="Bookman Old Style"/>
              </a:rPr>
              <a:t>he</a:t>
            </a:r>
            <a:r>
              <a:rPr lang="en-GB" sz="1300" b="0" i="0" u="none" strike="noStrike" dirty="0">
                <a:highlight>
                  <a:srgbClr val="000000">
                    <a:alpha val="0"/>
                  </a:srgbClr>
                </a:highlight>
                <a:latin typeface="Bookman Old Style"/>
              </a:rPr>
              <a:t> did not </a:t>
            </a:r>
            <a:r>
              <a:rPr lang="en-GB" sz="1300" b="1" i="0" u="none" strike="noStrike" dirty="0">
                <a:highlight>
                  <a:srgbClr val="000000">
                    <a:alpha val="0"/>
                  </a:srgbClr>
                </a:highlight>
                <a:latin typeface="Bookman Old Style"/>
              </a:rPr>
              <a:t>contest non-Catholics</a:t>
            </a:r>
            <a:r>
              <a:rPr lang="en-GB" sz="1300" b="0" i="0" u="none" strike="noStrike" dirty="0">
                <a:highlight>
                  <a:srgbClr val="000000">
                    <a:alpha val="0"/>
                  </a:srgbClr>
                </a:highlight>
                <a:latin typeface="Bookman Old Style"/>
              </a:rPr>
              <a:t>, on the contrary, he had a degree of sympathy towards them</a:t>
            </a:r>
            <a:endParaRPr lang="cs-CZ" sz="1300" i="1"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Czech estates took note of this and, in </a:t>
            </a:r>
            <a:r>
              <a:rPr lang="en-GB" sz="1300" b="1" i="0" u="none" strike="noStrike" dirty="0">
                <a:highlight>
                  <a:srgbClr val="000000">
                    <a:alpha val="0"/>
                  </a:srgbClr>
                </a:highlight>
                <a:latin typeface="Bookman Old Style"/>
              </a:rPr>
              <a:t>1575</a:t>
            </a:r>
            <a:r>
              <a:rPr lang="en-GB" sz="1300" b="0" i="0" u="none" strike="noStrike" dirty="0">
                <a:highlight>
                  <a:srgbClr val="000000">
                    <a:alpha val="0"/>
                  </a:srgbClr>
                </a:highlight>
                <a:latin typeface="Bookman Old Style"/>
              </a:rPr>
              <a:t>, they forced Maximilian to accept the </a:t>
            </a:r>
            <a:r>
              <a:rPr lang="en-GB" sz="1300" b="1" i="0" u="none" strike="noStrike" dirty="0" err="1">
                <a:highlight>
                  <a:srgbClr val="000000">
                    <a:alpha val="0"/>
                  </a:srgbClr>
                </a:highlight>
                <a:latin typeface="Bookman Old Style"/>
              </a:rPr>
              <a:t>Confessio</a:t>
            </a:r>
            <a:r>
              <a:rPr lang="en-GB" sz="1300" b="1" i="0" u="none" strike="noStrike" dirty="0">
                <a:highlight>
                  <a:srgbClr val="000000">
                    <a:alpha val="0"/>
                  </a:srgbClr>
                </a:highlight>
                <a:latin typeface="Bookman Old Style"/>
              </a:rPr>
              <a:t> </a:t>
            </a:r>
            <a:r>
              <a:rPr lang="en-GB" sz="1300" b="1" i="0" u="none" strike="noStrike" dirty="0" err="1">
                <a:highlight>
                  <a:srgbClr val="000000">
                    <a:alpha val="0"/>
                  </a:srgbClr>
                </a:highlight>
                <a:latin typeface="Bookman Old Style"/>
              </a:rPr>
              <a:t>Bohemica</a:t>
            </a:r>
            <a:r>
              <a:rPr lang="en-GB" sz="1300" b="0" i="0" u="none" strike="noStrike" dirty="0">
                <a:highlight>
                  <a:srgbClr val="000000">
                    <a:alpha val="0"/>
                  </a:srgbClr>
                </a:highlight>
                <a:latin typeface="Bookman Old Style"/>
              </a:rPr>
              <a:t> (only oral declaration) – the Bohemian </a:t>
            </a:r>
            <a:r>
              <a:rPr lang="en-GB" sz="1300" b="0" i="0" u="none" strike="noStrike" dirty="0" err="1">
                <a:highlight>
                  <a:srgbClr val="000000">
                    <a:alpha val="0"/>
                  </a:srgbClr>
                </a:highlight>
                <a:latin typeface="Bookman Old Style"/>
              </a:rPr>
              <a:t>Utraquist</a:t>
            </a:r>
            <a:r>
              <a:rPr lang="en-GB" sz="1300" b="0" i="0" u="none" strike="noStrike" dirty="0">
                <a:highlight>
                  <a:srgbClr val="000000">
                    <a:alpha val="0"/>
                  </a:srgbClr>
                </a:highlight>
                <a:latin typeface="Bookman Old Style"/>
              </a:rPr>
              <a:t> Church managed by a special consistory and subject to state supervision through elected protectors – </a:t>
            </a:r>
            <a:r>
              <a:rPr lang="en-GB" sz="1300" b="1" i="0" u="none" strike="noStrike" dirty="0" err="1">
                <a:highlight>
                  <a:srgbClr val="000000">
                    <a:alpha val="0"/>
                  </a:srgbClr>
                </a:highlight>
                <a:latin typeface="Bookman Old Style"/>
              </a:rPr>
              <a:t>defensors</a:t>
            </a:r>
            <a:endParaRPr lang="en-GB" sz="1300" b="1"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denominational structure of the Czech lands became complicated in the second half of the 16th century:</a:t>
            </a:r>
          </a:p>
          <a:p>
            <a:pPr rtl="0"/>
            <a:r>
              <a:rPr lang="en-GB" sz="1300" b="0" i="0" u="none" strike="noStrike" dirty="0">
                <a:highlight>
                  <a:srgbClr val="000000">
                    <a:alpha val="0"/>
                  </a:srgbClr>
                </a:highlight>
                <a:latin typeface="Bookman Old Style"/>
              </a:rPr>
              <a:t>     - </a:t>
            </a:r>
            <a:r>
              <a:rPr lang="en-GB" sz="1300" b="1" i="0" u="none" strike="noStrike" dirty="0">
                <a:highlight>
                  <a:srgbClr val="000000">
                    <a:alpha val="0"/>
                  </a:srgbClr>
                </a:highlight>
                <a:latin typeface="Bookman Old Style"/>
              </a:rPr>
              <a:t>Catholics</a:t>
            </a:r>
          </a:p>
          <a:p>
            <a:pPr rtl="0"/>
            <a:r>
              <a:rPr lang="en-GB" sz="1300" b="0" i="0" u="none" strike="noStrike" dirty="0">
                <a:highlight>
                  <a:srgbClr val="000000">
                    <a:alpha val="0"/>
                  </a:srgbClr>
                </a:highlight>
                <a:latin typeface="Bookman Old Style"/>
              </a:rPr>
              <a:t>     - </a:t>
            </a:r>
            <a:r>
              <a:rPr lang="en-GB" sz="1300" b="1" i="0" u="none" strike="noStrike" dirty="0">
                <a:highlight>
                  <a:srgbClr val="000000">
                    <a:alpha val="0"/>
                  </a:srgbClr>
                </a:highlight>
                <a:latin typeface="Bookman Old Style"/>
              </a:rPr>
              <a:t>Old </a:t>
            </a:r>
            <a:r>
              <a:rPr lang="en-GB" sz="1300" b="1" i="0" u="none" strike="noStrike" dirty="0" err="1">
                <a:highlight>
                  <a:srgbClr val="000000">
                    <a:alpha val="0"/>
                  </a:srgbClr>
                </a:highlight>
                <a:latin typeface="Bookman Old Style"/>
              </a:rPr>
              <a:t>Utraquists</a:t>
            </a:r>
            <a:r>
              <a:rPr lang="en-GB" sz="1300" b="0" i="0" u="none" strike="noStrike" dirty="0">
                <a:highlight>
                  <a:srgbClr val="000000">
                    <a:alpha val="0"/>
                  </a:srgbClr>
                </a:highlight>
                <a:latin typeface="Bookman Old Style"/>
              </a:rPr>
              <a:t> (</a:t>
            </a:r>
            <a:r>
              <a:rPr lang="en-GB" sz="1300" b="0" i="0" u="none" strike="noStrike" dirty="0" err="1">
                <a:highlight>
                  <a:srgbClr val="000000">
                    <a:alpha val="0"/>
                  </a:srgbClr>
                </a:highlight>
                <a:latin typeface="Bookman Old Style"/>
              </a:rPr>
              <a:t>Chalicers</a:t>
            </a:r>
            <a:r>
              <a:rPr lang="en-GB" sz="1300" b="0" i="0" u="none" strike="noStrike" dirty="0">
                <a:highlight>
                  <a:srgbClr val="000000">
                    <a:alpha val="0"/>
                  </a:srgbClr>
                </a:highlight>
                <a:latin typeface="Bookman Old Style"/>
              </a:rPr>
              <a:t>, Hussites) – gradually closer with Catholics</a:t>
            </a:r>
          </a:p>
          <a:p>
            <a:pPr rtl="0"/>
            <a:r>
              <a:rPr lang="en-GB" sz="1300" b="0" i="0" u="none" strike="noStrike" dirty="0">
                <a:highlight>
                  <a:srgbClr val="000000">
                    <a:alpha val="0"/>
                  </a:srgbClr>
                </a:highlight>
                <a:latin typeface="Bookman Old Style"/>
              </a:rPr>
              <a:t>     - </a:t>
            </a:r>
            <a:r>
              <a:rPr lang="en-GB" sz="1300" b="1" i="0" u="none" strike="noStrike" dirty="0">
                <a:highlight>
                  <a:srgbClr val="000000">
                    <a:alpha val="0"/>
                  </a:srgbClr>
                </a:highlight>
                <a:latin typeface="Bookman Old Style"/>
              </a:rPr>
              <a:t>New </a:t>
            </a:r>
            <a:r>
              <a:rPr lang="en-GB" sz="1300" b="1" i="0" u="none" strike="noStrike" dirty="0" err="1">
                <a:highlight>
                  <a:srgbClr val="000000">
                    <a:alpha val="0"/>
                  </a:srgbClr>
                </a:highlight>
                <a:latin typeface="Bookman Old Style"/>
              </a:rPr>
              <a:t>Utraquists</a:t>
            </a:r>
            <a:r>
              <a:rPr lang="en-GB" sz="1300" b="0" i="0" u="none" strike="noStrike" dirty="0">
                <a:highlight>
                  <a:srgbClr val="000000">
                    <a:alpha val="0"/>
                  </a:srgbClr>
                </a:highlight>
                <a:latin typeface="Bookman Old Style"/>
              </a:rPr>
              <a:t> (Lutherans, partly Calvinists and Zwinglians)</a:t>
            </a:r>
          </a:p>
          <a:p>
            <a:pPr rtl="0"/>
            <a:r>
              <a:rPr lang="en-GB" sz="1300" b="0" i="0" u="none" strike="noStrike" dirty="0">
                <a:highlight>
                  <a:srgbClr val="000000">
                    <a:alpha val="0"/>
                  </a:srgbClr>
                </a:highlight>
                <a:latin typeface="Bookman Old Style"/>
              </a:rPr>
              <a:t>     - </a:t>
            </a:r>
            <a:r>
              <a:rPr lang="en-GB" sz="1300" b="1" i="0" u="none" strike="noStrike" dirty="0">
                <a:highlight>
                  <a:srgbClr val="000000">
                    <a:alpha val="0"/>
                  </a:srgbClr>
                </a:highlight>
                <a:latin typeface="Bookman Old Style"/>
              </a:rPr>
              <a:t>Unity of the Brethren</a:t>
            </a:r>
            <a:r>
              <a:rPr lang="en-GB" sz="1300" b="0" i="0" u="none" strike="noStrike" dirty="0">
                <a:highlight>
                  <a:srgbClr val="000000">
                    <a:alpha val="0"/>
                  </a:srgbClr>
                </a:highlight>
                <a:latin typeface="Bookman Old Style"/>
              </a:rPr>
              <a:t> (complicated position)</a:t>
            </a:r>
          </a:p>
          <a:p>
            <a:pPr rtl="0"/>
            <a:r>
              <a:rPr lang="en-GB" sz="1300" b="0" i="0" u="none" strike="noStrike" dirty="0">
                <a:highlight>
                  <a:srgbClr val="000000">
                    <a:alpha val="0"/>
                  </a:srgbClr>
                </a:highlight>
                <a:latin typeface="Bookman Old Style"/>
              </a:rPr>
              <a:t>There are also numerous religious sects – such as </a:t>
            </a:r>
            <a:r>
              <a:rPr lang="en-GB" sz="1300" b="0" i="0" u="none" strike="noStrike" dirty="0" err="1">
                <a:highlight>
                  <a:srgbClr val="000000">
                    <a:alpha val="0"/>
                  </a:srgbClr>
                </a:highlight>
                <a:latin typeface="Bookman Old Style"/>
              </a:rPr>
              <a:t>Habani</a:t>
            </a:r>
            <a:r>
              <a:rPr lang="en-GB" sz="1300" b="0" i="0" u="none" strike="noStrike" dirty="0">
                <a:highlight>
                  <a:srgbClr val="000000">
                    <a:alpha val="0"/>
                  </a:srgbClr>
                </a:highlight>
                <a:latin typeface="Bookman Old Style"/>
              </a:rPr>
              <a:t> – </a:t>
            </a:r>
            <a:r>
              <a:rPr lang="en-GB" sz="1300" b="0" i="0" u="none" strike="noStrike" dirty="0" err="1">
                <a:highlight>
                  <a:srgbClr val="000000">
                    <a:alpha val="0"/>
                  </a:srgbClr>
                </a:highlight>
                <a:latin typeface="Bookman Old Style"/>
              </a:rPr>
              <a:t>Anababtists</a:t>
            </a:r>
            <a:r>
              <a:rPr lang="en-GB" sz="1300" b="0" i="0" u="none" strike="noStrike" dirty="0">
                <a:highlight>
                  <a:srgbClr val="000000">
                    <a:alpha val="0"/>
                  </a:srgbClr>
                </a:highlight>
                <a:latin typeface="Bookman Old Style"/>
              </a:rPr>
              <a:t> (South Moravia)</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Maximilian's acceptance of the </a:t>
            </a:r>
            <a:r>
              <a:rPr lang="en-GB" sz="1300" b="0" i="0" u="none" strike="noStrike" dirty="0" err="1">
                <a:highlight>
                  <a:srgbClr val="000000">
                    <a:alpha val="0"/>
                  </a:srgbClr>
                </a:highlight>
                <a:latin typeface="Bookman Old Style"/>
              </a:rPr>
              <a:t>Confessio</a:t>
            </a:r>
            <a:r>
              <a:rPr lang="en-GB" sz="1300" b="0" i="0" u="none" strike="noStrike" dirty="0">
                <a:highlight>
                  <a:srgbClr val="000000">
                    <a:alpha val="0"/>
                  </a:srgbClr>
                </a:highlight>
                <a:latin typeface="Bookman Old Style"/>
              </a:rPr>
              <a:t> </a:t>
            </a:r>
            <a:r>
              <a:rPr lang="en-GB" sz="1300" b="0" i="0" u="none" strike="noStrike" dirty="0" err="1">
                <a:highlight>
                  <a:srgbClr val="000000">
                    <a:alpha val="0"/>
                  </a:srgbClr>
                </a:highlight>
                <a:latin typeface="Bookman Old Style"/>
              </a:rPr>
              <a:t>Bohemica</a:t>
            </a:r>
            <a:r>
              <a:rPr lang="en-GB" sz="1300" b="0" i="0" u="none" strike="noStrike" dirty="0">
                <a:highlight>
                  <a:srgbClr val="000000">
                    <a:alpha val="0"/>
                  </a:srgbClr>
                </a:highlight>
                <a:latin typeface="Bookman Old Style"/>
              </a:rPr>
              <a:t> also facilitated the election of his son </a:t>
            </a:r>
            <a:r>
              <a:rPr lang="en-GB" sz="1300" b="1" i="0" u="none" strike="noStrike" dirty="0">
                <a:highlight>
                  <a:srgbClr val="000000">
                    <a:alpha val="0"/>
                  </a:srgbClr>
                </a:highlight>
                <a:latin typeface="Bookman Old Style"/>
              </a:rPr>
              <a:t>Rudolf</a:t>
            </a:r>
            <a:r>
              <a:rPr lang="en-GB" sz="1300" b="0" i="0" u="none" strike="noStrike" dirty="0">
                <a:highlight>
                  <a:srgbClr val="000000">
                    <a:alpha val="0"/>
                  </a:srgbClr>
                </a:highlight>
                <a:latin typeface="Bookman Old Style"/>
              </a:rPr>
              <a:t> to the Czech throne </a:t>
            </a:r>
          </a:p>
          <a:p>
            <a:pPr marL="285750" indent="-285750" rtl="0">
              <a:buFont typeface="Arial" panose="020B0604020202020204" pitchFamily="34" charset="0"/>
              <a:buChar char="•"/>
            </a:pPr>
            <a:endParaRPr lang="en-GB" sz="1300" b="0" i="0" u="none" strike="noStrike" dirty="0">
              <a:highlight>
                <a:srgbClr val="000000">
                  <a:alpha val="0"/>
                </a:srgbClr>
              </a:highlight>
              <a:latin typeface="Bookman Old Style"/>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Maximilian dies in 1576</a:t>
            </a:r>
            <a:endParaRPr lang="cs-CZ" sz="13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17077747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8433078"/>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Reign of Rudolf II (1576–1611) and Letter of Majesty</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a:t>
            </a:r>
            <a:r>
              <a:rPr lang="en-GB" sz="1300" b="1" i="0" u="none" strike="noStrike" dirty="0">
                <a:highlight>
                  <a:srgbClr val="000000">
                    <a:alpha val="0"/>
                  </a:srgbClr>
                </a:highlight>
                <a:latin typeface="Bookman Old Style"/>
              </a:rPr>
              <a:t>1583</a:t>
            </a:r>
            <a:r>
              <a:rPr lang="en-GB" sz="1300" b="0" i="0" u="none" strike="noStrike" dirty="0">
                <a:highlight>
                  <a:srgbClr val="000000">
                    <a:alpha val="0"/>
                  </a:srgbClr>
                </a:highlight>
                <a:latin typeface="Bookman Old Style"/>
              </a:rPr>
              <a:t>, Rudolf II moved his seat from Vienna to </a:t>
            </a:r>
            <a:r>
              <a:rPr lang="en-GB" sz="1300" b="1" i="0" u="none" strike="noStrike" dirty="0">
                <a:highlight>
                  <a:srgbClr val="000000">
                    <a:alpha val="0"/>
                  </a:srgbClr>
                </a:highlight>
                <a:latin typeface="Bookman Old Style"/>
              </a:rPr>
              <a:t>Prague</a:t>
            </a:r>
          </a:p>
          <a:p>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Throughout his entire reign, Rudolf II is forced to lead a latent conflict with the </a:t>
            </a:r>
            <a:r>
              <a:rPr lang="en-GB" sz="1300" b="1" i="0" u="none" strike="noStrike" dirty="0">
                <a:highlight>
                  <a:srgbClr val="000000">
                    <a:alpha val="0"/>
                  </a:srgbClr>
                </a:highlight>
                <a:latin typeface="Bookman Old Style"/>
              </a:rPr>
              <a:t>Ottoman Empire</a:t>
            </a:r>
            <a:r>
              <a:rPr lang="en-GB" sz="1300" b="0" i="0" u="none" strike="noStrike" dirty="0">
                <a:highlight>
                  <a:srgbClr val="000000">
                    <a:alpha val="0"/>
                  </a:srgbClr>
                </a:highlight>
                <a:latin typeface="Bookman Old Style"/>
              </a:rPr>
              <a:t> (back in 1529, Turks had laid siege to Vienna); alliance with </a:t>
            </a:r>
            <a:r>
              <a:rPr lang="en-GB" sz="1300" b="1" i="0" u="none" strike="noStrike" dirty="0">
                <a:highlight>
                  <a:srgbClr val="000000">
                    <a:alpha val="0"/>
                  </a:srgbClr>
                </a:highlight>
                <a:latin typeface="Bookman Old Style"/>
              </a:rPr>
              <a:t>Sigismund </a:t>
            </a:r>
            <a:r>
              <a:rPr lang="en-GB" sz="1300" b="1" i="0" u="none" strike="noStrike" dirty="0" err="1">
                <a:highlight>
                  <a:srgbClr val="000000">
                    <a:alpha val="0"/>
                  </a:srgbClr>
                </a:highlight>
                <a:latin typeface="Bookman Old Style"/>
              </a:rPr>
              <a:t>Báthory</a:t>
            </a:r>
            <a:r>
              <a:rPr lang="en-GB" sz="1300" b="0" i="0" u="none" strike="noStrike" dirty="0">
                <a:highlight>
                  <a:srgbClr val="000000">
                    <a:alpha val="0"/>
                  </a:srgbClr>
                </a:highlight>
                <a:latin typeface="Bookman Old Style"/>
              </a:rPr>
              <a:t>. However, in 1604, an </a:t>
            </a:r>
            <a:r>
              <a:rPr lang="en-GB" sz="1300" b="1" i="0" u="none" strike="noStrike" dirty="0">
                <a:highlight>
                  <a:srgbClr val="000000">
                    <a:alpha val="0"/>
                  </a:srgbClr>
                </a:highlight>
                <a:latin typeface="Bookman Old Style"/>
              </a:rPr>
              <a:t>uprising</a:t>
            </a:r>
            <a:r>
              <a:rPr lang="en-GB" sz="1300" b="0" i="0" u="none" strike="noStrike" dirty="0">
                <a:highlight>
                  <a:srgbClr val="000000">
                    <a:alpha val="0"/>
                  </a:srgbClr>
                </a:highlight>
                <a:latin typeface="Bookman Old Style"/>
              </a:rPr>
              <a:t> broke out in Hungary of the Calvinist-oriented prince </a:t>
            </a:r>
            <a:r>
              <a:rPr lang="en-GB" sz="1300" b="1" i="0" u="none" strike="noStrike" dirty="0">
                <a:highlight>
                  <a:srgbClr val="000000">
                    <a:alpha val="0"/>
                  </a:srgbClr>
                </a:highlight>
                <a:latin typeface="Bookman Old Style"/>
              </a:rPr>
              <a:t>Stephen </a:t>
            </a:r>
            <a:r>
              <a:rPr lang="en-GB" sz="1300" b="1" i="0" u="none" strike="noStrike" dirty="0" err="1">
                <a:highlight>
                  <a:srgbClr val="000000">
                    <a:alpha val="0"/>
                  </a:srgbClr>
                </a:highlight>
                <a:latin typeface="Bookman Old Style"/>
              </a:rPr>
              <a:t>Bocskai</a:t>
            </a:r>
            <a:r>
              <a:rPr lang="en-GB" sz="1300" b="0" i="0" u="none" strike="noStrike" dirty="0">
                <a:highlight>
                  <a:srgbClr val="000000">
                    <a:alpha val="0"/>
                  </a:srgbClr>
                </a:highlight>
                <a:latin typeface="Bookman Old Style"/>
              </a:rPr>
              <a:t> – Moravia under threat, </a:t>
            </a:r>
            <a:r>
              <a:rPr lang="en-GB" sz="1300" b="1" i="0" u="none" strike="noStrike" dirty="0">
                <a:highlight>
                  <a:srgbClr val="000000">
                    <a:alpha val="0"/>
                  </a:srgbClr>
                </a:highlight>
                <a:latin typeface="Bookman Old Style"/>
              </a:rPr>
              <a:t>peace signed in 1606</a:t>
            </a:r>
            <a:r>
              <a:rPr lang="en-GB" sz="1300" b="0" i="0" u="none" strike="noStrike" dirty="0">
                <a:highlight>
                  <a:srgbClr val="000000">
                    <a:alpha val="0"/>
                  </a:srgbClr>
                </a:highlight>
                <a:latin typeface="Bookman Old Style"/>
              </a:rPr>
              <a:t> (signed by Rudolf's brother Matthias)</a:t>
            </a:r>
            <a:endParaRPr lang="cs-CZ" sz="1300" b="1"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Efforts of </a:t>
            </a:r>
            <a:r>
              <a:rPr lang="en-GB" sz="1300" b="1" i="0" u="none" strike="noStrike" dirty="0">
                <a:highlight>
                  <a:srgbClr val="000000">
                    <a:alpha val="0"/>
                  </a:srgbClr>
                </a:highlight>
                <a:latin typeface="Bookman Old Style"/>
              </a:rPr>
              <a:t>Catholics</a:t>
            </a:r>
            <a:r>
              <a:rPr lang="en-GB" sz="1300" b="0" i="0" u="none" strike="noStrike" dirty="0">
                <a:highlight>
                  <a:srgbClr val="000000">
                    <a:alpha val="0"/>
                  </a:srgbClr>
                </a:highlight>
                <a:latin typeface="Bookman Old Style"/>
              </a:rPr>
              <a:t> (or, rather, the Catholic nobility) </a:t>
            </a:r>
            <a:r>
              <a:rPr lang="en-GB" sz="1300" b="1" i="0" u="none" strike="noStrike" dirty="0">
                <a:highlight>
                  <a:srgbClr val="000000">
                    <a:alpha val="0"/>
                  </a:srgbClr>
                </a:highlight>
                <a:latin typeface="Bookman Old Style"/>
              </a:rPr>
              <a:t>to gain superiority</a:t>
            </a:r>
            <a:r>
              <a:rPr lang="en-GB" sz="1300" b="0" i="0" u="none" strike="noStrike" dirty="0">
                <a:highlight>
                  <a:srgbClr val="000000">
                    <a:alpha val="0"/>
                  </a:srgbClr>
                </a:highlight>
                <a:latin typeface="Bookman Old Style"/>
              </a:rPr>
              <a:t> – </a:t>
            </a:r>
            <a:r>
              <a:rPr lang="en-GB" sz="1300" b="1" i="0" u="none" strike="noStrike" dirty="0">
                <a:highlight>
                  <a:srgbClr val="000000">
                    <a:alpha val="0"/>
                  </a:srgbClr>
                </a:highlight>
                <a:latin typeface="Bookman Old Style"/>
              </a:rPr>
              <a:t>Zdeněk </a:t>
            </a:r>
            <a:r>
              <a:rPr lang="en-GB" sz="1300" b="1" i="0" u="none" strike="noStrike" dirty="0" err="1">
                <a:highlight>
                  <a:srgbClr val="000000">
                    <a:alpha val="0"/>
                  </a:srgbClr>
                </a:highlight>
                <a:latin typeface="Bookman Old Style"/>
              </a:rPr>
              <a:t>Vojtěch</a:t>
            </a:r>
            <a:r>
              <a:rPr lang="en-GB" sz="1300" b="1" i="0" u="none" strike="noStrike" dirty="0">
                <a:highlight>
                  <a:srgbClr val="000000">
                    <a:alpha val="0"/>
                  </a:srgbClr>
                </a:highlight>
                <a:latin typeface="Bookman Old Style"/>
              </a:rPr>
              <a:t> </a:t>
            </a:r>
            <a:r>
              <a:rPr lang="en-GB" sz="1300" b="1" i="0" u="none" strike="noStrike" dirty="0" err="1">
                <a:highlight>
                  <a:srgbClr val="000000">
                    <a:alpha val="0"/>
                  </a:srgbClr>
                </a:highlight>
                <a:latin typeface="Bookman Old Style"/>
              </a:rPr>
              <a:t>Popel</a:t>
            </a:r>
            <a:r>
              <a:rPr lang="en-GB" sz="1300" b="1" i="0" u="none" strike="noStrike" dirty="0">
                <a:highlight>
                  <a:srgbClr val="000000">
                    <a:alpha val="0"/>
                  </a:srgbClr>
                </a:highlight>
                <a:latin typeface="Bookman Old Style"/>
              </a:rPr>
              <a:t> of </a:t>
            </a:r>
            <a:r>
              <a:rPr lang="en-GB" sz="1300" b="1" i="0" u="none" strike="noStrike" dirty="0" err="1">
                <a:highlight>
                  <a:srgbClr val="000000">
                    <a:alpha val="0"/>
                  </a:srgbClr>
                </a:highlight>
                <a:latin typeface="Bookman Old Style"/>
              </a:rPr>
              <a:t>Lobkovice</a:t>
            </a:r>
            <a:r>
              <a:rPr lang="en-GB" sz="1300" b="0" i="0" u="none" strike="noStrike" dirty="0">
                <a:highlight>
                  <a:srgbClr val="000000">
                    <a:alpha val="0"/>
                  </a:srgbClr>
                </a:highlight>
                <a:latin typeface="Bookman Old Style"/>
              </a:rPr>
              <a:t> and support for </a:t>
            </a:r>
            <a:r>
              <a:rPr lang="en-GB" sz="1300" b="1" i="0" u="none" strike="noStrike" dirty="0">
                <a:highlight>
                  <a:srgbClr val="000000">
                    <a:alpha val="0"/>
                  </a:srgbClr>
                </a:highlight>
                <a:latin typeface="Bookman Old Style"/>
              </a:rPr>
              <a:t>re-Catholicisation</a:t>
            </a:r>
            <a:r>
              <a:rPr lang="en-GB" sz="1300" b="0" i="0" u="none" strike="noStrike" dirty="0">
                <a:highlight>
                  <a:srgbClr val="000000">
                    <a:alpha val="0"/>
                  </a:srgbClr>
                </a:highlight>
                <a:latin typeface="Bookman Old Style"/>
              </a:rPr>
              <a:t>. In Moravia, </a:t>
            </a:r>
            <a:r>
              <a:rPr lang="en-GB" sz="1300" b="1" i="0" u="none" strike="noStrike" dirty="0">
                <a:highlight>
                  <a:srgbClr val="000000">
                    <a:alpha val="0"/>
                  </a:srgbClr>
                </a:highlight>
                <a:latin typeface="Bookman Old Style"/>
              </a:rPr>
              <a:t>Franz von </a:t>
            </a:r>
            <a:r>
              <a:rPr lang="en-GB" sz="1300" b="1" i="0" u="none" strike="noStrike" dirty="0" err="1">
                <a:highlight>
                  <a:srgbClr val="000000">
                    <a:alpha val="0"/>
                  </a:srgbClr>
                </a:highlight>
                <a:latin typeface="Bookman Old Style"/>
              </a:rPr>
              <a:t>Dietrichstein</a:t>
            </a:r>
            <a:r>
              <a:rPr lang="en-GB" sz="1300" b="0" i="0" u="none" strike="noStrike" dirty="0">
                <a:highlight>
                  <a:srgbClr val="000000">
                    <a:alpha val="0"/>
                  </a:srgbClr>
                </a:highlight>
                <a:latin typeface="Bookman Old Style"/>
              </a:rPr>
              <a:t> was elected Bishop of Olomouc. Increased tension between the Catholic (max. 20%) and the non-Catholic parts of the estates</a:t>
            </a:r>
            <a:endParaRPr lang="cs-CZ" sz="1300" i="1"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1028" name="Picture 4" descr="Rudolf II. byl prolezlý chorobami a zplodil vraždícího psychopata. Jeho  pitvu si odpůrci užili - Prima Z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550" y="3941064"/>
            <a:ext cx="4507865" cy="253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583863"/>
      </p:ext>
    </p:extLst>
  </p:cSld>
  <p:clrMapOvr>
    <a:masterClrMapping/>
  </p:clrMapOvr>
  <p:transition/>
  <p:extLst mod="1">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8433078"/>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Reign of Rudolf II (1576–1611) and Letter of Majesty</a:t>
            </a:r>
          </a:p>
          <a:p>
            <a:pPr algn="ctr"/>
            <a:endParaRPr lang="cs-CZ" sz="8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Disagreements between Matthias and Rudolf II</a:t>
            </a:r>
            <a:r>
              <a:rPr lang="en-GB" sz="1300" b="0" i="0" u="none" strike="noStrike" dirty="0">
                <a:highlight>
                  <a:srgbClr val="000000">
                    <a:alpha val="0"/>
                  </a:srgbClr>
                </a:highlight>
                <a:latin typeface="Bookman Old Style"/>
              </a:rPr>
              <a:t> – different views on religious and political issues, manic-depressive features of Rudolf II</a:t>
            </a:r>
            <a:endParaRPr lang="cs-CZ" sz="1300" b="1"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Matthias</a:t>
            </a:r>
            <a:r>
              <a:rPr lang="en-GB" sz="1300" b="0" i="0" u="none" strike="noStrike" dirty="0">
                <a:highlight>
                  <a:srgbClr val="000000">
                    <a:alpha val="0"/>
                  </a:srgbClr>
                </a:highlight>
                <a:latin typeface="Bookman Old Style"/>
              </a:rPr>
              <a:t> eventually </a:t>
            </a:r>
            <a:r>
              <a:rPr lang="en-GB" sz="1300" b="1" i="0" u="none" strike="noStrike" dirty="0">
                <a:highlight>
                  <a:srgbClr val="000000">
                    <a:alpha val="0"/>
                  </a:srgbClr>
                </a:highlight>
                <a:latin typeface="Bookman Old Style"/>
              </a:rPr>
              <a:t>initiated</a:t>
            </a:r>
            <a:r>
              <a:rPr lang="en-GB" sz="1300" b="0" i="0" u="none" strike="noStrike" dirty="0">
                <a:highlight>
                  <a:srgbClr val="000000">
                    <a:alpha val="0"/>
                  </a:srgbClr>
                </a:highlight>
                <a:latin typeface="Bookman Old Style"/>
              </a:rPr>
              <a:t> a </a:t>
            </a:r>
            <a:r>
              <a:rPr lang="en-GB" sz="1300" dirty="0">
                <a:highlight>
                  <a:srgbClr val="000000">
                    <a:alpha val="0"/>
                  </a:srgbClr>
                </a:highlight>
                <a:latin typeface="Bookman Old Style"/>
              </a:rPr>
              <a:t>wide-scale</a:t>
            </a:r>
            <a:r>
              <a:rPr lang="en-GB" sz="1300" b="0" i="0" u="none" strike="noStrike" dirty="0">
                <a:highlight>
                  <a:srgbClr val="000000">
                    <a:alpha val="0"/>
                  </a:srgbClr>
                </a:highlight>
                <a:latin typeface="Bookman Old Style"/>
              </a:rPr>
              <a:t> </a:t>
            </a:r>
            <a:r>
              <a:rPr lang="en-GB" sz="1300" b="1" i="0" u="none" strike="noStrike" dirty="0">
                <a:highlight>
                  <a:srgbClr val="000000">
                    <a:alpha val="0"/>
                  </a:srgbClr>
                </a:highlight>
                <a:latin typeface="Bookman Old Style"/>
              </a:rPr>
              <a:t>resistance</a:t>
            </a:r>
            <a:r>
              <a:rPr lang="en-GB" sz="1300" b="0" i="0" u="none" strike="noStrike" dirty="0">
                <a:highlight>
                  <a:srgbClr val="000000">
                    <a:alpha val="0"/>
                  </a:srgbClr>
                </a:highlight>
                <a:latin typeface="Bookman Old Style"/>
              </a:rPr>
              <a:t> of estates against his brother – 1607. Only members of the </a:t>
            </a:r>
            <a:r>
              <a:rPr lang="en-GB" sz="1300" b="1" i="0" u="none" strike="noStrike" dirty="0">
                <a:highlight>
                  <a:srgbClr val="000000">
                    <a:alpha val="0"/>
                  </a:srgbClr>
                </a:highlight>
                <a:latin typeface="Bookman Old Style"/>
              </a:rPr>
              <a:t>Czech estates</a:t>
            </a:r>
            <a:r>
              <a:rPr lang="en-GB" sz="1300" b="0" i="0" u="none" strike="noStrike" dirty="0">
                <a:highlight>
                  <a:srgbClr val="000000">
                    <a:alpha val="0"/>
                  </a:srgbClr>
                </a:highlight>
                <a:latin typeface="Bookman Old Style"/>
              </a:rPr>
              <a:t> side with Rudolf II – political calculus – and, in 1608, they mediate the so called </a:t>
            </a:r>
            <a:r>
              <a:rPr lang="en-GB" sz="1300" b="1" i="0" u="none" strike="noStrike" dirty="0">
                <a:highlight>
                  <a:srgbClr val="000000">
                    <a:alpha val="0"/>
                  </a:srgbClr>
                </a:highlight>
                <a:latin typeface="Bookman Old Style"/>
              </a:rPr>
              <a:t>Peace of </a:t>
            </a:r>
            <a:r>
              <a:rPr lang="en-GB" sz="1300" b="1" i="0" u="none" strike="noStrike" dirty="0" err="1">
                <a:highlight>
                  <a:srgbClr val="000000">
                    <a:alpha val="0"/>
                  </a:srgbClr>
                </a:highlight>
                <a:latin typeface="Bookman Old Style"/>
              </a:rPr>
              <a:t>Libeň</a:t>
            </a:r>
            <a:r>
              <a:rPr lang="en-GB" sz="1300" b="0" i="0" u="none" strike="noStrike" dirty="0">
                <a:highlight>
                  <a:srgbClr val="000000">
                    <a:alpha val="0"/>
                  </a:srgbClr>
                </a:highlight>
                <a:latin typeface="Bookman Old Style"/>
              </a:rPr>
              <a:t> between Matthias and Rudolf II.</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Czech estates subsequently secured the </a:t>
            </a:r>
            <a:r>
              <a:rPr lang="en-GB" sz="1300" b="1" i="0" u="none" strike="noStrike" dirty="0">
                <a:highlight>
                  <a:srgbClr val="000000">
                    <a:alpha val="0"/>
                  </a:srgbClr>
                </a:highlight>
                <a:latin typeface="Bookman Old Style"/>
              </a:rPr>
              <a:t>Edict of Toleration (Letter of Majesty)</a:t>
            </a:r>
            <a:r>
              <a:rPr lang="en-GB" sz="1300" b="0" i="0" u="none" strike="noStrike" dirty="0">
                <a:highlight>
                  <a:srgbClr val="000000">
                    <a:alpha val="0"/>
                  </a:srgbClr>
                </a:highlight>
                <a:latin typeface="Bookman Old Style"/>
              </a:rPr>
              <a:t> – issued 9 July 1609</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A unique document for its time – a de facto </a:t>
            </a:r>
            <a:r>
              <a:rPr lang="en-GB" sz="1300" b="1" i="0" u="none" strike="noStrike" dirty="0">
                <a:highlight>
                  <a:srgbClr val="000000">
                    <a:alpha val="0"/>
                  </a:srgbClr>
                </a:highlight>
                <a:latin typeface="Bookman Old Style"/>
              </a:rPr>
              <a:t>guarantee of total religious freedom</a:t>
            </a:r>
            <a:r>
              <a:rPr lang="en-GB" sz="1300" b="0" i="0" u="none" strike="noStrike" dirty="0">
                <a:highlight>
                  <a:srgbClr val="000000">
                    <a:alpha val="0"/>
                  </a:srgbClr>
                </a:highlight>
                <a:latin typeface="Bookman Old Style"/>
              </a:rPr>
              <a:t> (nobility, cities and subjects – no one should be forced against their will into Catholicism or, conversely, Protestantism)</a:t>
            </a:r>
            <a:endParaRPr lang="cs-CZ" sz="13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2050" name="Picture 2" descr="Vítězství českých protestantů: Rudolf II. vydal slavný Majestát | 100+1  zahraniční zajímavo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1488" y="4128122"/>
            <a:ext cx="3788790" cy="252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64843"/>
      </p:ext>
    </p:extLst>
  </p:cSld>
  <p:clrMapOvr>
    <a:masterClrMapping/>
  </p:clrMapOvr>
  <p:transition/>
  <p:extLst mod="1">
    <p:ext uri="{6950BFC3-D8DA-4A85-94F7-54DA5524770B}">
      <p188:commentRel xmlns=""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8433078"/>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Road to the Bohemian Revolt</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Rudolf II considered the imposition of the Edict a disgrace and </a:t>
            </a:r>
            <a:r>
              <a:rPr lang="en-GB" sz="1400" dirty="0">
                <a:highlight>
                  <a:srgbClr val="000000">
                    <a:alpha val="0"/>
                  </a:srgbClr>
                </a:highlight>
                <a:latin typeface="Bookman Old Style"/>
              </a:rPr>
              <a:t>thought of</a:t>
            </a:r>
            <a:r>
              <a:rPr lang="en-GB" sz="1400" b="0" i="0" u="none" strike="noStrike" dirty="0">
                <a:highlight>
                  <a:srgbClr val="000000">
                    <a:alpha val="0"/>
                  </a:srgbClr>
                </a:highlight>
                <a:latin typeface="Bookman Old Style"/>
              </a:rPr>
              <a:t> a </a:t>
            </a:r>
            <a:r>
              <a:rPr lang="en-GB" sz="1400" b="1" i="0" u="none" strike="noStrike" dirty="0">
                <a:highlight>
                  <a:srgbClr val="000000">
                    <a:alpha val="0"/>
                  </a:srgbClr>
                </a:highlight>
                <a:latin typeface="Bookman Old Style"/>
              </a:rPr>
              <a:t>counter-attack</a:t>
            </a:r>
          </a:p>
          <a:p>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In 1611, he allowed the troops of </a:t>
            </a:r>
            <a:r>
              <a:rPr lang="en-GB" sz="1400" b="1" i="0" u="none" strike="noStrike" dirty="0">
                <a:highlight>
                  <a:srgbClr val="000000">
                    <a:alpha val="0"/>
                  </a:srgbClr>
                </a:highlight>
                <a:latin typeface="Bookman Old Style"/>
              </a:rPr>
              <a:t>Leopold</a:t>
            </a:r>
            <a:r>
              <a:rPr lang="en-GB" sz="1400" b="0" i="0" u="none" strike="noStrike" dirty="0">
                <a:highlight>
                  <a:srgbClr val="000000">
                    <a:alpha val="0"/>
                  </a:srgbClr>
                </a:highlight>
                <a:latin typeface="Bookman Old Style"/>
              </a:rPr>
              <a:t>, the Catholic Bishop of Passau, to enter the territory of Bohemia – the troops under Colonel </a:t>
            </a:r>
            <a:r>
              <a:rPr lang="en-GB" sz="1400" b="0" i="0" u="none" strike="noStrike" dirty="0" err="1">
                <a:highlight>
                  <a:srgbClr val="000000">
                    <a:alpha val="0"/>
                  </a:srgbClr>
                </a:highlight>
                <a:latin typeface="Bookman Old Style"/>
              </a:rPr>
              <a:t>Ramée</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ravaged the kingdom</a:t>
            </a:r>
            <a:r>
              <a:rPr lang="en-GB" sz="1400" b="0" i="0" u="none" strike="noStrike" dirty="0">
                <a:highlight>
                  <a:srgbClr val="000000">
                    <a:alpha val="0"/>
                  </a:srgbClr>
                </a:highlight>
                <a:latin typeface="Bookman Old Style"/>
              </a:rPr>
              <a:t>, plundering the Lesser Town of Prague </a:t>
            </a: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Matthias (1611–1619)</a:t>
            </a:r>
            <a:r>
              <a:rPr lang="en-GB" sz="1400" b="0" i="0" u="none" strike="noStrike" dirty="0">
                <a:highlight>
                  <a:srgbClr val="000000">
                    <a:alpha val="0"/>
                  </a:srgbClr>
                </a:highlight>
                <a:latin typeface="Bookman Old Style"/>
              </a:rPr>
              <a:t> was recognised by the Czech estates as king, however, the </a:t>
            </a:r>
            <a:r>
              <a:rPr lang="en-GB" sz="1400" b="1" i="0" u="none" strike="noStrike" dirty="0">
                <a:highlight>
                  <a:srgbClr val="000000">
                    <a:alpha val="0"/>
                  </a:srgbClr>
                </a:highlight>
                <a:latin typeface="Bookman Old Style"/>
              </a:rPr>
              <a:t>general denominational tension</a:t>
            </a:r>
            <a:r>
              <a:rPr lang="en-GB" sz="1400" b="0" i="0" u="none" strike="noStrike" dirty="0">
                <a:highlight>
                  <a:srgbClr val="000000">
                    <a:alpha val="0"/>
                  </a:srgbClr>
                </a:highlight>
                <a:latin typeface="Bookman Old Style"/>
              </a:rPr>
              <a:t> in the kingdom continued to grow. In 1612, Matthias moved his seat to Vienna – </a:t>
            </a:r>
            <a:r>
              <a:rPr lang="en-GB" sz="1400" b="1" i="0" u="none" strike="noStrike" dirty="0">
                <a:highlight>
                  <a:srgbClr val="000000">
                    <a:alpha val="0"/>
                  </a:srgbClr>
                </a:highlight>
                <a:latin typeface="Bookman Old Style"/>
              </a:rPr>
              <a:t>regents</a:t>
            </a:r>
            <a:r>
              <a:rPr lang="en-GB" sz="1400" b="0" i="0" u="none" strike="noStrike" dirty="0">
                <a:highlight>
                  <a:srgbClr val="000000">
                    <a:alpha val="0"/>
                  </a:srgbClr>
                </a:highlight>
                <a:latin typeface="Bookman Old Style"/>
              </a:rPr>
              <a:t> in Prague. Issue of collecting and permitting taxes.</a:t>
            </a:r>
            <a:endParaRPr lang="cs-CZ" sz="1400" i="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Growing influence of Catholics and their expansive policy causing conflict – </a:t>
            </a:r>
            <a:r>
              <a:rPr lang="en-GB" sz="1400" b="1" i="0" u="none" strike="noStrike" dirty="0">
                <a:highlight>
                  <a:srgbClr val="000000">
                    <a:alpha val="0"/>
                  </a:srgbClr>
                </a:highlight>
                <a:latin typeface="Bookman Old Style"/>
              </a:rPr>
              <a:t>1617</a:t>
            </a:r>
            <a:r>
              <a:rPr lang="en-GB" sz="1400" b="0" i="0" u="none" strike="noStrike" dirty="0">
                <a:highlight>
                  <a:srgbClr val="000000">
                    <a:alpha val="0"/>
                  </a:srgbClr>
                </a:highlight>
                <a:latin typeface="Bookman Old Style"/>
              </a:rPr>
              <a:t>, closure of the evangelical church on the Benedictine estate in </a:t>
            </a:r>
            <a:r>
              <a:rPr lang="en-GB" sz="1400" b="1" i="0" u="none" strike="noStrike" dirty="0" err="1">
                <a:highlight>
                  <a:srgbClr val="000000">
                    <a:alpha val="0"/>
                  </a:srgbClr>
                </a:highlight>
                <a:latin typeface="Bookman Old Style"/>
              </a:rPr>
              <a:t>Broumov</a:t>
            </a:r>
            <a:r>
              <a:rPr lang="en-GB" sz="1400" b="0" i="0" u="none" strike="noStrike" dirty="0">
                <a:highlight>
                  <a:srgbClr val="000000">
                    <a:alpha val="0"/>
                  </a:srgbClr>
                </a:highlight>
                <a:latin typeface="Bookman Old Style"/>
              </a:rPr>
              <a:t> and the demolition of the non-Catholic church on the archbishop's estates in </a:t>
            </a:r>
            <a:r>
              <a:rPr lang="en-GB" sz="1400" b="1" i="0" u="none" strike="noStrike" dirty="0" err="1">
                <a:highlight>
                  <a:srgbClr val="000000">
                    <a:alpha val="0"/>
                  </a:srgbClr>
                </a:highlight>
                <a:latin typeface="Bookman Old Style"/>
              </a:rPr>
              <a:t>Hroby</a:t>
            </a:r>
            <a:endParaRPr lang="en-GB" sz="1400" b="1" i="0" u="none" strike="noStrike" dirty="0">
              <a:highlight>
                <a:srgbClr val="000000">
                  <a:alpha val="0"/>
                </a:srgbClr>
              </a:highlight>
              <a:latin typeface="Bookman Old Style"/>
            </a:endParaRPr>
          </a:p>
          <a:p>
            <a:endParaRPr lang="cs-CZ" sz="1400" b="1"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Assembly of Estates</a:t>
            </a:r>
            <a:r>
              <a:rPr lang="en-GB" sz="1400" b="0" i="0" u="none" strike="noStrike" dirty="0">
                <a:highlight>
                  <a:srgbClr val="000000">
                    <a:alpha val="0"/>
                  </a:srgbClr>
                </a:highlight>
                <a:latin typeface="Bookman Old Style"/>
              </a:rPr>
              <a:t> in March </a:t>
            </a:r>
            <a:r>
              <a:rPr lang="en-GB" sz="1400" b="1" i="0" u="none" strike="noStrike" dirty="0">
                <a:highlight>
                  <a:srgbClr val="000000">
                    <a:alpha val="0"/>
                  </a:srgbClr>
                </a:highlight>
                <a:latin typeface="Bookman Old Style"/>
              </a:rPr>
              <a:t>1618</a:t>
            </a:r>
            <a:r>
              <a:rPr lang="en-GB" sz="1400" b="0" i="0" u="none" strike="noStrike" dirty="0">
                <a:highlight>
                  <a:srgbClr val="000000">
                    <a:alpha val="0"/>
                  </a:srgbClr>
                </a:highlight>
                <a:latin typeface="Bookman Old Style"/>
              </a:rPr>
              <a:t> – deman</a:t>
            </a:r>
            <a:r>
              <a:rPr lang="en-GB" sz="1400" dirty="0">
                <a:highlight>
                  <a:srgbClr val="000000">
                    <a:alpha val="0"/>
                  </a:srgbClr>
                </a:highlight>
                <a:latin typeface="Bookman Old Style"/>
              </a:rPr>
              <a:t>d observation of</a:t>
            </a:r>
            <a:r>
              <a:rPr lang="en-GB" sz="1400" b="0" i="0" u="none" strike="noStrike" dirty="0">
                <a:highlight>
                  <a:srgbClr val="000000">
                    <a:alpha val="0"/>
                  </a:srgbClr>
                </a:highlight>
                <a:latin typeface="Bookman Old Style"/>
              </a:rPr>
              <a:t> the Edict, but Emperor Matthias </a:t>
            </a:r>
            <a:r>
              <a:rPr lang="en-GB" sz="1400" b="1" i="0" u="none" strike="noStrike" dirty="0">
                <a:highlight>
                  <a:srgbClr val="000000">
                    <a:alpha val="0"/>
                  </a:srgbClr>
                </a:highlight>
                <a:latin typeface="Bookman Old Style"/>
              </a:rPr>
              <a:t>forbids</a:t>
            </a:r>
            <a:r>
              <a:rPr lang="en-GB" sz="1400" b="0" i="0" u="none" strike="noStrike" dirty="0">
                <a:highlight>
                  <a:srgbClr val="000000">
                    <a:alpha val="0"/>
                  </a:srgbClr>
                </a:highlight>
                <a:latin typeface="Bookman Old Style"/>
              </a:rPr>
              <a:t> further assembly</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The tension culminated on </a:t>
            </a:r>
            <a:r>
              <a:rPr lang="en-GB" sz="1400" b="1" i="0" u="none" strike="noStrike" dirty="0">
                <a:highlight>
                  <a:srgbClr val="000000">
                    <a:alpha val="0"/>
                  </a:srgbClr>
                </a:highlight>
                <a:latin typeface="Bookman Old Style"/>
              </a:rPr>
              <a:t>23 May 1618</a:t>
            </a:r>
            <a:r>
              <a:rPr lang="en-GB" sz="1400" b="0" i="0" u="none" strike="noStrike" dirty="0">
                <a:highlight>
                  <a:srgbClr val="000000">
                    <a:alpha val="0"/>
                  </a:srgbClr>
                </a:highlight>
                <a:latin typeface="Bookman Old Style"/>
              </a:rPr>
              <a:t> – </a:t>
            </a:r>
            <a:r>
              <a:rPr lang="en-GB" sz="1400" b="1" i="0" u="none" strike="noStrike" dirty="0">
                <a:highlight>
                  <a:srgbClr val="000000">
                    <a:alpha val="0"/>
                  </a:srgbClr>
                </a:highlight>
                <a:latin typeface="Bookman Old Style"/>
              </a:rPr>
              <a:t>Third Defenestration of Prague</a:t>
            </a:r>
            <a:r>
              <a:rPr lang="en-GB" sz="1400" b="0" i="0" u="none" strike="noStrike" dirty="0">
                <a:highlight>
                  <a:srgbClr val="000000">
                    <a:alpha val="0"/>
                  </a:srgbClr>
                </a:highlight>
                <a:latin typeface="Bookman Old Style"/>
              </a:rPr>
              <a:t> – estates led by </a:t>
            </a:r>
            <a:r>
              <a:rPr lang="en-GB" sz="1400" b="1" i="0" u="none" strike="noStrike" dirty="0" err="1">
                <a:highlight>
                  <a:srgbClr val="000000">
                    <a:alpha val="0"/>
                  </a:srgbClr>
                </a:highlight>
                <a:latin typeface="Bookman Old Style"/>
              </a:rPr>
              <a:t>Jindřich</a:t>
            </a:r>
            <a:r>
              <a:rPr lang="en-GB" sz="1400" b="1" i="0" u="none" strike="noStrike" dirty="0">
                <a:highlight>
                  <a:srgbClr val="000000">
                    <a:alpha val="0"/>
                  </a:srgbClr>
                </a:highlight>
                <a:latin typeface="Bookman Old Style"/>
              </a:rPr>
              <a:t> </a:t>
            </a:r>
            <a:r>
              <a:rPr lang="en-GB" sz="1400" b="1" i="0" u="none" strike="noStrike" dirty="0" err="1">
                <a:highlight>
                  <a:srgbClr val="000000">
                    <a:alpha val="0"/>
                  </a:srgbClr>
                </a:highlight>
                <a:latin typeface="Bookman Old Style"/>
              </a:rPr>
              <a:t>Matyáš</a:t>
            </a:r>
            <a:r>
              <a:rPr lang="en-GB" sz="1400" b="1" i="0" u="none" strike="noStrike" dirty="0">
                <a:highlight>
                  <a:srgbClr val="000000">
                    <a:alpha val="0"/>
                  </a:srgbClr>
                </a:highlight>
                <a:latin typeface="Bookman Old Style"/>
              </a:rPr>
              <a:t> Thurn</a:t>
            </a:r>
            <a:r>
              <a:rPr lang="en-GB" sz="1400" b="0" i="0" u="none" strike="noStrike" dirty="0">
                <a:highlight>
                  <a:srgbClr val="000000">
                    <a:alpha val="0"/>
                  </a:srgbClr>
                </a:highlight>
                <a:latin typeface="Bookman Old Style"/>
              </a:rPr>
              <a:t> (regents </a:t>
            </a:r>
            <a:r>
              <a:rPr lang="en-GB" sz="1400" b="0" i="0" u="none" strike="noStrike" dirty="0" err="1">
                <a:highlight>
                  <a:srgbClr val="000000">
                    <a:alpha val="0"/>
                  </a:srgbClr>
                </a:highlight>
                <a:latin typeface="Bookman Old Style"/>
              </a:rPr>
              <a:t>Vilém</a:t>
            </a:r>
            <a:r>
              <a:rPr lang="en-GB" sz="1400" b="0" i="0" u="none" strike="noStrike" dirty="0">
                <a:highlight>
                  <a:srgbClr val="000000">
                    <a:alpha val="0"/>
                  </a:srgbClr>
                </a:highlight>
                <a:latin typeface="Bookman Old Style"/>
              </a:rPr>
              <a:t> </a:t>
            </a:r>
            <a:r>
              <a:rPr lang="en-GB" sz="1400" b="0" i="0" u="none" strike="noStrike" dirty="0" err="1">
                <a:highlight>
                  <a:srgbClr val="000000">
                    <a:alpha val="0"/>
                  </a:srgbClr>
                </a:highlight>
                <a:latin typeface="Bookman Old Style"/>
              </a:rPr>
              <a:t>Slavata</a:t>
            </a:r>
            <a:r>
              <a:rPr lang="en-GB" sz="1400" b="0" i="0" u="none" strike="noStrike" dirty="0">
                <a:highlight>
                  <a:srgbClr val="000000">
                    <a:alpha val="0"/>
                  </a:srgbClr>
                </a:highlight>
                <a:latin typeface="Bookman Old Style"/>
              </a:rPr>
              <a:t>, Jaroslav </a:t>
            </a:r>
            <a:r>
              <a:rPr lang="en-GB" sz="1400" b="0" i="0" u="none" strike="noStrike" dirty="0" err="1">
                <a:highlight>
                  <a:srgbClr val="000000">
                    <a:alpha val="0"/>
                  </a:srgbClr>
                </a:highlight>
                <a:latin typeface="Bookman Old Style"/>
              </a:rPr>
              <a:t>Bořita</a:t>
            </a:r>
            <a:r>
              <a:rPr lang="en-GB" sz="1400" b="0" i="0" u="none" strike="noStrike" dirty="0">
                <a:highlight>
                  <a:srgbClr val="000000">
                    <a:alpha val="0"/>
                  </a:srgbClr>
                </a:highlight>
                <a:latin typeface="Bookman Old Style"/>
              </a:rPr>
              <a:t> from </a:t>
            </a:r>
            <a:r>
              <a:rPr lang="en-GB" sz="1400" b="0" i="0" u="none" strike="noStrike" dirty="0" err="1">
                <a:highlight>
                  <a:srgbClr val="000000">
                    <a:alpha val="0"/>
                  </a:srgbClr>
                </a:highlight>
                <a:latin typeface="Bookman Old Style"/>
              </a:rPr>
              <a:t>Martinice</a:t>
            </a:r>
            <a:r>
              <a:rPr lang="en-GB" sz="1400" b="0" i="0" u="none" strike="noStrike" dirty="0">
                <a:highlight>
                  <a:srgbClr val="000000">
                    <a:alpha val="0"/>
                  </a:srgbClr>
                </a:highlight>
                <a:latin typeface="Bookman Old Style"/>
              </a:rPr>
              <a:t> and scribe </a:t>
            </a:r>
            <a:r>
              <a:rPr lang="en-GB" sz="1400" b="0" i="0" u="none" strike="noStrike" dirty="0" err="1">
                <a:highlight>
                  <a:srgbClr val="000000">
                    <a:alpha val="0"/>
                  </a:srgbClr>
                </a:highlight>
                <a:latin typeface="Bookman Old Style"/>
              </a:rPr>
              <a:t>Fabricius</a:t>
            </a:r>
            <a:r>
              <a:rPr lang="en-GB" sz="14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This act represented a revolt against the monarch and an expression of disagreement of non-Catholic states with his policy and </a:t>
            </a:r>
            <a:r>
              <a:rPr lang="en-GB" sz="1400" b="1" i="0" u="none" strike="noStrike" dirty="0">
                <a:highlight>
                  <a:srgbClr val="000000">
                    <a:alpha val="0"/>
                  </a:srgbClr>
                </a:highlight>
                <a:latin typeface="Bookman Old Style"/>
              </a:rPr>
              <a:t>disrespect for the Edict</a:t>
            </a:r>
            <a:r>
              <a:rPr lang="en-GB" sz="1400" b="0" i="0" u="none" strike="noStrike" dirty="0">
                <a:highlight>
                  <a:srgbClr val="000000">
                    <a:alpha val="0"/>
                  </a:srgbClr>
                </a:highlight>
                <a:latin typeface="Bookman Old Style"/>
              </a:rPr>
              <a:t>.</a:t>
            </a: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3586233171"/>
      </p:ext>
    </p:extLst>
  </p:cSld>
  <p:clrMapOvr>
    <a:masterClrMapping/>
  </p:clrMapOvr>
  <p:transition/>
  <p:extLst>
    <p:ext uri="{6950BFC3-D8DA-4A85-94F7-54DA5524770B}">
      <p188:commentRel xmlns=""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451340"/>
            <a:ext cx="8853054" cy="9079409"/>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Bohemian Revolt and </a:t>
            </a:r>
            <a:r>
              <a:rPr lang="en-GB" sz="2400" b="1" dirty="0">
                <a:highlight>
                  <a:srgbClr val="000000">
                    <a:alpha val="0"/>
                  </a:srgbClr>
                </a:highlight>
                <a:latin typeface="Bookman Old Style"/>
              </a:rPr>
              <a:t>Battle of</a:t>
            </a:r>
            <a:r>
              <a:rPr lang="en-GB" sz="2400" b="1" i="0" u="none" strike="noStrike" dirty="0">
                <a:highlight>
                  <a:srgbClr val="000000">
                    <a:alpha val="0"/>
                  </a:srgbClr>
                </a:highlight>
                <a:latin typeface="Bookman Old Style"/>
              </a:rPr>
              <a:t> White Mountain</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On May 24, the session of the diet continues – the </a:t>
            </a:r>
            <a:r>
              <a:rPr lang="en-GB" sz="1300" b="1" i="0" u="none" strike="noStrike" dirty="0" err="1">
                <a:highlight>
                  <a:srgbClr val="000000">
                    <a:alpha val="0"/>
                  </a:srgbClr>
                </a:highlight>
                <a:latin typeface="Bookman Old Style"/>
              </a:rPr>
              <a:t>Directorium</a:t>
            </a:r>
            <a:r>
              <a:rPr lang="en-GB" sz="1300" b="0" i="0" u="none" strike="noStrike" dirty="0">
                <a:highlight>
                  <a:srgbClr val="000000">
                    <a:alpha val="0"/>
                  </a:srgbClr>
                </a:highlight>
                <a:latin typeface="Bookman Old Style"/>
              </a:rPr>
              <a:t> is entrusted with the administration of the country: 30 members (estate of lords, knights and cities) – headed by </a:t>
            </a:r>
            <a:r>
              <a:rPr lang="en-GB" sz="1300" b="1" i="0" u="none" strike="noStrike" dirty="0">
                <a:highlight>
                  <a:srgbClr val="000000">
                    <a:alpha val="0"/>
                  </a:srgbClr>
                </a:highlight>
                <a:latin typeface="Bookman Old Style"/>
              </a:rPr>
              <a:t>Václav </a:t>
            </a:r>
            <a:r>
              <a:rPr lang="en-GB" sz="1300" b="1" i="0" u="none" strike="noStrike" dirty="0" err="1">
                <a:highlight>
                  <a:srgbClr val="000000">
                    <a:alpha val="0"/>
                  </a:srgbClr>
                </a:highlight>
                <a:latin typeface="Bookman Old Style"/>
              </a:rPr>
              <a:t>Vilém</a:t>
            </a:r>
            <a:r>
              <a:rPr lang="en-GB" sz="1300" b="1" i="0" u="none" strike="noStrike" dirty="0">
                <a:highlight>
                  <a:srgbClr val="000000">
                    <a:alpha val="0"/>
                  </a:srgbClr>
                </a:highlight>
                <a:latin typeface="Bookman Old Style"/>
              </a:rPr>
              <a:t> of </a:t>
            </a:r>
            <a:r>
              <a:rPr lang="en-GB" sz="1300" b="1" i="0" u="none" strike="noStrike" dirty="0" err="1">
                <a:highlight>
                  <a:srgbClr val="000000">
                    <a:alpha val="0"/>
                  </a:srgbClr>
                </a:highlight>
                <a:latin typeface="Bookman Old Style"/>
              </a:rPr>
              <a:t>Roupov</a:t>
            </a:r>
            <a:r>
              <a:rPr lang="en-GB" sz="1300" b="0" i="0" u="none" strike="noStrike" dirty="0">
                <a:highlight>
                  <a:srgbClr val="000000">
                    <a:alpha val="0"/>
                  </a:srgbClr>
                </a:highlight>
                <a:latin typeface="Bookman Old Style"/>
              </a:rPr>
              <a:t> and others. M. Thurn as commander of estates' troops. The resistance of the states was justified by the </a:t>
            </a:r>
            <a:r>
              <a:rPr lang="en-GB" sz="1300" b="1" i="0" u="none" strike="noStrike" dirty="0">
                <a:highlight>
                  <a:srgbClr val="000000">
                    <a:alpha val="0"/>
                  </a:srgbClr>
                </a:highlight>
                <a:latin typeface="Bookman Old Style"/>
              </a:rPr>
              <a:t>Apology</a:t>
            </a:r>
            <a:r>
              <a:rPr lang="en-GB" sz="13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Czech estates are intensely seeking </a:t>
            </a:r>
            <a:r>
              <a:rPr lang="en-GB" sz="1300" b="1" i="0" u="none" strike="noStrike" dirty="0">
                <a:highlight>
                  <a:srgbClr val="000000">
                    <a:alpha val="0"/>
                  </a:srgbClr>
                </a:highlight>
                <a:latin typeface="Bookman Old Style"/>
              </a:rPr>
              <a:t>allies</a:t>
            </a:r>
            <a:r>
              <a:rPr lang="en-GB" sz="1300" b="0" i="0" u="none" strike="noStrike" dirty="0">
                <a:highlight>
                  <a:srgbClr val="000000">
                    <a:alpha val="0"/>
                  </a:srgbClr>
                </a:highlight>
                <a:latin typeface="Bookman Old Style"/>
              </a:rPr>
              <a:t> – England, the Netherlands, Protestant principalities in the Empire (Protestant Union)</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court in Vienna primarily took a </a:t>
            </a:r>
            <a:r>
              <a:rPr lang="en-GB" sz="1300" b="1" i="0" u="none" strike="noStrike" dirty="0">
                <a:highlight>
                  <a:srgbClr val="000000">
                    <a:alpha val="0"/>
                  </a:srgbClr>
                </a:highlight>
                <a:latin typeface="Bookman Old Style"/>
              </a:rPr>
              <a:t>militant approach towards the revolt</a:t>
            </a:r>
            <a:r>
              <a:rPr lang="en-GB" sz="1300" b="0" i="0" u="none" strike="noStrike" dirty="0">
                <a:highlight>
                  <a:srgbClr val="000000">
                    <a:alpha val="0"/>
                  </a:srgbClr>
                </a:highlight>
                <a:latin typeface="Bookman Old Style"/>
              </a:rPr>
              <a:t> – especially following the death of Matthias in March 1619</a:t>
            </a: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On 31 July 1619, the </a:t>
            </a:r>
            <a:r>
              <a:rPr lang="en-GB" sz="1300" b="1" i="0" u="none" strike="noStrike" dirty="0">
                <a:highlight>
                  <a:srgbClr val="000000">
                    <a:alpha val="0"/>
                  </a:srgbClr>
                </a:highlight>
                <a:latin typeface="Bookman Old Style"/>
              </a:rPr>
              <a:t> General Assembly of the Lands of the Bohemian Crown</a:t>
            </a:r>
            <a:r>
              <a:rPr lang="en-GB" sz="1300" b="0" i="0" u="none" strike="noStrike" dirty="0">
                <a:highlight>
                  <a:srgbClr val="000000">
                    <a:alpha val="0"/>
                  </a:srgbClr>
                </a:highlight>
                <a:latin typeface="Bookman Old Style"/>
              </a:rPr>
              <a:t> was convened – approves the new order, the lands of the Bohemian Crown transformed into a </a:t>
            </a:r>
            <a:r>
              <a:rPr lang="en-GB" sz="1300" b="1" i="0" u="none" strike="noStrike" dirty="0">
                <a:highlight>
                  <a:srgbClr val="000000">
                    <a:alpha val="0"/>
                  </a:srgbClr>
                </a:highlight>
                <a:latin typeface="Bookman Old Style"/>
              </a:rPr>
              <a:t>"confederation" of five countries</a:t>
            </a:r>
            <a:r>
              <a:rPr lang="en-GB" sz="1300" b="0" i="0" u="none" strike="noStrike" dirty="0">
                <a:highlight>
                  <a:srgbClr val="000000">
                    <a:alpha val="0"/>
                  </a:srgbClr>
                </a:highlight>
                <a:latin typeface="Bookman Old Style"/>
              </a:rPr>
              <a:t> (republics) and the secondary provinces are made equal to the Kingdom of Bohemia</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746813490"/>
      </p:ext>
    </p:extLst>
  </p:cSld>
  <p:clrMapOvr>
    <a:masterClrMapping/>
  </p:clrMapOvr>
  <p:transition/>
  <p:extLst mod="1">
    <p:ext uri="{6950BFC3-D8DA-4A85-94F7-54DA5524770B}">
      <p188:commentRel xmlns=""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86189" y="1353667"/>
            <a:ext cx="8853054" cy="9079409"/>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Bohemian Revolt and </a:t>
            </a:r>
            <a:r>
              <a:rPr lang="en-GB" sz="2400" b="1" dirty="0">
                <a:highlight>
                  <a:srgbClr val="000000">
                    <a:alpha val="0"/>
                  </a:srgbClr>
                </a:highlight>
                <a:latin typeface="Bookman Old Style"/>
              </a:rPr>
              <a:t>Battle of</a:t>
            </a:r>
            <a:r>
              <a:rPr lang="en-GB" sz="2400" b="1" i="0" u="none" strike="noStrike" dirty="0">
                <a:highlight>
                  <a:srgbClr val="000000">
                    <a:alpha val="0"/>
                  </a:srgbClr>
                </a:highlight>
                <a:latin typeface="Bookman Old Style"/>
              </a:rPr>
              <a:t> White Mountain</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smtClean="0">
                <a:highlight>
                  <a:srgbClr val="000000">
                    <a:alpha val="0"/>
                  </a:srgbClr>
                </a:highlight>
                <a:latin typeface="Bookman Old Style"/>
              </a:rPr>
              <a:t>The </a:t>
            </a:r>
            <a:r>
              <a:rPr lang="en-GB" sz="1300" b="0" i="0" u="none" strike="noStrike" dirty="0">
                <a:highlight>
                  <a:srgbClr val="000000">
                    <a:alpha val="0"/>
                  </a:srgbClr>
                </a:highlight>
                <a:latin typeface="Bookman Old Style"/>
              </a:rPr>
              <a:t>General Assembly dethroned Ferdinand II and, after lengthy negotiations, elected </a:t>
            </a:r>
            <a:r>
              <a:rPr lang="en-GB" sz="1300" b="1" i="0" u="none" strike="noStrike" dirty="0">
                <a:highlight>
                  <a:srgbClr val="000000">
                    <a:alpha val="0"/>
                  </a:srgbClr>
                </a:highlight>
                <a:latin typeface="Bookman Old Style"/>
              </a:rPr>
              <a:t>Frederick, Elector Palatine</a:t>
            </a:r>
            <a:r>
              <a:rPr lang="cs-CZ" sz="1300" b="1" i="0" u="none" strike="noStrike" dirty="0">
                <a:highlight>
                  <a:srgbClr val="000000">
                    <a:alpha val="0"/>
                  </a:srgbClr>
                </a:highlight>
                <a:latin typeface="Bookman Old Style"/>
              </a:rPr>
              <a:t>,</a:t>
            </a:r>
            <a:r>
              <a:rPr lang="en-GB" sz="1300" b="1" i="0" u="none" strike="noStrike" dirty="0">
                <a:highlight>
                  <a:srgbClr val="000000">
                    <a:alpha val="0"/>
                  </a:srgbClr>
                </a:highlight>
                <a:latin typeface="Bookman Old Style"/>
              </a:rPr>
              <a:t> (1619–1620)</a:t>
            </a:r>
            <a:r>
              <a:rPr lang="en-GB" sz="1300" b="0" i="0" u="none" strike="noStrike" dirty="0">
                <a:highlight>
                  <a:srgbClr val="000000">
                    <a:alpha val="0"/>
                  </a:srgbClr>
                </a:highlight>
                <a:latin typeface="Bookman Old Style"/>
              </a:rPr>
              <a:t> as king; the end of the rule of the </a:t>
            </a:r>
            <a:r>
              <a:rPr lang="en-GB" sz="1300" b="0" i="0" u="none" strike="noStrike" dirty="0" err="1">
                <a:highlight>
                  <a:srgbClr val="000000">
                    <a:alpha val="0"/>
                  </a:srgbClr>
                </a:highlight>
                <a:latin typeface="Bookman Old Style"/>
              </a:rPr>
              <a:t>Directorium</a:t>
            </a:r>
            <a:endParaRPr lang="en-GB" sz="1300" b="0"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estates conduct </a:t>
            </a:r>
            <a:r>
              <a:rPr lang="en-GB" sz="1300" b="1" i="0" u="none" strike="noStrike" dirty="0">
                <a:highlight>
                  <a:srgbClr val="000000">
                    <a:alpha val="0"/>
                  </a:srgbClr>
                </a:highlight>
                <a:latin typeface="Bookman Old Style"/>
              </a:rPr>
              <a:t>military actions</a:t>
            </a:r>
            <a:r>
              <a:rPr lang="en-GB" sz="1300" b="0" i="0" u="none" strike="noStrike" dirty="0">
                <a:highlight>
                  <a:srgbClr val="000000">
                    <a:alpha val="0"/>
                  </a:srgbClr>
                </a:highlight>
                <a:latin typeface="Bookman Old Style"/>
              </a:rPr>
              <a:t> – even a siege of Vienna, however the estates army struggles with </a:t>
            </a:r>
            <a:r>
              <a:rPr lang="en-GB" sz="1300" b="1" i="0" u="none" strike="noStrike" dirty="0">
                <a:highlight>
                  <a:srgbClr val="000000">
                    <a:alpha val="0"/>
                  </a:srgbClr>
                </a:highlight>
                <a:latin typeface="Bookman Old Style"/>
              </a:rPr>
              <a:t>underfunding</a:t>
            </a:r>
            <a:r>
              <a:rPr lang="en-GB" sz="1300" b="0" i="0" u="none" strike="noStrike" dirty="0">
                <a:highlight>
                  <a:srgbClr val="000000">
                    <a:alpha val="0"/>
                  </a:srgbClr>
                </a:highlight>
                <a:latin typeface="Bookman Old Style"/>
              </a:rPr>
              <a:t> (late payment of soldiers’ salaries)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Accession of Archduke Ferdinand of Styria – </a:t>
            </a:r>
            <a:r>
              <a:rPr lang="en-GB" sz="1300" b="1" i="0" u="none" strike="noStrike" dirty="0">
                <a:highlight>
                  <a:srgbClr val="000000">
                    <a:alpha val="0"/>
                  </a:srgbClr>
                </a:highlight>
                <a:latin typeface="Bookman Old Style"/>
              </a:rPr>
              <a:t>Ferdinand II</a:t>
            </a:r>
            <a:r>
              <a:rPr lang="en-GB" sz="1300" b="0" i="0" u="none" strike="noStrike" dirty="0">
                <a:highlight>
                  <a:srgbClr val="000000">
                    <a:alpha val="0"/>
                  </a:srgbClr>
                </a:highlight>
                <a:latin typeface="Bookman Old Style"/>
              </a:rPr>
              <a:t>, close alliance with </a:t>
            </a:r>
            <a:r>
              <a:rPr lang="en-GB" sz="1300" b="1" i="0" u="none" strike="noStrike" dirty="0">
                <a:highlight>
                  <a:srgbClr val="000000">
                    <a:alpha val="0"/>
                  </a:srgbClr>
                </a:highlight>
                <a:latin typeface="Bookman Old Style"/>
              </a:rPr>
              <a:t>Bavaria</a:t>
            </a:r>
            <a:r>
              <a:rPr lang="en-GB" sz="1300" b="0" i="0" u="none" strike="noStrike" dirty="0">
                <a:highlight>
                  <a:srgbClr val="000000">
                    <a:alpha val="0"/>
                  </a:srgbClr>
                </a:highlight>
                <a:latin typeface="Bookman Old Style"/>
              </a:rPr>
              <a:t> (Maximilian) and support of the Spanish Habsburgs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8 November 1620 – Battle of White Mountain and defeat of the Bohemian Revolt</a:t>
            </a:r>
            <a:endParaRPr lang="cs-CZ" sz="13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3074" name="Picture 2" descr="Bitva na Bílé hoře – Wikipe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272" y="3977639"/>
            <a:ext cx="4282887" cy="271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221995"/>
      </p:ext>
    </p:extLst>
  </p:cSld>
  <p:clrMapOvr>
    <a:masterClrMapping/>
  </p:clrMapOvr>
  <p:transition/>
  <p:extLst mod="1">
    <p:ext uri="{6950BFC3-D8DA-4A85-94F7-54DA5524770B}">
      <p188:commentRel xmlns=""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320918"/>
            <a:ext cx="8853054" cy="8933215"/>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Thirty Years' War and the Beginnings of re-Catholicisation</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After the defeat of the Bohemian Revolt, the idea of </a:t>
            </a:r>
            <a:r>
              <a:rPr lang="en-GB" sz="1200" b="1" i="0" u="none" strike="noStrike" dirty="0">
                <a:highlight>
                  <a:srgbClr val="000000">
                    <a:alpha val="0"/>
                  </a:srgbClr>
                </a:highlight>
                <a:latin typeface="Bookman Old Style"/>
              </a:rPr>
              <a:t>centralisation of the country</a:t>
            </a:r>
            <a:r>
              <a:rPr lang="en-GB" sz="1200" b="0" i="0" u="none" strike="noStrike" dirty="0">
                <a:highlight>
                  <a:srgbClr val="000000">
                    <a:alpha val="0"/>
                  </a:srgbClr>
                </a:highlight>
                <a:latin typeface="Bookman Old Style"/>
              </a:rPr>
              <a:t> gains in prominence and there is a </a:t>
            </a:r>
            <a:r>
              <a:rPr lang="en-GB" sz="1200" b="1" i="0" u="none" strike="noStrike" dirty="0">
                <a:highlight>
                  <a:srgbClr val="000000">
                    <a:alpha val="0"/>
                  </a:srgbClr>
                </a:highlight>
                <a:latin typeface="Bookman Old Style"/>
              </a:rPr>
              <a:t>gradual disappearance of the dualism</a:t>
            </a:r>
            <a:r>
              <a:rPr lang="en-GB" sz="1200" b="0" i="0" u="none" strike="noStrike" dirty="0">
                <a:highlight>
                  <a:srgbClr val="000000">
                    <a:alpha val="0"/>
                  </a:srgbClr>
                </a:highlight>
                <a:latin typeface="Bookman Old Style"/>
              </a:rPr>
              <a:t> of power between the monarch and the estates that was characteristic for the period from the 15th to the beginning of the 17th century.</a:t>
            </a:r>
          </a:p>
          <a:p>
            <a:pPr marL="285750" indent="-285750">
              <a:buFont typeface="Arial" panose="020B0604020202020204" pitchFamily="34" charset="0"/>
              <a:buChar char="•"/>
            </a:pPr>
            <a:endParaRPr lang="cs-CZ" sz="1250" dirty="0">
              <a:latin typeface="Bookman Old Style" panose="02050604050505020204" pitchFamily="18" charset="0"/>
            </a:endParaRPr>
          </a:p>
          <a:p>
            <a:pPr marL="285750" indent="-285750" rtl="0">
              <a:buFont typeface="Arial" panose="020B0604020202020204" pitchFamily="34" charset="0"/>
              <a:buChar char="•"/>
            </a:pPr>
            <a:r>
              <a:rPr lang="en-GB" sz="1200" b="1" i="0" u="none" strike="noStrike" dirty="0">
                <a:highlight>
                  <a:srgbClr val="000000">
                    <a:alpha val="0"/>
                  </a:srgbClr>
                </a:highlight>
                <a:latin typeface="Bookman Old Style"/>
              </a:rPr>
              <a:t>Renewed land order – 1627 (for Moravia 1628); </a:t>
            </a:r>
            <a:r>
              <a:rPr lang="en-GB" sz="1200" b="0" i="0" u="none" strike="noStrike" dirty="0">
                <a:highlight>
                  <a:srgbClr val="000000">
                    <a:alpha val="0"/>
                  </a:srgbClr>
                </a:highlight>
                <a:latin typeface="Bookman Old Style"/>
              </a:rPr>
              <a:t>diets</a:t>
            </a:r>
            <a:r>
              <a:rPr lang="en-GB" sz="1200" b="1" i="0" u="none" strike="noStrike" dirty="0">
                <a:highlight>
                  <a:srgbClr val="000000">
                    <a:alpha val="0"/>
                  </a:srgbClr>
                </a:highlight>
                <a:latin typeface="Bookman Old Style"/>
              </a:rPr>
              <a:t> deprived of any legislative power</a:t>
            </a:r>
            <a:r>
              <a:rPr lang="en-GB" sz="1200" b="0" i="0" u="none" strike="noStrike" dirty="0">
                <a:highlight>
                  <a:srgbClr val="000000">
                    <a:alpha val="0"/>
                  </a:srgbClr>
                </a:highlight>
                <a:latin typeface="Bookman Old Style"/>
              </a:rPr>
              <a:t>, significant</a:t>
            </a:r>
            <a:r>
              <a:rPr lang="en-GB" sz="1200" b="1" i="0" u="none" strike="noStrike" dirty="0">
                <a:highlight>
                  <a:srgbClr val="000000">
                    <a:alpha val="0"/>
                  </a:srgbClr>
                </a:highlight>
                <a:latin typeface="Bookman Old Style"/>
              </a:rPr>
              <a:t> strengthening of the power of the monarch</a:t>
            </a:r>
            <a:r>
              <a:rPr lang="en-GB" sz="1200" b="0" i="0" u="none" strike="noStrike" dirty="0">
                <a:highlight>
                  <a:srgbClr val="000000">
                    <a:alpha val="0"/>
                  </a:srgbClr>
                </a:highlight>
                <a:latin typeface="Bookman Old Style"/>
              </a:rPr>
              <a:t>, absolutist rule, German as official language</a:t>
            </a:r>
            <a:endParaRPr lang="cs-CZ" sz="1250" dirty="0">
              <a:latin typeface="Bookman Old Style" panose="02050604050505020204" pitchFamily="18" charset="0"/>
            </a:endParaRPr>
          </a:p>
          <a:p>
            <a:pPr marL="285750" indent="-285750">
              <a:buFont typeface="Arial" panose="020B0604020202020204" pitchFamily="34" charset="0"/>
              <a:buChar char="•"/>
            </a:pPr>
            <a:endParaRPr lang="cs-CZ" sz="1250" dirty="0">
              <a:latin typeface="Bookman Old Style" panose="02050604050505020204" pitchFamily="18" charset="0"/>
            </a:endParaRPr>
          </a:p>
          <a:p>
            <a:pPr marL="285750" indent="-285750" rtl="0">
              <a:buFont typeface="Arial" panose="020B0604020202020204" pitchFamily="34" charset="0"/>
              <a:buChar char="•"/>
            </a:pPr>
            <a:r>
              <a:rPr lang="en-GB" sz="1200" b="1" dirty="0">
                <a:highlight>
                  <a:srgbClr val="000000">
                    <a:alpha val="0"/>
                  </a:srgbClr>
                </a:highlight>
                <a:latin typeface="Bookman Old Style"/>
              </a:rPr>
              <a:t>C</a:t>
            </a:r>
            <a:r>
              <a:rPr lang="en-GB" sz="1200" b="1" i="0" u="none" strike="noStrike" dirty="0">
                <a:highlight>
                  <a:srgbClr val="000000">
                    <a:alpha val="0"/>
                  </a:srgbClr>
                </a:highlight>
                <a:latin typeface="Bookman Old Style"/>
              </a:rPr>
              <a:t>lergy</a:t>
            </a:r>
            <a:r>
              <a:rPr lang="en-GB" sz="1200" b="0" i="0" u="none" strike="noStrike" dirty="0">
                <a:highlight>
                  <a:srgbClr val="000000">
                    <a:alpha val="0"/>
                  </a:srgbClr>
                </a:highlight>
                <a:latin typeface="Bookman Old Style"/>
              </a:rPr>
              <a:t> is made part of the Bohemian Diet as the "first" estate; gradual </a:t>
            </a:r>
            <a:r>
              <a:rPr lang="en-GB" sz="1200" b="1" i="0" u="none" strike="noStrike" dirty="0">
                <a:highlight>
                  <a:srgbClr val="000000">
                    <a:alpha val="0"/>
                  </a:srgbClr>
                </a:highlight>
                <a:latin typeface="Bookman Old Style"/>
              </a:rPr>
              <a:t>abolition of regional assemblies</a:t>
            </a:r>
            <a:r>
              <a:rPr lang="en-GB" sz="1200" b="0" i="0" u="none" strike="noStrike" dirty="0">
                <a:highlight>
                  <a:srgbClr val="000000">
                    <a:alpha val="0"/>
                  </a:srgbClr>
                </a:highlight>
                <a:latin typeface="Bookman Old Style"/>
              </a:rPr>
              <a:t>; new units were created at the beginning of the 18th century – regions (without the influence of the estates)</a:t>
            </a:r>
          </a:p>
          <a:p>
            <a:pPr marL="285750" indent="-285750">
              <a:buFont typeface="Arial" panose="020B0604020202020204" pitchFamily="34" charset="0"/>
              <a:buChar char="•"/>
            </a:pPr>
            <a:endParaRPr lang="cs-CZ" sz="125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49124175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UP_prezentace_cz_4x3</Template>
  <TotalTime>5819</TotalTime>
  <Words>3141</Words>
  <Application>Microsoft Office PowerPoint</Application>
  <PresentationFormat>Vlastní</PresentationFormat>
  <Paragraphs>444</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Bookman Old Style</vt:lpstr>
      <vt:lpstr>Calibri</vt:lpstr>
      <vt:lpstr>Times New Roman</vt:lpstr>
      <vt:lpstr>Motiv Office</vt:lpstr>
      <vt:lpstr>  History of the  Czech Identity  3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XXIII. ročník  Letní školy výchovy k občanství, demokracii  a evropanství    Migrace, imigrace, emigrace a Evropa  – proměny, historie a současnost</dc:title>
  <dc:creator>Krákora Pavel</dc:creator>
  <cp:lastModifiedBy>maresh</cp:lastModifiedBy>
  <cp:revision>442</cp:revision>
  <dcterms:created xsi:type="dcterms:W3CDTF">2016-08-19T08:22:30Z</dcterms:created>
  <dcterms:modified xsi:type="dcterms:W3CDTF">2022-10-23T08:56:31Z</dcterms:modified>
</cp:coreProperties>
</file>