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B3_6738FB3.xml" ContentType="application/vnd.ms-powerpoint.comments+xml"/>
  <Override PartName="/ppt/comments/modernComment_1B8_625FA077.xml" ContentType="application/vnd.ms-powerpoint.comments+xml"/>
  <Override PartName="/ppt/comments/modernComment_1B9_68D43B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405" r:id="rId4"/>
    <p:sldId id="406" r:id="rId5"/>
    <p:sldId id="407" r:id="rId6"/>
    <p:sldId id="411" r:id="rId7"/>
    <p:sldId id="412" r:id="rId8"/>
    <p:sldId id="434" r:id="rId9"/>
    <p:sldId id="436" r:id="rId10"/>
    <p:sldId id="437" r:id="rId11"/>
    <p:sldId id="435" r:id="rId12"/>
    <p:sldId id="439" r:id="rId13"/>
    <p:sldId id="440" r:id="rId14"/>
    <p:sldId id="441" r:id="rId15"/>
    <p:sldId id="442" r:id="rId16"/>
    <p:sldId id="443" r:id="rId17"/>
  </p:sldIdLst>
  <p:sldSz cx="8999538" cy="6840538"/>
  <p:notesSz cx="6858000" cy="9144000"/>
  <p:custDataLst>
    <p:tags r:id="rId19"/>
  </p:custDataLst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BFE333B-F478-4B8F-AAE7-8BF3F39C2417}">
          <p14:sldIdLst>
            <p14:sldId id="256"/>
            <p14:sldId id="257"/>
            <p14:sldId id="405"/>
            <p14:sldId id="406"/>
            <p14:sldId id="407"/>
            <p14:sldId id="411"/>
            <p14:sldId id="412"/>
            <p14:sldId id="434"/>
            <p14:sldId id="436"/>
            <p14:sldId id="437"/>
            <p14:sldId id="435"/>
            <p14:sldId id="439"/>
            <p14:sldId id="440"/>
            <p14:sldId id="441"/>
            <p14:sldId id="442"/>
            <p14:sldId id="443"/>
          </p14:sldIdLst>
        </p14:section>
        <p14:section name="Oddíl bez názvu" id="{8686DF3B-ECC8-4C86-B615-2826AFC6AA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DCCF6-C0DC-E53D-3CBB-685077BE9D1D}" name="Jamie Rose" initials="JR" userId="Jamie Ros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66" y="4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B3_6738F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1478C7-7287-48E8-83CD-4C3C472B49DA}" authorId="{DA7DCCF6-C0DC-E53D-3CBB-685077BE9D1D}" created="2022-06-30T07:24:42.53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8236723" sldId="435"/>
      <ac:spMk id="6" creationId="{00000000-0000-0000-0000-000000000000}"/>
      <ac:txMk cp="96" len="15">
        <ac:context len="421" hash="2276016454"/>
      </ac:txMk>
    </ac:txMkLst>
    <p188:pos x="2743519" y="2360420"/>
    <p188:txBody>
      <a:bodyPr/>
      <a:lstStyle/>
      <a:p>
        <a:r>
          <a:rPr lang="en-GB"/>
          <a:t>Latinské texty uvádím pouze v latině, české texty s anglickým překladem názvu</a:t>
        </a:r>
      </a:p>
    </p188:txBody>
  </p188:cm>
  <p188:cm id="{5EE5BFB1-FB75-433A-964B-BCD88DBFE273}" authorId="{DA7DCCF6-C0DC-E53D-3CBB-685077BE9D1D}" created="2022-06-30T07:24:52.9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8236723" sldId="435"/>
      <ac:spMk id="6" creationId="{00000000-0000-0000-0000-000000000000}"/>
      <ac:txMk cp="222" len="21">
        <ac:context len="421" hash="2276016454"/>
      </ac:txMk>
    </ac:txMkLst>
    <p188:pos x="3446903" y="4189220"/>
    <p188:txBody>
      <a:bodyPr/>
      <a:lstStyle/>
      <a:p>
        <a:r>
          <a:rPr lang="en-GB"/>
          <a:t>Zde činím výjimku. Nedaří se mi dohledat původní latinský název, protože šlo a kapitolu v rámci Methodus linguarum novissima (kterou nemůžu nalézt k nahlédnutí) a ne o samostanou publikaci. Předpokládám, že latinský název je Didactica analytica, ale pod tímto názvem rovněž nic nenalézám.</a:t>
        </a:r>
      </a:p>
    </p188:txBody>
  </p188:cm>
</p188:cmLst>
</file>

<file path=ppt/comments/modernComment_1B8_625FA0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CC32B2-4A29-4FA1-9BD2-3DC11E93FF8F}" authorId="{DA7DCCF6-C0DC-E53D-3CBB-685077BE9D1D}" created="2022-06-30T07:25:24.0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50434167" sldId="440"/>
      <ac:spMk id="6" creationId="{00000000-0000-0000-0000-000000000000}"/>
      <ac:txMk cp="0" len="24">
        <ac:context len="823" hash="3916335620"/>
      </ac:txMk>
    </ac:txMkLst>
    <p188:pos x="5086389" y="463662"/>
    <p188:txBody>
      <a:bodyPr/>
      <a:lstStyle/>
      <a:p>
        <a:r>
          <a:rPr lang="en-GB"/>
          <a:t>Rozvoj školské → školské čeho? výuky?</a:t>
        </a:r>
      </a:p>
    </p188:txBody>
  </p188:cm>
</p188:cmLst>
</file>

<file path=ppt/comments/modernComment_1B9_68D43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AA3A9E-CDA8-4C29-B248-3337F590BF90}" authorId="{DA7DCCF6-C0DC-E53D-3CBB-685077BE9D1D}" created="2022-06-30T07:25:59.7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9921209" sldId="441"/>
      <ac:spMk id="6" creationId="{00000000-0000-0000-0000-000000000000}"/>
      <ac:txMk cp="32" len="17">
        <ac:context len="1151" hash="1554982639"/>
      </ac:txMk>
    </ac:txMkLst>
    <p188:pos x="8849497" y="463662"/>
    <p188:txBody>
      <a:bodyPr/>
      <a:lstStyle/>
      <a:p>
        <a:r>
          <a:rPr lang="en-GB"/>
          <a:t>Školství v kontextu českých 19. století → českých zemí?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/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B3_6738FB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bin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B8_625FA07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B9_68D43B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2266789"/>
            <a:ext cx="7560000" cy="2935301"/>
          </a:xfrm>
        </p:spPr>
        <p:txBody>
          <a:bodyPr>
            <a:noAutofit/>
          </a:bodyPr>
          <a:lstStyle/>
          <a:p>
            <a:pPr algn="ctr" rtl="0"/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Development of the Czech School System</a:t>
            </a:r>
            <a:br>
              <a:rPr lang="en-GB" sz="5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72" y="588366"/>
            <a:ext cx="2096347" cy="5622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12" y="569330"/>
            <a:ext cx="2560589" cy="5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943" y="1138918"/>
            <a:ext cx="8678486" cy="2333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John Amos COMENIU</a:t>
            </a:r>
            <a:r>
              <a:rPr lang="cs-CZ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 (1592–1670)</a:t>
            </a:r>
          </a:p>
          <a:p>
            <a:pPr algn="ctr" rtl="0"/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71" y="1687424"/>
            <a:ext cx="6221830" cy="51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88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943" y="1138918"/>
            <a:ext cx="8678486" cy="73349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John Amos COMENIUS (1592–1670)</a:t>
            </a:r>
          </a:p>
          <a:p>
            <a:endParaRPr lang="cs-CZ" sz="1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600"/>
              </a:spcBef>
            </a:pP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Most </a:t>
            </a:r>
            <a:r>
              <a:rPr lang="cs-CZ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</a:t>
            </a:r>
            <a:r>
              <a:rPr lang="en-GB" sz="20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mportant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2000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w</a:t>
            </a:r>
            <a:r>
              <a:rPr lang="en-GB" sz="20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ritings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in the </a:t>
            </a:r>
            <a:r>
              <a:rPr lang="cs-CZ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</a:t>
            </a:r>
            <a:r>
              <a:rPr lang="en-GB" sz="20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ield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of </a:t>
            </a:r>
            <a:r>
              <a:rPr lang="cs-CZ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</a:t>
            </a:r>
            <a:r>
              <a:rPr lang="en-GB" sz="20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edagogy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</a:t>
            </a:r>
            <a:r>
              <a:rPr lang="cs-CZ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</a:t>
            </a:r>
            <a:r>
              <a:rPr lang="en-GB" sz="20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idactics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:</a:t>
            </a:r>
            <a:endParaRPr lang="cs-CZ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Didactica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magna</a:t>
            </a: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Schola </a:t>
            </a: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pansophica</a:t>
            </a:r>
            <a:endParaRPr lang="en-GB" sz="2000" b="0" i="1" u="none" strike="noStrike" dirty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cs-CZ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</a:t>
            </a: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anua</a:t>
            </a: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linguarum</a:t>
            </a: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reserata</a:t>
            </a:r>
            <a:endParaRPr lang="en-GB" sz="2000" b="0" i="1" u="none" strike="noStrike" dirty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Informatorium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školy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mateřské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(The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Informatorium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of Nursery School)</a:t>
            </a: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Analytická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didaktika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(The Analytical Didactic)</a:t>
            </a: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Praecepta</a:t>
            </a: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morum</a:t>
            </a: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endParaRPr lang="cs-CZ" sz="2000" i="1" dirty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Orbis Pictus </a:t>
            </a:r>
            <a:endParaRPr lang="cs-CZ" sz="2000" b="1" i="1" u="none" strike="noStrike" dirty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Škola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na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jevišti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nebo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též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Škola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hrou</a:t>
            </a:r>
            <a:r>
              <a:rPr lang="en-GB" sz="2000" b="1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(School by Play)</a:t>
            </a: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Methodus</a:t>
            </a: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linguarum</a:t>
            </a: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novissima</a:t>
            </a:r>
            <a:endParaRPr lang="en-GB" sz="2000" b="0" i="1" u="none" strike="noStrike" dirty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1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Pampaedia</a:t>
            </a:r>
            <a:endParaRPr lang="en-GB" sz="2000" b="1" i="1" u="none" strike="noStrike" dirty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indent="-285750" rtl="0">
              <a:spcBef>
                <a:spcPts val="600"/>
              </a:spcBef>
              <a:buFontTx/>
              <a:buChar char="-"/>
            </a:pP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Opera </a:t>
            </a:r>
            <a:r>
              <a:rPr lang="en-GB" sz="20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didactica</a:t>
            </a:r>
            <a:r>
              <a:rPr lang="en-GB" sz="20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omnia</a:t>
            </a:r>
          </a:p>
          <a:p>
            <a:pPr marL="285750" indent="-285750">
              <a:buFontTx/>
              <a:buChar char="-"/>
            </a:pPr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36723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xmlns="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943" y="1138918"/>
            <a:ext cx="8678486" cy="2333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John Amos COMENIUS (1592–1670)</a:t>
            </a:r>
          </a:p>
          <a:p>
            <a:endParaRPr lang="cs-CZ" sz="1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12" y="1743878"/>
            <a:ext cx="1995054" cy="2803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33" y="4690946"/>
            <a:ext cx="1566011" cy="21495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5" y="2623689"/>
            <a:ext cx="3121152" cy="3002280"/>
          </a:xfrm>
          <a:prstGeom prst="rect">
            <a:avLst/>
          </a:prstGeom>
        </p:spPr>
      </p:pic>
      <p:pic>
        <p:nvPicPr>
          <p:cNvPr id="9" name="Obrázek 7">
            <a:extLst>
              <a:ext uri="{FF2B5EF4-FFF2-40B4-BE49-F238E27FC236}">
                <a16:creationId xmlns:a16="http://schemas.microsoft.com/office/drawing/2014/main" id="{793075CB-C6D3-35CA-C18D-F418D88BB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62" y="1740795"/>
            <a:ext cx="3076895" cy="47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07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5903" y="1329969"/>
            <a:ext cx="8863913" cy="50937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Development of Schooling in the Czech Lands in the Latter Half of the 18th Century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Administrative reforms in the latter half of the 18th century also affected the field of </a:t>
            </a:r>
            <a:r>
              <a:rPr kumimoji="0" lang="en-GB" sz="15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education</a:t>
            </a:r>
            <a:endParaRPr kumimoji="0" lang="cs-CZ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5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Gerhard von </a:t>
            </a:r>
            <a:r>
              <a:rPr kumimoji="0" lang="en-GB" sz="1500" b="1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Schwieten</a:t>
            </a:r>
            <a:r>
              <a:rPr kumimoji="0" lang="en-GB" sz="15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</a:t>
            </a:r>
            <a:r>
              <a:rPr kumimoji="0" lang="en-GB" sz="15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– establishment of the </a:t>
            </a:r>
            <a:r>
              <a:rPr kumimoji="0" lang="cs-CZ" sz="15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C</a:t>
            </a:r>
            <a:r>
              <a:rPr kumimoji="0" lang="en-GB" sz="15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ourt</a:t>
            </a:r>
            <a:r>
              <a:rPr kumimoji="0" lang="en-GB" sz="15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</a:t>
            </a:r>
            <a:r>
              <a:rPr lang="cs-CZ" sz="15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</a:t>
            </a:r>
            <a:r>
              <a:rPr kumimoji="0" lang="en-GB" sz="15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tudy</a:t>
            </a:r>
            <a:r>
              <a:rPr kumimoji="0" lang="en-GB" sz="15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</a:t>
            </a:r>
            <a:r>
              <a:rPr kumimoji="0" lang="cs-CZ" sz="15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Co</a:t>
            </a:r>
            <a:r>
              <a:rPr kumimoji="0" lang="en-GB" sz="15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mmittee</a:t>
            </a:r>
            <a:r>
              <a:rPr kumimoji="0" lang="en-GB" sz="15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(central body of the monarchy in the field of education)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Efforts to promote the </a:t>
            </a:r>
            <a:r>
              <a:rPr kumimoji="0" lang="en-GB" sz="15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nationalisation of schooling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5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General School Regulations (1774), effective from 1775</a:t>
            </a:r>
            <a:r>
              <a:rPr kumimoji="0" lang="en-GB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for all countries of the Habsburg monarchy – introduction of compulsory school attendance</a:t>
            </a:r>
            <a:endParaRPr kumimoji="0" lang="cs-CZ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5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Johann Ignaz </a:t>
            </a:r>
            <a:r>
              <a:rPr kumimoji="0" lang="en-GB" sz="1500" b="1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Felbiger</a:t>
            </a:r>
            <a:r>
              <a:rPr kumimoji="0" lang="en-GB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– fundamental influence on the formulation and publication of the General School Regulations (author of a syllabary published in both German and Czech)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At the level of the individual countries of the monarchy, he established </a:t>
            </a:r>
            <a:r>
              <a:rPr kumimoji="0" lang="en-GB" sz="15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school committees</a:t>
            </a:r>
            <a:r>
              <a:rPr kumimoji="0" lang="en-GB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operating under their respective governorates.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34167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xmlns="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5903" y="1329969"/>
            <a:ext cx="8863913" cy="5816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Education in the Context of the Czech Lands, 19th century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1848–1849,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foundations </a:t>
            </a:r>
            <a:r>
              <a:rPr kumimoji="0" lang="cs-CZ" sz="14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lai</a:t>
            </a: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down</a:t>
            </a: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for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the 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Ministry of Culture and Education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Throughout the 1850s, the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Catholic Church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maintained a strong influence on education </a:t>
            </a:r>
            <a:endParaRPr lang="cs-CZ" sz="14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    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(1855 – concordat between the Austrian monarchy and Rome)</a:t>
            </a:r>
            <a:endParaRPr kumimoji="0" lang="cs-CZ" sz="14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1869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– issuance of the liberal </a:t>
            </a:r>
            <a:r>
              <a:rPr kumimoji="0" lang="en-GB" sz="1400" b="1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Hasner's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law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(Leopold 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Hasner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), which significantly reduced the influence of the church, determined the extent of compulsory school attendance, regulated the functioning of schools and other aspects (teaching, subjects…)</a:t>
            </a: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Gradually, a network of </a:t>
            </a:r>
            <a:r>
              <a:rPr lang="en-GB" sz="1400" b="1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school boards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is set up as supervisory and administrative institutes with partial representation of the local government (supervision of schools and compliance with school laws). The lowest level was that of </a:t>
            </a:r>
            <a:r>
              <a:rPr lang="en-GB" sz="1400" b="0" i="1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local school boards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(municipality), at the district level there were </a:t>
            </a:r>
            <a:r>
              <a:rPr lang="en-GB" sz="1400" b="0" i="1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district school boards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at the country level there were </a:t>
            </a:r>
            <a:r>
              <a:rPr lang="cs-CZ" sz="1400" i="1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provincial</a:t>
            </a:r>
            <a:r>
              <a:rPr lang="en-GB" sz="1400" b="0" i="1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school boards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directly subordinate to the ministry.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District and land school boards also had the institution of the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school inspector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Over time, school boards began to be separated into Czech and German (especially at the district level)</a:t>
            </a: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1209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xmlns="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" y="1329969"/>
            <a:ext cx="8929816" cy="6848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Education in Czechoslovakia</a:t>
            </a:r>
            <a:r>
              <a:rPr lang="en-GB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1918–1938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highest body for education administration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– Ministry of Education and National Culture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(divided into a presidium and eight departments): </a:t>
            </a:r>
            <a:r>
              <a:rPr lang="en-GB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organi</a:t>
            </a:r>
            <a:r>
              <a:rPr lang="cs-CZ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</a:t>
            </a:r>
            <a:r>
              <a:rPr lang="en-GB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ation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of education, teacher education, didactics, unification of curricula…</a:t>
            </a:r>
            <a:endParaRPr kumimoji="0" lang="cs-CZ" sz="1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Starting from 1920, new organization of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local school boards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established in each municipality in which the school was a public institution. Led by a chair along with representatives of the school and municipality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District school committees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established in each political</a:t>
            </a:r>
            <a:r>
              <a:rPr lang="cs-CZ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district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ethnically</a:t>
            </a:r>
            <a:r>
              <a:rPr lang="cs-CZ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-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mixed districts usually had two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cs-CZ" sz="1400" b="1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Provincial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school board</a:t>
            </a:r>
            <a:r>
              <a:rPr lang="cs-CZ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division into national sections, </a:t>
            </a: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led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by head of the provincial political administration, six-year term of office for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board</a:t>
            </a: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members</a:t>
            </a:r>
            <a:endParaRPr lang="en-GB" sz="14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Statutory cities –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municipal school committees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(level of district school committees)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institution of the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district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</a:t>
            </a:r>
            <a:r>
              <a:rPr lang="cs-CZ" sz="1400" b="1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provincial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school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inspector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direct supervision of school activities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University education –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Charles University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in Prague,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Masaryk University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in Brno was founded in 1919 and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Comenius University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was founded in Bratislava in the same year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4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665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1188652"/>
            <a:ext cx="8929816" cy="6909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Education in the Czech Lands and Czechoslovakia</a:t>
            </a:r>
            <a:r>
              <a:rPr kumimoji="0" lang="cs-CZ" sz="28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,</a:t>
            </a:r>
            <a:r>
              <a:rPr kumimoji="0" lang="en-GB" sz="28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 National Identity</a:t>
            </a: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Starting from the late 18th century, education throughout the Czech lands improves and, in many respects, initiates the process of </a:t>
            </a:r>
            <a:r>
              <a:rPr lang="cs-CZ" sz="1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</a:t>
            </a:r>
            <a:r>
              <a:rPr lang="cs-CZ" sz="1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1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formation</a:t>
            </a:r>
            <a:r>
              <a:rPr lang="cs-CZ" sz="1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1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of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 national consciousness </a:t>
            </a:r>
            <a:endParaRPr kumimoji="0" lang="cs-CZ" sz="1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first half of the 19th century – </a:t>
            </a:r>
            <a:r>
              <a:rPr lang="en-GB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Matice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česká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(support for publishing of academic and "educational" publications in </a:t>
            </a:r>
            <a:r>
              <a:rPr lang="cs-CZ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Czech),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gradual expansion of secondary education, entry of the Czech language into </a:t>
            </a:r>
            <a:r>
              <a:rPr lang="en-GB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scien</a:t>
            </a:r>
            <a:r>
              <a:rPr lang="cs-CZ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tifi</a:t>
            </a:r>
            <a:r>
              <a:rPr lang="cs-CZ" sz="1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</a:t>
            </a:r>
            <a:r>
              <a:rPr lang="cs-CZ" sz="1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1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discourse</a:t>
            </a:r>
            <a:endParaRPr lang="en-GB" sz="16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period after 1848 –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the process of establishing </a:t>
            </a:r>
            <a:r>
              <a:rPr lang="cs-CZ" sz="1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Czech national consciousness and identity culminates, deeply influenced by education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rise of Czech secondary education 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and the establishment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6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of a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university in Prague – 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Charles-Ferdinand University - 1882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period after 1918 – education becomes a crucial factor in raising awareness of the Czechoslovak nation, support for republican</a:t>
            </a:r>
            <a:r>
              <a:rPr lang="cs-CZ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ism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6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587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99872" y="1045893"/>
            <a:ext cx="8344930" cy="60939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Beginnings of Education and Schooling</a:t>
            </a:r>
            <a:endParaRPr lang="cs-CZ" sz="32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has </a:t>
            </a:r>
            <a:r>
              <a:rPr lang="cs-CZ" sz="16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been</a:t>
            </a:r>
            <a:r>
              <a:rPr lang="cs-CZ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6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with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humanity since the beginning</a:t>
            </a:r>
          </a:p>
          <a:p>
            <a:pPr algn="just"/>
            <a:r>
              <a:rPr lang="cs-CZ" sz="1600" b="1" dirty="0">
                <a:latin typeface="Bookman Old Style" panose="02050604050505020204" pitchFamily="18" charset="0"/>
              </a:rPr>
              <a:t> </a:t>
            </a:r>
          </a:p>
          <a:p>
            <a:pPr marL="342900" indent="-342900" algn="just" rtl="0">
              <a:buFontTx/>
              <a:buChar char="-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Primarily collective society – prehistoric, archaeological (or ethnographic) research. Communal way of life.</a:t>
            </a:r>
          </a:p>
          <a:p>
            <a:pPr marL="342900" indent="-342900" algn="just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Children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received knowledge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from adults, differentiation of work activities – different education of boys and girls</a:t>
            </a:r>
          </a:p>
          <a:p>
            <a:pPr marL="342900" indent="-342900" algn="just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Adherence to the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customs of the tribe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numerous initiation rituals, trials of adulthood, animism, magic, natural cycles, celestial phenomena</a:t>
            </a:r>
          </a:p>
          <a:p>
            <a:pPr marL="342900" indent="-342900" algn="just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Military training – tribal defence, security</a:t>
            </a:r>
          </a:p>
          <a:p>
            <a:pPr marL="342900" indent="-342900" algn="just">
              <a:buFontTx/>
              <a:buChar char="-"/>
            </a:pPr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Agriculture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transfer of basic skills and knowledge</a:t>
            </a:r>
          </a:p>
          <a:p>
            <a:pPr marL="342900" indent="-342900" algn="just">
              <a:buFontTx/>
              <a:buChar char="-"/>
            </a:pPr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Separation of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crafts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later separation of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intellectual labour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 Gradual transformation of the primitive communal society into a class society – slavery system</a:t>
            </a:r>
          </a:p>
          <a:p>
            <a:pPr marL="342900" indent="-342900">
              <a:buFontTx/>
              <a:buChar char="-"/>
            </a:pPr>
            <a:endParaRPr lang="cs-CZ" sz="2200" b="1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235763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29514" y="1589903"/>
            <a:ext cx="8344930" cy="5324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and Schooling in the Middle Ages</a:t>
            </a:r>
            <a:endParaRPr lang="cs-CZ" sz="3200" b="1" dirty="0">
              <a:latin typeface="Bookman Old Style" panose="02050604050505020204" pitchFamily="18" charset="0"/>
            </a:endParaRPr>
          </a:p>
          <a:p>
            <a:pPr algn="just"/>
            <a:endParaRPr lang="cs-CZ" sz="1700" dirty="0"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Char char="-"/>
            </a:pPr>
            <a:endParaRPr lang="cs-CZ" sz="1700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new </a:t>
            </a:r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feudal system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the associated differentiation of society (monarch, nobility, clergy, burghers, subjects)</a:t>
            </a:r>
          </a:p>
          <a:p>
            <a:pPr marL="342900" indent="-342900" algn="just">
              <a:buFontTx/>
              <a:buChar char="-"/>
            </a:pPr>
            <a:endParaRPr lang="cs-CZ" sz="2000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and upbringing based on the given social class</a:t>
            </a:r>
          </a:p>
          <a:p>
            <a:pPr marL="342900" indent="-342900" algn="just">
              <a:buFontTx/>
              <a:buChar char="-"/>
            </a:pPr>
            <a:endParaRPr lang="cs-CZ" sz="2000" b="1" dirty="0">
              <a:latin typeface="Bookman Old Style" panose="02050604050505020204" pitchFamily="18" charset="0"/>
            </a:endParaRPr>
          </a:p>
          <a:p>
            <a:pPr marL="342900" indent="-342900" algn="just" rtl="0">
              <a:buFontTx/>
              <a:buChar char="-"/>
            </a:pPr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Christianity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the </a:t>
            </a:r>
            <a:r>
              <a:rPr lang="cs-CZ" sz="2000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foundation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of all educational activities. Partly adopted elements of ancient culture that </a:t>
            </a:r>
            <a:r>
              <a:rPr lang="cs-CZ" sz="2000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were</a:t>
            </a:r>
            <a:r>
              <a:rPr lang="en-GB" sz="20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n't</a:t>
            </a:r>
            <a:r>
              <a:rPr lang="en-GB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conflict with Christian</a:t>
            </a:r>
            <a:r>
              <a:rPr lang="cs-CZ" sz="20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20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teachings</a:t>
            </a:r>
            <a:endParaRPr lang="cs-CZ" sz="2000" b="1" dirty="0">
              <a:latin typeface="Bookman Old Style" panose="02050604050505020204" pitchFamily="18" charset="0"/>
            </a:endParaRPr>
          </a:p>
          <a:p>
            <a:endParaRPr lang="cs-CZ" sz="2200" b="1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36112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29514" y="1589903"/>
            <a:ext cx="8344930" cy="470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and Schooling in the Middle Ages</a:t>
            </a:r>
            <a:endParaRPr lang="cs-CZ" sz="3200" b="1">
              <a:latin typeface="Bookman Old Style" panose="02050604050505020204" pitchFamily="18" charset="0"/>
            </a:endParaRPr>
          </a:p>
          <a:p>
            <a:pPr algn="just"/>
            <a:endParaRPr lang="cs-CZ" sz="1700"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Char char="-"/>
            </a:pPr>
            <a:endParaRPr lang="cs-CZ" sz="1700">
              <a:latin typeface="Bookman Old Style" panose="02050604050505020204" pitchFamily="18" charset="0"/>
            </a:endParaRPr>
          </a:p>
          <a:p>
            <a:pPr rtl="0"/>
            <a:r>
              <a:rPr lang="en-GB" sz="1800" b="0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Gradual formation</a:t>
            </a:r>
            <a:r>
              <a:rPr lang="en-GB" sz="18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 of the four basic types of schools</a:t>
            </a:r>
            <a:r>
              <a:rPr lang="en-GB" sz="1800" b="0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:</a:t>
            </a:r>
          </a:p>
          <a:p>
            <a:endParaRPr lang="cs-CZ" sz="180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8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Church schools</a:t>
            </a:r>
          </a:p>
          <a:p>
            <a:pPr marL="285750" indent="-285750">
              <a:buFontTx/>
              <a:buChar char="-"/>
            </a:pPr>
            <a:endParaRPr lang="cs-CZ" sz="1800" b="1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8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City schools</a:t>
            </a:r>
          </a:p>
          <a:p>
            <a:pPr marL="285750" indent="-285750">
              <a:buFontTx/>
              <a:buChar char="-"/>
            </a:pPr>
            <a:endParaRPr lang="cs-CZ" sz="1800" b="1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8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Universities</a:t>
            </a:r>
          </a:p>
          <a:p>
            <a:pPr marL="285750" indent="-285750">
              <a:buFontTx/>
              <a:buChar char="-"/>
            </a:pPr>
            <a:endParaRPr lang="cs-CZ" sz="1800" b="1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8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system for secular feudal lords </a:t>
            </a:r>
            <a:r>
              <a:rPr lang="en-GB" sz="1800" b="0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(knightly education)</a:t>
            </a:r>
          </a:p>
          <a:p>
            <a:endParaRPr lang="cs-CZ" sz="2000">
              <a:latin typeface="Bookman Old Style" panose="02050604050505020204" pitchFamily="18" charset="0"/>
            </a:endParaRP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1194740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29514" y="1589903"/>
            <a:ext cx="8344930" cy="5647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and Schooling in the Middle Ages</a:t>
            </a:r>
            <a:endParaRPr lang="cs-CZ" sz="3200" b="1" dirty="0">
              <a:latin typeface="Bookman Old Style" panose="02050604050505020204" pitchFamily="18" charset="0"/>
            </a:endParaRPr>
          </a:p>
          <a:p>
            <a:pPr algn="just"/>
            <a:endParaRPr lang="cs-CZ" sz="1700" dirty="0">
              <a:latin typeface="Bookman Old Style" panose="02050604050505020204" pitchFamily="18" charset="0"/>
            </a:endParaRPr>
          </a:p>
          <a:p>
            <a:pPr rtl="0"/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Church schools are further divided into three types:</a:t>
            </a: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Monastic schools</a:t>
            </a:r>
          </a:p>
          <a:p>
            <a:pPr marL="285750" indent="-285750">
              <a:buFontTx/>
              <a:buChar char="-"/>
            </a:pPr>
            <a:endParaRPr lang="cs-CZ" sz="1600" b="1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Cathedral schools</a:t>
            </a:r>
          </a:p>
          <a:p>
            <a:pPr marL="285750" indent="-285750">
              <a:buFontTx/>
              <a:buChar char="-"/>
            </a:pPr>
            <a:endParaRPr lang="cs-CZ" sz="1600" b="1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Parish schools</a:t>
            </a:r>
          </a:p>
          <a:p>
            <a:pPr marL="285750" indent="-285750">
              <a:buFontTx/>
              <a:buChar char="-"/>
            </a:pPr>
            <a:endParaRPr lang="cs-CZ" sz="1600" b="1" dirty="0">
              <a:latin typeface="Bookman Old Style" panose="02050604050505020204" pitchFamily="18" charset="0"/>
            </a:endParaRPr>
          </a:p>
          <a:p>
            <a:pPr rtl="0"/>
            <a:r>
              <a:rPr lang="cs-CZ" sz="1600" b="1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</a:t>
            </a:r>
            <a:r>
              <a:rPr lang="en-GB" sz="16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ity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(Latin) schools</a:t>
            </a:r>
            <a:r>
              <a:rPr lang="cs-CZ" sz="16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become divided</a:t>
            </a:r>
            <a:r>
              <a:rPr lang="cs-CZ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over</a:t>
            </a:r>
            <a:r>
              <a:rPr lang="cs-CZ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6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time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into:</a:t>
            </a: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6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Guild and merchant schools</a:t>
            </a:r>
          </a:p>
          <a:p>
            <a:pPr marL="285750" indent="-285750" rtl="0">
              <a:buFontTx/>
              <a:buChar char="-"/>
            </a:pPr>
            <a:r>
              <a:rPr lang="en-GB" sz="16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City secondary schools</a:t>
            </a:r>
          </a:p>
          <a:p>
            <a:pPr marL="285750" indent="-285750" rtl="0">
              <a:buFontTx/>
              <a:buChar char="-"/>
            </a:pPr>
            <a:r>
              <a:rPr lang="en-GB" sz="16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Children's schools – city primary schools</a:t>
            </a:r>
          </a:p>
          <a:p>
            <a:pPr marL="285750" indent="-285750" rtl="0">
              <a:buFontTx/>
              <a:buChar char="-"/>
            </a:pPr>
            <a:r>
              <a:rPr lang="en-GB" sz="16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</a:t>
            </a:r>
            <a:r>
              <a:rPr lang="cs-CZ" sz="16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llicit</a:t>
            </a:r>
            <a:r>
              <a:rPr lang="en-GB" sz="16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schools (</a:t>
            </a:r>
            <a:r>
              <a:rPr lang="cs-CZ" sz="1600" b="0" i="1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sketchy</a:t>
            </a:r>
            <a:r>
              <a:rPr lang="en-GB" sz="16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unstable)</a:t>
            </a: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768686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53081" y="1820562"/>
            <a:ext cx="8048368" cy="5308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University education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oldest universities were established in the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Early Middle Ages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Salerno (Schola Medica </a:t>
            </a:r>
            <a:r>
              <a:rPr lang="en-GB" sz="1700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</a:t>
            </a:r>
            <a:r>
              <a:rPr lang="en-GB" sz="17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alernitana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), Bologna (1088), Sorbonne (circa 1160), Oxford (1096), Cambridge (1209), Salamanca (1218)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cs-CZ" sz="1700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n the Czech lands – the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University of Prague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founded on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7 April 1348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at the behest of </a:t>
            </a: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Charles IV,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the oldest so-called transalpine university 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Universities are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self-governing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comprised of their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academic community</a:t>
            </a:r>
          </a:p>
          <a:p>
            <a:endParaRPr lang="cs-CZ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academic community elects the rector and deans</a:t>
            </a:r>
          </a:p>
          <a:p>
            <a:pPr marL="285750" indent="-285750">
              <a:buFontTx/>
              <a:buChar char="-"/>
            </a:pPr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University of Prague had what were called university nations: </a:t>
            </a: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Czech, Saxon, Bavarian and Polish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0955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17089" y="1482234"/>
            <a:ext cx="8048368" cy="55826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University education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Universities in the Middle Ages and the Early Modern Period usually consisted of </a:t>
            </a: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four faculties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which was also the case for the </a:t>
            </a:r>
            <a:r>
              <a:rPr lang="cs-CZ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</a:t>
            </a:r>
            <a:r>
              <a:rPr lang="en-GB" sz="17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niversity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of Prague:</a:t>
            </a:r>
          </a:p>
          <a:p>
            <a:pPr rtl="0"/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Deans were the heads of faculties.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Faculty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70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of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THEOLOGY</a:t>
            </a: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Faculty of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MEDICINE</a:t>
            </a: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Faculty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70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of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LAW</a:t>
            </a: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Faculty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70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of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ARTS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university had the right to award academic degrees:</a:t>
            </a:r>
          </a:p>
          <a:p>
            <a:pPr marL="285750" indent="-285750" rtl="0">
              <a:buFontTx/>
              <a:buChar char="-"/>
            </a:pP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Bachelor</a:t>
            </a:r>
          </a:p>
          <a:p>
            <a:pPr marL="285750" indent="-285750" rtl="0">
              <a:buFontTx/>
              <a:buChar char="-"/>
            </a:pP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Master </a:t>
            </a:r>
          </a:p>
          <a:p>
            <a:pPr marL="285750" indent="-285750" rtl="0">
              <a:buFontTx/>
              <a:buChar char="-"/>
            </a:pP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Doctor </a:t>
            </a:r>
            <a:endParaRPr lang="cs-CZ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9137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943" y="1138918"/>
            <a:ext cx="8678486" cy="728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John Amos COMENIU</a:t>
            </a:r>
            <a:r>
              <a:rPr lang="cs-CZ" sz="3200" b="1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 </a:t>
            </a:r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(1592–1670)</a:t>
            </a:r>
          </a:p>
          <a:p>
            <a:endParaRPr lang="cs-CZ" sz="1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One of the most important pioneers of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pedagogy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</a:t>
            </a:r>
            <a:r>
              <a:rPr lang="en-GB" sz="1400" b="1" i="0" u="sng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didactics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endParaRPr lang="cs-CZ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sz="14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cs-CZ" sz="1400" u="sng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G</a:t>
            </a:r>
            <a:r>
              <a:rPr lang="en-GB" sz="1400" b="0" i="0" u="sng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oal</a:t>
            </a:r>
            <a:r>
              <a:rPr lang="en-GB" sz="1400" b="0" i="0" u="sng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of education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: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to know oneself and the world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to </a:t>
            </a:r>
            <a:r>
              <a:rPr lang="cs-CZ" sz="1400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master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one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self and rise up to God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In accordance with the above goals, Comenius defines </a:t>
            </a:r>
            <a:r>
              <a:rPr lang="en-GB" sz="14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three areas of education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: </a:t>
            </a:r>
          </a:p>
          <a:p>
            <a:pPr rtl="0"/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    - education in sciences, arts and crafts</a:t>
            </a:r>
          </a:p>
          <a:p>
            <a:pPr rtl="0"/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    - moral education</a:t>
            </a:r>
          </a:p>
          <a:p>
            <a:pPr rtl="0"/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    - religious education</a:t>
            </a:r>
          </a:p>
          <a:p>
            <a:pPr marL="285750" indent="-285750">
              <a:buFontTx/>
              <a:buChar char="-"/>
            </a:pPr>
            <a:endParaRPr lang="cs-CZ" sz="14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demand for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democracy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within the educational process –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education accessible to all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critique of encyclopedism (rote memorisation). According to Comenius, </a:t>
            </a:r>
            <a:r>
              <a:rPr lang="en-GB" sz="14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education and schooling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400" b="0" i="0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are </a:t>
            </a:r>
            <a:r>
              <a:rPr lang="en-GB" sz="1400" b="0" i="0" u="sng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endless processes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they are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cont</a:t>
            </a:r>
            <a:r>
              <a:rPr lang="cs-CZ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inuous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J. A. Comenius was the first to delineate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school year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school week – a clearly set </a:t>
            </a:r>
            <a:r>
              <a:rPr lang="en-GB" sz="14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number of lessons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and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school holidays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He promoted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mass teaching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one teacher works with a class of students who should be of the </a:t>
            </a:r>
            <a:r>
              <a:rPr lang="en-GB" sz="1400" b="0" i="0" u="sng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same age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</a:t>
            </a:r>
            <a:r>
              <a:rPr lang="en-GB" sz="1400" b="0" i="0" u="sng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level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 In the case of a larger number of pupils, the teacher should have an assistant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Each class should have its own room.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Progressing from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simpler to</a:t>
            </a:r>
            <a:r>
              <a:rPr lang="cs-CZ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complex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application of the principle visual aids, fully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equipped with aids and textbooks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the teacher should keep notes (methodology) on how to work with the textbook. Each grade should have a set standard of acquired knowledge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</a:t>
            </a:r>
            <a:endParaRPr lang="en-GB" sz="1400" b="0" i="0" u="none" strike="noStrike" dirty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indent="-285750">
              <a:buFontTx/>
              <a:buChar char="-"/>
            </a:pPr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661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943" y="1138918"/>
            <a:ext cx="8678486" cy="2333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2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John Amos COMENIUS (1592–1670)</a:t>
            </a:r>
          </a:p>
          <a:p>
            <a:endParaRPr lang="cs-CZ" sz="1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1970326"/>
            <a:ext cx="4029089" cy="46435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05" y="2724418"/>
            <a:ext cx="4522124" cy="31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706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5739</TotalTime>
  <Words>1397</Words>
  <Application>Microsoft Office PowerPoint</Application>
  <PresentationFormat>Vlastní</PresentationFormat>
  <Paragraphs>199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Times New Roman</vt:lpstr>
      <vt:lpstr>Motiv Office</vt:lpstr>
      <vt:lpstr>  Development of the Czech School System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XXIII. ročník  Letní školy výchovy k občanství, demokracii  a evropanství    Migrace, imigrace, emigrace a Evropa  – proměny, historie a současnost</dc:title>
  <dc:creator>Krákora Pavel</dc:creator>
  <cp:lastModifiedBy>maresh</cp:lastModifiedBy>
  <cp:revision>339</cp:revision>
  <dcterms:created xsi:type="dcterms:W3CDTF">2016-08-19T08:22:30Z</dcterms:created>
  <dcterms:modified xsi:type="dcterms:W3CDTF">2022-09-14T16:28:47Z</dcterms:modified>
</cp:coreProperties>
</file>