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8" r:id="rId2"/>
    <p:sldId id="276" r:id="rId3"/>
    <p:sldId id="256" r:id="rId4"/>
    <p:sldId id="260" r:id="rId5"/>
    <p:sldId id="261" r:id="rId6"/>
    <p:sldId id="262" r:id="rId7"/>
    <p:sldId id="263" r:id="rId8"/>
    <p:sldId id="266" r:id="rId9"/>
    <p:sldId id="265" r:id="rId10"/>
    <p:sldId id="267" r:id="rId11"/>
    <p:sldId id="269" r:id="rId12"/>
    <p:sldId id="270" r:id="rId13"/>
    <p:sldId id="271" r:id="rId14"/>
    <p:sldId id="272" r:id="rId15"/>
    <p:sldId id="273" r:id="rId16"/>
    <p:sldId id="274" r:id="rId17"/>
    <p:sldId id="277" r:id="rId18"/>
    <p:sldId id="280" r:id="rId19"/>
    <p:sldId id="278" r:id="rId20"/>
    <p:sldId id="281" r:id="rId21"/>
    <p:sldId id="279" r:id="rId22"/>
    <p:sldId id="282" r:id="rId23"/>
    <p:sldId id="284" r:id="rId24"/>
    <p:sldId id="285" r:id="rId25"/>
    <p:sldId id="286" r:id="rId26"/>
    <p:sldId id="287" r:id="rId27"/>
    <p:sldId id="283" r:id="rId28"/>
    <p:sldId id="288" r:id="rId29"/>
    <p:sldId id="264" r:id="rId30"/>
    <p:sldId id="275" r:id="rId31"/>
  </p:sldIdLst>
  <p:sldSz cx="8999538" cy="6840538"/>
  <p:notesSz cx="6858000" cy="9144000"/>
  <p:defaultTextStyle>
    <a:defPPr>
      <a:defRPr lang="cs-CZ"/>
    </a:defPPr>
    <a:lvl1pPr algn="l" defTabSz="904875" rtl="0" fontAlgn="base">
      <a:spcBef>
        <a:spcPct val="0"/>
      </a:spcBef>
      <a:spcAft>
        <a:spcPct val="0"/>
      </a:spcAft>
      <a:defRPr sz="1700" kern="1200">
        <a:solidFill>
          <a:schemeClr val="tx1"/>
        </a:solidFill>
        <a:latin typeface="Arial" panose="020B0604020202020204" pitchFamily="34" charset="0"/>
        <a:ea typeface="+mn-ea"/>
        <a:cs typeface="+mn-cs"/>
      </a:defRPr>
    </a:lvl1pPr>
    <a:lvl2pPr marL="452438" indent="4763" algn="l" defTabSz="904875" rtl="0" fontAlgn="base">
      <a:spcBef>
        <a:spcPct val="0"/>
      </a:spcBef>
      <a:spcAft>
        <a:spcPct val="0"/>
      </a:spcAft>
      <a:defRPr sz="1700" kern="1200">
        <a:solidFill>
          <a:schemeClr val="tx1"/>
        </a:solidFill>
        <a:latin typeface="Arial" panose="020B0604020202020204" pitchFamily="34" charset="0"/>
        <a:ea typeface="+mn-ea"/>
        <a:cs typeface="+mn-cs"/>
      </a:defRPr>
    </a:lvl2pPr>
    <a:lvl3pPr marL="904875" indent="9525" algn="l" defTabSz="904875" rtl="0" fontAlgn="base">
      <a:spcBef>
        <a:spcPct val="0"/>
      </a:spcBef>
      <a:spcAft>
        <a:spcPct val="0"/>
      </a:spcAft>
      <a:defRPr sz="1700" kern="1200">
        <a:solidFill>
          <a:schemeClr val="tx1"/>
        </a:solidFill>
        <a:latin typeface="Arial" panose="020B0604020202020204" pitchFamily="34" charset="0"/>
        <a:ea typeface="+mn-ea"/>
        <a:cs typeface="+mn-cs"/>
      </a:defRPr>
    </a:lvl3pPr>
    <a:lvl4pPr marL="1357313" indent="14288" algn="l" defTabSz="904875" rtl="0" fontAlgn="base">
      <a:spcBef>
        <a:spcPct val="0"/>
      </a:spcBef>
      <a:spcAft>
        <a:spcPct val="0"/>
      </a:spcAft>
      <a:defRPr sz="1700" kern="1200">
        <a:solidFill>
          <a:schemeClr val="tx1"/>
        </a:solidFill>
        <a:latin typeface="Arial" panose="020B0604020202020204" pitchFamily="34" charset="0"/>
        <a:ea typeface="+mn-ea"/>
        <a:cs typeface="+mn-cs"/>
      </a:defRPr>
    </a:lvl4pPr>
    <a:lvl5pPr marL="1809750" indent="19050" algn="l" defTabSz="904875" rtl="0" fontAlgn="base">
      <a:spcBef>
        <a:spcPct val="0"/>
      </a:spcBef>
      <a:spcAft>
        <a:spcPct val="0"/>
      </a:spcAft>
      <a:defRPr sz="1700" kern="1200">
        <a:solidFill>
          <a:schemeClr val="tx1"/>
        </a:solidFill>
        <a:latin typeface="Arial" panose="020B0604020202020204" pitchFamily="34" charset="0"/>
        <a:ea typeface="+mn-ea"/>
        <a:cs typeface="+mn-cs"/>
      </a:defRPr>
    </a:lvl5pPr>
    <a:lvl6pPr marL="2286000" algn="l" defTabSz="914400" rtl="0" eaLnBrk="1" latinLnBrk="0" hangingPunct="1">
      <a:defRPr sz="1700" kern="1200">
        <a:solidFill>
          <a:schemeClr val="tx1"/>
        </a:solidFill>
        <a:latin typeface="Arial" panose="020B0604020202020204" pitchFamily="34" charset="0"/>
        <a:ea typeface="+mn-ea"/>
        <a:cs typeface="+mn-cs"/>
      </a:defRPr>
    </a:lvl6pPr>
    <a:lvl7pPr marL="2743200" algn="l" defTabSz="914400" rtl="0" eaLnBrk="1" latinLnBrk="0" hangingPunct="1">
      <a:defRPr sz="1700" kern="1200">
        <a:solidFill>
          <a:schemeClr val="tx1"/>
        </a:solidFill>
        <a:latin typeface="Arial" panose="020B0604020202020204" pitchFamily="34" charset="0"/>
        <a:ea typeface="+mn-ea"/>
        <a:cs typeface="+mn-cs"/>
      </a:defRPr>
    </a:lvl7pPr>
    <a:lvl8pPr marL="3200400" algn="l" defTabSz="914400" rtl="0" eaLnBrk="1" latinLnBrk="0" hangingPunct="1">
      <a:defRPr sz="1700" kern="1200">
        <a:solidFill>
          <a:schemeClr val="tx1"/>
        </a:solidFill>
        <a:latin typeface="Arial" panose="020B0604020202020204" pitchFamily="34" charset="0"/>
        <a:ea typeface="+mn-ea"/>
        <a:cs typeface="+mn-cs"/>
      </a:defRPr>
    </a:lvl8pPr>
    <a:lvl9pPr marL="3657600" algn="l" defTabSz="914400" rtl="0" eaLnBrk="1" latinLnBrk="0" hangingPunct="1">
      <a:defRPr sz="17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a" initials="E" lastIdx="5" clrIdx="0"/>
  <p:cmAuthor id="1" name="Molnar Ondrej" initials="MO" lastIdx="2" clrIdx="1">
    <p:extLst>
      <p:ext uri="{19B8F6BF-5375-455C-9EA6-DF929625EA0E}">
        <p15:presenceInfo xmlns:p15="http://schemas.microsoft.com/office/powerpoint/2012/main" userId="S::20023568@upol.cz::da8a6cc0-dc07-476f-906f-716d8f926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84" d="100"/>
          <a:sy n="84" d="100"/>
        </p:scale>
        <p:origin x="1373" y="86"/>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05073"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05073" fontAlgn="auto">
              <a:spcBef>
                <a:spcPts val="0"/>
              </a:spcBef>
              <a:spcAft>
                <a:spcPts val="0"/>
              </a:spcAft>
              <a:defRPr sz="1200" smtClean="0">
                <a:latin typeface="+mn-lt"/>
              </a:defRPr>
            </a:lvl1pPr>
          </a:lstStyle>
          <a:p>
            <a:pPr>
              <a:defRPr/>
            </a:pPr>
            <a:fld id="{F10A4A9F-826D-41E3-B9EA-8FEC5CEB99BC}" type="datetimeFigureOut">
              <a:rPr lang="cs-CZ"/>
              <a:pPr>
                <a:defRPr/>
              </a:pPr>
              <a:t>14.09.2022</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05073"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5D682D9-747E-4AC1-A2E0-8F9B0E5B95AB}"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ástupný symbol pro obrázek snímk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en-GB" altLang="cs-CZ"/>
          </a:p>
        </p:txBody>
      </p:sp>
      <p:sp>
        <p:nvSpPr>
          <p:cNvPr id="14339"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Calibri" panose="020F0502020204030204" pitchFamily="34" charset="0"/>
              </a:defRPr>
            </a:lvl1pPr>
            <a:lvl2pPr marL="742950" indent="-285750">
              <a:defRPr sz="1700">
                <a:solidFill>
                  <a:schemeClr val="tx1"/>
                </a:solidFill>
                <a:latin typeface="Calibri" panose="020F0502020204030204" pitchFamily="34" charset="0"/>
              </a:defRPr>
            </a:lvl2pPr>
            <a:lvl3pPr marL="1143000" indent="-228600">
              <a:defRPr sz="1700">
                <a:solidFill>
                  <a:schemeClr val="tx1"/>
                </a:solidFill>
                <a:latin typeface="Calibri" panose="020F0502020204030204" pitchFamily="34" charset="0"/>
              </a:defRPr>
            </a:lvl3pPr>
            <a:lvl4pPr marL="1600200" indent="-228600">
              <a:defRPr sz="1700">
                <a:solidFill>
                  <a:schemeClr val="tx1"/>
                </a:solidFill>
                <a:latin typeface="Calibri" panose="020F0502020204030204" pitchFamily="34" charset="0"/>
              </a:defRPr>
            </a:lvl4pPr>
            <a:lvl5pPr marL="2057400" indent="-228600">
              <a:defRPr sz="1700">
                <a:solidFill>
                  <a:schemeClr val="tx1"/>
                </a:solidFill>
                <a:latin typeface="Calibri" panose="020F0502020204030204" pitchFamily="34" charset="0"/>
              </a:defRPr>
            </a:lvl5pPr>
            <a:lvl6pPr marL="2514600" indent="-228600" defTabSz="904875" fontAlgn="base">
              <a:spcBef>
                <a:spcPct val="0"/>
              </a:spcBef>
              <a:spcAft>
                <a:spcPct val="0"/>
              </a:spcAft>
              <a:defRPr sz="1700">
                <a:solidFill>
                  <a:schemeClr val="tx1"/>
                </a:solidFill>
                <a:latin typeface="Calibri" panose="020F0502020204030204" pitchFamily="34" charset="0"/>
              </a:defRPr>
            </a:lvl6pPr>
            <a:lvl7pPr marL="2971800" indent="-228600" defTabSz="904875" fontAlgn="base">
              <a:spcBef>
                <a:spcPct val="0"/>
              </a:spcBef>
              <a:spcAft>
                <a:spcPct val="0"/>
              </a:spcAft>
              <a:defRPr sz="1700">
                <a:solidFill>
                  <a:schemeClr val="tx1"/>
                </a:solidFill>
                <a:latin typeface="Calibri" panose="020F0502020204030204" pitchFamily="34" charset="0"/>
              </a:defRPr>
            </a:lvl7pPr>
            <a:lvl8pPr marL="3429000" indent="-228600" defTabSz="904875" fontAlgn="base">
              <a:spcBef>
                <a:spcPct val="0"/>
              </a:spcBef>
              <a:spcAft>
                <a:spcPct val="0"/>
              </a:spcAft>
              <a:defRPr sz="1700">
                <a:solidFill>
                  <a:schemeClr val="tx1"/>
                </a:solidFill>
                <a:latin typeface="Calibri" panose="020F0502020204030204" pitchFamily="34" charset="0"/>
              </a:defRPr>
            </a:lvl8pPr>
            <a:lvl9pPr marL="3886200" indent="-228600" defTabSz="904875" fontAlgn="base">
              <a:spcBef>
                <a:spcPct val="0"/>
              </a:spcBef>
              <a:spcAft>
                <a:spcPct val="0"/>
              </a:spcAft>
              <a:defRPr sz="1700">
                <a:solidFill>
                  <a:schemeClr val="tx1"/>
                </a:solidFill>
                <a:latin typeface="Calibri" panose="020F0502020204030204" pitchFamily="34" charset="0"/>
              </a:defRPr>
            </a:lvl9pPr>
          </a:lstStyle>
          <a:p>
            <a:pPr algn="l" rtl="0"/>
            <a:fld id="{8B53C223-A542-484D-9DEE-4ECB2E2F2457}" type="slidenum">
              <a:rPr sz="1200"/>
              <a:pPr algn="l" rtl="0"/>
              <a:t>1</a:t>
            </a:fld>
            <a:endParaRPr lang="en-GB" altLang="cs-CZ"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ástupný symbol pro obrázek snímk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en-GB" altLang="cs-CZ"/>
          </a:p>
        </p:txBody>
      </p:sp>
      <p:sp>
        <p:nvSpPr>
          <p:cNvPr id="14339"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Calibri" panose="020F0502020204030204" pitchFamily="34" charset="0"/>
              </a:defRPr>
            </a:lvl1pPr>
            <a:lvl2pPr marL="742950" indent="-285750">
              <a:defRPr sz="1700">
                <a:solidFill>
                  <a:schemeClr val="tx1"/>
                </a:solidFill>
                <a:latin typeface="Calibri" panose="020F0502020204030204" pitchFamily="34" charset="0"/>
              </a:defRPr>
            </a:lvl2pPr>
            <a:lvl3pPr marL="1143000" indent="-228600">
              <a:defRPr sz="1700">
                <a:solidFill>
                  <a:schemeClr val="tx1"/>
                </a:solidFill>
                <a:latin typeface="Calibri" panose="020F0502020204030204" pitchFamily="34" charset="0"/>
              </a:defRPr>
            </a:lvl3pPr>
            <a:lvl4pPr marL="1600200" indent="-228600">
              <a:defRPr sz="1700">
                <a:solidFill>
                  <a:schemeClr val="tx1"/>
                </a:solidFill>
                <a:latin typeface="Calibri" panose="020F0502020204030204" pitchFamily="34" charset="0"/>
              </a:defRPr>
            </a:lvl4pPr>
            <a:lvl5pPr marL="2057400" indent="-228600">
              <a:defRPr sz="1700">
                <a:solidFill>
                  <a:schemeClr val="tx1"/>
                </a:solidFill>
                <a:latin typeface="Calibri" panose="020F0502020204030204" pitchFamily="34" charset="0"/>
              </a:defRPr>
            </a:lvl5pPr>
            <a:lvl6pPr marL="2514600" indent="-228600" defTabSz="904875" fontAlgn="base">
              <a:spcBef>
                <a:spcPct val="0"/>
              </a:spcBef>
              <a:spcAft>
                <a:spcPct val="0"/>
              </a:spcAft>
              <a:defRPr sz="1700">
                <a:solidFill>
                  <a:schemeClr val="tx1"/>
                </a:solidFill>
                <a:latin typeface="Calibri" panose="020F0502020204030204" pitchFamily="34" charset="0"/>
              </a:defRPr>
            </a:lvl6pPr>
            <a:lvl7pPr marL="2971800" indent="-228600" defTabSz="904875" fontAlgn="base">
              <a:spcBef>
                <a:spcPct val="0"/>
              </a:spcBef>
              <a:spcAft>
                <a:spcPct val="0"/>
              </a:spcAft>
              <a:defRPr sz="1700">
                <a:solidFill>
                  <a:schemeClr val="tx1"/>
                </a:solidFill>
                <a:latin typeface="Calibri" panose="020F0502020204030204" pitchFamily="34" charset="0"/>
              </a:defRPr>
            </a:lvl7pPr>
            <a:lvl8pPr marL="3429000" indent="-228600" defTabSz="904875" fontAlgn="base">
              <a:spcBef>
                <a:spcPct val="0"/>
              </a:spcBef>
              <a:spcAft>
                <a:spcPct val="0"/>
              </a:spcAft>
              <a:defRPr sz="1700">
                <a:solidFill>
                  <a:schemeClr val="tx1"/>
                </a:solidFill>
                <a:latin typeface="Calibri" panose="020F0502020204030204" pitchFamily="34" charset="0"/>
              </a:defRPr>
            </a:lvl8pPr>
            <a:lvl9pPr marL="3886200" indent="-228600" defTabSz="904875" fontAlgn="base">
              <a:spcBef>
                <a:spcPct val="0"/>
              </a:spcBef>
              <a:spcAft>
                <a:spcPct val="0"/>
              </a:spcAft>
              <a:defRPr sz="1700">
                <a:solidFill>
                  <a:schemeClr val="tx1"/>
                </a:solidFill>
                <a:latin typeface="Calibri" panose="020F0502020204030204" pitchFamily="34" charset="0"/>
              </a:defRPr>
            </a:lvl9pPr>
          </a:lstStyle>
          <a:p>
            <a:pPr algn="l" rtl="0"/>
            <a:fld id="{8B53C223-A542-484D-9DEE-4ECB2E2F2457}" type="slidenum">
              <a:rPr sz="1200"/>
              <a:pPr algn="l" rtl="0"/>
              <a:t>2</a:t>
            </a:fld>
            <a:endParaRPr lang="en-GB" altLang="cs-CZ" sz="1200"/>
          </a:p>
        </p:txBody>
      </p:sp>
    </p:spTree>
    <p:extLst>
      <p:ext uri="{BB962C8B-B14F-4D97-AF65-F5344CB8AC3E}">
        <p14:creationId xmlns:p14="http://schemas.microsoft.com/office/powerpoint/2010/main" val="718309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pic>
        <p:nvPicPr>
          <p:cNvPr id="2" name="Obrázek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28925" y="2905125"/>
            <a:ext cx="3341688"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10"/>
          </p:nvPr>
        </p:nvSpPr>
        <p:spPr>
          <a:xfrm>
            <a:off x="1079500" y="6450013"/>
            <a:ext cx="6840538" cy="215900"/>
          </a:xfrm>
        </p:spPr>
        <p:txBody>
          <a:bodyPr/>
          <a:lstStyle>
            <a:lvl1pPr algn="ctr">
              <a:defRPr dirty="0"/>
            </a:lvl1pPr>
          </a:lstStyle>
          <a:p>
            <a:pPr>
              <a:defRPr/>
            </a:pPr>
            <a:r>
              <a:rPr lang="cs-CZ"/>
              <a:t>autor prezentace, datum prezentace, univerzitní oddělení, fakulta, adresa</a:t>
            </a:r>
          </a:p>
        </p:txBody>
      </p:sp>
      <p:sp>
        <p:nvSpPr>
          <p:cNvPr id="4" name="Slide Number Placeholder 5"/>
          <p:cNvSpPr>
            <a:spLocks noGrp="1"/>
          </p:cNvSpPr>
          <p:nvPr>
            <p:ph type="sldNum" sz="quarter" idx="11"/>
          </p:nvPr>
        </p:nvSpPr>
        <p:spPr/>
        <p:txBody>
          <a:bodyPr/>
          <a:lstStyle>
            <a:lvl1pPr>
              <a:defRPr/>
            </a:lvl1pPr>
          </a:lstStyle>
          <a:p>
            <a:fld id="{7EBB0E18-8297-499F-8DFB-89A6DCD26687}" type="slidenum">
              <a:rPr lang="cs-CZ" altLang="cs-CZ"/>
              <a:pPr/>
              <a:t>‹#›</a:t>
            </a:fld>
            <a:endParaRPr lang="cs-CZ" altLang="cs-CZ"/>
          </a:p>
        </p:txBody>
      </p:sp>
    </p:spTree>
    <p:extLst>
      <p:ext uri="{BB962C8B-B14F-4D97-AF65-F5344CB8AC3E}">
        <p14:creationId xmlns:p14="http://schemas.microsoft.com/office/powerpoint/2010/main" val="204520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ormAutofit/>
          </a:bodyPr>
          <a:lstStyle>
            <a:lvl1pPr algn="l">
              <a:defRPr sz="2600"/>
            </a:lvl1pPr>
          </a:lstStyle>
          <a:p>
            <a:r>
              <a:rPr lang="cs-CZ"/>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5" name="Slide Number Placeholder 5"/>
          <p:cNvSpPr>
            <a:spLocks noGrp="1"/>
          </p:cNvSpPr>
          <p:nvPr>
            <p:ph type="sldNum" sz="quarter" idx="11"/>
          </p:nvPr>
        </p:nvSpPr>
        <p:spPr/>
        <p:txBody>
          <a:bodyPr/>
          <a:lstStyle>
            <a:lvl1pPr>
              <a:defRPr/>
            </a:lvl1pPr>
          </a:lstStyle>
          <a:p>
            <a:fld id="{6544B422-5134-4C8D-9603-34F05B9CF837}" type="slidenum">
              <a:rPr lang="cs-CZ" altLang="cs-CZ"/>
              <a:pPr/>
              <a:t>‹#›</a:t>
            </a:fld>
            <a:endParaRPr lang="cs-CZ" altLang="cs-CZ"/>
          </a:p>
        </p:txBody>
      </p:sp>
    </p:spTree>
    <p:extLst>
      <p:ext uri="{BB962C8B-B14F-4D97-AF65-F5344CB8AC3E}">
        <p14:creationId xmlns:p14="http://schemas.microsoft.com/office/powerpoint/2010/main" val="68039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97250" y="1260475"/>
            <a:ext cx="220503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20000" y="4380949"/>
            <a:ext cx="7560000" cy="982528"/>
          </a:xfrm>
        </p:spPr>
        <p:txBody>
          <a:bodyPr>
            <a:normAutofit/>
          </a:bodyPr>
          <a:lstStyle>
            <a:lvl1pPr algn="ctr">
              <a:defRPr sz="2600"/>
            </a:lvl1pPr>
          </a:lstStyle>
          <a:p>
            <a:r>
              <a:rPr lang="cs-CZ"/>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5" name="Footer Placeholder 4"/>
          <p:cNvSpPr>
            <a:spLocks noGrp="1"/>
          </p:cNvSpPr>
          <p:nvPr>
            <p:ph type="ftr" sz="quarter" idx="10"/>
          </p:nvPr>
        </p:nvSpPr>
        <p:spPr>
          <a:xfrm>
            <a:off x="1079500" y="6450013"/>
            <a:ext cx="6840538" cy="215900"/>
          </a:xfrm>
        </p:spPr>
        <p:txBody>
          <a:bodyPr/>
          <a:lstStyle>
            <a:lvl1pPr algn="ctr">
              <a:defRPr dirty="0"/>
            </a:lvl1pPr>
          </a:lstStyle>
          <a:p>
            <a:pPr>
              <a:defRPr/>
            </a:pPr>
            <a:r>
              <a:rPr lang="cs-CZ"/>
              <a:t>autor prezentace, datum prezentace, univerzitní oddělení, fakulta, adresa</a:t>
            </a:r>
          </a:p>
        </p:txBody>
      </p:sp>
      <p:sp>
        <p:nvSpPr>
          <p:cNvPr id="6" name="Slide Number Placeholder 5"/>
          <p:cNvSpPr>
            <a:spLocks noGrp="1"/>
          </p:cNvSpPr>
          <p:nvPr>
            <p:ph type="sldNum" sz="quarter" idx="11"/>
          </p:nvPr>
        </p:nvSpPr>
        <p:spPr/>
        <p:txBody>
          <a:bodyPr/>
          <a:lstStyle>
            <a:lvl1pPr>
              <a:defRPr/>
            </a:lvl1pPr>
          </a:lstStyle>
          <a:p>
            <a:fld id="{728F5143-722B-4262-B671-D784D9BAAEFE}" type="slidenum">
              <a:rPr lang="cs-CZ" altLang="cs-CZ"/>
              <a:pPr/>
              <a:t>‹#›</a:t>
            </a:fld>
            <a:endParaRPr lang="cs-CZ" altLang="cs-CZ"/>
          </a:p>
        </p:txBody>
      </p:sp>
    </p:spTree>
    <p:extLst>
      <p:ext uri="{BB962C8B-B14F-4D97-AF65-F5344CB8AC3E}">
        <p14:creationId xmlns:p14="http://schemas.microsoft.com/office/powerpoint/2010/main" val="1268055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5" name="Slide Number Placeholder 5"/>
          <p:cNvSpPr>
            <a:spLocks noGrp="1"/>
          </p:cNvSpPr>
          <p:nvPr>
            <p:ph type="sldNum" sz="quarter" idx="11"/>
          </p:nvPr>
        </p:nvSpPr>
        <p:spPr/>
        <p:txBody>
          <a:bodyPr/>
          <a:lstStyle>
            <a:lvl1pPr>
              <a:defRPr/>
            </a:lvl1pPr>
          </a:lstStyle>
          <a:p>
            <a:fld id="{A388AEF3-ECE1-4061-A2FE-DE1B1069AA8D}" type="slidenum">
              <a:rPr lang="cs-CZ" altLang="cs-CZ"/>
              <a:pPr/>
              <a:t>‹#›</a:t>
            </a:fld>
            <a:endParaRPr lang="cs-CZ" altLang="cs-CZ"/>
          </a:p>
        </p:txBody>
      </p:sp>
    </p:spTree>
    <p:extLst>
      <p:ext uri="{BB962C8B-B14F-4D97-AF65-F5344CB8AC3E}">
        <p14:creationId xmlns:p14="http://schemas.microsoft.com/office/powerpoint/2010/main" val="336972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11"/>
          </p:nvPr>
        </p:nvSpPr>
        <p:spPr/>
        <p:txBody>
          <a:bodyPr/>
          <a:lstStyle>
            <a:lvl1pPr>
              <a:defRPr/>
            </a:lvl1pPr>
          </a:lstStyle>
          <a:p>
            <a:fld id="{9F8FF0EE-1391-4A15-8D67-DB0CE901BB91}" type="slidenum">
              <a:rPr lang="cs-CZ" altLang="cs-CZ"/>
              <a:pPr/>
              <a:t>‹#›</a:t>
            </a:fld>
            <a:endParaRPr lang="cs-CZ" altLang="cs-CZ"/>
          </a:p>
        </p:txBody>
      </p:sp>
    </p:spTree>
    <p:extLst>
      <p:ext uri="{BB962C8B-B14F-4D97-AF65-F5344CB8AC3E}">
        <p14:creationId xmlns:p14="http://schemas.microsoft.com/office/powerpoint/2010/main" val="78897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8" name="Slide Number Placeholder 5"/>
          <p:cNvSpPr>
            <a:spLocks noGrp="1"/>
          </p:cNvSpPr>
          <p:nvPr>
            <p:ph type="sldNum" sz="quarter" idx="11"/>
          </p:nvPr>
        </p:nvSpPr>
        <p:spPr/>
        <p:txBody>
          <a:bodyPr/>
          <a:lstStyle>
            <a:lvl1pPr>
              <a:defRPr/>
            </a:lvl1pPr>
          </a:lstStyle>
          <a:p>
            <a:fld id="{8D908EF9-0852-43ED-81AC-810271D4CF00}" type="slidenum">
              <a:rPr lang="cs-CZ" altLang="cs-CZ"/>
              <a:pPr/>
              <a:t>‹#›</a:t>
            </a:fld>
            <a:endParaRPr lang="cs-CZ" altLang="cs-CZ"/>
          </a:p>
        </p:txBody>
      </p:sp>
    </p:spTree>
    <p:extLst>
      <p:ext uri="{BB962C8B-B14F-4D97-AF65-F5344CB8AC3E}">
        <p14:creationId xmlns:p14="http://schemas.microsoft.com/office/powerpoint/2010/main" val="328418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4" name="Slide Number Placeholder 5"/>
          <p:cNvSpPr>
            <a:spLocks noGrp="1"/>
          </p:cNvSpPr>
          <p:nvPr>
            <p:ph type="sldNum" sz="quarter" idx="11"/>
          </p:nvPr>
        </p:nvSpPr>
        <p:spPr/>
        <p:txBody>
          <a:bodyPr/>
          <a:lstStyle>
            <a:lvl1pPr>
              <a:defRPr/>
            </a:lvl1pPr>
          </a:lstStyle>
          <a:p>
            <a:fld id="{F2F82502-DF75-4D94-AA75-5D71EADD8388}" type="slidenum">
              <a:rPr lang="cs-CZ" altLang="cs-CZ"/>
              <a:pPr/>
              <a:t>‹#›</a:t>
            </a:fld>
            <a:endParaRPr lang="cs-CZ" altLang="cs-CZ"/>
          </a:p>
        </p:txBody>
      </p:sp>
    </p:spTree>
    <p:extLst>
      <p:ext uri="{BB962C8B-B14F-4D97-AF65-F5344CB8AC3E}">
        <p14:creationId xmlns:p14="http://schemas.microsoft.com/office/powerpoint/2010/main" val="224207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3" name="Slide Number Placeholder 5"/>
          <p:cNvSpPr>
            <a:spLocks noGrp="1"/>
          </p:cNvSpPr>
          <p:nvPr>
            <p:ph type="sldNum" sz="quarter" idx="11"/>
          </p:nvPr>
        </p:nvSpPr>
        <p:spPr/>
        <p:txBody>
          <a:bodyPr/>
          <a:lstStyle>
            <a:lvl1pPr>
              <a:defRPr/>
            </a:lvl1pPr>
          </a:lstStyle>
          <a:p>
            <a:fld id="{49CD9D6C-F4B6-4BB5-A942-88CC7859D917}" type="slidenum">
              <a:rPr lang="cs-CZ" altLang="cs-CZ"/>
              <a:pPr/>
              <a:t>‹#›</a:t>
            </a:fld>
            <a:endParaRPr lang="cs-CZ" altLang="cs-CZ"/>
          </a:p>
        </p:txBody>
      </p:sp>
    </p:spTree>
    <p:extLst>
      <p:ext uri="{BB962C8B-B14F-4D97-AF65-F5344CB8AC3E}">
        <p14:creationId xmlns:p14="http://schemas.microsoft.com/office/powerpoint/2010/main" val="330281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a:t>Upravte styly předlohy textu.</a:t>
            </a:r>
          </a:p>
        </p:txBody>
      </p:sp>
      <p:sp>
        <p:nvSpPr>
          <p:cNvPr id="5"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11"/>
          </p:nvPr>
        </p:nvSpPr>
        <p:spPr/>
        <p:txBody>
          <a:bodyPr/>
          <a:lstStyle>
            <a:lvl1pPr>
              <a:defRPr/>
            </a:lvl1pPr>
          </a:lstStyle>
          <a:p>
            <a:fld id="{D32B9CFA-99D8-418F-95AD-30268C3F1576}" type="slidenum">
              <a:rPr lang="cs-CZ" altLang="cs-CZ"/>
              <a:pPr/>
              <a:t>‹#›</a:t>
            </a:fld>
            <a:endParaRPr lang="cs-CZ" altLang="cs-CZ"/>
          </a:p>
        </p:txBody>
      </p:sp>
    </p:spTree>
    <p:extLst>
      <p:ext uri="{BB962C8B-B14F-4D97-AF65-F5344CB8AC3E}">
        <p14:creationId xmlns:p14="http://schemas.microsoft.com/office/powerpoint/2010/main" val="65049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0725" y="1619250"/>
            <a:ext cx="75596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a:t>
            </a:r>
            <a:endParaRPr lang="en-US" altLang="cs-CZ"/>
          </a:p>
        </p:txBody>
      </p:sp>
      <p:sp>
        <p:nvSpPr>
          <p:cNvPr id="1027" name="Text Placeholder 2"/>
          <p:cNvSpPr>
            <a:spLocks noGrp="1"/>
          </p:cNvSpPr>
          <p:nvPr>
            <p:ph type="body" idx="1"/>
          </p:nvPr>
        </p:nvSpPr>
        <p:spPr bwMode="auto">
          <a:xfrm>
            <a:off x="720725" y="2460625"/>
            <a:ext cx="75596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5" name="Footer Placeholder 4"/>
          <p:cNvSpPr>
            <a:spLocks noGrp="1"/>
          </p:cNvSpPr>
          <p:nvPr>
            <p:ph type="ftr" sz="quarter" idx="3"/>
          </p:nvPr>
        </p:nvSpPr>
        <p:spPr>
          <a:xfrm>
            <a:off x="720725" y="6450013"/>
            <a:ext cx="7118350" cy="215900"/>
          </a:xfrm>
          <a:prstGeom prst="rect">
            <a:avLst/>
          </a:prstGeom>
        </p:spPr>
        <p:txBody>
          <a:bodyPr vert="horz" lIns="0" tIns="0" rIns="0" bIns="0" rtlCol="0" anchor="b"/>
          <a:lstStyle>
            <a:lvl1pPr algn="l" defTabSz="905073" fontAlgn="auto">
              <a:spcBef>
                <a:spcPts val="0"/>
              </a:spcBef>
              <a:spcAft>
                <a:spcPts val="0"/>
              </a:spcAft>
              <a:defRPr sz="1000" smtClean="0">
                <a:solidFill>
                  <a:schemeClr val="accent1"/>
                </a:solidFill>
                <a:latin typeface="Arial" panose="020B0604020202020204" pitchFamily="34" charset="0"/>
                <a:cs typeface="Arial" panose="020B0604020202020204" pitchFamily="34" charset="0"/>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2900" y="6450013"/>
            <a:ext cx="317500" cy="215900"/>
          </a:xfrm>
          <a:prstGeom prst="rect">
            <a:avLst/>
          </a:prstGeom>
        </p:spPr>
        <p:txBody>
          <a:bodyPr vert="horz" wrap="square" lIns="0" tIns="0" rIns="0" bIns="0" numCol="1" anchor="ctr" anchorCtr="0" compatLnSpc="1">
            <a:prstTxWarp prst="textNoShape">
              <a:avLst/>
            </a:prstTxWarp>
          </a:bodyPr>
          <a:lstStyle>
            <a:lvl1pPr algn="r">
              <a:defRPr sz="1000">
                <a:solidFill>
                  <a:schemeClr val="accent1"/>
                </a:solidFill>
                <a:cs typeface="Arial" panose="020B0604020202020204" pitchFamily="34" charset="0"/>
              </a:defRPr>
            </a:lvl1pPr>
          </a:lstStyle>
          <a:p>
            <a:fld id="{9E317632-6861-463C-9707-DD0CEB591668}" type="slidenum">
              <a:rPr lang="cs-CZ" altLang="cs-CZ"/>
              <a:pPr/>
              <a:t>‹#›</a:t>
            </a:fld>
            <a:endParaRPr lang="cs-CZ" altLang="cs-CZ"/>
          </a:p>
        </p:txBody>
      </p:sp>
      <p:pic>
        <p:nvPicPr>
          <p:cNvPr id="1030" name="Obrázek 9"/>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20725" y="539750"/>
            <a:ext cx="2559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2" r:id="rId1"/>
    <p:sldLayoutId id="2147483675" r:id="rId2"/>
    <p:sldLayoutId id="2147483683" r:id="rId3"/>
    <p:sldLayoutId id="2147483676" r:id="rId4"/>
    <p:sldLayoutId id="2147483677" r:id="rId5"/>
    <p:sldLayoutId id="2147483678" r:id="rId6"/>
    <p:sldLayoutId id="2147483679" r:id="rId7"/>
    <p:sldLayoutId id="2147483680" r:id="rId8"/>
    <p:sldLayoutId id="2147483681" r:id="rId9"/>
  </p:sldLayoutIdLst>
  <p:hf sldNum="0" hdr="0" dt="0"/>
  <p:txStyles>
    <p:titleStyle>
      <a:lvl1pPr algn="l" defTabSz="898525" rtl="0" eaLnBrk="1" fontAlgn="base" hangingPunct="1">
        <a:lnSpc>
          <a:spcPct val="90000"/>
        </a:lnSpc>
        <a:spcBef>
          <a:spcPct val="0"/>
        </a:spcBef>
        <a:spcAft>
          <a:spcPct val="0"/>
        </a:spcAft>
        <a:defRPr sz="2600" b="1" kern="1200">
          <a:solidFill>
            <a:schemeClr val="accent1"/>
          </a:solidFill>
          <a:latin typeface="Arial" panose="020B0604020202020204" pitchFamily="34" charset="0"/>
          <a:ea typeface="+mj-ea"/>
          <a:cs typeface="Arial" panose="020B0604020202020204" pitchFamily="34" charset="0"/>
        </a:defRPr>
      </a:lvl1pPr>
      <a:lvl2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2pPr>
      <a:lvl3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3pPr>
      <a:lvl4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4pPr>
      <a:lvl5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5pPr>
      <a:lvl6pPr marL="4572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6pPr>
      <a:lvl7pPr marL="9144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7pPr>
      <a:lvl8pPr marL="13716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8pPr>
      <a:lvl9pPr marL="18288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9pPr>
    </p:titleStyle>
    <p:bodyStyle>
      <a:lvl1pPr marL="266700" indent="-266700" algn="l" defTabSz="898525" rtl="0" eaLnBrk="1" fontAlgn="base" hangingPunct="1">
        <a:lnSpc>
          <a:spcPct val="90000"/>
        </a:lnSpc>
        <a:spcBef>
          <a:spcPts val="988"/>
        </a:spcBef>
        <a:spcAft>
          <a:spcPct val="0"/>
        </a:spcAft>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8525" rtl="0" eaLnBrk="1" fontAlgn="base" hangingPunct="1">
        <a:lnSpc>
          <a:spcPct val="90000"/>
        </a:lnSpc>
        <a:spcBef>
          <a:spcPts val="488"/>
        </a:spcBef>
        <a:spcAft>
          <a:spcPct val="0"/>
        </a:spcAft>
        <a:buFont typeface="Arial" panose="020B0604020202020204" pitchFamily="34" charset="0"/>
        <a:buChar char="−"/>
        <a:defRPr kern="1200">
          <a:solidFill>
            <a:schemeClr val="accent2"/>
          </a:solidFill>
          <a:latin typeface="Arial" panose="020B0604020202020204" pitchFamily="34" charset="0"/>
          <a:ea typeface="+mn-ea"/>
          <a:cs typeface="Arial" panose="020B0604020202020204" pitchFamily="34" charset="0"/>
        </a:defRPr>
      </a:lvl2pPr>
      <a:lvl3pPr marL="806450" indent="-266700" algn="l" defTabSz="898525" rtl="0" eaLnBrk="1" fontAlgn="base" hangingPunct="1">
        <a:lnSpc>
          <a:spcPct val="90000"/>
        </a:lnSpc>
        <a:spcBef>
          <a:spcPts val="488"/>
        </a:spcBef>
        <a:spcAft>
          <a:spcPct val="0"/>
        </a:spcAft>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8525" rtl="0" eaLnBrk="1" fontAlgn="base" hangingPunct="1">
        <a:lnSpc>
          <a:spcPct val="90000"/>
        </a:lnSpc>
        <a:spcBef>
          <a:spcPts val="488"/>
        </a:spcBef>
        <a:spcAft>
          <a:spcPct val="0"/>
        </a:spcAft>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8525" rtl="0" eaLnBrk="1" fontAlgn="base" hangingPunct="1">
        <a:lnSpc>
          <a:spcPct val="90000"/>
        </a:lnSpc>
        <a:spcBef>
          <a:spcPts val="488"/>
        </a:spcBef>
        <a:spcAft>
          <a:spcPct val="0"/>
        </a:spcAft>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ur-lex.europa.eu/LexUriServ/LexUriServ.do?uri=OJ:C:2007:303:0001:0016:CS:PDF" TargetMode="External"/><Relationship Id="rId2" Type="http://schemas.openxmlformats.org/officeDocument/2006/relationships/hyperlink" Target="https://iuridictum.pecina.cz/w/Lidsk%C3%A9_pr%C3%A1v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rameny.historie.upol.cz/artkey/dbt_00F_0000_55_Prohlaseni_prav_cloveka_a_obcana_17889.php" TargetMode="External"/><Relationship Id="rId2" Type="http://schemas.openxmlformats.org/officeDocument/2006/relationships/hyperlink" Target="http://www.nuv.cz/uploads/STU/rozhledy/1804/2018_19_R4_1_hotovo.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720725" y="4381500"/>
            <a:ext cx="7559675" cy="982663"/>
          </a:xfrm>
        </p:spPr>
        <p:txBody>
          <a:bodyPr/>
          <a:lstStyle/>
          <a:p>
            <a:pPr rtl="0"/>
            <a:r>
              <a:rPr lang="en-GB" b="1" i="0" u="none" dirty="0"/>
              <a:t>Ethical Foundations of Human Rights</a:t>
            </a: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812" y="350622"/>
            <a:ext cx="2096347" cy="562202"/>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6652" y="331586"/>
            <a:ext cx="2560589" cy="581238"/>
          </a:xfrm>
          <a:prstGeom prst="rect">
            <a:avLst/>
          </a:prstGeom>
        </p:spPr>
      </p:pic>
      <p:sp>
        <p:nvSpPr>
          <p:cNvPr id="4" name="Podnadpis 3"/>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54223" y="1455911"/>
            <a:ext cx="7559675" cy="1612900"/>
          </a:xfrm>
        </p:spPr>
        <p:txBody>
          <a:bodyPr/>
          <a:lstStyle/>
          <a:p>
            <a:pPr algn="l" rtl="0"/>
            <a:r>
              <a:rPr lang="en-GB" b="1" i="0" u="none" dirty="0"/>
              <a:t>In practice</a:t>
            </a:r>
          </a:p>
        </p:txBody>
      </p:sp>
      <p:sp>
        <p:nvSpPr>
          <p:cNvPr id="3" name="Podnadpis 2"/>
          <p:cNvSpPr>
            <a:spLocks noGrp="1"/>
          </p:cNvSpPr>
          <p:nvPr>
            <p:ph type="subTitle" idx="1"/>
          </p:nvPr>
        </p:nvSpPr>
        <p:spPr>
          <a:xfrm>
            <a:off x="720725" y="1920241"/>
            <a:ext cx="7559675" cy="4414058"/>
          </a:xfrm>
        </p:spPr>
        <p:txBody>
          <a:bodyPr rtlCol="0">
            <a:normAutofit/>
          </a:bodyPr>
          <a:lstStyle/>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r>
              <a:rPr lang="en-GB" b="0" i="0" u="none" dirty="0"/>
              <a:t>the clash of legal </a:t>
            </a:r>
            <a:r>
              <a:rPr lang="en-GB" b="1" i="0" u="none" dirty="0"/>
              <a:t>positivism </a:t>
            </a:r>
            <a:r>
              <a:rPr lang="en-GB" b="0" i="0" u="none" dirty="0"/>
              <a:t>and legal </a:t>
            </a:r>
            <a:r>
              <a:rPr lang="en-GB" b="1" i="0" u="none" dirty="0"/>
              <a:t>nihilism </a:t>
            </a:r>
            <a:r>
              <a:rPr lang="en-GB" b="0" i="0" u="none" dirty="0"/>
              <a:t>(absolutism and relativism).</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What is fair?</a:t>
            </a:r>
          </a:p>
          <a:p>
            <a:pPr marL="342900" indent="-342900" algn="l" defTabSz="899952" rtl="0" fontAlgn="auto">
              <a:spcBef>
                <a:spcPts val="984"/>
              </a:spcBef>
              <a:spcAft>
                <a:spcPts val="0"/>
              </a:spcAft>
              <a:buFontTx/>
              <a:buChar char="-"/>
              <a:defRPr/>
            </a:pPr>
            <a:endParaRPr lang="en-GB" dirty="0"/>
          </a:p>
          <a:p>
            <a:pPr marL="792876" lvl="1" indent="-342900" defTabSz="899952" rtl="0" fontAlgn="auto">
              <a:spcBef>
                <a:spcPts val="984"/>
              </a:spcBef>
              <a:spcAft>
                <a:spcPts val="0"/>
              </a:spcAft>
              <a:buFontTx/>
              <a:buChar char="-"/>
              <a:defRPr/>
            </a:pPr>
            <a:endParaRPr lang="en-GB" dirty="0"/>
          </a:p>
          <a:p>
            <a:pPr lvl="1" defTabSz="899952" rtl="0" fontAlgn="auto">
              <a:spcBef>
                <a:spcPts val="984"/>
              </a:spcBef>
              <a:spcAft>
                <a:spcPts val="0"/>
              </a:spcAft>
              <a:defRPr/>
            </a:pPr>
            <a:endParaRPr lang="en-GB"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7093" y="3375199"/>
            <a:ext cx="2540000" cy="2959100"/>
          </a:xfrm>
          <a:prstGeom prst="rect">
            <a:avLst/>
          </a:prstGeom>
        </p:spPr>
      </p:pic>
    </p:spTree>
    <p:extLst>
      <p:ext uri="{BB962C8B-B14F-4D97-AF65-F5344CB8AC3E}">
        <p14:creationId xmlns:p14="http://schemas.microsoft.com/office/powerpoint/2010/main" val="392098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Absolute x Relative human rights</a:t>
            </a:r>
          </a:p>
        </p:txBody>
      </p:sp>
      <p:sp>
        <p:nvSpPr>
          <p:cNvPr id="3" name="Podnadpis 2"/>
          <p:cNvSpPr>
            <a:spLocks noGrp="1"/>
          </p:cNvSpPr>
          <p:nvPr>
            <p:ph type="subTitle" idx="1"/>
          </p:nvPr>
        </p:nvSpPr>
        <p:spPr>
          <a:xfrm>
            <a:off x="720725" y="1920241"/>
            <a:ext cx="7559675" cy="4414058"/>
          </a:xfrm>
        </p:spPr>
        <p:txBody>
          <a:bodyPr rtlCol="0">
            <a:normAutofit lnSpcReduction="10000"/>
          </a:bodyPr>
          <a:lstStyle/>
          <a:p>
            <a:pPr algn="l" defTabSz="899952" rtl="0" fontAlgn="auto">
              <a:spcBef>
                <a:spcPts val="984"/>
              </a:spcBef>
              <a:spcAft>
                <a:spcPts val="0"/>
              </a:spcAft>
              <a:defRPr/>
            </a:pPr>
            <a:endParaRPr lang="en-GB" dirty="0"/>
          </a:p>
          <a:p>
            <a:pPr algn="l" defTabSz="899952" rtl="0" fontAlgn="auto">
              <a:spcBef>
                <a:spcPts val="984"/>
              </a:spcBef>
              <a:spcAft>
                <a:spcPts val="0"/>
              </a:spcAft>
              <a:defRPr/>
            </a:pPr>
            <a:r>
              <a:rPr lang="en-GB" b="1" i="0" u="none"/>
              <a:t>1) Absolute human rights </a:t>
            </a:r>
            <a:r>
              <a:rPr lang="en-GB" b="0" i="0" u="none"/>
              <a:t>– cannot be limited, cannot be questioned even in extraordinary situations; always take precedence</a:t>
            </a:r>
          </a:p>
          <a:p>
            <a:pPr algn="l" defTabSz="899952" rtl="0" fontAlgn="auto">
              <a:spcBef>
                <a:spcPts val="984"/>
              </a:spcBef>
              <a:spcAft>
                <a:spcPts val="0"/>
              </a:spcAft>
              <a:defRPr/>
            </a:pPr>
            <a:r>
              <a:rPr lang="en-GB" b="0" i="0" u="none"/>
              <a:t>- for example: the right to life</a:t>
            </a:r>
          </a:p>
          <a:p>
            <a:pPr algn="l" defTabSz="899952" rtl="0" fontAlgn="auto">
              <a:spcBef>
                <a:spcPts val="984"/>
              </a:spcBef>
              <a:spcAft>
                <a:spcPts val="0"/>
              </a:spcAft>
              <a:defRPr/>
            </a:pPr>
            <a:endParaRPr lang="en-GB" dirty="0"/>
          </a:p>
          <a:p>
            <a:pPr algn="l" defTabSz="899952" rtl="0" fontAlgn="auto">
              <a:spcBef>
                <a:spcPts val="984"/>
              </a:spcBef>
              <a:spcAft>
                <a:spcPts val="0"/>
              </a:spcAft>
              <a:defRPr/>
            </a:pPr>
            <a:r>
              <a:rPr lang="en-GB" b="0" i="0" u="none"/>
              <a:t>2) </a:t>
            </a:r>
            <a:r>
              <a:rPr lang="en-GB" b="1" i="0" u="none"/>
              <a:t>Relative human rights</a:t>
            </a:r>
            <a:r>
              <a:rPr lang="en-GB" b="0" i="0" u="none"/>
              <a:t> – they influence one another, can be limited, one can take precedence over another (the one protecting a higher value has priority); proportionality needs to be observed (one cannot not be denied at the expense of another)</a:t>
            </a:r>
          </a:p>
          <a:p>
            <a:pPr algn="l" defTabSz="899952" rtl="0" fontAlgn="auto">
              <a:spcBef>
                <a:spcPts val="984"/>
              </a:spcBef>
              <a:spcAft>
                <a:spcPts val="0"/>
              </a:spcAft>
              <a:defRPr/>
            </a:pPr>
            <a:r>
              <a:rPr lang="en-GB" b="0" i="0" u="none"/>
              <a:t> - for example: the right to freedom of expression</a:t>
            </a:r>
          </a:p>
        </p:txBody>
      </p:sp>
    </p:spTree>
    <p:extLst>
      <p:ext uri="{BB962C8B-B14F-4D97-AF65-F5344CB8AC3E}">
        <p14:creationId xmlns:p14="http://schemas.microsoft.com/office/powerpoint/2010/main" val="91209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Freedom as the highest value of law</a:t>
            </a:r>
          </a:p>
        </p:txBody>
      </p:sp>
      <p:sp>
        <p:nvSpPr>
          <p:cNvPr id="3" name="Podnadpis 2"/>
          <p:cNvSpPr>
            <a:spLocks noGrp="1"/>
          </p:cNvSpPr>
          <p:nvPr>
            <p:ph type="subTitle" idx="1"/>
          </p:nvPr>
        </p:nvSpPr>
        <p:spPr>
          <a:xfrm>
            <a:off x="720725" y="1920241"/>
            <a:ext cx="7559675" cy="4414058"/>
          </a:xfrm>
        </p:spPr>
        <p:txBody>
          <a:bodyPr rtlCol="0">
            <a:normAutofit/>
          </a:bodyPr>
          <a:lstStyle/>
          <a:p>
            <a:pPr marL="342900" indent="-342900" algn="l" defTabSz="899952" rtl="0" fontAlgn="auto">
              <a:spcBef>
                <a:spcPts val="984"/>
              </a:spcBef>
              <a:spcAft>
                <a:spcPts val="0"/>
              </a:spcAft>
              <a:buFontTx/>
              <a:buChar char="-"/>
              <a:defRPr/>
            </a:pPr>
            <a:r>
              <a:rPr lang="en-GB" b="0" i="0" u="none" dirty="0"/>
              <a:t>based on history</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not to be confused with absolute freedom (which leads to anarchy) 	</a:t>
            </a:r>
            <a:r>
              <a:rPr lang="en-GB" b="1" i="0" u="none" dirty="0"/>
              <a:t>PARADOX OF FREEDOM</a:t>
            </a:r>
            <a:r>
              <a:rPr lang="en-GB" b="0" i="0" u="none" dirty="0"/>
              <a:t> = freedom needs to be protected from absolute freedom</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freedom = freedom to do what I have the right to do</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the freedom of one is limited by the freedom of another</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endParaRPr lang="en-GB" dirty="0"/>
          </a:p>
        </p:txBody>
      </p:sp>
      <p:cxnSp>
        <p:nvCxnSpPr>
          <p:cNvPr id="4" name="Přímá spojnice se šipkou 3"/>
          <p:cNvCxnSpPr/>
          <p:nvPr/>
        </p:nvCxnSpPr>
        <p:spPr>
          <a:xfrm>
            <a:off x="2796637" y="3300380"/>
            <a:ext cx="357447"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905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Freedoms guaranteed by the Constitution</a:t>
            </a:r>
          </a:p>
        </p:txBody>
      </p:sp>
      <p:sp>
        <p:nvSpPr>
          <p:cNvPr id="3" name="Podnadpis 2"/>
          <p:cNvSpPr>
            <a:spLocks noGrp="1"/>
          </p:cNvSpPr>
          <p:nvPr>
            <p:ph type="subTitle" idx="1"/>
          </p:nvPr>
        </p:nvSpPr>
        <p:spPr>
          <a:xfrm>
            <a:off x="1011671" y="1596045"/>
            <a:ext cx="7559675" cy="4414058"/>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Personal freedom</a:t>
            </a:r>
          </a:p>
          <a:p>
            <a:pPr marL="342900" indent="-342900" algn="l" defTabSz="899952" rtl="0" fontAlgn="auto">
              <a:spcBef>
                <a:spcPts val="984"/>
              </a:spcBef>
              <a:spcAft>
                <a:spcPts val="0"/>
              </a:spcAft>
              <a:buFontTx/>
              <a:buChar char="-"/>
              <a:defRPr/>
            </a:pPr>
            <a:r>
              <a:rPr lang="en-GB" b="0" i="0" u="none"/>
              <a:t>Freedom of movement</a:t>
            </a:r>
          </a:p>
          <a:p>
            <a:pPr marL="342900" indent="-342900" algn="l" defTabSz="899952" rtl="0" fontAlgn="auto">
              <a:spcBef>
                <a:spcPts val="984"/>
              </a:spcBef>
              <a:spcAft>
                <a:spcPts val="0"/>
              </a:spcAft>
              <a:buFontTx/>
              <a:buChar char="-"/>
              <a:defRPr/>
            </a:pPr>
            <a:r>
              <a:rPr lang="en-GB" b="0" i="0" u="none"/>
              <a:t>Freedom of residence</a:t>
            </a:r>
          </a:p>
          <a:p>
            <a:pPr marL="342900" indent="-342900" algn="l" defTabSz="899952" rtl="0" fontAlgn="auto">
              <a:spcBef>
                <a:spcPts val="984"/>
              </a:spcBef>
              <a:spcAft>
                <a:spcPts val="0"/>
              </a:spcAft>
              <a:buFontTx/>
              <a:buChar char="-"/>
              <a:defRPr/>
            </a:pPr>
            <a:r>
              <a:rPr lang="en-GB" b="0" i="0" u="none"/>
              <a:t>Freedom of thought</a:t>
            </a:r>
          </a:p>
          <a:p>
            <a:pPr marL="342900" indent="-342900" algn="l" defTabSz="899952" rtl="0" fontAlgn="auto">
              <a:spcBef>
                <a:spcPts val="984"/>
              </a:spcBef>
              <a:spcAft>
                <a:spcPts val="0"/>
              </a:spcAft>
              <a:buFontTx/>
              <a:buChar char="-"/>
              <a:defRPr/>
            </a:pPr>
            <a:r>
              <a:rPr lang="en-GB" b="0" i="0" u="none"/>
              <a:t>Freedom of conscience</a:t>
            </a:r>
          </a:p>
          <a:p>
            <a:pPr marL="342900" indent="-342900" algn="l" defTabSz="899952" rtl="0" fontAlgn="auto">
              <a:spcBef>
                <a:spcPts val="984"/>
              </a:spcBef>
              <a:spcAft>
                <a:spcPts val="0"/>
              </a:spcAft>
              <a:buFontTx/>
              <a:buChar char="-"/>
              <a:defRPr/>
            </a:pPr>
            <a:r>
              <a:rPr lang="en-GB" b="0" i="0" u="none"/>
              <a:t>Freedom of religion</a:t>
            </a:r>
          </a:p>
          <a:p>
            <a:pPr marL="342900" indent="-342900" algn="l" defTabSz="899952" rtl="0" fontAlgn="auto">
              <a:spcBef>
                <a:spcPts val="984"/>
              </a:spcBef>
              <a:spcAft>
                <a:spcPts val="0"/>
              </a:spcAft>
              <a:buFontTx/>
              <a:buChar char="-"/>
              <a:defRPr/>
            </a:pPr>
            <a:r>
              <a:rPr lang="en-GB" b="0" i="0" u="none"/>
              <a:t>Freedom of scientific research</a:t>
            </a:r>
          </a:p>
          <a:p>
            <a:pPr marL="342900" indent="-342900" algn="l" defTabSz="899952" rtl="0" fontAlgn="auto">
              <a:spcBef>
                <a:spcPts val="984"/>
              </a:spcBef>
              <a:spcAft>
                <a:spcPts val="0"/>
              </a:spcAft>
              <a:buFontTx/>
              <a:buChar char="-"/>
              <a:defRPr/>
            </a:pPr>
            <a:r>
              <a:rPr lang="en-GB" b="0" i="0" u="none"/>
              <a:t>Freedom of the arts</a:t>
            </a:r>
          </a:p>
          <a:p>
            <a:pPr marL="342900" indent="-342900" algn="l" defTabSz="899952" rtl="0" fontAlgn="auto">
              <a:spcBef>
                <a:spcPts val="984"/>
              </a:spcBef>
              <a:spcAft>
                <a:spcPts val="0"/>
              </a:spcAft>
              <a:buFontTx/>
              <a:buChar char="-"/>
              <a:defRPr/>
            </a:pPr>
            <a:r>
              <a:rPr lang="en-GB" b="0" i="0" u="none"/>
              <a:t>Freedom of expression</a:t>
            </a:r>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3269630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Freedoms guaranteed by the Constitution</a:t>
            </a:r>
          </a:p>
        </p:txBody>
      </p:sp>
      <p:sp>
        <p:nvSpPr>
          <p:cNvPr id="3" name="Podnadpis 2"/>
          <p:cNvSpPr>
            <a:spLocks noGrp="1"/>
          </p:cNvSpPr>
          <p:nvPr>
            <p:ph type="subTitle" idx="1"/>
          </p:nvPr>
        </p:nvSpPr>
        <p:spPr>
          <a:xfrm>
            <a:off x="1011671" y="1596045"/>
            <a:ext cx="7559675" cy="4414058"/>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Freedom of assembly</a:t>
            </a:r>
          </a:p>
          <a:p>
            <a:pPr marL="342900" indent="-342900" algn="l" defTabSz="899952" rtl="0" fontAlgn="auto">
              <a:spcBef>
                <a:spcPts val="984"/>
              </a:spcBef>
              <a:spcAft>
                <a:spcPts val="0"/>
              </a:spcAft>
              <a:buFontTx/>
              <a:buChar char="-"/>
              <a:defRPr/>
            </a:pPr>
            <a:r>
              <a:rPr lang="en-GB" b="0" i="0" u="none" dirty="0"/>
              <a:t>Freedom of association</a:t>
            </a:r>
          </a:p>
          <a:p>
            <a:pPr marL="342900" indent="-342900" algn="l" defTabSz="899952" rtl="0" fontAlgn="auto">
              <a:spcBef>
                <a:spcPts val="984"/>
              </a:spcBef>
              <a:spcAft>
                <a:spcPts val="0"/>
              </a:spcAft>
              <a:buFontTx/>
              <a:buChar char="-"/>
              <a:defRPr/>
            </a:pPr>
            <a:r>
              <a:rPr lang="en-GB" b="0" i="0" u="none" dirty="0"/>
              <a:t>Freedom of coalition</a:t>
            </a:r>
          </a:p>
        </p:txBody>
      </p:sp>
    </p:spTree>
    <p:extLst>
      <p:ext uri="{BB962C8B-B14F-4D97-AF65-F5344CB8AC3E}">
        <p14:creationId xmlns:p14="http://schemas.microsoft.com/office/powerpoint/2010/main" val="3951747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 Context </a:t>
            </a:r>
          </a:p>
        </p:txBody>
      </p:sp>
      <p:sp>
        <p:nvSpPr>
          <p:cNvPr id="3" name="Podnadpis 2"/>
          <p:cNvSpPr>
            <a:spLocks noGrp="1"/>
          </p:cNvSpPr>
          <p:nvPr>
            <p:ph type="subTitle" idx="1"/>
          </p:nvPr>
        </p:nvSpPr>
        <p:spPr>
          <a:xfrm>
            <a:off x="1011671" y="1596045"/>
            <a:ext cx="7559675" cy="4414058"/>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cf. the </a:t>
            </a:r>
            <a:r>
              <a:rPr lang="en-GB" b="1" i="0" u="none" dirty="0"/>
              <a:t>EU Charter of Fundamental Rights</a:t>
            </a:r>
            <a:r>
              <a:rPr lang="en-GB" b="0" i="0" u="none" dirty="0"/>
              <a:t>; available at: https://eur-lex.europa.eu/LexUriServ/LexUriServ.do?uri=OJ:C:2007:303:0001:0016:CS:PDF</a:t>
            </a:r>
            <a:endParaRPr lang="en-GB" dirty="0"/>
          </a:p>
        </p:txBody>
      </p:sp>
    </p:spTree>
    <p:extLst>
      <p:ext uri="{BB962C8B-B14F-4D97-AF65-F5344CB8AC3E}">
        <p14:creationId xmlns:p14="http://schemas.microsoft.com/office/powerpoint/2010/main" val="1900240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1812175"/>
            <a:ext cx="7559675" cy="4197928"/>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Beginnings associated with agreements between the nobility (later </a:t>
            </a:r>
            <a:r>
              <a:rPr lang="en-GB" dirty="0"/>
              <a:t/>
            </a:r>
            <a:br>
              <a:rPr lang="en-GB" dirty="0"/>
            </a:br>
            <a:r>
              <a:rPr lang="en-GB" b="0" i="0" u="none" dirty="0"/>
              <a:t>also cities) and the monarch. In practice, so-called </a:t>
            </a:r>
            <a:r>
              <a:rPr lang="en-GB" b="1" i="0" u="none" dirty="0"/>
              <a:t>privileges </a:t>
            </a:r>
            <a:r>
              <a:rPr lang="en-GB" b="0" i="0" u="none" dirty="0"/>
              <a:t>were concluded.</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Codification is documented from the end of the 12th and beginning of the 13th centuries (Kingdom of León, England).</a:t>
            </a:r>
          </a:p>
          <a:p>
            <a:pPr marL="342900" indent="-342900" algn="l" defTabSz="899952" rtl="0" fontAlgn="auto">
              <a:spcBef>
                <a:spcPts val="984"/>
              </a:spcBef>
              <a:spcAft>
                <a:spcPts val="0"/>
              </a:spcAft>
              <a:buFontTx/>
              <a:buChar char="-"/>
              <a:defRPr/>
            </a:pPr>
            <a:endParaRPr lang="en-GB"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2509" y="5110583"/>
            <a:ext cx="1155070" cy="1374533"/>
          </a:xfrm>
          <a:prstGeom prst="rect">
            <a:avLst/>
          </a:prstGeom>
        </p:spPr>
      </p:pic>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4613" y="5112669"/>
            <a:ext cx="1116619" cy="1302257"/>
          </a:xfrm>
          <a:prstGeom prst="rect">
            <a:avLst/>
          </a:prstGeom>
        </p:spPr>
      </p:pic>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5091" y="179249"/>
            <a:ext cx="1096255" cy="1347911"/>
          </a:xfrm>
          <a:prstGeom prst="rect">
            <a:avLst/>
          </a:prstGeom>
        </p:spPr>
      </p:pic>
    </p:spTree>
    <p:extLst>
      <p:ext uri="{BB962C8B-B14F-4D97-AF65-F5344CB8AC3E}">
        <p14:creationId xmlns:p14="http://schemas.microsoft.com/office/powerpoint/2010/main" val="632993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a:bodyPr>
          <a:lstStyle/>
          <a:p>
            <a:pPr algn="l" defTabSz="899952" rtl="0" fontAlgn="auto">
              <a:spcBef>
                <a:spcPts val="984"/>
              </a:spcBef>
              <a:spcAft>
                <a:spcPts val="0"/>
              </a:spcAft>
              <a:defRPr/>
            </a:pPr>
            <a:r>
              <a:rPr lang="en-GB" b="1" i="0" u="none"/>
              <a:t>     Magna Carta </a:t>
            </a:r>
            <a:r>
              <a:rPr lang="en-GB" sz="1968" b="0" i="0" u="none"/>
              <a:t>(1215) </a:t>
            </a:r>
          </a:p>
          <a:p>
            <a:pPr marL="792876" lvl="1" indent="-342900" algn="l" defTabSz="899952" rtl="0" fontAlgn="auto">
              <a:spcBef>
                <a:spcPts val="984"/>
              </a:spcBef>
              <a:spcAft>
                <a:spcPts val="0"/>
              </a:spcAft>
              <a:buFontTx/>
              <a:buChar char="-"/>
              <a:defRPr/>
            </a:pPr>
            <a:r>
              <a:rPr lang="en-GB" b="0" i="1" u="none"/>
              <a:t>No free man shall be seized or imprisoned, or stripped of his rights or possessions, or outlawed or exiled, or deprived of his standing in any way, nor will we proceed with force against him, or send others to do so, except by the lawful judgment of his equals or by the law of the land </a:t>
            </a:r>
            <a:r>
              <a:rPr lang="en-GB" b="0" i="0" u="none"/>
              <a:t>(Art. 38).</a:t>
            </a:r>
          </a:p>
          <a:p>
            <a:pPr marL="792876" lvl="1" indent="-342900" algn="l" defTabSz="899952" rtl="0" fontAlgn="auto">
              <a:spcBef>
                <a:spcPts val="984"/>
              </a:spcBef>
              <a:spcAft>
                <a:spcPts val="0"/>
              </a:spcAft>
              <a:buFontTx/>
              <a:buChar char="-"/>
              <a:defRPr/>
            </a:pPr>
            <a:endParaRPr lang="en-GB" b="1" dirty="0"/>
          </a:p>
          <a:p>
            <a:pPr lvl="1" algn="l" defTabSz="899952" rtl="0" fontAlgn="auto">
              <a:spcBef>
                <a:spcPts val="984"/>
              </a:spcBef>
              <a:spcAft>
                <a:spcPts val="0"/>
              </a:spcAft>
              <a:defRPr/>
            </a:pPr>
            <a:r>
              <a:rPr lang="en-GB" sz="2362" b="1" i="0" u="none"/>
              <a:t>Edict of Nantes </a:t>
            </a:r>
            <a:r>
              <a:rPr lang="en-GB" b="0" i="0" u="none"/>
              <a:t>(1598)</a:t>
            </a:r>
          </a:p>
          <a:p>
            <a:pPr lvl="1" algn="l" defTabSz="899952" rtl="0" fontAlgn="auto">
              <a:spcBef>
                <a:spcPts val="984"/>
              </a:spcBef>
              <a:spcAft>
                <a:spcPts val="0"/>
              </a:spcAft>
              <a:defRPr/>
            </a:pPr>
            <a:r>
              <a:rPr lang="en-GB" sz="2362" b="1" i="0" u="none"/>
              <a:t>Letter of Majesty </a:t>
            </a:r>
            <a:r>
              <a:rPr lang="en-GB" b="0" i="0" u="none"/>
              <a:t>(1609)</a:t>
            </a:r>
            <a:endParaRPr lang="en-GB" dirty="0"/>
          </a:p>
          <a:p>
            <a:pPr marL="792876" lvl="1" indent="-342900" algn="l" defTabSz="899952" rtl="0" fontAlgn="auto">
              <a:spcBef>
                <a:spcPts val="984"/>
              </a:spcBef>
              <a:spcAft>
                <a:spcPts val="0"/>
              </a:spcAft>
              <a:buFontTx/>
              <a:buChar char="-"/>
              <a:defRPr/>
            </a:pPr>
            <a:r>
              <a:rPr lang="en-GB" b="0" i="0" u="none"/>
              <a:t>religious tolerance</a:t>
            </a:r>
          </a:p>
          <a:p>
            <a:pPr lvl="1" algn="l" defTabSz="899952" rtl="0" fontAlgn="auto">
              <a:spcBef>
                <a:spcPts val="984"/>
              </a:spcBef>
              <a:spcAft>
                <a:spcPts val="0"/>
              </a:spcAft>
              <a:defRPr/>
            </a:pPr>
            <a:endParaRPr lang="en-GB" dirty="0"/>
          </a:p>
        </p:txBody>
      </p:sp>
    </p:spTree>
    <p:extLst>
      <p:ext uri="{BB962C8B-B14F-4D97-AF65-F5344CB8AC3E}">
        <p14:creationId xmlns:p14="http://schemas.microsoft.com/office/powerpoint/2010/main" val="3210727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lnSpcReduction="10000"/>
          </a:bodyPr>
          <a:lstStyle/>
          <a:p>
            <a:pPr algn="l" defTabSz="899952" rtl="0" fontAlgn="auto">
              <a:spcBef>
                <a:spcPts val="984"/>
              </a:spcBef>
              <a:spcAft>
                <a:spcPts val="0"/>
              </a:spcAft>
              <a:defRPr/>
            </a:pPr>
            <a:r>
              <a:rPr lang="en-GB" b="1" i="0" u="none"/>
              <a:t>     Petition of Right </a:t>
            </a:r>
            <a:r>
              <a:rPr lang="en-GB" sz="1968" b="0" i="0" u="none"/>
              <a:t>(1628) </a:t>
            </a:r>
          </a:p>
          <a:p>
            <a:pPr marL="792876" lvl="1" indent="-342900" algn="l" defTabSz="899952" rtl="0" fontAlgn="auto">
              <a:spcBef>
                <a:spcPts val="984"/>
              </a:spcBef>
              <a:spcAft>
                <a:spcPts val="0"/>
              </a:spcAft>
              <a:buFontTx/>
              <a:buChar char="-"/>
              <a:defRPr/>
            </a:pPr>
            <a:r>
              <a:rPr lang="en-GB" b="0" i="0" u="none"/>
              <a:t>right to a fair trial, no imprisonment without cause</a:t>
            </a:r>
          </a:p>
          <a:p>
            <a:pPr marL="792876" lvl="1" indent="-342900" algn="l" defTabSz="899952" rtl="0" fontAlgn="auto">
              <a:spcBef>
                <a:spcPts val="984"/>
              </a:spcBef>
              <a:spcAft>
                <a:spcPts val="0"/>
              </a:spcAft>
              <a:buFontTx/>
              <a:buChar char="-"/>
              <a:defRPr/>
            </a:pPr>
            <a:endParaRPr lang="en-GB" b="1" dirty="0"/>
          </a:p>
          <a:p>
            <a:pPr lvl="1" algn="l" defTabSz="899952" rtl="0" fontAlgn="auto">
              <a:spcBef>
                <a:spcPts val="984"/>
              </a:spcBef>
              <a:spcAft>
                <a:spcPts val="0"/>
              </a:spcAft>
              <a:defRPr/>
            </a:pPr>
            <a:r>
              <a:rPr lang="en-GB" sz="2362" b="1" i="0" u="none"/>
              <a:t>Habeas Corpus Act </a:t>
            </a:r>
            <a:r>
              <a:rPr lang="en-GB" b="0" i="0" u="none"/>
              <a:t>(1679)</a:t>
            </a:r>
          </a:p>
          <a:p>
            <a:pPr marL="792876" lvl="1" indent="-342900" algn="l" defTabSz="899952" rtl="0" fontAlgn="auto">
              <a:spcBef>
                <a:spcPts val="984"/>
              </a:spcBef>
              <a:spcAft>
                <a:spcPts val="0"/>
              </a:spcAft>
              <a:buFontTx/>
              <a:buChar char="-"/>
              <a:defRPr/>
            </a:pPr>
            <a:r>
              <a:rPr lang="en-GB" b="0" i="0" u="none"/>
              <a:t>subjects cannot be detained and imprisoned without the consent of the court</a:t>
            </a:r>
          </a:p>
          <a:p>
            <a:pPr lvl="1" algn="l" defTabSz="899952" rtl="0" fontAlgn="auto">
              <a:spcBef>
                <a:spcPts val="984"/>
              </a:spcBef>
              <a:spcAft>
                <a:spcPts val="0"/>
              </a:spcAft>
              <a:defRPr/>
            </a:pPr>
            <a:endParaRPr lang="en-GB" dirty="0"/>
          </a:p>
          <a:p>
            <a:pPr lvl="1" algn="l" defTabSz="899952" rtl="0" fontAlgn="auto">
              <a:spcBef>
                <a:spcPts val="984"/>
              </a:spcBef>
              <a:spcAft>
                <a:spcPts val="0"/>
              </a:spcAft>
              <a:defRPr/>
            </a:pPr>
            <a:r>
              <a:rPr lang="en-GB" sz="2362" b="1" i="0" u="none"/>
              <a:t>Bill of Rights </a:t>
            </a:r>
            <a:r>
              <a:rPr lang="en-GB" b="0" i="0" u="none"/>
              <a:t>(1689)</a:t>
            </a:r>
            <a:endParaRPr lang="en-GB" dirty="0"/>
          </a:p>
          <a:p>
            <a:pPr marL="792876" lvl="1" indent="-342900" algn="l" defTabSz="899952" rtl="0" fontAlgn="auto">
              <a:spcBef>
                <a:spcPts val="984"/>
              </a:spcBef>
              <a:spcAft>
                <a:spcPts val="0"/>
              </a:spcAft>
              <a:buFontTx/>
              <a:buChar char="-"/>
              <a:defRPr/>
            </a:pPr>
            <a:r>
              <a:rPr lang="en-GB" b="0" i="0" u="none"/>
              <a:t>limitation of the power of the king, free elections, right of petition, immunity, right to bear arms (defense), prohibition of cruel punishment, etc.</a:t>
            </a:r>
          </a:p>
          <a:p>
            <a:pPr lvl="1" algn="l" defTabSz="899952" rtl="0" fontAlgn="auto">
              <a:spcBef>
                <a:spcPts val="984"/>
              </a:spcBef>
              <a:spcAft>
                <a:spcPts val="0"/>
              </a:spcAft>
              <a:defRPr/>
            </a:pPr>
            <a:endParaRPr lang="en-GB" dirty="0"/>
          </a:p>
        </p:txBody>
      </p:sp>
    </p:spTree>
    <p:extLst>
      <p:ext uri="{BB962C8B-B14F-4D97-AF65-F5344CB8AC3E}">
        <p14:creationId xmlns:p14="http://schemas.microsoft.com/office/powerpoint/2010/main" val="2896583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a:bodyPr>
          <a:lstStyle/>
          <a:p>
            <a:pPr marL="342900" indent="-342900" algn="l" defTabSz="899952" rtl="0" fontAlgn="auto">
              <a:spcBef>
                <a:spcPts val="984"/>
              </a:spcBef>
              <a:spcAft>
                <a:spcPts val="0"/>
              </a:spcAft>
              <a:buFontTx/>
              <a:buChar char="-"/>
              <a:defRPr/>
            </a:pPr>
            <a:r>
              <a:rPr lang="en-GB" b="0" i="0" u="none" dirty="0"/>
              <a:t>The greatest development since the 18th century (the onset of the Enlightenment and the promotion of ideas of equality, religious tolerance) 	      </a:t>
            </a:r>
            <a:r>
              <a:rPr lang="en-GB" b="1" i="0" u="none" dirty="0"/>
              <a:t>Theory of social contract </a:t>
            </a:r>
            <a:r>
              <a:rPr lang="en-GB" b="1" dirty="0"/>
              <a:t/>
            </a:r>
            <a:br>
              <a:rPr lang="en-GB" b="1" dirty="0"/>
            </a:br>
            <a:r>
              <a:rPr lang="en-GB" b="0" i="0" u="none" dirty="0"/>
              <a:t>(Thomas Hobbes, John Locke,, J.J. Rousseau).</a:t>
            </a:r>
            <a:endParaRPr lang="en-GB" dirty="0"/>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1" i="0" u="none" dirty="0"/>
              <a:t>Hobbes</a:t>
            </a:r>
            <a:r>
              <a:rPr lang="en-GB" b="0" i="0" u="none" dirty="0"/>
              <a:t> assumes the existence of an imaginary contract between the people and the sovereign (the latter is supposed to protect the former’s rights); an effort to limit human selfishness</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endParaRPr lang="en-GB" dirty="0"/>
          </a:p>
        </p:txBody>
      </p:sp>
      <p:cxnSp>
        <p:nvCxnSpPr>
          <p:cNvPr id="4" name="Přímá spojnice se šipkou 3"/>
          <p:cNvCxnSpPr/>
          <p:nvPr/>
        </p:nvCxnSpPr>
        <p:spPr>
          <a:xfrm>
            <a:off x="5488772" y="3065250"/>
            <a:ext cx="357447"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1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654223" y="3558540"/>
            <a:ext cx="7559675" cy="982663"/>
          </a:xfrm>
        </p:spPr>
        <p:txBody>
          <a:bodyPr>
            <a:normAutofit fontScale="90000"/>
          </a:bodyPr>
          <a:lstStyle/>
          <a:p>
            <a:pPr rtl="0"/>
            <a:r>
              <a:rPr lang="en-GB" b="1" i="0" u="none"/>
              <a:t>"</a:t>
            </a:r>
            <a:r>
              <a:rPr lang="en-GB" b="1" i="1" u="none"/>
              <a:t>The concept of human rights is nothing more than the conviction that states and the entire society place themselves below the sovereignty of morality, that they recognize an unconditional phenomenon above them, something which to them is bindingly sacred (inviolable), and that they are using their powers, with which they create </a:t>
            </a:r>
            <a:r>
              <a:rPr lang="en-GB" altLang="cs-CZ" i="1" dirty="0"/>
              <a:t/>
            </a:r>
            <a:br>
              <a:rPr lang="en-GB" altLang="cs-CZ" i="1" dirty="0"/>
            </a:br>
            <a:r>
              <a:rPr lang="en-GB" b="1" i="1" u="none"/>
              <a:t>and ensure legal norms, to contribute to this goal</a:t>
            </a:r>
            <a:r>
              <a:rPr lang="en-GB" b="1" i="0" u="none"/>
              <a:t>."</a:t>
            </a:r>
            <a:endParaRPr lang="en-GB" altLang="cs-CZ" dirty="0"/>
          </a:p>
        </p:txBody>
      </p:sp>
      <p:sp>
        <p:nvSpPr>
          <p:cNvPr id="3" name="Podnadpis 2"/>
          <p:cNvSpPr>
            <a:spLocks noGrp="1"/>
          </p:cNvSpPr>
          <p:nvPr>
            <p:ph type="subTitle" idx="1"/>
          </p:nvPr>
        </p:nvSpPr>
        <p:spPr>
          <a:xfrm>
            <a:off x="753976" y="5771487"/>
            <a:ext cx="7559675" cy="944562"/>
          </a:xfrm>
        </p:spPr>
        <p:txBody>
          <a:bodyPr rtlCol="0">
            <a:normAutofit/>
          </a:bodyPr>
          <a:lstStyle/>
          <a:p>
            <a:pPr algn="r" defTabSz="899952" rtl="0" fontAlgn="auto">
              <a:spcBef>
                <a:spcPts val="984"/>
              </a:spcBef>
              <a:spcAft>
                <a:spcPts val="0"/>
              </a:spcAft>
              <a:defRPr/>
            </a:pPr>
            <a:endParaRPr lang="en-GB" b="0" i="0" u="none" dirty="0"/>
          </a:p>
          <a:p>
            <a:pPr algn="r" defTabSz="899952" rtl="0" fontAlgn="auto">
              <a:spcBef>
                <a:spcPts val="984"/>
              </a:spcBef>
              <a:spcAft>
                <a:spcPts val="0"/>
              </a:spcAft>
              <a:defRPr/>
            </a:pPr>
            <a:r>
              <a:rPr lang="en-GB" b="0" i="0" u="none" dirty="0"/>
              <a:t>Jan </a:t>
            </a:r>
            <a:r>
              <a:rPr lang="en-GB" b="0" i="0" u="none" dirty="0" err="1"/>
              <a:t>Patočka</a:t>
            </a:r>
            <a:endParaRPr lang="en-GB" dirty="0"/>
          </a:p>
        </p:txBody>
      </p:sp>
    </p:spTree>
    <p:extLst>
      <p:ext uri="{BB962C8B-B14F-4D97-AF65-F5344CB8AC3E}">
        <p14:creationId xmlns:p14="http://schemas.microsoft.com/office/powerpoint/2010/main" val="2539120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lnSpcReduction="10000"/>
          </a:bodyPr>
          <a:lstStyle/>
          <a:p>
            <a:pPr marL="342900" indent="-342900" algn="l" defTabSz="899952" rtl="0" fontAlgn="auto">
              <a:spcBef>
                <a:spcPts val="984"/>
              </a:spcBef>
              <a:spcAft>
                <a:spcPts val="0"/>
              </a:spcAft>
              <a:buFontTx/>
              <a:buChar char="-"/>
              <a:defRPr/>
            </a:pPr>
            <a:r>
              <a:rPr lang="en-GB" b="0" i="0" u="none" dirty="0"/>
              <a:t>Locke criticizes the application of mutual claims and ties (</a:t>
            </a:r>
            <a:r>
              <a:rPr lang="en-GB" b="0" i="0" u="none" dirty="0" err="1"/>
              <a:t>clientelism</a:t>
            </a:r>
            <a:r>
              <a:rPr lang="en-GB" b="0" i="0" u="none" dirty="0"/>
              <a:t>), promoting the institution of an independent arbiter (= state institutions)</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Rousseau sees authority only in the "general will" (the good of society), which entails limiting absolute freedom so that all can have "civil liberty"</a:t>
            </a:r>
            <a:endParaRPr lang="en-GB" dirty="0"/>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sz="2400" b="1" i="0" u="none" dirty="0">
                <a:solidFill>
                  <a:schemeClr val="accent1"/>
                </a:solidFill>
                <a:ea typeface="+mj-ea"/>
              </a:rPr>
              <a:t>Modern concept: </a:t>
            </a:r>
            <a:r>
              <a:rPr lang="en-GB" sz="2400" b="0" i="0" u="none" dirty="0"/>
              <a:t>Rawls claims that people need to agree to support the weaker members of society, as they themselves may become weak at any time.</a:t>
            </a:r>
            <a:endParaRPr lang="en-GB" sz="2400" b="1" dirty="0">
              <a:solidFill>
                <a:schemeClr val="accent1"/>
              </a:solidFill>
              <a:ea typeface="+mj-ea"/>
            </a:endParaRP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3709005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a:bodyPr>
          <a:lstStyle/>
          <a:p>
            <a:pPr marL="342900" indent="-342900" algn="l" defTabSz="899952" rtl="0" fontAlgn="auto">
              <a:spcBef>
                <a:spcPts val="984"/>
              </a:spcBef>
              <a:spcAft>
                <a:spcPts val="0"/>
              </a:spcAft>
              <a:buFontTx/>
              <a:buChar char="-"/>
              <a:defRPr/>
            </a:pPr>
            <a:r>
              <a:rPr lang="en-GB" b="1" i="0" u="none"/>
              <a:t>Virginia Declaration</a:t>
            </a:r>
            <a:r>
              <a:rPr lang="en-GB" b="0" i="0" u="none"/>
              <a:t> (1776) – people are free and independent, have equal rights (to life, property, freedom)</a:t>
            </a:r>
          </a:p>
          <a:p>
            <a:pPr marL="342900" indent="-342900" algn="l" defTabSz="899952" rtl="0" fontAlgn="auto">
              <a:spcBef>
                <a:spcPts val="984"/>
              </a:spcBef>
              <a:spcAft>
                <a:spcPts val="0"/>
              </a:spcAft>
              <a:buFontTx/>
              <a:buChar char="-"/>
              <a:defRPr/>
            </a:pPr>
            <a:r>
              <a:rPr lang="en-GB" b="1" i="0" u="none"/>
              <a:t>United States Declaration of Independence</a:t>
            </a:r>
            <a:r>
              <a:rPr lang="en-GB" b="0" i="0" u="none"/>
              <a:t> (1776) – "</a:t>
            </a:r>
            <a:r>
              <a:rPr lang="en-GB" b="0" i="1" u="none"/>
              <a:t>all men are created equal, that they are endowed by their Creator with certain unalienable Rights, that among these are Life, Liberty and the Pursuit of Happiness”</a:t>
            </a:r>
            <a:r>
              <a:rPr lang="en-GB" b="0" i="0" u="none"/>
              <a:t> </a:t>
            </a:r>
          </a:p>
          <a:p>
            <a:pPr marL="342900" indent="-342900" algn="l" defTabSz="899952" rtl="0" fontAlgn="auto">
              <a:spcBef>
                <a:spcPts val="984"/>
              </a:spcBef>
              <a:spcAft>
                <a:spcPts val="0"/>
              </a:spcAft>
              <a:buFontTx/>
              <a:buChar char="-"/>
              <a:defRPr/>
            </a:pPr>
            <a:endParaRPr lang="en-GB"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7644" y="4803513"/>
            <a:ext cx="3641453" cy="1786103"/>
          </a:xfrm>
          <a:prstGeom prst="rect">
            <a:avLst/>
          </a:prstGeom>
        </p:spPr>
      </p:pic>
    </p:spTree>
    <p:extLst>
      <p:ext uri="{BB962C8B-B14F-4D97-AF65-F5344CB8AC3E}">
        <p14:creationId xmlns:p14="http://schemas.microsoft.com/office/powerpoint/2010/main" val="2373404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477281" y="2149435"/>
            <a:ext cx="7559675" cy="1787236"/>
          </a:xfrm>
        </p:spPr>
        <p:txBody>
          <a:bodyPr rtlCol="0">
            <a:normAutofit/>
          </a:bodyPr>
          <a:lstStyle/>
          <a:p>
            <a:pPr marL="342900" indent="-342900" algn="l" defTabSz="899952" rtl="0" fontAlgn="auto">
              <a:spcBef>
                <a:spcPts val="984"/>
              </a:spcBef>
              <a:spcAft>
                <a:spcPts val="0"/>
              </a:spcAft>
              <a:buFontTx/>
              <a:buChar char="-"/>
              <a:defRPr/>
            </a:pPr>
            <a:r>
              <a:rPr lang="en-GB" b="0" i="0" u="none" dirty="0"/>
              <a:t>"American" </a:t>
            </a:r>
            <a:r>
              <a:rPr lang="en-GB" b="1" i="0" u="none" dirty="0"/>
              <a:t>Bill of Rights</a:t>
            </a:r>
            <a:r>
              <a:rPr lang="en-GB" b="0" i="0" u="none" dirty="0"/>
              <a:t> (1791) = the first 10 amendments to the US Constitution; establishing, for example, the right to a fair trial, the right to bear arms, freedom of speech, press, assembly, confession, and petition.</a:t>
            </a:r>
          </a:p>
          <a:p>
            <a:pPr marL="342900" indent="-342900" algn="l" defTabSz="899952" rtl="0" fontAlgn="auto">
              <a:spcBef>
                <a:spcPts val="984"/>
              </a:spcBef>
              <a:spcAft>
                <a:spcPts val="0"/>
              </a:spcAft>
              <a:buFontTx/>
              <a:buChar char="-"/>
              <a:defRPr/>
            </a:pPr>
            <a:endParaRPr lang="en-GB"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1904" y="3936671"/>
            <a:ext cx="1803550" cy="2286000"/>
          </a:xfrm>
          <a:prstGeom prst="rect">
            <a:avLst/>
          </a:prstGeom>
        </p:spPr>
      </p:pic>
      <p:sp>
        <p:nvSpPr>
          <p:cNvPr id="5" name="TextovéPole 4">
            <a:extLst>
              <a:ext uri="{FF2B5EF4-FFF2-40B4-BE49-F238E27FC236}">
                <a16:creationId xmlns:a16="http://schemas.microsoft.com/office/drawing/2014/main" id="{DC8FA006-2322-2C1C-6B8A-8324EEB81431}"/>
              </a:ext>
            </a:extLst>
          </p:cNvPr>
          <p:cNvSpPr txBox="1"/>
          <p:nvPr/>
        </p:nvSpPr>
        <p:spPr>
          <a:xfrm>
            <a:off x="477281" y="3942610"/>
            <a:ext cx="6267903" cy="3062377"/>
          </a:xfrm>
          <a:prstGeom prst="rect">
            <a:avLst/>
          </a:prstGeom>
          <a:noFill/>
        </p:spPr>
        <p:txBody>
          <a:bodyPr wrap="square" rtlCol="0">
            <a:spAutoFit/>
          </a:bodyPr>
          <a:lstStyle/>
          <a:p>
            <a:pPr marL="342900" indent="-342900" defTabSz="899952" fontAlgn="auto">
              <a:spcBef>
                <a:spcPts val="984"/>
              </a:spcBef>
              <a:spcAft>
                <a:spcPts val="0"/>
              </a:spcAft>
              <a:buFontTx/>
              <a:buChar char="-"/>
              <a:defRPr/>
            </a:pPr>
            <a:r>
              <a:rPr lang="en-GB" sz="2100" b="1" dirty="0">
                <a:solidFill>
                  <a:schemeClr val="accent2"/>
                </a:solidFill>
              </a:rPr>
              <a:t>Declaration of the Rights of Man and of the Citizen</a:t>
            </a:r>
            <a:r>
              <a:rPr lang="en-GB" sz="2100" dirty="0">
                <a:solidFill>
                  <a:schemeClr val="accent2"/>
                </a:solidFill>
              </a:rPr>
              <a:t> (1789) </a:t>
            </a:r>
          </a:p>
          <a:p>
            <a:pPr marL="342900" indent="-342900" defTabSz="899952" fontAlgn="auto">
              <a:spcBef>
                <a:spcPts val="984"/>
              </a:spcBef>
              <a:spcAft>
                <a:spcPts val="0"/>
              </a:spcAft>
              <a:buFontTx/>
              <a:buChar char="-"/>
              <a:defRPr/>
            </a:pPr>
            <a:r>
              <a:rPr lang="en-GB" sz="2100" dirty="0">
                <a:solidFill>
                  <a:schemeClr val="accent2"/>
                </a:solidFill>
              </a:rPr>
              <a:t>human rights are imprescriptible;</a:t>
            </a:r>
          </a:p>
          <a:p>
            <a:pPr marL="342900" indent="-342900" defTabSz="899952" fontAlgn="auto">
              <a:spcBef>
                <a:spcPts val="984"/>
              </a:spcBef>
              <a:spcAft>
                <a:spcPts val="0"/>
              </a:spcAft>
              <a:buFontTx/>
              <a:buChar char="-"/>
              <a:defRPr/>
            </a:pPr>
            <a:r>
              <a:rPr lang="en-GB" sz="2100" dirty="0">
                <a:solidFill>
                  <a:schemeClr val="accent2"/>
                </a:solidFill>
              </a:rPr>
              <a:t>addition of, for example, the right to resistance and security</a:t>
            </a:r>
          </a:p>
          <a:p>
            <a:pPr marL="342900" indent="-342900" defTabSz="899952" fontAlgn="auto">
              <a:spcBef>
                <a:spcPts val="984"/>
              </a:spcBef>
              <a:spcAft>
                <a:spcPts val="0"/>
              </a:spcAft>
              <a:buFontTx/>
              <a:buChar char="-"/>
              <a:defRPr/>
            </a:pPr>
            <a:r>
              <a:rPr lang="en-GB" sz="2100" dirty="0">
                <a:solidFill>
                  <a:schemeClr val="accent2"/>
                </a:solidFill>
              </a:rPr>
              <a:t>principle: </a:t>
            </a:r>
            <a:r>
              <a:rPr lang="en-GB" sz="2100" b="1" dirty="0">
                <a:solidFill>
                  <a:schemeClr val="accent2"/>
                </a:solidFill>
              </a:rPr>
              <a:t>Everything which is not forbidden is allowed.</a:t>
            </a:r>
          </a:p>
          <a:p>
            <a:endParaRPr lang="cs-CZ" sz="2100" dirty="0">
              <a:solidFill>
                <a:schemeClr val="accent2"/>
              </a:solidFill>
            </a:endParaRPr>
          </a:p>
        </p:txBody>
      </p:sp>
    </p:spTree>
    <p:extLst>
      <p:ext uri="{BB962C8B-B14F-4D97-AF65-F5344CB8AC3E}">
        <p14:creationId xmlns:p14="http://schemas.microsoft.com/office/powerpoint/2010/main" val="313397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Historical genesis of key documents</a:t>
            </a:r>
          </a:p>
        </p:txBody>
      </p:sp>
      <p:sp>
        <p:nvSpPr>
          <p:cNvPr id="3" name="Podnadpis 2"/>
          <p:cNvSpPr>
            <a:spLocks noGrp="1"/>
          </p:cNvSpPr>
          <p:nvPr>
            <p:ph type="subTitle" idx="1"/>
          </p:nvPr>
        </p:nvSpPr>
        <p:spPr>
          <a:xfrm>
            <a:off x="1011671" y="2261061"/>
            <a:ext cx="7559675" cy="3749041"/>
          </a:xfrm>
        </p:spPr>
        <p:txBody>
          <a:bodyPr rtlCol="0">
            <a:normAutofit/>
          </a:bodyPr>
          <a:lstStyle/>
          <a:p>
            <a:pPr marL="342900" indent="-342900" algn="l" defTabSz="899952" rtl="0" fontAlgn="auto">
              <a:spcBef>
                <a:spcPts val="984"/>
              </a:spcBef>
              <a:spcAft>
                <a:spcPts val="0"/>
              </a:spcAft>
              <a:buFontTx/>
              <a:buChar char="-"/>
              <a:defRPr/>
            </a:pPr>
            <a:r>
              <a:rPr lang="en-GB" b="0" i="0" u="none" dirty="0"/>
              <a:t>followed by the qualitative and quantitative development of various legal documents (Europe and North America)</a:t>
            </a:r>
          </a:p>
          <a:p>
            <a:pPr marL="342900" indent="-342900" algn="l" defTabSz="899952" rtl="0" fontAlgn="auto">
              <a:spcBef>
                <a:spcPts val="984"/>
              </a:spcBef>
              <a:spcAft>
                <a:spcPts val="0"/>
              </a:spcAft>
              <a:buFontTx/>
              <a:buChar char="-"/>
              <a:defRPr/>
            </a:pPr>
            <a:r>
              <a:rPr lang="en-GB" b="0" i="0" u="none" dirty="0"/>
              <a:t>establishment of new democratic states after WWI</a:t>
            </a:r>
          </a:p>
          <a:p>
            <a:pPr marL="342900" indent="-342900" algn="l" defTabSz="899952" rtl="0" fontAlgn="auto">
              <a:spcBef>
                <a:spcPts val="984"/>
              </a:spcBef>
              <a:spcAft>
                <a:spcPts val="0"/>
              </a:spcAft>
              <a:buFontTx/>
              <a:buChar char="-"/>
              <a:defRPr/>
            </a:pPr>
            <a:r>
              <a:rPr lang="en-GB" b="0" i="0" u="none" dirty="0"/>
              <a:t>the crisis and collapse of the concept of "human rights" during WWII</a:t>
            </a:r>
          </a:p>
          <a:p>
            <a:pPr marL="342900" indent="-342900" algn="l" defTabSz="899952" rtl="0" fontAlgn="auto">
              <a:spcBef>
                <a:spcPts val="984"/>
              </a:spcBef>
              <a:spcAft>
                <a:spcPts val="0"/>
              </a:spcAft>
              <a:buFontTx/>
              <a:buChar char="-"/>
              <a:defRPr/>
            </a:pPr>
            <a:r>
              <a:rPr lang="en-GB" b="0" i="0" u="none" dirty="0"/>
              <a:t>a new/modern concept of HRs: emphasis on the international protection of human rights (new institutions established as part of various organizations) – a person may sue their own country.</a:t>
            </a:r>
          </a:p>
        </p:txBody>
      </p:sp>
    </p:spTree>
    <p:extLst>
      <p:ext uri="{BB962C8B-B14F-4D97-AF65-F5344CB8AC3E}">
        <p14:creationId xmlns:p14="http://schemas.microsoft.com/office/powerpoint/2010/main" val="3645355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“Modern concept of human rights”</a:t>
            </a:r>
          </a:p>
        </p:txBody>
      </p:sp>
      <p:sp>
        <p:nvSpPr>
          <p:cNvPr id="3" name="Podnadpis 2"/>
          <p:cNvSpPr>
            <a:spLocks noGrp="1"/>
          </p:cNvSpPr>
          <p:nvPr>
            <p:ph type="subTitle" idx="1"/>
          </p:nvPr>
        </p:nvSpPr>
        <p:spPr>
          <a:xfrm>
            <a:off x="1011671" y="2261061"/>
            <a:ext cx="7559675" cy="3749041"/>
          </a:xfrm>
        </p:spPr>
        <p:txBody>
          <a:bodyPr rtlCol="0">
            <a:normAutofit/>
          </a:bodyPr>
          <a:lstStyle/>
          <a:p>
            <a:pPr marL="342900" indent="-342900" algn="l" defTabSz="899952" rtl="0" fontAlgn="auto">
              <a:spcBef>
                <a:spcPts val="984"/>
              </a:spcBef>
              <a:spcAft>
                <a:spcPts val="0"/>
              </a:spcAft>
              <a:buFontTx/>
              <a:buChar char="-"/>
              <a:defRPr/>
            </a:pPr>
            <a:r>
              <a:rPr lang="en-GB" b="0" i="0" u="none"/>
              <a:t>emergence after WWII</a:t>
            </a:r>
          </a:p>
          <a:p>
            <a:pPr marL="342900" indent="-342900" algn="l" defTabSz="899952" rtl="0" fontAlgn="auto">
              <a:spcBef>
                <a:spcPts val="984"/>
              </a:spcBef>
              <a:spcAft>
                <a:spcPts val="0"/>
              </a:spcAft>
              <a:buFontTx/>
              <a:buChar char="-"/>
              <a:defRPr/>
            </a:pPr>
            <a:r>
              <a:rPr lang="en-GB" b="0" i="0" u="none"/>
              <a:t>promotion of "key" values - “Four Freedoms” (of worship, of speech, from fear, from want)</a:t>
            </a:r>
          </a:p>
          <a:p>
            <a:pPr marL="342900" indent="-342900" algn="l" defTabSz="899952" rtl="0" fontAlgn="auto">
              <a:spcBef>
                <a:spcPts val="984"/>
              </a:spcBef>
              <a:spcAft>
                <a:spcPts val="0"/>
              </a:spcAft>
              <a:buFontTx/>
              <a:buChar char="-"/>
              <a:defRPr/>
            </a:pPr>
            <a:r>
              <a:rPr lang="en-GB" b="0" i="0" u="none"/>
              <a:t>HR protection is one of the goals of the UN – the </a:t>
            </a:r>
            <a:r>
              <a:rPr lang="en-GB" b="1" i="0" u="none"/>
              <a:t>UN Charter </a:t>
            </a:r>
            <a:r>
              <a:rPr lang="en-GB" b="0" i="0" u="none"/>
              <a:t>(1945) is the first example of the internationalization of HRs</a:t>
            </a:r>
          </a:p>
          <a:p>
            <a:pPr marL="342900" indent="-342900" algn="l" defTabSz="899952" rtl="0" fontAlgn="auto">
              <a:spcBef>
                <a:spcPts val="984"/>
              </a:spcBef>
              <a:spcAft>
                <a:spcPts val="0"/>
              </a:spcAft>
              <a:buFontTx/>
              <a:buChar char="-"/>
              <a:defRPr/>
            </a:pPr>
            <a:r>
              <a:rPr lang="en-GB" b="1" i="0" u="none"/>
              <a:t>Universal Declaration of Human Rights </a:t>
            </a:r>
            <a:r>
              <a:rPr lang="en-GB" b="0" i="0" u="none"/>
              <a:t>(1948) - adopted on 10 December 1948 = Human Rights Day</a:t>
            </a:r>
          </a:p>
        </p:txBody>
      </p:sp>
    </p:spTree>
    <p:extLst>
      <p:ext uri="{BB962C8B-B14F-4D97-AF65-F5344CB8AC3E}">
        <p14:creationId xmlns:p14="http://schemas.microsoft.com/office/powerpoint/2010/main" val="715144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“Modern concept of human rights”</a:t>
            </a:r>
          </a:p>
        </p:txBody>
      </p:sp>
      <p:sp>
        <p:nvSpPr>
          <p:cNvPr id="3" name="Podnadpis 2"/>
          <p:cNvSpPr>
            <a:spLocks noGrp="1"/>
          </p:cNvSpPr>
          <p:nvPr>
            <p:ph type="subTitle" idx="1"/>
          </p:nvPr>
        </p:nvSpPr>
        <p:spPr>
          <a:xfrm>
            <a:off x="1011672" y="2261061"/>
            <a:ext cx="7143114" cy="3749041"/>
          </a:xfrm>
        </p:spPr>
        <p:txBody>
          <a:bodyPr rtlCol="0">
            <a:normAutofit/>
          </a:bodyPr>
          <a:lstStyle/>
          <a:p>
            <a:pPr marL="342900" indent="-342900" algn="l" defTabSz="899952" rtl="0" fontAlgn="auto">
              <a:spcBef>
                <a:spcPts val="984"/>
              </a:spcBef>
              <a:spcAft>
                <a:spcPts val="0"/>
              </a:spcAft>
              <a:buFontTx/>
              <a:buChar char="-"/>
              <a:defRPr/>
            </a:pPr>
            <a:r>
              <a:rPr lang="en-GB" b="1" i="0" u="none"/>
              <a:t>International Covenant on Civil and Political Rights,</a:t>
            </a:r>
          </a:p>
          <a:p>
            <a:pPr marL="342900" indent="-342900" algn="l" defTabSz="899952" rtl="0" fontAlgn="auto">
              <a:spcBef>
                <a:spcPts val="984"/>
              </a:spcBef>
              <a:spcAft>
                <a:spcPts val="0"/>
              </a:spcAft>
              <a:buFontTx/>
              <a:buChar char="-"/>
              <a:defRPr/>
            </a:pPr>
            <a:endParaRPr lang="en-GB" b="1" dirty="0"/>
          </a:p>
          <a:p>
            <a:pPr marL="342900" indent="-342900" algn="l" defTabSz="899952" rtl="0" fontAlgn="auto">
              <a:spcBef>
                <a:spcPts val="984"/>
              </a:spcBef>
              <a:spcAft>
                <a:spcPts val="0"/>
              </a:spcAft>
              <a:buFontTx/>
              <a:buChar char="-"/>
              <a:defRPr/>
            </a:pPr>
            <a:r>
              <a:rPr lang="en-GB" b="1" i="0" u="none"/>
              <a:t>International Covenant on Economic, Social and Cultural Rights </a:t>
            </a:r>
            <a:r>
              <a:rPr lang="en-GB" b="0" i="0" u="none"/>
              <a:t>(both 1966)</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establishment of the </a:t>
            </a:r>
            <a:r>
              <a:rPr lang="en-GB" b="1" i="0" u="none"/>
              <a:t>Human Rights Committee </a:t>
            </a:r>
            <a:r>
              <a:rPr lang="en-GB" b="0" i="0" u="none"/>
              <a:t>(Geneva) and the </a:t>
            </a:r>
            <a:r>
              <a:rPr lang="en-GB" b="1" i="0" u="none"/>
              <a:t>Optional Protocol</a:t>
            </a: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2208570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0056" y="1622165"/>
            <a:ext cx="7559675" cy="1612900"/>
          </a:xfrm>
        </p:spPr>
        <p:txBody>
          <a:bodyPr/>
          <a:lstStyle/>
          <a:p>
            <a:pPr algn="l" rtl="0"/>
            <a:r>
              <a:rPr lang="en-GB" b="1" i="0" u="none"/>
              <a:t>“Modern concept of human rights in Europe”</a:t>
            </a:r>
          </a:p>
        </p:txBody>
      </p:sp>
      <p:sp>
        <p:nvSpPr>
          <p:cNvPr id="3" name="Podnadpis 2"/>
          <p:cNvSpPr>
            <a:spLocks noGrp="1"/>
          </p:cNvSpPr>
          <p:nvPr>
            <p:ph type="subTitle" idx="1"/>
          </p:nvPr>
        </p:nvSpPr>
        <p:spPr>
          <a:xfrm>
            <a:off x="1011672" y="2261061"/>
            <a:ext cx="7143114" cy="3749041"/>
          </a:xfrm>
        </p:spPr>
        <p:txBody>
          <a:bodyPr rtlCol="0">
            <a:normAutofit/>
          </a:bodyPr>
          <a:lstStyle/>
          <a:p>
            <a:pPr marL="342900" indent="-342900" algn="l" defTabSz="899952" rtl="0" fontAlgn="auto">
              <a:spcBef>
                <a:spcPts val="984"/>
              </a:spcBef>
              <a:spcAft>
                <a:spcPts val="0"/>
              </a:spcAft>
              <a:buFontTx/>
              <a:buChar char="-"/>
              <a:defRPr/>
            </a:pPr>
            <a:r>
              <a:rPr lang="en-GB" b="0" i="0" u="none" dirty="0"/>
              <a:t>initiated by the Council of Europe</a:t>
            </a:r>
          </a:p>
          <a:p>
            <a:pPr marL="342900" indent="-342900" algn="l" defTabSz="899952" rtl="0" fontAlgn="auto">
              <a:spcBef>
                <a:spcPts val="984"/>
              </a:spcBef>
              <a:spcAft>
                <a:spcPts val="0"/>
              </a:spcAft>
              <a:buFontTx/>
              <a:buChar char="-"/>
              <a:defRPr/>
            </a:pPr>
            <a:r>
              <a:rPr lang="en-GB" b="1" i="0" u="none" dirty="0"/>
              <a:t>European Convention on Human Rights</a:t>
            </a:r>
            <a:r>
              <a:rPr lang="en-GB" b="0" i="0" u="none" dirty="0"/>
              <a:t> (Rome 1950) – the most effective instrument for human rights protection</a:t>
            </a:r>
          </a:p>
          <a:p>
            <a:pPr marL="342900" indent="-342900" algn="l" defTabSz="899952" rtl="0" fontAlgn="auto">
              <a:spcBef>
                <a:spcPts val="984"/>
              </a:spcBef>
              <a:spcAft>
                <a:spcPts val="0"/>
              </a:spcAft>
              <a:buFontTx/>
              <a:buChar char="-"/>
              <a:defRPr/>
            </a:pPr>
            <a:r>
              <a:rPr lang="en-GB" b="0" i="0" u="none" dirty="0"/>
              <a:t>it established the following institutions: </a:t>
            </a:r>
            <a:r>
              <a:rPr lang="en-GB" b="1" i="0" u="none" dirty="0"/>
              <a:t>European Commission of Human Rights </a:t>
            </a:r>
            <a:r>
              <a:rPr lang="en-GB" b="0" i="0" u="none" dirty="0"/>
              <a:t>and </a:t>
            </a:r>
            <a:r>
              <a:rPr lang="en-GB" b="1" i="0" u="none" dirty="0"/>
              <a:t>European Court of Human Rights</a:t>
            </a:r>
            <a:endParaRPr lang="en-GB" b="1" dirty="0"/>
          </a:p>
          <a:p>
            <a:pPr marL="342900" indent="-342900" algn="l" defTabSz="899952" rtl="0" fontAlgn="auto">
              <a:spcBef>
                <a:spcPts val="984"/>
              </a:spcBef>
              <a:spcAft>
                <a:spcPts val="0"/>
              </a:spcAft>
              <a:buFontTx/>
              <a:buChar char="-"/>
              <a:defRPr/>
            </a:pPr>
            <a:r>
              <a:rPr lang="en-GB" b="1" i="0" u="none" smtClean="0"/>
              <a:t>Social </a:t>
            </a:r>
            <a:r>
              <a:rPr lang="en-GB" b="1" i="0" u="none" dirty="0"/>
              <a:t>Charter </a:t>
            </a:r>
            <a:r>
              <a:rPr lang="en-GB" b="0" i="0" u="none" dirty="0"/>
              <a:t>(1961) – emphasis on social rights </a:t>
            </a:r>
            <a:r>
              <a:rPr lang="en-GB" dirty="0"/>
              <a:t/>
            </a:r>
            <a:br>
              <a:rPr lang="en-GB" dirty="0"/>
            </a:br>
            <a:r>
              <a:rPr lang="en-GB" b="0" i="0" u="none" dirty="0"/>
              <a:t>and economic rights; valid in the Czech Republic since 1999</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4069154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Generational genesis of human rights</a:t>
            </a:r>
          </a:p>
        </p:txBody>
      </p:sp>
      <p:sp>
        <p:nvSpPr>
          <p:cNvPr id="3" name="Podnadpis 2"/>
          <p:cNvSpPr>
            <a:spLocks noGrp="1"/>
          </p:cNvSpPr>
          <p:nvPr>
            <p:ph type="subTitle" idx="1"/>
          </p:nvPr>
        </p:nvSpPr>
        <p:spPr>
          <a:xfrm>
            <a:off x="720725" y="1920241"/>
            <a:ext cx="7559675" cy="4414058"/>
          </a:xfrm>
        </p:spPr>
        <p:txBody>
          <a:bodyPr rtlCol="0">
            <a:normAutofit/>
          </a:bodyPr>
          <a:lstStyle/>
          <a:p>
            <a:pPr algn="l" rtl="0"/>
            <a:r>
              <a:rPr lang="en-GB" b="0" i="0" u="none"/>
              <a:t>1) </a:t>
            </a:r>
            <a:r>
              <a:rPr lang="en-GB" b="1" i="0" u="none"/>
              <a:t>Civil rights </a:t>
            </a:r>
            <a:r>
              <a:rPr lang="en-GB" b="0" i="0" u="none"/>
              <a:t>– in particular the right to life, the prohibition of torture and forced labour, the right to private property, freedom of movement and residence, freedom of conscience.</a:t>
            </a:r>
          </a:p>
          <a:p>
            <a:pPr algn="l" rtl="0"/>
            <a:r>
              <a:rPr lang="en-GB" b="0" i="0" u="none"/>
              <a:t>2) </a:t>
            </a:r>
            <a:r>
              <a:rPr lang="en-GB" b="1" i="0" u="none"/>
              <a:t>Political rights </a:t>
            </a:r>
            <a:r>
              <a:rPr lang="en-GB" b="0" i="0" u="none"/>
              <a:t>– in particular, freedom of speech, the right to petition, freedom of assembly, association, and universal, direct, equal suffrage by secret ballot.</a:t>
            </a:r>
          </a:p>
          <a:p>
            <a:pPr algn="l" rtl="0"/>
            <a:r>
              <a:rPr lang="en-GB" b="0" i="0" u="none"/>
              <a:t>3) </a:t>
            </a:r>
            <a:r>
              <a:rPr lang="en-GB" b="1" i="0" u="none"/>
              <a:t>Social rights</a:t>
            </a:r>
            <a:r>
              <a:rPr lang="en-GB" b="0" i="0" u="none"/>
              <a:t> – in particular the right to work, strike, remuneration, insurance and trade unions, prohibition of child labour.</a:t>
            </a:r>
          </a:p>
          <a:p>
            <a:pPr algn="l" rtl="0"/>
            <a:r>
              <a:rPr lang="en-GB" b="0" i="0" u="none"/>
              <a:t>4) </a:t>
            </a:r>
            <a:r>
              <a:rPr lang="en-GB" b="1" i="0" u="none"/>
              <a:t>Environmental rights </a:t>
            </a:r>
            <a:r>
              <a:rPr lang="en-GB" b="0" i="0" u="none"/>
              <a:t>– the right to a healthy environment.</a:t>
            </a:r>
          </a:p>
          <a:p>
            <a:pPr algn="l" defTabSz="899952" rtl="0" fontAlgn="auto">
              <a:spcBef>
                <a:spcPts val="984"/>
              </a:spcBef>
              <a:spcAft>
                <a:spcPts val="0"/>
              </a:spcAft>
              <a:defRPr/>
            </a:pPr>
            <a:endParaRPr lang="en-GB" dirty="0"/>
          </a:p>
        </p:txBody>
      </p:sp>
    </p:spTree>
    <p:extLst>
      <p:ext uri="{BB962C8B-B14F-4D97-AF65-F5344CB8AC3E}">
        <p14:creationId xmlns:p14="http://schemas.microsoft.com/office/powerpoint/2010/main" val="2306294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4" y="1281344"/>
            <a:ext cx="7559675" cy="1612900"/>
          </a:xfrm>
        </p:spPr>
        <p:txBody>
          <a:bodyPr/>
          <a:lstStyle/>
          <a:p>
            <a:pPr algn="l" rtl="0"/>
            <a:r>
              <a:rPr lang="en-GB" b="1" i="0" u="none"/>
              <a:t>Weak spots in human rights theories</a:t>
            </a:r>
          </a:p>
        </p:txBody>
      </p:sp>
      <p:sp>
        <p:nvSpPr>
          <p:cNvPr id="3" name="Podnadpis 2"/>
          <p:cNvSpPr>
            <a:spLocks noGrp="1"/>
          </p:cNvSpPr>
          <p:nvPr>
            <p:ph type="subTitle" idx="1"/>
          </p:nvPr>
        </p:nvSpPr>
        <p:spPr>
          <a:xfrm>
            <a:off x="720725" y="1920241"/>
            <a:ext cx="7559675" cy="4414058"/>
          </a:xfrm>
        </p:spPr>
        <p:txBody>
          <a:bodyPr rtlCol="0">
            <a:normAutofit/>
          </a:bodyPr>
          <a:lstStyle/>
          <a:p>
            <a:pPr algn="l" defTabSz="899952" rtl="0" fontAlgn="auto">
              <a:spcBef>
                <a:spcPts val="984"/>
              </a:spcBef>
              <a:spcAft>
                <a:spcPts val="0"/>
              </a:spcAft>
              <a:defRPr/>
            </a:pPr>
            <a:endParaRPr lang="en-GB"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8498" y="2391395"/>
            <a:ext cx="2524125" cy="3105150"/>
          </a:xfrm>
          <a:prstGeom prst="rect">
            <a:avLst/>
          </a:prstGeom>
        </p:spPr>
      </p:pic>
    </p:spTree>
    <p:extLst>
      <p:ext uri="{BB962C8B-B14F-4D97-AF65-F5344CB8AC3E}">
        <p14:creationId xmlns:p14="http://schemas.microsoft.com/office/powerpoint/2010/main" val="4277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980000"/>
            <a:ext cx="7560000" cy="1641974"/>
          </a:xfrm>
        </p:spPr>
        <p:txBody>
          <a:bodyPr>
            <a:normAutofit fontScale="90000"/>
          </a:bodyPr>
          <a:lstStyle/>
          <a:p>
            <a:r>
              <a:rPr lang="en-GB" b="1" i="0" u="none" dirty="0"/>
              <a:t>References</a:t>
            </a:r>
            <a:r>
              <a:rPr lang="en-GB" b="1" i="0" u="none" dirty="0" smtClean="0"/>
              <a:t>:</a:t>
            </a:r>
            <a:r>
              <a:rPr lang="cs-CZ" b="1" i="0" u="none" dirty="0" smtClean="0"/>
              <a:t/>
            </a:r>
            <a:br>
              <a:rPr lang="cs-CZ" b="1" i="0" u="none" dirty="0" smtClean="0"/>
            </a:br>
            <a:r>
              <a:rPr lang="cs-CZ" dirty="0"/>
              <a:t/>
            </a:r>
            <a:br>
              <a:rPr lang="cs-CZ" dirty="0"/>
            </a:br>
            <a:r>
              <a:rPr lang="cs-CZ" sz="1800" dirty="0">
                <a:hlinkClick r:id="rId2"/>
              </a:rPr>
              <a:t>https://</a:t>
            </a:r>
            <a:r>
              <a:rPr lang="cs-CZ" sz="1800" dirty="0" smtClean="0">
                <a:hlinkClick r:id="rId2"/>
              </a:rPr>
              <a:t>iuridictum.pecina.cz/w/Lidsk%C3%A9_pr%C3%A1vo</a:t>
            </a:r>
            <a:r>
              <a:rPr lang="cs-CZ" sz="1800" dirty="0"/>
              <a:t/>
            </a:r>
            <a:br>
              <a:rPr lang="cs-CZ" sz="1800" dirty="0"/>
            </a:br>
            <a:r>
              <a:rPr lang="cs-CZ" sz="1800" dirty="0">
                <a:hlinkClick r:id="rId3"/>
              </a:rPr>
              <a:t>https://</a:t>
            </a:r>
            <a:r>
              <a:rPr lang="cs-CZ" sz="1800" dirty="0" smtClean="0">
                <a:hlinkClick r:id="rId3"/>
              </a:rPr>
              <a:t>eur-lex.europa.eu/LexUriServ/LexUriServ.do?uri=OJ:C:2007:303:0001:0016:CS:PDF</a:t>
            </a:r>
            <a:r>
              <a:rPr lang="cs-CZ" sz="1800" dirty="0" smtClean="0"/>
              <a:t> </a:t>
            </a:r>
            <a:r>
              <a:rPr lang="cs-CZ" dirty="0" smtClean="0"/>
              <a:t/>
            </a:r>
            <a:br>
              <a:rPr lang="cs-CZ" dirty="0" smtClean="0"/>
            </a:br>
            <a:r>
              <a:rPr lang="en-GB" dirty="0"/>
              <a:t/>
            </a:r>
            <a:br>
              <a:rPr lang="en-GB" dirty="0"/>
            </a:br>
            <a:r>
              <a:rPr lang="en-GB" dirty="0"/>
              <a:t/>
            </a:r>
            <a:br>
              <a:rPr lang="en-GB" dirty="0"/>
            </a:br>
            <a:endParaRPr lang="en-GB" dirty="0"/>
          </a:p>
        </p:txBody>
      </p:sp>
      <p:sp>
        <p:nvSpPr>
          <p:cNvPr id="3" name="Podnadpis 2"/>
          <p:cNvSpPr>
            <a:spLocks noGrp="1"/>
          </p:cNvSpPr>
          <p:nvPr>
            <p:ph type="subTitle" idx="1"/>
          </p:nvPr>
        </p:nvSpPr>
        <p:spPr>
          <a:xfrm>
            <a:off x="720000" y="3448119"/>
            <a:ext cx="7560000" cy="2892829"/>
          </a:xfrm>
        </p:spPr>
        <p:txBody>
          <a:bodyPr/>
          <a:lstStyle/>
          <a:p>
            <a:endParaRPr lang="en-GB" dirty="0"/>
          </a:p>
          <a:p>
            <a:pPr algn="l" rtl="0"/>
            <a:r>
              <a:rPr lang="en-GB" sz="1800" b="0" i="0" u="none" dirty="0"/>
              <a:t>Constitutional Act 1/1993 Coll.</a:t>
            </a:r>
          </a:p>
          <a:p>
            <a:pPr algn="l" rtl="0"/>
            <a:r>
              <a:rPr lang="en-GB" sz="1800" b="0" i="0" u="none" dirty="0"/>
              <a:t>Act 2/1993 Coll.</a:t>
            </a:r>
          </a:p>
          <a:p>
            <a:pPr algn="l" rtl="0"/>
            <a:r>
              <a:rPr lang="en-GB" sz="1800" b="0" i="0" u="none" dirty="0"/>
              <a:t>European Convention on the Exercise of Children's Rights (ETS No. 160, 1996)</a:t>
            </a:r>
          </a:p>
          <a:p>
            <a:endParaRPr lang="en-GB" dirty="0"/>
          </a:p>
        </p:txBody>
      </p:sp>
    </p:spTree>
    <p:extLst>
      <p:ext uri="{BB962C8B-B14F-4D97-AF65-F5344CB8AC3E}">
        <p14:creationId xmlns:p14="http://schemas.microsoft.com/office/powerpoint/2010/main" val="1330112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5" y="1979613"/>
            <a:ext cx="7559675" cy="1612900"/>
          </a:xfrm>
        </p:spPr>
        <p:txBody>
          <a:bodyPr/>
          <a:lstStyle/>
          <a:p>
            <a:pPr algn="l" rtl="0"/>
            <a:r>
              <a:rPr lang="en-GB" b="1" i="0" u="none" dirty="0"/>
              <a:t>General description of human rights</a:t>
            </a:r>
          </a:p>
        </p:txBody>
      </p:sp>
      <p:sp>
        <p:nvSpPr>
          <p:cNvPr id="3" name="Podnadpis 2"/>
          <p:cNvSpPr>
            <a:spLocks noGrp="1"/>
          </p:cNvSpPr>
          <p:nvPr>
            <p:ph type="subTitle" idx="1"/>
          </p:nvPr>
        </p:nvSpPr>
        <p:spPr>
          <a:xfrm>
            <a:off x="720725" y="2593571"/>
            <a:ext cx="7559675" cy="3740727"/>
          </a:xfrm>
        </p:spPr>
        <p:txBody>
          <a:bodyPr rtlCol="0">
            <a:normAutofit/>
          </a:bodyPr>
          <a:lstStyle/>
          <a:p>
            <a:pPr marL="342900" indent="-342900" algn="l" defTabSz="899952" rtl="0" fontAlgn="auto">
              <a:spcBef>
                <a:spcPts val="984"/>
              </a:spcBef>
              <a:spcAft>
                <a:spcPts val="0"/>
              </a:spcAft>
              <a:buFontTx/>
              <a:buChar char="-"/>
              <a:defRPr/>
            </a:pPr>
            <a:r>
              <a:rPr lang="en-GB" b="0" i="0" u="none" dirty="0"/>
              <a:t>French: </a:t>
            </a:r>
            <a:r>
              <a:rPr lang="en-GB" b="0" i="1" u="none" dirty="0" err="1"/>
              <a:t>droit</a:t>
            </a:r>
            <a:r>
              <a:rPr lang="en-GB" b="0" i="1" u="none" dirty="0"/>
              <a:t> de </a:t>
            </a:r>
            <a:r>
              <a:rPr lang="en-GB" b="0" i="1" u="none" dirty="0" err="1"/>
              <a:t>l'homme</a:t>
            </a:r>
            <a:r>
              <a:rPr lang="en-GB" b="0" i="0" u="none" dirty="0"/>
              <a:t>, German: </a:t>
            </a:r>
            <a:r>
              <a:rPr lang="en-GB" b="0" i="1" u="none" dirty="0" err="1"/>
              <a:t>Menschenrecht</a:t>
            </a:r>
            <a:endParaRPr lang="en-GB" i="1" dirty="0"/>
          </a:p>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r>
              <a:rPr lang="en-GB" b="0" i="0" u="none" dirty="0"/>
              <a:t>old Czech literature: </a:t>
            </a:r>
            <a:r>
              <a:rPr lang="en-GB" b="0" i="1" u="none" dirty="0"/>
              <a:t>fundamental</a:t>
            </a:r>
            <a:r>
              <a:rPr lang="en-GB" b="0" i="0" u="none" dirty="0"/>
              <a:t> or </a:t>
            </a:r>
            <a:r>
              <a:rPr lang="en-GB" b="0" i="1" u="none" dirty="0"/>
              <a:t>basic </a:t>
            </a:r>
            <a:r>
              <a:rPr lang="en-GB" b="0" i="0" u="none" dirty="0"/>
              <a:t>rights. After WWII   </a:t>
            </a:r>
            <a:r>
              <a:rPr lang="en-GB" b="1" i="0" u="none" dirty="0"/>
              <a:t>human rights</a:t>
            </a:r>
          </a:p>
          <a:p>
            <a:pPr algn="l" defTabSz="899952" rtl="0" fontAlgn="auto">
              <a:spcBef>
                <a:spcPts val="984"/>
              </a:spcBef>
              <a:spcAft>
                <a:spcPts val="0"/>
              </a:spcAft>
              <a:defRPr/>
            </a:pPr>
            <a:endParaRPr lang="en-GB" dirty="0"/>
          </a:p>
          <a:p>
            <a:pPr algn="l" defTabSz="899952" rtl="0" fontAlgn="auto">
              <a:spcBef>
                <a:spcPts val="984"/>
              </a:spcBef>
              <a:spcAft>
                <a:spcPts val="0"/>
              </a:spcAft>
              <a:defRPr/>
            </a:pPr>
            <a:r>
              <a:rPr lang="en-GB" b="1" i="0" u="none" dirty="0"/>
              <a:t>= rights guaranteed by the constitution to all people of a given country</a:t>
            </a:r>
          </a:p>
          <a:p>
            <a:pPr algn="l" defTabSz="899952" rtl="0" fontAlgn="auto">
              <a:spcBef>
                <a:spcPts val="984"/>
              </a:spcBef>
              <a:spcAft>
                <a:spcPts val="0"/>
              </a:spcAft>
              <a:defRPr/>
            </a:pPr>
            <a:endParaRPr lang="en-GB" dirty="0"/>
          </a:p>
        </p:txBody>
      </p:sp>
      <p:cxnSp>
        <p:nvCxnSpPr>
          <p:cNvPr id="5" name="Přímá spojnice se šipkou 4"/>
          <p:cNvCxnSpPr/>
          <p:nvPr/>
        </p:nvCxnSpPr>
        <p:spPr>
          <a:xfrm>
            <a:off x="4073236" y="4314306"/>
            <a:ext cx="357447"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53499" y="1406422"/>
            <a:ext cx="7560000" cy="580320"/>
          </a:xfrm>
        </p:spPr>
        <p:txBody>
          <a:bodyPr>
            <a:normAutofit fontScale="90000"/>
          </a:bodyPr>
          <a:lstStyle/>
          <a:p>
            <a:pPr algn="l" rtl="0"/>
            <a:r>
              <a:rPr lang="en-GB" b="1" i="0" u="none" dirty="0"/>
              <a:t>References:</a:t>
            </a:r>
            <a:r>
              <a:rPr lang="en-GB" dirty="0"/>
              <a:t/>
            </a:r>
            <a:br>
              <a:rPr lang="en-GB" dirty="0"/>
            </a:br>
            <a:r>
              <a:rPr lang="en-GB" sz="2200" dirty="0"/>
              <a:t/>
            </a:r>
            <a:br>
              <a:rPr lang="en-GB" sz="2200" dirty="0"/>
            </a:br>
            <a:endParaRPr lang="en-GB" dirty="0"/>
          </a:p>
        </p:txBody>
      </p:sp>
      <p:sp>
        <p:nvSpPr>
          <p:cNvPr id="3" name="Podnadpis 2"/>
          <p:cNvSpPr>
            <a:spLocks noGrp="1"/>
          </p:cNvSpPr>
          <p:nvPr>
            <p:ph type="subTitle" idx="1"/>
          </p:nvPr>
        </p:nvSpPr>
        <p:spPr>
          <a:xfrm>
            <a:off x="751675" y="2478333"/>
            <a:ext cx="7560000" cy="4281054"/>
          </a:xfrm>
        </p:spPr>
        <p:txBody>
          <a:bodyPr/>
          <a:lstStyle/>
          <a:p>
            <a:endParaRPr lang="en-GB" dirty="0"/>
          </a:p>
          <a:p>
            <a:endParaRPr lang="en-GB" dirty="0"/>
          </a:p>
          <a:p>
            <a:pPr algn="l" rtl="0"/>
            <a:r>
              <a:rPr lang="en-GB" sz="1800" b="0" i="0" u="none" dirty="0" err="1"/>
              <a:t>Urofsky</a:t>
            </a:r>
            <a:r>
              <a:rPr lang="en-GB" sz="1800" b="0" i="0" u="none" dirty="0"/>
              <a:t>, I. M.: </a:t>
            </a:r>
            <a:r>
              <a:rPr lang="en-GB" sz="1800" b="0" i="1" u="none" dirty="0"/>
              <a:t>Basic Readings in U.S. Democracy</a:t>
            </a:r>
            <a:r>
              <a:rPr lang="en-GB" b="0" i="0" u="none" dirty="0"/>
              <a:t>. </a:t>
            </a:r>
            <a:r>
              <a:rPr lang="en-GB" sz="1800" b="0" i="0" u="none" dirty="0"/>
              <a:t>United States Information Agency, Washington D. C.; 1994.</a:t>
            </a:r>
          </a:p>
          <a:p>
            <a:pPr algn="l" rtl="0"/>
            <a:r>
              <a:rPr lang="en-GB" sz="1800" b="0" i="0" u="none" dirty="0"/>
              <a:t>Constitution of the United </a:t>
            </a:r>
            <a:r>
              <a:rPr lang="en-GB" sz="1800" b="0" i="0" u="none" dirty="0" smtClean="0"/>
              <a:t>States</a:t>
            </a:r>
            <a:endParaRPr lang="cs-CZ" sz="1800" b="0" i="0" u="none" dirty="0" smtClean="0"/>
          </a:p>
          <a:p>
            <a:pPr algn="l" rtl="0"/>
            <a:r>
              <a:rPr lang="cs-CZ" sz="1800" dirty="0" smtClean="0">
                <a:hlinkClick r:id="rId2"/>
              </a:rPr>
              <a:t>http://www.nuv.cz/uploads/STU/rozhledy/1804/2018_19_R4_1_hotovo.pdf</a:t>
            </a:r>
            <a:endParaRPr lang="cs-CZ" sz="1800" dirty="0" smtClean="0"/>
          </a:p>
          <a:p>
            <a:pPr algn="l" rtl="0"/>
            <a:r>
              <a:rPr lang="cs-CZ" sz="1800" b="0" i="0" u="none" dirty="0" err="1" smtClean="0"/>
              <a:t>Declaration</a:t>
            </a:r>
            <a:r>
              <a:rPr lang="cs-CZ" sz="1800" b="0" i="0" u="none" dirty="0" smtClean="0"/>
              <a:t> </a:t>
            </a:r>
            <a:r>
              <a:rPr lang="cs-CZ" sz="1800" b="0" i="0" u="none" dirty="0" err="1" smtClean="0"/>
              <a:t>of</a:t>
            </a:r>
            <a:r>
              <a:rPr lang="cs-CZ" sz="1800" b="0" i="0" u="none" dirty="0" smtClean="0"/>
              <a:t> </a:t>
            </a:r>
            <a:r>
              <a:rPr lang="cs-CZ" sz="1800" b="0" i="0" u="none" dirty="0" err="1" smtClean="0"/>
              <a:t>the</a:t>
            </a:r>
            <a:r>
              <a:rPr lang="cs-CZ" sz="1800" b="0" i="0" u="none" dirty="0" smtClean="0"/>
              <a:t> </a:t>
            </a:r>
            <a:r>
              <a:rPr lang="cs-CZ" sz="1800" b="0" i="0" u="none" dirty="0" err="1" smtClean="0"/>
              <a:t>Rights</a:t>
            </a:r>
            <a:r>
              <a:rPr lang="cs-CZ" sz="1800" b="0" i="0" u="none" dirty="0" smtClean="0"/>
              <a:t> </a:t>
            </a:r>
            <a:r>
              <a:rPr lang="cs-CZ" sz="1800" b="0" i="0" u="none" dirty="0" err="1" smtClean="0"/>
              <a:t>of</a:t>
            </a:r>
            <a:r>
              <a:rPr lang="cs-CZ" sz="1800" b="0" i="0" u="none" dirty="0" smtClean="0"/>
              <a:t> Man and </a:t>
            </a:r>
            <a:r>
              <a:rPr lang="cs-CZ" sz="1800" b="0" i="0" u="none" dirty="0" err="1" smtClean="0"/>
              <a:t>of</a:t>
            </a:r>
            <a:r>
              <a:rPr lang="cs-CZ" sz="1800" b="0" i="0" u="none" dirty="0" smtClean="0"/>
              <a:t> </a:t>
            </a:r>
            <a:r>
              <a:rPr lang="cs-CZ" sz="1800" b="0" i="0" u="none" dirty="0" err="1" smtClean="0"/>
              <a:t>the</a:t>
            </a:r>
            <a:r>
              <a:rPr lang="cs-CZ" sz="1800" b="0" i="0" u="none" dirty="0" smtClean="0"/>
              <a:t> Citizen: </a:t>
            </a:r>
          </a:p>
          <a:p>
            <a:pPr algn="l" rtl="0"/>
            <a:r>
              <a:rPr lang="cs-CZ" sz="1800" dirty="0" smtClean="0">
                <a:hlinkClick r:id="rId3"/>
              </a:rPr>
              <a:t>http://prameny.historie.upol.cz/artkey/dbt_00F_0000_55_Prohlaseni_prav_cloveka_a_obcana_17889.php</a:t>
            </a:r>
            <a:r>
              <a:rPr lang="cs-CZ" sz="1800" dirty="0" smtClean="0"/>
              <a:t> </a:t>
            </a:r>
            <a:endParaRPr lang="cs-CZ" sz="1800" b="0" i="0" u="none" dirty="0" smtClean="0"/>
          </a:p>
          <a:p>
            <a:pPr algn="l" rtl="0"/>
            <a:endParaRPr lang="cs-CZ" sz="1800" dirty="0">
              <a:highlight>
                <a:srgbClr val="FFFF00"/>
              </a:highlight>
              <a:hlinkClick r:id="rId2"/>
            </a:endParaRPr>
          </a:p>
          <a:p>
            <a:endParaRPr lang="en-GB" sz="1800" dirty="0"/>
          </a:p>
          <a:p>
            <a:endParaRPr lang="en-GB" sz="1800" dirty="0"/>
          </a:p>
        </p:txBody>
      </p:sp>
      <p:sp>
        <p:nvSpPr>
          <p:cNvPr id="5" name="Rectangle 1"/>
          <p:cNvSpPr>
            <a:spLocks noChangeArrowheads="1"/>
          </p:cNvSpPr>
          <p:nvPr/>
        </p:nvSpPr>
        <p:spPr bwMode="auto">
          <a:xfrm>
            <a:off x="685174" y="1986742"/>
            <a:ext cx="7594826"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212063"/>
                </a:solidFill>
                <a:effectLst/>
                <a:latin typeface="Bitstream Cyberbit"/>
              </a:rPr>
              <a:t>HANZOVÁ, Marie, KODÝM, </a:t>
            </a:r>
            <a:r>
              <a:rPr kumimoji="0" lang="en-GB" sz="1800" b="0" i="0" u="none" strike="noStrike" cap="none" normalizeH="0" baseline="0" dirty="0" err="1">
                <a:ln>
                  <a:noFill/>
                </a:ln>
                <a:solidFill>
                  <a:srgbClr val="212063"/>
                </a:solidFill>
                <a:effectLst/>
                <a:latin typeface="Bitstream Cyberbit"/>
              </a:rPr>
              <a:t>Miloslav</a:t>
            </a:r>
            <a:r>
              <a:rPr kumimoji="0" lang="en-GB" sz="1800" b="0" i="0" u="none" strike="noStrike" cap="none" normalizeH="0" baseline="0" dirty="0">
                <a:ln>
                  <a:noFill/>
                </a:ln>
                <a:solidFill>
                  <a:srgbClr val="212063"/>
                </a:solidFill>
                <a:effectLst/>
                <a:latin typeface="Bitstream Cyberbit"/>
              </a:rPr>
              <a:t> and KREMLIČKOVÁ, Marta.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dirty="0" err="1">
                <a:ln>
                  <a:noFill/>
                </a:ln>
                <a:solidFill>
                  <a:srgbClr val="212063"/>
                </a:solidFill>
                <a:effectLst/>
                <a:latin typeface="Bitstream Cyberbit"/>
              </a:rPr>
              <a:t>Práva</a:t>
            </a:r>
            <a:r>
              <a:rPr kumimoji="0" lang="en-GB" sz="1800" b="0" i="1" u="none" strike="noStrike" cap="none" normalizeH="0" baseline="0" dirty="0">
                <a:ln>
                  <a:noFill/>
                </a:ln>
                <a:solidFill>
                  <a:srgbClr val="212063"/>
                </a:solidFill>
                <a:effectLst/>
                <a:latin typeface="Bitstream Cyberbit"/>
              </a:rPr>
              <a:t> a </a:t>
            </a:r>
            <a:r>
              <a:rPr kumimoji="0" lang="en-GB" sz="1800" b="0" i="1" u="none" strike="noStrike" cap="none" normalizeH="0" baseline="0" dirty="0" err="1">
                <a:ln>
                  <a:noFill/>
                </a:ln>
                <a:solidFill>
                  <a:srgbClr val="212063"/>
                </a:solidFill>
                <a:effectLst/>
                <a:latin typeface="Bitstream Cyberbit"/>
              </a:rPr>
              <a:t>povinnosti</a:t>
            </a:r>
            <a:r>
              <a:rPr kumimoji="0" lang="en-GB" sz="1800" b="0" i="1" u="none" strike="noStrike" cap="none" normalizeH="0" baseline="0" dirty="0">
                <a:ln>
                  <a:noFill/>
                </a:ln>
                <a:solidFill>
                  <a:srgbClr val="212063"/>
                </a:solidFill>
                <a:effectLst/>
                <a:latin typeface="Bitstream Cyberbit"/>
              </a:rPr>
              <a:t> </a:t>
            </a:r>
            <a:r>
              <a:rPr kumimoji="0" lang="en-GB" sz="1800" b="0" i="1" u="none" strike="noStrike" cap="none" normalizeH="0" baseline="0" dirty="0" err="1">
                <a:ln>
                  <a:noFill/>
                </a:ln>
                <a:solidFill>
                  <a:srgbClr val="212063"/>
                </a:solidFill>
                <a:effectLst/>
                <a:latin typeface="Bitstream Cyberbit"/>
              </a:rPr>
              <a:t>našich</a:t>
            </a:r>
            <a:r>
              <a:rPr kumimoji="0" lang="en-GB" sz="1800" b="0" i="1" u="none" strike="noStrike" cap="none" normalizeH="0" baseline="0" dirty="0">
                <a:ln>
                  <a:noFill/>
                </a:ln>
                <a:solidFill>
                  <a:srgbClr val="212063"/>
                </a:solidFill>
                <a:effectLst/>
                <a:latin typeface="Bitstream Cyberbit"/>
              </a:rPr>
              <a:t> </a:t>
            </a:r>
            <a:r>
              <a:rPr kumimoji="0" lang="en-GB" sz="1800" b="0" i="1" u="none" strike="noStrike" cap="none" normalizeH="0" baseline="0" dirty="0" err="1">
                <a:ln>
                  <a:noFill/>
                </a:ln>
                <a:solidFill>
                  <a:srgbClr val="212063"/>
                </a:solidFill>
                <a:effectLst/>
                <a:latin typeface="Bitstream Cyberbit"/>
              </a:rPr>
              <a:t>dětí</a:t>
            </a:r>
            <a:r>
              <a:rPr kumimoji="0" lang="en-GB" sz="1800" b="0" i="0" u="none" strike="noStrike" cap="none" normalizeH="0" baseline="0" dirty="0">
                <a:ln>
                  <a:noFill/>
                </a:ln>
                <a:solidFill>
                  <a:srgbClr val="212063"/>
                </a:solidFill>
                <a:effectLst/>
                <a:latin typeface="Bitstream Cyberbit"/>
              </a:rPr>
              <a:t>. 1st ed. Prague: Victoria Publishing, 1995. 107 p. </a:t>
            </a:r>
            <a:r>
              <a:rPr kumimoji="0" lang="en-GB" sz="1800" b="0" i="0" u="none" strike="noStrike" cap="none" normalizeH="0" baseline="0" dirty="0">
                <a:ln>
                  <a:noFill/>
                </a:ln>
                <a:solidFill>
                  <a:schemeClr val="tx1"/>
                </a:solidFill>
                <a:effectLst/>
              </a:rPr>
              <a:t>ISBN 80-7187-007-2</a:t>
            </a:r>
            <a:r>
              <a:rPr kumimoji="0" lang="en-GB" sz="1800" b="0" i="0" u="none" strike="noStrike" cap="none" normalizeH="0" baseline="0" dirty="0">
                <a:ln>
                  <a:noFill/>
                </a:ln>
                <a:solidFill>
                  <a:srgbClr val="212063"/>
                </a:solidFill>
                <a:effectLst/>
                <a:latin typeface="Bitstream Cyberbit"/>
              </a:rPr>
              <a:t>.</a:t>
            </a:r>
            <a:r>
              <a:rPr kumimoji="0" lang="en-GB" sz="1800" b="0" i="0" u="none" strike="noStrike" cap="none" normalizeH="0" baseline="0" dirty="0">
                <a:ln>
                  <a:noFill/>
                </a:ln>
                <a:solidFill>
                  <a:schemeClr val="tx1"/>
                </a:solidFill>
                <a:effectLst/>
              </a:rPr>
              <a:t> </a:t>
            </a:r>
            <a:endParaRPr kumimoji="0" lang="en-GB"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5711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5" y="1979613"/>
            <a:ext cx="7559675" cy="1612900"/>
          </a:xfrm>
        </p:spPr>
        <p:txBody>
          <a:bodyPr/>
          <a:lstStyle/>
          <a:p>
            <a:pPr algn="l" rtl="0"/>
            <a:r>
              <a:rPr lang="en-GB" b="1" i="0" u="none"/>
              <a:t>General description of human rights</a:t>
            </a:r>
          </a:p>
        </p:txBody>
      </p:sp>
      <p:sp>
        <p:nvSpPr>
          <p:cNvPr id="3" name="Podnadpis 2"/>
          <p:cNvSpPr>
            <a:spLocks noGrp="1"/>
          </p:cNvSpPr>
          <p:nvPr>
            <p:ph type="subTitle" idx="1"/>
          </p:nvPr>
        </p:nvSpPr>
        <p:spPr>
          <a:xfrm>
            <a:off x="720725" y="2593571"/>
            <a:ext cx="7559675" cy="3740727"/>
          </a:xfrm>
        </p:spPr>
        <p:txBody>
          <a:bodyPr rtlCol="0">
            <a:normAutofit/>
          </a:bodyPr>
          <a:lstStyle/>
          <a:p>
            <a:pPr marL="342900" indent="-342900" algn="l" defTabSz="899952" rtl="0" fontAlgn="auto">
              <a:spcBef>
                <a:spcPts val="984"/>
              </a:spcBef>
              <a:spcAft>
                <a:spcPts val="0"/>
              </a:spcAft>
              <a:buFontTx/>
              <a:buChar char="-"/>
              <a:defRPr/>
            </a:pPr>
            <a:r>
              <a:rPr lang="en-GB" b="0" i="0" u="none" dirty="0"/>
              <a:t>HRs are guaranteed in the Czech Republic by the Charter of Fundamental Rights and Freedoms (Constitutional Act No. 2/1993 Coll.)</a:t>
            </a:r>
          </a:p>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r>
              <a:rPr lang="en-GB" b="0" i="0" u="none" dirty="0"/>
              <a:t>recognized human rights cannot be restricted by law, only expanded </a:t>
            </a:r>
          </a:p>
          <a:p>
            <a:pPr marL="342900" indent="-342900" algn="l" defTabSz="899952" rtl="0" fontAlgn="auto">
              <a:spcBef>
                <a:spcPts val="984"/>
              </a:spcBef>
              <a:spcAft>
                <a:spcPts val="0"/>
              </a:spcAft>
              <a:buFontTx/>
              <a:buChar char="-"/>
              <a:defRPr/>
            </a:pPr>
            <a:endParaRPr lang="en-GB" dirty="0"/>
          </a:p>
          <a:p>
            <a:pPr marL="342900" indent="-342900" defTabSz="899952" fontAlgn="auto">
              <a:spcBef>
                <a:spcPts val="984"/>
              </a:spcBef>
              <a:spcAft>
                <a:spcPts val="0"/>
              </a:spcAft>
              <a:buFontTx/>
              <a:buChar char="-"/>
              <a:defRPr/>
            </a:pPr>
            <a:r>
              <a:rPr lang="en-GB" b="0" i="0" u="none" dirty="0"/>
              <a:t>HRs are protected by the court system</a:t>
            </a:r>
            <a:r>
              <a:rPr lang="en-GB" dirty="0"/>
              <a:t>, in particular </a:t>
            </a:r>
            <a:r>
              <a:rPr lang="en-GB" b="0" i="0" u="none" dirty="0"/>
              <a:t>the Constitutional Court of the Czech Republic</a:t>
            </a:r>
            <a:endParaRPr lang="en-GB" dirty="0"/>
          </a:p>
        </p:txBody>
      </p:sp>
    </p:spTree>
    <p:extLst>
      <p:ext uri="{BB962C8B-B14F-4D97-AF65-F5344CB8AC3E}">
        <p14:creationId xmlns:p14="http://schemas.microsoft.com/office/powerpoint/2010/main" val="153363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720725" y="1979613"/>
            <a:ext cx="7559675" cy="1612900"/>
          </a:xfrm>
        </p:spPr>
        <p:txBody>
          <a:bodyPr/>
          <a:lstStyle/>
          <a:p>
            <a:pPr algn="l" rtl="0"/>
            <a:r>
              <a:rPr lang="en-GB" b="1" i="0" u="none"/>
              <a:t>General description of human rights</a:t>
            </a:r>
          </a:p>
        </p:txBody>
      </p:sp>
      <p:sp>
        <p:nvSpPr>
          <p:cNvPr id="3" name="Podnadpis 2"/>
          <p:cNvSpPr>
            <a:spLocks noGrp="1"/>
          </p:cNvSpPr>
          <p:nvPr>
            <p:ph type="subTitle" idx="1"/>
          </p:nvPr>
        </p:nvSpPr>
        <p:spPr>
          <a:xfrm>
            <a:off x="720725" y="2593571"/>
            <a:ext cx="7559675" cy="3740727"/>
          </a:xfrm>
        </p:spPr>
        <p:txBody>
          <a:bodyPr rtlCol="0">
            <a:normAutofit/>
          </a:bodyPr>
          <a:lstStyle/>
          <a:p>
            <a:pPr marL="342900" indent="-342900" algn="l" defTabSz="899952" rtl="0" fontAlgn="auto">
              <a:spcBef>
                <a:spcPts val="984"/>
              </a:spcBef>
              <a:spcAft>
                <a:spcPts val="0"/>
              </a:spcAft>
              <a:buFontTx/>
              <a:buChar char="-"/>
              <a:defRPr/>
            </a:pPr>
            <a:r>
              <a:rPr lang="en-GB" b="0" i="0" u="none"/>
              <a:t>International supervision is carried out by the </a:t>
            </a:r>
            <a:r>
              <a:rPr lang="en-GB" b="1" i="0" u="none"/>
              <a:t>UN </a:t>
            </a:r>
            <a:r>
              <a:rPr lang="en-GB" b="0" i="0" u="none"/>
              <a:t>(the International Labor Organization), the </a:t>
            </a:r>
            <a:r>
              <a:rPr lang="en-GB" b="1" i="0" u="none"/>
              <a:t>Council of Europe </a:t>
            </a:r>
            <a:r>
              <a:rPr lang="en-GB" b="0" i="0" u="none"/>
              <a:t>(European Court of Human Rights)</a:t>
            </a:r>
          </a:p>
          <a:p>
            <a:pPr algn="l" defTabSz="899952" rtl="0" fontAlgn="auto">
              <a:spcBef>
                <a:spcPts val="984"/>
              </a:spcBef>
              <a:spcAft>
                <a:spcPts val="0"/>
              </a:spcAft>
              <a:defRPr/>
            </a:pPr>
            <a:r>
              <a:rPr lang="en-GB" b="0" i="0" u="none"/>
              <a:t>Examples of international treaties: </a:t>
            </a:r>
          </a:p>
          <a:p>
            <a:pPr algn="l" defTabSz="899952" rtl="0" fontAlgn="auto">
              <a:spcBef>
                <a:spcPts val="984"/>
              </a:spcBef>
              <a:spcAft>
                <a:spcPts val="0"/>
              </a:spcAft>
              <a:defRPr/>
            </a:pPr>
            <a:r>
              <a:rPr lang="en-GB" b="0" i="0" u="none"/>
              <a:t>1) International Covenant on Civil and Political Rights, </a:t>
            </a:r>
          </a:p>
          <a:p>
            <a:pPr algn="l" defTabSz="899952" rtl="0" fontAlgn="auto">
              <a:spcBef>
                <a:spcPts val="984"/>
              </a:spcBef>
              <a:spcAft>
                <a:spcPts val="0"/>
              </a:spcAft>
              <a:defRPr/>
            </a:pPr>
            <a:r>
              <a:rPr lang="en-GB" b="0" i="0" u="none"/>
              <a:t>2) Convention against Torture, </a:t>
            </a:r>
          </a:p>
          <a:p>
            <a:pPr algn="l" defTabSz="899952" rtl="0" fontAlgn="auto">
              <a:spcBef>
                <a:spcPts val="984"/>
              </a:spcBef>
              <a:spcAft>
                <a:spcPts val="0"/>
              </a:spcAft>
              <a:defRPr/>
            </a:pPr>
            <a:r>
              <a:rPr lang="en-GB" b="0" i="0" u="none"/>
              <a:t>3) Convention on the Rights of the Child</a:t>
            </a:r>
          </a:p>
          <a:p>
            <a:pPr algn="l" defTabSz="899952" rtl="0" fontAlgn="auto">
              <a:spcBef>
                <a:spcPts val="984"/>
              </a:spcBef>
              <a:spcAft>
                <a:spcPts val="0"/>
              </a:spcAft>
              <a:defRPr/>
            </a:pPr>
            <a:r>
              <a:rPr lang="en-GB" b="0" i="0" u="none"/>
              <a:t>4) Universal Declaration of Human Rights</a:t>
            </a:r>
          </a:p>
          <a:p>
            <a:pPr algn="l" defTabSz="899952" rtl="0" fontAlgn="auto">
              <a:spcBef>
                <a:spcPts val="984"/>
              </a:spcBef>
              <a:spcAft>
                <a:spcPts val="0"/>
              </a:spcAft>
              <a:defRPr/>
            </a:pPr>
            <a:r>
              <a:rPr lang="en-GB" b="0" i="0" u="none"/>
              <a:t>5) European Convention on Human Rights</a:t>
            </a:r>
            <a:endParaRPr lang="en-GB" dirty="0"/>
          </a:p>
        </p:txBody>
      </p:sp>
    </p:spTree>
    <p:extLst>
      <p:ext uri="{BB962C8B-B14F-4D97-AF65-F5344CB8AC3E}">
        <p14:creationId xmlns:p14="http://schemas.microsoft.com/office/powerpoint/2010/main" val="3179213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54223" y="1455911"/>
            <a:ext cx="7559675" cy="1612900"/>
          </a:xfrm>
        </p:spPr>
        <p:txBody>
          <a:bodyPr/>
          <a:lstStyle/>
          <a:p>
            <a:pPr algn="l" rtl="0"/>
            <a:r>
              <a:rPr lang="en-GB" b="1" i="0" u="none"/>
              <a:t>Characteristics of human rights</a:t>
            </a:r>
          </a:p>
        </p:txBody>
      </p:sp>
      <p:sp>
        <p:nvSpPr>
          <p:cNvPr id="3" name="Podnadpis 2"/>
          <p:cNvSpPr>
            <a:spLocks noGrp="1"/>
          </p:cNvSpPr>
          <p:nvPr>
            <p:ph type="subTitle" idx="1"/>
          </p:nvPr>
        </p:nvSpPr>
        <p:spPr>
          <a:xfrm>
            <a:off x="720725" y="2593571"/>
            <a:ext cx="7559675" cy="3740727"/>
          </a:xfrm>
        </p:spPr>
        <p:txBody>
          <a:bodyPr rtlCol="0">
            <a:normAutofit/>
          </a:bodyPr>
          <a:lstStyle/>
          <a:p>
            <a:pPr marL="342900" indent="-342900" algn="l" defTabSz="899952" rtl="0" fontAlgn="auto">
              <a:spcBef>
                <a:spcPts val="984"/>
              </a:spcBef>
              <a:spcAft>
                <a:spcPts val="0"/>
              </a:spcAft>
              <a:buFontTx/>
              <a:buChar char="-"/>
              <a:defRPr/>
            </a:pPr>
            <a:r>
              <a:rPr lang="en-GB" b="0" i="0" u="none" dirty="0"/>
              <a:t>HRs indicate a certain level of civilization</a:t>
            </a:r>
          </a:p>
          <a:p>
            <a:pPr marL="342900" indent="-342900" algn="l" defTabSz="899952" rtl="0" fontAlgn="auto">
              <a:spcBef>
                <a:spcPts val="984"/>
              </a:spcBef>
              <a:spcAft>
                <a:spcPts val="0"/>
              </a:spcAft>
              <a:buFontTx/>
              <a:buChar char="-"/>
              <a:defRPr/>
            </a:pPr>
            <a:r>
              <a:rPr lang="en-GB" b="0" i="0" u="none" dirty="0"/>
              <a:t>HRs express general morality</a:t>
            </a:r>
          </a:p>
          <a:p>
            <a:pPr marL="342900" indent="-342900" algn="l" defTabSz="899952" rtl="0" fontAlgn="auto">
              <a:spcBef>
                <a:spcPts val="984"/>
              </a:spcBef>
              <a:spcAft>
                <a:spcPts val="0"/>
              </a:spcAft>
              <a:buFontTx/>
              <a:buChar char="-"/>
              <a:defRPr/>
            </a:pPr>
            <a:r>
              <a:rPr lang="en-GB" b="0" i="0" u="none" dirty="0"/>
              <a:t>the aim is the protection of an individual from abuse (for example by state authorities)</a:t>
            </a:r>
          </a:p>
          <a:p>
            <a:pPr marL="342900" indent="-342900" algn="l" defTabSz="899952" rtl="0" fontAlgn="auto">
              <a:spcBef>
                <a:spcPts val="984"/>
              </a:spcBef>
              <a:spcAft>
                <a:spcPts val="0"/>
              </a:spcAft>
              <a:buFontTx/>
              <a:buChar char="-"/>
              <a:defRPr/>
            </a:pPr>
            <a:r>
              <a:rPr lang="en-GB" b="1" i="0" u="none" dirty="0"/>
              <a:t>HR basic attributes</a:t>
            </a:r>
            <a:r>
              <a:rPr lang="en-GB" b="0" i="0" u="none" dirty="0"/>
              <a:t>:	</a:t>
            </a:r>
            <a:r>
              <a:rPr lang="en-GB" b="1" i="0" u="none" dirty="0"/>
              <a:t>1) vested, </a:t>
            </a:r>
            <a:endParaRPr lang="en-GB" b="1" dirty="0"/>
          </a:p>
          <a:p>
            <a:pPr algn="l" defTabSz="899952" rtl="0" fontAlgn="auto">
              <a:spcBef>
                <a:spcPts val="984"/>
              </a:spcBef>
              <a:spcAft>
                <a:spcPts val="0"/>
              </a:spcAft>
              <a:defRPr/>
            </a:pPr>
            <a:r>
              <a:rPr lang="en-GB" b="0" i="0" u="none" dirty="0"/>
              <a:t>				</a:t>
            </a:r>
            <a:r>
              <a:rPr lang="en-GB" b="1" i="0" u="none" dirty="0"/>
              <a:t>2) inalienable, </a:t>
            </a:r>
            <a:endParaRPr lang="en-GB" b="1" dirty="0"/>
          </a:p>
          <a:p>
            <a:pPr algn="l" defTabSz="899952" rtl="0" fontAlgn="auto">
              <a:spcBef>
                <a:spcPts val="984"/>
              </a:spcBef>
              <a:spcAft>
                <a:spcPts val="0"/>
              </a:spcAft>
              <a:defRPr/>
            </a:pPr>
            <a:r>
              <a:rPr lang="en-GB" b="0" i="0" u="none" dirty="0"/>
              <a:t>				</a:t>
            </a:r>
            <a:r>
              <a:rPr lang="en-GB" b="1" i="0" u="none" dirty="0"/>
              <a:t>3) imprescriptible, </a:t>
            </a:r>
            <a:endParaRPr lang="en-GB" b="1" dirty="0"/>
          </a:p>
          <a:p>
            <a:pPr algn="l" defTabSz="899952" rtl="0" fontAlgn="auto">
              <a:spcBef>
                <a:spcPts val="984"/>
              </a:spcBef>
              <a:spcAft>
                <a:spcPts val="0"/>
              </a:spcAft>
              <a:defRPr/>
            </a:pPr>
            <a:r>
              <a:rPr lang="en-GB" b="0" i="0" u="none" dirty="0"/>
              <a:t>				</a:t>
            </a:r>
            <a:r>
              <a:rPr lang="en-GB" b="1" i="0" u="none" dirty="0"/>
              <a:t>4) non-cancellable.</a:t>
            </a:r>
            <a:endParaRPr lang="en-GB" b="1" dirty="0"/>
          </a:p>
        </p:txBody>
      </p:sp>
    </p:spTree>
    <p:extLst>
      <p:ext uri="{BB962C8B-B14F-4D97-AF65-F5344CB8AC3E}">
        <p14:creationId xmlns:p14="http://schemas.microsoft.com/office/powerpoint/2010/main" val="213054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54223" y="1455911"/>
            <a:ext cx="7559675" cy="1612900"/>
          </a:xfrm>
        </p:spPr>
        <p:txBody>
          <a:bodyPr/>
          <a:lstStyle/>
          <a:p>
            <a:pPr algn="l" rtl="0"/>
            <a:r>
              <a:rPr lang="en-GB" b="1" i="0" u="none"/>
              <a:t>Theory of development</a:t>
            </a:r>
          </a:p>
        </p:txBody>
      </p:sp>
      <p:sp>
        <p:nvSpPr>
          <p:cNvPr id="3" name="Podnadpis 2"/>
          <p:cNvSpPr>
            <a:spLocks noGrp="1"/>
          </p:cNvSpPr>
          <p:nvPr>
            <p:ph type="subTitle" idx="1"/>
          </p:nvPr>
        </p:nvSpPr>
        <p:spPr>
          <a:xfrm>
            <a:off x="720725" y="1920241"/>
            <a:ext cx="7559675" cy="4414058"/>
          </a:xfrm>
        </p:spPr>
        <p:txBody>
          <a:bodyPr rtlCol="0">
            <a:normAutofit lnSpcReduction="10000"/>
          </a:bodyPr>
          <a:lstStyle/>
          <a:p>
            <a:pPr algn="l" defTabSz="899952" rtl="0" fontAlgn="auto">
              <a:spcBef>
                <a:spcPts val="984"/>
              </a:spcBef>
              <a:spcAft>
                <a:spcPts val="0"/>
              </a:spcAft>
              <a:defRPr/>
            </a:pPr>
            <a:r>
              <a:rPr lang="en-GB" b="1" i="0" u="none"/>
              <a:t>1) Natural law </a:t>
            </a:r>
          </a:p>
          <a:p>
            <a:pPr marL="342900" indent="-342900" algn="l" defTabSz="899952" rtl="0" fontAlgn="auto">
              <a:spcBef>
                <a:spcPts val="984"/>
              </a:spcBef>
              <a:spcAft>
                <a:spcPts val="0"/>
              </a:spcAft>
              <a:buFontTx/>
              <a:buChar char="-"/>
              <a:defRPr/>
            </a:pPr>
            <a:r>
              <a:rPr lang="en-GB" b="0" i="0" u="none"/>
              <a:t>law is independent of people</a:t>
            </a:r>
          </a:p>
          <a:p>
            <a:pPr marL="342900" indent="-342900" algn="l" defTabSz="899952" rtl="0" fontAlgn="auto">
              <a:spcBef>
                <a:spcPts val="984"/>
              </a:spcBef>
              <a:spcAft>
                <a:spcPts val="0"/>
              </a:spcAft>
              <a:buFontTx/>
              <a:buChar char="-"/>
              <a:defRPr/>
            </a:pPr>
            <a:r>
              <a:rPr lang="en-GB" b="0" i="0" u="none"/>
              <a:t>objective law and objective morality exist</a:t>
            </a:r>
          </a:p>
          <a:p>
            <a:pPr marL="342900" indent="-342900" algn="l" defTabSz="899952" rtl="0" fontAlgn="auto">
              <a:spcBef>
                <a:spcPts val="984"/>
              </a:spcBef>
              <a:spcAft>
                <a:spcPts val="0"/>
              </a:spcAft>
              <a:buFontTx/>
              <a:buChar char="-"/>
              <a:defRPr/>
            </a:pPr>
            <a:r>
              <a:rPr lang="en-GB" b="0" i="0" u="none"/>
              <a:t>values in society are given, timeless, universal, and absolute</a:t>
            </a:r>
          </a:p>
          <a:p>
            <a:pPr algn="l" defTabSz="899952" rtl="0" fontAlgn="auto">
              <a:spcBef>
                <a:spcPts val="984"/>
              </a:spcBef>
              <a:spcAft>
                <a:spcPts val="0"/>
              </a:spcAft>
              <a:defRPr/>
            </a:pPr>
            <a:r>
              <a:rPr lang="en-GB" b="1" i="0" u="none"/>
              <a:t>2) Positive law</a:t>
            </a:r>
          </a:p>
          <a:p>
            <a:pPr marL="342900" indent="-342900" algn="l" defTabSz="899952" rtl="0" fontAlgn="auto">
              <a:spcBef>
                <a:spcPts val="984"/>
              </a:spcBef>
              <a:spcAft>
                <a:spcPts val="0"/>
              </a:spcAft>
              <a:buFontTx/>
              <a:buChar char="-"/>
              <a:defRPr/>
            </a:pPr>
            <a:r>
              <a:rPr lang="en-GB" b="0" i="0" u="none"/>
              <a:t>law is a human product</a:t>
            </a:r>
          </a:p>
          <a:p>
            <a:pPr marL="342900" indent="-342900" algn="l" defTabSz="899952" rtl="0" fontAlgn="auto">
              <a:spcBef>
                <a:spcPts val="984"/>
              </a:spcBef>
              <a:spcAft>
                <a:spcPts val="0"/>
              </a:spcAft>
              <a:buFontTx/>
              <a:buChar char="-"/>
              <a:defRPr/>
            </a:pPr>
            <a:r>
              <a:rPr lang="en-GB" b="0" i="0" u="none"/>
              <a:t>law is that which is codified</a:t>
            </a:r>
          </a:p>
          <a:p>
            <a:pPr marL="342900" indent="-342900" algn="l" defTabSz="899952" rtl="0" fontAlgn="auto">
              <a:spcBef>
                <a:spcPts val="984"/>
              </a:spcBef>
              <a:spcAft>
                <a:spcPts val="0"/>
              </a:spcAft>
              <a:buFontTx/>
              <a:buChar char="-"/>
              <a:defRPr/>
            </a:pPr>
            <a:r>
              <a:rPr lang="en-GB" b="0" i="0" u="none"/>
              <a:t>there is no relationship between law and morality (moral judgments are unacceptable)</a:t>
            </a:r>
          </a:p>
          <a:p>
            <a:pPr marL="342900" indent="-342900" algn="l" defTabSz="899952" rtl="0" fontAlgn="auto">
              <a:spcBef>
                <a:spcPts val="984"/>
              </a:spcBef>
              <a:spcAft>
                <a:spcPts val="0"/>
              </a:spcAft>
              <a:buFontTx/>
              <a:buChar char="-"/>
              <a:defRPr/>
            </a:pPr>
            <a:r>
              <a:rPr lang="en-GB" b="0" i="0" u="none"/>
              <a:t>There is no absolute law, justice is conditional</a:t>
            </a:r>
            <a:endParaRPr lang="en-GB" dirty="0"/>
          </a:p>
        </p:txBody>
      </p:sp>
    </p:spTree>
    <p:extLst>
      <p:ext uri="{BB962C8B-B14F-4D97-AF65-F5344CB8AC3E}">
        <p14:creationId xmlns:p14="http://schemas.microsoft.com/office/powerpoint/2010/main" val="3163289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54223" y="1455911"/>
            <a:ext cx="7559675" cy="1612900"/>
          </a:xfrm>
        </p:spPr>
        <p:txBody>
          <a:bodyPr/>
          <a:lstStyle/>
          <a:p>
            <a:pPr algn="l" rtl="0"/>
            <a:r>
              <a:rPr lang="en-GB" b="1" i="0" u="none"/>
              <a:t>Theory negatives:</a:t>
            </a:r>
          </a:p>
        </p:txBody>
      </p:sp>
      <p:sp>
        <p:nvSpPr>
          <p:cNvPr id="3" name="Podnadpis 2"/>
          <p:cNvSpPr>
            <a:spLocks noGrp="1"/>
          </p:cNvSpPr>
          <p:nvPr>
            <p:ph type="subTitle" idx="1"/>
          </p:nvPr>
        </p:nvSpPr>
        <p:spPr>
          <a:xfrm>
            <a:off x="720725" y="1920241"/>
            <a:ext cx="7559675" cy="4414058"/>
          </a:xfrm>
        </p:spPr>
        <p:txBody>
          <a:bodyPr rtlCol="0">
            <a:normAutofit/>
          </a:bodyPr>
          <a:lstStyle/>
          <a:p>
            <a:pPr algn="l" defTabSz="899952" rtl="0" fontAlgn="auto">
              <a:spcBef>
                <a:spcPts val="984"/>
              </a:spcBef>
              <a:spcAft>
                <a:spcPts val="0"/>
              </a:spcAft>
              <a:defRPr/>
            </a:pPr>
            <a:endParaRPr lang="en-GB" b="1" dirty="0"/>
          </a:p>
          <a:p>
            <a:pPr algn="l" defTabSz="899952" rtl="0" fontAlgn="auto">
              <a:spcBef>
                <a:spcPts val="984"/>
              </a:spcBef>
              <a:spcAft>
                <a:spcPts val="0"/>
              </a:spcAft>
              <a:defRPr/>
            </a:pPr>
            <a:r>
              <a:rPr lang="en-GB" b="1" i="0" u="none"/>
              <a:t>1) Natural law </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inspiration from "nature" can trigger suggestions for excluding a social group (abused by dictators)</a:t>
            </a:r>
          </a:p>
          <a:p>
            <a:pPr marL="342900" indent="-342900" algn="l" defTabSz="899952" rtl="0" fontAlgn="auto">
              <a:spcBef>
                <a:spcPts val="984"/>
              </a:spcBef>
              <a:spcAft>
                <a:spcPts val="0"/>
              </a:spcAft>
              <a:buFontTx/>
              <a:buChar char="-"/>
              <a:defRPr/>
            </a:pPr>
            <a:endParaRPr lang="en-GB" dirty="0"/>
          </a:p>
          <a:p>
            <a:pPr algn="l" defTabSz="899952" rtl="0" fontAlgn="auto">
              <a:spcBef>
                <a:spcPts val="984"/>
              </a:spcBef>
              <a:spcAft>
                <a:spcPts val="0"/>
              </a:spcAft>
              <a:defRPr/>
            </a:pPr>
            <a:r>
              <a:rPr lang="en-GB" b="1" i="0" u="none"/>
              <a:t>2) Positive law</a:t>
            </a:r>
          </a:p>
          <a:p>
            <a:pPr algn="l" defTabSz="899952" rtl="0" fontAlgn="auto">
              <a:spcBef>
                <a:spcPts val="984"/>
              </a:spcBef>
              <a:spcAft>
                <a:spcPts val="0"/>
              </a:spcAft>
              <a:defRPr/>
            </a:pPr>
            <a:endParaRPr lang="en-GB" b="1" dirty="0"/>
          </a:p>
          <a:p>
            <a:pPr marL="342900" indent="-342900" algn="l" defTabSz="899952" rtl="0" fontAlgn="auto">
              <a:spcBef>
                <a:spcPts val="984"/>
              </a:spcBef>
              <a:spcAft>
                <a:spcPts val="0"/>
              </a:spcAft>
              <a:buFontTx/>
              <a:buChar char="-"/>
              <a:defRPr/>
            </a:pPr>
            <a:r>
              <a:rPr lang="en-GB" b="0" i="0" u="none"/>
              <a:t>"anything" that suits those in power may be approved     social injustice</a:t>
            </a:r>
          </a:p>
          <a:p>
            <a:pPr marL="342900" indent="-342900" algn="l" defTabSz="899952" rtl="0" fontAlgn="auto">
              <a:spcBef>
                <a:spcPts val="984"/>
              </a:spcBef>
              <a:spcAft>
                <a:spcPts val="0"/>
              </a:spcAft>
              <a:buFontTx/>
              <a:buChar char="-"/>
              <a:defRPr/>
            </a:pPr>
            <a:endParaRPr lang="en-GB" dirty="0"/>
          </a:p>
        </p:txBody>
      </p:sp>
      <p:cxnSp>
        <p:nvCxnSpPr>
          <p:cNvPr id="4" name="Přímá spojnice se šipkou 3"/>
          <p:cNvCxnSpPr/>
          <p:nvPr/>
        </p:nvCxnSpPr>
        <p:spPr>
          <a:xfrm>
            <a:off x="7215447" y="5536278"/>
            <a:ext cx="357447"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882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54223" y="1455911"/>
            <a:ext cx="7559675" cy="1612900"/>
          </a:xfrm>
        </p:spPr>
        <p:txBody>
          <a:bodyPr/>
          <a:lstStyle/>
          <a:p>
            <a:pPr algn="l" rtl="0"/>
            <a:r>
              <a:rPr lang="en-GB" b="1" i="0" u="none"/>
              <a:t>The best solution?</a:t>
            </a:r>
          </a:p>
        </p:txBody>
      </p:sp>
      <p:sp>
        <p:nvSpPr>
          <p:cNvPr id="3" name="Podnadpis 2"/>
          <p:cNvSpPr>
            <a:spLocks noGrp="1"/>
          </p:cNvSpPr>
          <p:nvPr>
            <p:ph type="subTitle" idx="1"/>
          </p:nvPr>
        </p:nvSpPr>
        <p:spPr>
          <a:xfrm>
            <a:off x="720725" y="1920241"/>
            <a:ext cx="7559675" cy="4414058"/>
          </a:xfrm>
        </p:spPr>
        <p:txBody>
          <a:bodyPr rtlCol="0">
            <a:normAutofit/>
          </a:bodyPr>
          <a:lstStyle/>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r>
              <a:rPr lang="en-GB" b="0" i="0" u="none" dirty="0"/>
              <a:t>combination of both approaches:</a:t>
            </a:r>
          </a:p>
          <a:p>
            <a:pPr marL="792876" lvl="1" indent="-342900" algn="l" defTabSz="899952" rtl="0" fontAlgn="auto">
              <a:spcBef>
                <a:spcPts val="984"/>
              </a:spcBef>
              <a:spcAft>
                <a:spcPts val="0"/>
              </a:spcAft>
              <a:buFontTx/>
              <a:buChar char="-"/>
              <a:defRPr/>
            </a:pPr>
            <a:r>
              <a:rPr lang="en-GB" b="0" i="0" u="none" dirty="0"/>
              <a:t>legitimacy (1)</a:t>
            </a:r>
          </a:p>
          <a:p>
            <a:pPr marL="792876" lvl="1" indent="-342900" algn="l" defTabSz="899952" rtl="0" fontAlgn="auto">
              <a:spcBef>
                <a:spcPts val="984"/>
              </a:spcBef>
              <a:spcAft>
                <a:spcPts val="0"/>
              </a:spcAft>
              <a:buFontTx/>
              <a:buChar char="-"/>
              <a:defRPr/>
            </a:pPr>
            <a:r>
              <a:rPr lang="en-GB" b="0" i="0" u="none" dirty="0"/>
              <a:t>protection from injustice (1)</a:t>
            </a:r>
          </a:p>
          <a:p>
            <a:pPr marL="792876" lvl="1" indent="-342900" algn="l" defTabSz="899952" rtl="0" fontAlgn="auto">
              <a:spcBef>
                <a:spcPts val="984"/>
              </a:spcBef>
              <a:spcAft>
                <a:spcPts val="0"/>
              </a:spcAft>
              <a:buFontTx/>
              <a:buChar char="-"/>
              <a:defRPr/>
            </a:pPr>
            <a:r>
              <a:rPr lang="en-GB" b="0" i="0" u="none" dirty="0"/>
              <a:t>draft solutions for unregulated areas (1)</a:t>
            </a:r>
          </a:p>
          <a:p>
            <a:pPr marL="792876" lvl="1" indent="-342900" algn="l" defTabSz="899952" rtl="0" fontAlgn="auto">
              <a:spcBef>
                <a:spcPts val="984"/>
              </a:spcBef>
              <a:spcAft>
                <a:spcPts val="0"/>
              </a:spcAft>
              <a:buFontTx/>
              <a:buChar char="-"/>
              <a:defRPr/>
            </a:pPr>
            <a:r>
              <a:rPr lang="en-GB" b="0" i="0" u="none" dirty="0"/>
              <a:t>predictability (2) </a:t>
            </a:r>
          </a:p>
          <a:p>
            <a:pPr marL="792876" lvl="1" indent="-342900" algn="l" defTabSz="899952" rtl="0" fontAlgn="auto">
              <a:spcBef>
                <a:spcPts val="984"/>
              </a:spcBef>
              <a:spcAft>
                <a:spcPts val="0"/>
              </a:spcAft>
              <a:buFontTx/>
              <a:buChar char="-"/>
              <a:defRPr/>
            </a:pPr>
            <a:r>
              <a:rPr lang="en-GB" b="0" i="0" u="none" dirty="0"/>
              <a:t>security and stability (2) </a:t>
            </a:r>
          </a:p>
          <a:p>
            <a:pPr marL="792876" lvl="1" indent="-342900" defTabSz="899952" rtl="0" fontAlgn="auto">
              <a:spcBef>
                <a:spcPts val="984"/>
              </a:spcBef>
              <a:spcAft>
                <a:spcPts val="0"/>
              </a:spcAft>
              <a:buFontTx/>
              <a:buChar char="-"/>
              <a:defRPr/>
            </a:pPr>
            <a:endParaRPr lang="en-GB" dirty="0"/>
          </a:p>
          <a:p>
            <a:pPr lvl="1" defTabSz="899952" rtl="0" fontAlgn="auto">
              <a:spcBef>
                <a:spcPts val="984"/>
              </a:spcBef>
              <a:spcAft>
                <a:spcPts val="0"/>
              </a:spcAft>
              <a:defRPr/>
            </a:pPr>
            <a:endParaRPr lang="en-GB" dirty="0"/>
          </a:p>
        </p:txBody>
      </p:sp>
    </p:spTree>
    <p:extLst>
      <p:ext uri="{BB962C8B-B14F-4D97-AF65-F5344CB8AC3E}">
        <p14:creationId xmlns:p14="http://schemas.microsoft.com/office/powerpoint/2010/main" val="3085570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Template>
  <TotalTime>689</TotalTime>
  <Words>1765</Words>
  <Application>Microsoft Office PowerPoint</Application>
  <PresentationFormat>Vlastní</PresentationFormat>
  <Paragraphs>184</Paragraphs>
  <Slides>30</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Bitstream Cyberbit</vt:lpstr>
      <vt:lpstr>Calibri</vt:lpstr>
      <vt:lpstr>Motiv Office</vt:lpstr>
      <vt:lpstr>Ethical Foundations of Human Rights</vt:lpstr>
      <vt:lpstr>"The concept of human rights is nothing more than the conviction that states and the entire society place themselves below the sovereignty of morality, that they recognize an unconditional phenomenon above them, something which to them is bindingly sacred (inviolable), and that they are using their powers, with which they create  and ensure legal norms, to contribute to this goal."</vt:lpstr>
      <vt:lpstr>General description of human rights</vt:lpstr>
      <vt:lpstr>General description of human rights</vt:lpstr>
      <vt:lpstr>General description of human rights</vt:lpstr>
      <vt:lpstr>Characteristics of human rights</vt:lpstr>
      <vt:lpstr>Theory of development</vt:lpstr>
      <vt:lpstr>Theory negatives:</vt:lpstr>
      <vt:lpstr>The best solution?</vt:lpstr>
      <vt:lpstr>In practice</vt:lpstr>
      <vt:lpstr>Absolute x Relative human rights</vt:lpstr>
      <vt:lpstr>Freedom as the highest value of law</vt:lpstr>
      <vt:lpstr>Freedoms guaranteed by the Constitution</vt:lpstr>
      <vt:lpstr>Freedoms guaranteed by the Constitution</vt:lpstr>
      <vt:lpstr> Context </vt:lpstr>
      <vt:lpstr>Historical genesis of key documents</vt:lpstr>
      <vt:lpstr>Historical genesis of key documents</vt:lpstr>
      <vt:lpstr>Historical genesis of key documents</vt:lpstr>
      <vt:lpstr>Historical genesis of key documents</vt:lpstr>
      <vt:lpstr>Historical genesis of key documents</vt:lpstr>
      <vt:lpstr>Historical genesis of key documents</vt:lpstr>
      <vt:lpstr>Historical genesis of key documents</vt:lpstr>
      <vt:lpstr>Historical genesis of key documents</vt:lpstr>
      <vt:lpstr>“Modern concept of human rights”</vt:lpstr>
      <vt:lpstr>“Modern concept of human rights”</vt:lpstr>
      <vt:lpstr>“Modern concept of human rights in Europe”</vt:lpstr>
      <vt:lpstr>Generational genesis of human rights</vt:lpstr>
      <vt:lpstr>Weak spots in human rights theories</vt:lpstr>
      <vt:lpstr>References:  https://iuridictum.pecina.cz/w/Lidsk%C3%A9_pr%C3%A1vo https://eur-lex.europa.eu/LexUriServ/LexUriServ.do?uri=OJ:C:2007:303:0001:0016:CS:PDF    </vt:lpstr>
      <vt:lpstr>References:  </vt:lpstr>
    </vt:vector>
  </TitlesOfParts>
  <Company>PdF UP Olomouc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Hubálek Tomáš</dc:creator>
  <cp:lastModifiedBy>maresh</cp:lastModifiedBy>
  <cp:revision>42</cp:revision>
  <dcterms:created xsi:type="dcterms:W3CDTF">2020-10-06T07:51:00Z</dcterms:created>
  <dcterms:modified xsi:type="dcterms:W3CDTF">2022-09-14T17:30:01Z</dcterms:modified>
</cp:coreProperties>
</file>