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2" r:id="rId3"/>
    <p:sldId id="260" r:id="rId4"/>
    <p:sldId id="261" r:id="rId5"/>
    <p:sldId id="264" r:id="rId6"/>
    <p:sldId id="278" r:id="rId7"/>
    <p:sldId id="257" r:id="rId8"/>
    <p:sldId id="276" r:id="rId9"/>
    <p:sldId id="267" r:id="rId10"/>
    <p:sldId id="258" r:id="rId11"/>
    <p:sldId id="275" r:id="rId12"/>
    <p:sldId id="259" r:id="rId13"/>
    <p:sldId id="280" r:id="rId14"/>
    <p:sldId id="265" r:id="rId15"/>
    <p:sldId id="279" r:id="rId16"/>
    <p:sldId id="26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28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52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34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58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9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23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37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7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50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7712C3-DF43-4E02-990C-929B3BC12CAE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90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12C3-DF43-4E02-990C-929B3BC12CAE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55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7712C3-DF43-4E02-990C-929B3BC12CAE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4C35DA-870D-49A3-A9B4-F7896F761A9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1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x.ac.uk/admissions/undergraduate/courses/course-listing/english-language-and-literature" TargetMode="External"/><Relationship Id="rId13" Type="http://schemas.openxmlformats.org/officeDocument/2006/relationships/hyperlink" Target="https://www.theuniguide.co.uk/advice/choosing-a-course/what-is-a-red-brick-university-list-of-red-brick-universities" TargetMode="External"/><Relationship Id="rId3" Type="http://schemas.openxmlformats.org/officeDocument/2006/relationships/hyperlink" Target="https://www.gov.uk/government/collections/higher-education-and-research-bill" TargetMode="External"/><Relationship Id="rId7" Type="http://schemas.openxmlformats.org/officeDocument/2006/relationships/hyperlink" Target="https://www.ox.ac.uk/about/oxford-people/famous-oxonians" TargetMode="External"/><Relationship Id="rId12" Type="http://schemas.openxmlformats.org/officeDocument/2006/relationships/hyperlink" Target="https://en.wikipedia.org/wiki/List_of_University_of_Cambridge_people" TargetMode="External"/><Relationship Id="rId2" Type="http://schemas.openxmlformats.org/officeDocument/2006/relationships/hyperlink" Target="https://hansard.parliament.uk/Lords/1991-11-21/debates/660b1468-c4ae-4fa9-bee5-7f7678f3211d/FurtherAndHigherEducationBillHl?highlight=further%20higher%20education%20bill#contribution-9f996e8c-e134-4c5e-8e56-1ff68028bf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.ac.uk/about/organisation" TargetMode="External"/><Relationship Id="rId11" Type="http://schemas.openxmlformats.org/officeDocument/2006/relationships/hyperlink" Target="https://www.cam.ac.uk/colleges-and-departments/department-a-z" TargetMode="External"/><Relationship Id="rId5" Type="http://schemas.openxmlformats.org/officeDocument/2006/relationships/hyperlink" Target="https://www.hesa.ac.uk/data-and-analysis/students/whos-in-he" TargetMode="External"/><Relationship Id="rId10" Type="http://schemas.openxmlformats.org/officeDocument/2006/relationships/hyperlink" Target="https://www.cam.ac.uk/about-the-university/history/early-records" TargetMode="External"/><Relationship Id="rId4" Type="http://schemas.openxmlformats.org/officeDocument/2006/relationships/hyperlink" Target="https://www.studying-in-uk.org/difference-between-college-and-university-in-uk/" TargetMode="External"/><Relationship Id="rId9" Type="http://schemas.openxmlformats.org/officeDocument/2006/relationships/hyperlink" Target="https://www.english.ox.ac.uk/what-we-look-for-undergraduate#collapse38590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.guim.co.uk/img/media/10776732e4de44ac526313d88d7090cd5a82461d/19_52_1259_755/master/1259.jpg?width=620&amp;quality=45&amp;auto=format&amp;fit=max&amp;dpr=2&amp;s=6a43b1b2cb284e90b737f6b868e12344" TargetMode="External"/><Relationship Id="rId3" Type="http://schemas.openxmlformats.org/officeDocument/2006/relationships/hyperlink" Target="https://www.timeshighereducation.com/sites/default/files/styles/the_breaking_news_image_style/public/university-of-oxford-campus.jpg?itok=ZLBC_1_v" TargetMode="External"/><Relationship Id="rId7" Type="http://schemas.openxmlformats.org/officeDocument/2006/relationships/hyperlink" Target="https://www.gla.ac.uk/media/Media_627169_smxx.jpg" TargetMode="External"/><Relationship Id="rId2" Type="http://schemas.openxmlformats.org/officeDocument/2006/relationships/hyperlink" Target="https://www.ox.ac.uk/sites/files/oxford/styles/ow_large_feature/s3/field/field_image_main/b_AllSoulsquad.jpg?itok=tTcH-5i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.ac.uk/files/styles/panel_breakpoints_theme_uoe_mobile_1x/public/thumbnails/image/cam_about-us-1_old_college_0.jpg?itok=_oQuOZIu" TargetMode="External"/><Relationship Id="rId5" Type="http://schemas.openxmlformats.org/officeDocument/2006/relationships/hyperlink" Target="https://keystoneacademic-res.cloudinary.com/image/upload/element/15/156942_CambridgeCISLCampusImagery.jpg" TargetMode="External"/><Relationship Id="rId10" Type="http://schemas.openxmlformats.org/officeDocument/2006/relationships/hyperlink" Target="https://umaine.edu/international/wp-content/uploads/sites/94/2020/07/31.png" TargetMode="External"/><Relationship Id="rId4" Type="http://schemas.openxmlformats.org/officeDocument/2006/relationships/hyperlink" Target="https://saltosystems.com/sites/default/files/styles/breakpoint_1920/public/images/case-studies/education-case-cambridge-00_0.jpg?itok=5JrTeXFn" TargetMode="External"/><Relationship Id="rId9" Type="http://schemas.openxmlformats.org/officeDocument/2006/relationships/hyperlink" Target="https://www.skillme.uk/wp-content/uploads/2020/11/University-of-Sussex-5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6DA74-89CF-494E-91B0-D57BD9A3F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7662"/>
            <a:ext cx="3962400" cy="17026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sz="2800" dirty="0">
                <a:solidFill>
                  <a:srgbClr val="FFFFFF"/>
                </a:solidFill>
              </a:rPr>
              <a:t>Sára Nožková </a:t>
            </a:r>
            <a:br>
              <a:rPr lang="cs-CZ" sz="2800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28/02/2022</a:t>
            </a:r>
            <a:br>
              <a:rPr lang="cs-CZ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BS2M – British Modern Society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88EB9E-F94B-4826-9D9A-7E0DB873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2" y="1290933"/>
            <a:ext cx="6492240" cy="4276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800" b="0" i="0" u="none" strike="noStrike" dirty="0">
                <a:effectLst/>
                <a:latin typeface="Arial" panose="020B0604020202020204" pitchFamily="34" charset="0"/>
              </a:rPr>
              <a:t>Universities</a:t>
            </a:r>
            <a:r>
              <a:rPr lang="en-GB" sz="7200" b="0" i="0" u="none" strike="noStrike" dirty="0">
                <a:effectLst/>
                <a:latin typeface="Arial" panose="020B0604020202020204" pitchFamily="34" charset="0"/>
              </a:rPr>
              <a:t> </a:t>
            </a:r>
            <a:br>
              <a:rPr lang="en-GB" sz="7200" b="0" i="0" u="none" strike="noStrike" dirty="0">
                <a:effectLst/>
                <a:latin typeface="Arial" panose="020B0604020202020204" pitchFamily="34" charset="0"/>
              </a:rPr>
            </a:br>
            <a:r>
              <a:rPr lang="en-GB" sz="6000" b="0" i="0" u="none" strike="noStrike" dirty="0">
                <a:effectLst/>
                <a:latin typeface="Arial" panose="020B0604020202020204" pitchFamily="34" charset="0"/>
              </a:rPr>
              <a:t>enrolment, diversification, classification</a:t>
            </a:r>
            <a:endParaRPr lang="cs-CZ" sz="6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08BBD9-C148-4785-9A07-3B03B98F5D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92" y="599122"/>
            <a:ext cx="1348740" cy="3060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F882E08-A090-4075-8C0C-AC695127F04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57" y="557847"/>
            <a:ext cx="1524000" cy="4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3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95E5B-7237-4B1A-8137-E67DAD8DD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700" dirty="0"/>
              <a:t>Founded in 1209</a:t>
            </a:r>
          </a:p>
          <a:p>
            <a:r>
              <a:rPr lang="en-GB" sz="1700" b="0" i="0" dirty="0">
                <a:effectLst/>
              </a:rPr>
              <a:t>31 constituent </a:t>
            </a:r>
            <a:r>
              <a:rPr lang="en-GB" sz="1700" dirty="0"/>
              <a:t>c</a:t>
            </a:r>
            <a:r>
              <a:rPr lang="en-GB" sz="1700" b="0" i="0" dirty="0">
                <a:effectLst/>
              </a:rPr>
              <a:t>olleges</a:t>
            </a:r>
          </a:p>
          <a:p>
            <a:r>
              <a:rPr lang="en-GB" sz="1700" dirty="0"/>
              <a:t>Six schools: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School of Arts and Humanities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School of Humanities and Social Sciences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School of Biological Sciences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School of Physical Sciences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School of Clinical Medicine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00" dirty="0"/>
              <a:t>School of Technology  </a:t>
            </a:r>
          </a:p>
          <a:p>
            <a:r>
              <a:rPr lang="en-GB" sz="1700" dirty="0"/>
              <a:t>Famous alumni: Sir Isaac Newton, Charles Darwin, Alan Turing, Stephen Hawking; Charles, Prince of Wales; Hugh Laurie</a:t>
            </a:r>
          </a:p>
        </p:txBody>
      </p:sp>
      <p:pic>
        <p:nvPicPr>
          <p:cNvPr id="2050" name="Picture 2" descr="University of Cambridge Logo PNG Download Original Logo Big Size | Cambridge  logo, University logo, Cambridge">
            <a:extLst>
              <a:ext uri="{FF2B5EF4-FFF2-40B4-BE49-F238E27FC236}">
                <a16:creationId xmlns:a16="http://schemas.microsoft.com/office/drawing/2014/main" id="{2E7C7B82-A986-423C-AB98-D2F2BA6D3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1" b="37318"/>
          <a:stretch/>
        </p:blipFill>
        <p:spPr bwMode="auto">
          <a:xfrm>
            <a:off x="733097" y="412139"/>
            <a:ext cx="5846379" cy="143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7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0A1DEB-D8B2-4267-B1E3-DF9903353F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39821-71E6-4D14-A6A3-00E3400406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43B04F-B5E0-41BD-BEEA-A4E6B79F2C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bsah obrázku obloha, tráva, exteriér, budova&#10;&#10;Popis byl vytvořen automaticky">
            <a:extLst>
              <a:ext uri="{FF2B5EF4-FFF2-40B4-BE49-F238E27FC236}">
                <a16:creationId xmlns:a16="http://schemas.microsoft.com/office/drawing/2014/main" id="{F5A881B3-367E-4D88-B062-D089A0056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r="30681" b="2"/>
          <a:stretch/>
        </p:blipFill>
        <p:spPr bwMode="auto">
          <a:xfrm>
            <a:off x="842772" y="841248"/>
            <a:ext cx="5092361" cy="51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Obsah obrázku obloha, tráva, exteriér, budova&#10;&#10;Popis byl vytvořen automaticky">
            <a:extLst>
              <a:ext uri="{FF2B5EF4-FFF2-40B4-BE49-F238E27FC236}">
                <a16:creationId xmlns:a16="http://schemas.microsoft.com/office/drawing/2014/main" id="{0C225E6E-A991-45A6-B923-D8591A9AB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6" r="18377"/>
          <a:stretch/>
        </p:blipFill>
        <p:spPr bwMode="auto">
          <a:xfrm>
            <a:off x="6255173" y="841248"/>
            <a:ext cx="5092361" cy="51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8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05D0D-8195-4E21-9DCA-ABA8F3D7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Brick Universities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5AE13C-4F5F-4F97-B6B0-06401E5D7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GB" dirty="0"/>
              <a:t>Name after brickwork common at the time 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Birmingham 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Bristol 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Leeds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Liverpool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Manchester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Sheffield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018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ECCBF551-86E8-4C8A-AEF1-195499FFBC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olsas para mestrado em direito no Reino Unido | Estudar Fora">
            <a:extLst>
              <a:ext uri="{FF2B5EF4-FFF2-40B4-BE49-F238E27FC236}">
                <a16:creationId xmlns:a16="http://schemas.microsoft.com/office/drawing/2014/main" id="{EE47EC82-B936-4AA9-AE43-A30A57B66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r="9590"/>
          <a:stretch/>
        </p:blipFill>
        <p:spPr bwMode="auto">
          <a:xfrm>
            <a:off x="643466" y="643467"/>
            <a:ext cx="5452533" cy="50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rmingham University">
            <a:extLst>
              <a:ext uri="{FF2B5EF4-FFF2-40B4-BE49-F238E27FC236}">
                <a16:creationId xmlns:a16="http://schemas.microsoft.com/office/drawing/2014/main" id="{F4614000-9454-41DF-AA00-95FB3A897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21550" b="2"/>
          <a:stretch/>
        </p:blipFill>
        <p:spPr bwMode="auto">
          <a:xfrm>
            <a:off x="6095999" y="643467"/>
            <a:ext cx="5452533" cy="50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4">
            <a:extLst>
              <a:ext uri="{FF2B5EF4-FFF2-40B4-BE49-F238E27FC236}">
                <a16:creationId xmlns:a16="http://schemas.microsoft.com/office/drawing/2014/main" id="{B2DE6087-BD29-4728-BBC0-74F7C58B93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7C288AAE-BD9A-4C2D-9F7A-B34316AD6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8" name="Picture 14" descr="The University of Liverpool Logo PNG Transparent &amp;amp; SVG Vector - Freebie  Supply">
            <a:extLst>
              <a:ext uri="{FF2B5EF4-FFF2-40B4-BE49-F238E27FC236}">
                <a16:creationId xmlns:a16="http://schemas.microsoft.com/office/drawing/2014/main" id="{082A787D-3CE5-4BB3-A500-3AB1FF2B7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2" b="27312"/>
          <a:stretch/>
        </p:blipFill>
        <p:spPr bwMode="auto">
          <a:xfrm>
            <a:off x="484239" y="5130616"/>
            <a:ext cx="2652252" cy="12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iversity logo guidelines">
            <a:extLst>
              <a:ext uri="{FF2B5EF4-FFF2-40B4-BE49-F238E27FC236}">
                <a16:creationId xmlns:a16="http://schemas.microsoft.com/office/drawing/2014/main" id="{4F566DE8-681B-4005-A834-19DA78AA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99" y="5320291"/>
            <a:ext cx="3576869" cy="140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6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8290F-C07D-43A2-A483-0CDAFC0F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Plate glass universities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D580FF-35D7-4679-A955-0071269B8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East Anglia (1963)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Essex (1964/5)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Kent (1965)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Lancaster (1964)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Sussex (1961)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Warwick (1965)</a:t>
            </a:r>
          </a:p>
          <a:p>
            <a:pPr indent="-252000" fontAlgn="base">
              <a:buFont typeface="Arial" panose="020B0604020202020204" pitchFamily="34" charset="0"/>
              <a:buChar char="•"/>
            </a:pPr>
            <a:r>
              <a:rPr lang="en-US" dirty="0"/>
              <a:t>University of York (1963)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366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B0EF5484-1F18-43F6-B596-CFD1939E06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0F3B4B1-0E5F-4E0B-ADF8-2025690664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5327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niversity of Sussex | SkillMe Education Services and Consultancy">
            <a:extLst>
              <a:ext uri="{FF2B5EF4-FFF2-40B4-BE49-F238E27FC236}">
                <a16:creationId xmlns:a16="http://schemas.microsoft.com/office/drawing/2014/main" id="{6587FED3-92AA-4CDA-8E72-600A6FA3C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4" b="2"/>
          <a:stretch/>
        </p:blipFill>
        <p:spPr bwMode="auto">
          <a:xfrm>
            <a:off x="804334" y="934301"/>
            <a:ext cx="4806272" cy="498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103907F0-0940-4D45-AAD0-448D191C8F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072" y="480060"/>
            <a:ext cx="5455327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University of East Anglia - International Programs - University of Maine">
            <a:extLst>
              <a:ext uri="{FF2B5EF4-FFF2-40B4-BE49-F238E27FC236}">
                <a16:creationId xmlns:a16="http://schemas.microsoft.com/office/drawing/2014/main" id="{BA839DA8-EFD9-4FE0-A67C-9C355DEBD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0" r="24306" b="-1"/>
          <a:stretch/>
        </p:blipFill>
        <p:spPr bwMode="auto">
          <a:xfrm>
            <a:off x="6581394" y="934278"/>
            <a:ext cx="4806272" cy="49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Welcome - MIRNet">
            <a:extLst>
              <a:ext uri="{FF2B5EF4-FFF2-40B4-BE49-F238E27FC236}">
                <a16:creationId xmlns:a16="http://schemas.microsoft.com/office/drawing/2014/main" id="{74F40F1B-255D-41E3-957A-C1307AE6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4" y="5918616"/>
            <a:ext cx="2391150" cy="5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University of East Anglia Logo / University / Logonoid.com">
            <a:extLst>
              <a:ext uri="{FF2B5EF4-FFF2-40B4-BE49-F238E27FC236}">
                <a16:creationId xmlns:a16="http://schemas.microsoft.com/office/drawing/2014/main" id="{19586593-D3F5-4580-8EA3-CD8989566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17534" r="9455" b="23269"/>
          <a:stretch/>
        </p:blipFill>
        <p:spPr bwMode="auto">
          <a:xfrm>
            <a:off x="6581394" y="5854702"/>
            <a:ext cx="2513445" cy="5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4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272E5-63D7-418F-84B5-B6268ECE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A7A0F7-DCBF-4AF6-A24D-EAE93939E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9963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>
                <a:hlinkClick r:id="rId2"/>
              </a:rPr>
              <a:t>Further</a:t>
            </a:r>
            <a:r>
              <a:rPr lang="cs-CZ" dirty="0">
                <a:hlinkClick r:id="rId2"/>
              </a:rPr>
              <a:t> and </a:t>
            </a:r>
            <a:r>
              <a:rPr lang="cs-CZ" dirty="0" err="1">
                <a:hlinkClick r:id="rId2"/>
              </a:rPr>
              <a:t>Higher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Education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Act</a:t>
            </a:r>
            <a:r>
              <a:rPr lang="cs-CZ" dirty="0">
                <a:hlinkClick r:id="rId2"/>
              </a:rPr>
              <a:t> </a:t>
            </a:r>
            <a:endParaRPr lang="cs-CZ" dirty="0"/>
          </a:p>
          <a:p>
            <a:r>
              <a:rPr lang="cs-CZ" dirty="0" err="1">
                <a:hlinkClick r:id="rId3"/>
              </a:rPr>
              <a:t>Higher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education</a:t>
            </a:r>
            <a:r>
              <a:rPr lang="cs-CZ" dirty="0">
                <a:hlinkClick r:id="rId3"/>
              </a:rPr>
              <a:t> and </a:t>
            </a:r>
            <a:r>
              <a:rPr lang="cs-CZ" dirty="0" err="1">
                <a:hlinkClick r:id="rId3"/>
              </a:rPr>
              <a:t>Research</a:t>
            </a:r>
            <a:r>
              <a:rPr lang="cs-CZ" dirty="0">
                <a:hlinkClick r:id="rId3"/>
              </a:rPr>
              <a:t> Bill</a:t>
            </a:r>
            <a:endParaRPr lang="cs-CZ" dirty="0"/>
          </a:p>
          <a:p>
            <a:r>
              <a:rPr lang="cs-CZ" dirty="0" err="1">
                <a:hlinkClick r:id="rId4"/>
              </a:rPr>
              <a:t>Difference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between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college</a:t>
            </a:r>
            <a:r>
              <a:rPr lang="cs-CZ" dirty="0">
                <a:hlinkClick r:id="rId4"/>
              </a:rPr>
              <a:t> and university in UK</a:t>
            </a:r>
            <a:endParaRPr lang="cs-CZ" dirty="0"/>
          </a:p>
          <a:p>
            <a:r>
              <a:rPr lang="cs-CZ" dirty="0" err="1">
                <a:hlinkClick r:id="rId5"/>
              </a:rPr>
              <a:t>Statistics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about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enrollment</a:t>
            </a:r>
            <a:r>
              <a:rPr lang="cs-CZ" dirty="0">
                <a:hlinkClick r:id="rId5"/>
              </a:rPr>
              <a:t> </a:t>
            </a:r>
            <a:endParaRPr lang="cs-CZ" dirty="0"/>
          </a:p>
          <a:p>
            <a:r>
              <a:rPr lang="cs-CZ" dirty="0">
                <a:hlinkClick r:id="rId6"/>
              </a:rPr>
              <a:t>Oxford </a:t>
            </a:r>
            <a:r>
              <a:rPr lang="cs-CZ" dirty="0" err="1">
                <a:hlinkClick r:id="rId6"/>
              </a:rPr>
              <a:t>organization</a:t>
            </a:r>
            <a:endParaRPr lang="cs-CZ" dirty="0"/>
          </a:p>
          <a:p>
            <a:r>
              <a:rPr lang="cs-CZ" dirty="0">
                <a:hlinkClick r:id="rId7"/>
              </a:rPr>
              <a:t>Oxford </a:t>
            </a:r>
            <a:r>
              <a:rPr lang="cs-CZ" dirty="0" err="1">
                <a:hlinkClick r:id="rId7"/>
              </a:rPr>
              <a:t>famous</a:t>
            </a:r>
            <a:r>
              <a:rPr lang="cs-CZ" dirty="0">
                <a:hlinkClick r:id="rId7"/>
              </a:rPr>
              <a:t> </a:t>
            </a:r>
            <a:r>
              <a:rPr lang="cs-CZ" dirty="0" err="1">
                <a:hlinkClick r:id="rId7"/>
              </a:rPr>
              <a:t>oxonians</a:t>
            </a:r>
            <a:endParaRPr lang="cs-CZ" dirty="0"/>
          </a:p>
          <a:p>
            <a:r>
              <a:rPr lang="cs-CZ" dirty="0">
                <a:hlinkClick r:id="rId8"/>
              </a:rPr>
              <a:t>Oxford </a:t>
            </a:r>
            <a:r>
              <a:rPr lang="cs-CZ" dirty="0" err="1">
                <a:hlinkClick r:id="rId8"/>
              </a:rPr>
              <a:t>Course</a:t>
            </a:r>
            <a:r>
              <a:rPr lang="cs-CZ" dirty="0">
                <a:hlinkClick r:id="rId8"/>
              </a:rPr>
              <a:t> </a:t>
            </a:r>
            <a:r>
              <a:rPr lang="cs-CZ" dirty="0" err="1">
                <a:hlinkClick r:id="rId8"/>
              </a:rPr>
              <a:t>listing</a:t>
            </a:r>
            <a:r>
              <a:rPr lang="cs-CZ" dirty="0">
                <a:hlinkClick r:id="rId8"/>
              </a:rPr>
              <a:t> – </a:t>
            </a:r>
            <a:r>
              <a:rPr lang="cs-CZ" dirty="0" err="1">
                <a:hlinkClick r:id="rId8"/>
              </a:rPr>
              <a:t>English</a:t>
            </a:r>
            <a:r>
              <a:rPr lang="cs-CZ" dirty="0">
                <a:hlinkClick r:id="rId8"/>
              </a:rPr>
              <a:t> </a:t>
            </a:r>
            <a:r>
              <a:rPr lang="cs-CZ" dirty="0" err="1">
                <a:hlinkClick r:id="rId8"/>
              </a:rPr>
              <a:t>Language</a:t>
            </a:r>
            <a:r>
              <a:rPr lang="cs-CZ" dirty="0">
                <a:hlinkClick r:id="rId8"/>
              </a:rPr>
              <a:t> and </a:t>
            </a:r>
            <a:r>
              <a:rPr lang="cs-CZ" dirty="0" err="1">
                <a:hlinkClick r:id="rId8"/>
              </a:rPr>
              <a:t>Literature</a:t>
            </a:r>
            <a:r>
              <a:rPr lang="cs-CZ" dirty="0">
                <a:hlinkClick r:id="rId8"/>
              </a:rPr>
              <a:t> </a:t>
            </a:r>
            <a:endParaRPr lang="cs-CZ" dirty="0"/>
          </a:p>
          <a:p>
            <a:r>
              <a:rPr lang="cs-CZ" dirty="0">
                <a:hlinkClick r:id="rId9"/>
              </a:rPr>
              <a:t>Oxford – </a:t>
            </a:r>
            <a:r>
              <a:rPr lang="cs-CZ" dirty="0" err="1">
                <a:hlinkClick r:id="rId9"/>
              </a:rPr>
              <a:t>English</a:t>
            </a:r>
            <a:r>
              <a:rPr lang="cs-CZ" dirty="0">
                <a:hlinkClick r:id="rId9"/>
              </a:rPr>
              <a:t> </a:t>
            </a:r>
            <a:r>
              <a:rPr lang="cs-CZ" dirty="0" err="1">
                <a:hlinkClick r:id="rId9"/>
              </a:rPr>
              <a:t>description</a:t>
            </a:r>
            <a:r>
              <a:rPr lang="cs-CZ" dirty="0">
                <a:hlinkClick r:id="rId9"/>
              </a:rPr>
              <a:t> </a:t>
            </a:r>
            <a:endParaRPr lang="cs-CZ" dirty="0"/>
          </a:p>
          <a:p>
            <a:r>
              <a:rPr lang="cs-CZ" dirty="0">
                <a:hlinkClick r:id="rId10"/>
              </a:rPr>
              <a:t>Cambridge </a:t>
            </a:r>
            <a:r>
              <a:rPr lang="cs-CZ" dirty="0" err="1">
                <a:hlinkClick r:id="rId10"/>
              </a:rPr>
              <a:t>history</a:t>
            </a:r>
            <a:endParaRPr lang="cs-CZ" dirty="0"/>
          </a:p>
          <a:p>
            <a:r>
              <a:rPr lang="cs-CZ" dirty="0">
                <a:hlinkClick r:id="rId11"/>
              </a:rPr>
              <a:t>Cambridge </a:t>
            </a:r>
            <a:r>
              <a:rPr lang="cs-CZ" dirty="0" err="1">
                <a:hlinkClick r:id="rId11"/>
              </a:rPr>
              <a:t>departments</a:t>
            </a:r>
            <a:r>
              <a:rPr lang="cs-CZ" dirty="0">
                <a:hlinkClick r:id="rId11"/>
              </a:rPr>
              <a:t> </a:t>
            </a:r>
            <a:endParaRPr lang="cs-CZ" dirty="0"/>
          </a:p>
          <a:p>
            <a:r>
              <a:rPr lang="cs-CZ" dirty="0">
                <a:hlinkClick r:id="rId12"/>
              </a:rPr>
              <a:t>List </a:t>
            </a:r>
            <a:r>
              <a:rPr lang="cs-CZ" dirty="0" err="1">
                <a:hlinkClick r:id="rId12"/>
              </a:rPr>
              <a:t>of</a:t>
            </a:r>
            <a:r>
              <a:rPr lang="cs-CZ" dirty="0">
                <a:hlinkClick r:id="rId12"/>
              </a:rPr>
              <a:t> University </a:t>
            </a:r>
            <a:r>
              <a:rPr lang="cs-CZ" dirty="0" err="1">
                <a:hlinkClick r:id="rId12"/>
              </a:rPr>
              <a:t>of</a:t>
            </a:r>
            <a:r>
              <a:rPr lang="cs-CZ" dirty="0">
                <a:hlinkClick r:id="rId12"/>
              </a:rPr>
              <a:t> Cambridge </a:t>
            </a:r>
            <a:r>
              <a:rPr lang="cs-CZ" dirty="0" err="1">
                <a:hlinkClick r:id="rId12"/>
              </a:rPr>
              <a:t>people</a:t>
            </a:r>
            <a:r>
              <a:rPr lang="cs-CZ" dirty="0">
                <a:hlinkClick r:id="rId12"/>
              </a:rPr>
              <a:t> </a:t>
            </a:r>
            <a:endParaRPr lang="cs-CZ" dirty="0"/>
          </a:p>
          <a:p>
            <a:r>
              <a:rPr lang="cs-CZ" dirty="0" err="1">
                <a:hlinkClick r:id="rId13"/>
              </a:rPr>
              <a:t>What</a:t>
            </a:r>
            <a:r>
              <a:rPr lang="cs-CZ" dirty="0">
                <a:hlinkClick r:id="rId13"/>
              </a:rPr>
              <a:t> </a:t>
            </a:r>
            <a:r>
              <a:rPr lang="cs-CZ" dirty="0" err="1">
                <a:hlinkClick r:id="rId13"/>
              </a:rPr>
              <a:t>is</a:t>
            </a:r>
            <a:r>
              <a:rPr lang="cs-CZ" dirty="0">
                <a:hlinkClick r:id="rId13"/>
              </a:rPr>
              <a:t> a </a:t>
            </a:r>
            <a:r>
              <a:rPr lang="cs-CZ" dirty="0" err="1">
                <a:hlinkClick r:id="rId13"/>
              </a:rPr>
              <a:t>Red</a:t>
            </a:r>
            <a:r>
              <a:rPr lang="cs-CZ" dirty="0">
                <a:hlinkClick r:id="rId13"/>
              </a:rPr>
              <a:t> </a:t>
            </a:r>
            <a:r>
              <a:rPr lang="cs-CZ" dirty="0" err="1">
                <a:hlinkClick r:id="rId13"/>
              </a:rPr>
              <a:t>Brick</a:t>
            </a:r>
            <a:r>
              <a:rPr lang="cs-CZ" dirty="0">
                <a:hlinkClick r:id="rId13"/>
              </a:rPr>
              <a:t> University </a:t>
            </a:r>
            <a:endParaRPr lang="cs-CZ" dirty="0"/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Clark, S. and Pointon, G., n.d.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The Routledge student guide to English usage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</a:rPr>
              <a:t>Routledge</a:t>
            </a:r>
            <a:r>
              <a:rPr lang="cs-CZ" b="0" i="0" dirty="0">
                <a:solidFill>
                  <a:srgbClr val="000000"/>
                </a:solidFill>
                <a:effectLst/>
              </a:rPr>
              <a:t>, 2016.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53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AF9BE-5258-453A-B485-32F84575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Pictures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9D99A-6174-42B4-B030-50E85E0FD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https://www.ox.ac.uk/sites/files/oxford/styles/ow_large_feature/s3/field/field_image_main/b_AllSoulsquad.jpg?itok=tTcH-5ix</a:t>
            </a:r>
            <a:endParaRPr lang="cs-CZ" dirty="0"/>
          </a:p>
          <a:p>
            <a:r>
              <a:rPr lang="cs-CZ" dirty="0">
                <a:hlinkClick r:id="rId3"/>
              </a:rPr>
              <a:t>https://www.timeshighereducation.com/sites/default/files/styles/the_breaking_news_image_style/public/university-of-oxford-campus.jpg?itok=ZLBC_1_v</a:t>
            </a:r>
            <a:endParaRPr lang="cs-CZ" dirty="0"/>
          </a:p>
          <a:p>
            <a:r>
              <a:rPr lang="cs-CZ" dirty="0">
                <a:hlinkClick r:id="rId4"/>
              </a:rPr>
              <a:t>https://saltosystems.com/sites/default/files/styles/breakpoint_1920/public/images/case-studies/education-case-cambridge-00_0.jpg?itok=5JrTeXFn</a:t>
            </a:r>
            <a:r>
              <a:rPr lang="cs-CZ" dirty="0"/>
              <a:t> </a:t>
            </a:r>
          </a:p>
          <a:p>
            <a:r>
              <a:rPr lang="cs-CZ" dirty="0">
                <a:hlinkClick r:id="rId5"/>
              </a:rPr>
              <a:t>https://keystoneacademic-res.cloudinary.com/image/upload/element/15/156942_CambridgeCISLCampusImagery.jpg</a:t>
            </a:r>
            <a:endParaRPr lang="cs-CZ" dirty="0"/>
          </a:p>
          <a:p>
            <a:r>
              <a:rPr lang="cs-CZ" dirty="0">
                <a:hlinkClick r:id="rId6"/>
              </a:rPr>
              <a:t>https://www.ed.ac.uk/files/styles/panel_breakpoints_theme_uoe_mobile_1x/public/thumbnails/image/cam_about-us-1_old_college_0.jpg?itok=_oQuOZIu</a:t>
            </a:r>
            <a:endParaRPr lang="cs-CZ" dirty="0"/>
          </a:p>
          <a:p>
            <a:r>
              <a:rPr lang="cs-CZ" dirty="0">
                <a:hlinkClick r:id="rId7"/>
              </a:rPr>
              <a:t>https://www.gla.ac.uk/media/Media_627169_smxx.jpg</a:t>
            </a:r>
            <a:endParaRPr lang="cs-CZ" dirty="0"/>
          </a:p>
          <a:p>
            <a:r>
              <a:rPr lang="cs-CZ" dirty="0">
                <a:hlinkClick r:id="rId8"/>
              </a:rPr>
              <a:t>https://i.guim.co.uk/img/media/10776732e4de44ac526313d88d7090cd5a82461d/19_52_1259_755/master/1259.jpg?width=620&amp;quality=45&amp;auto=format&amp;fit=max&amp;dpr=2&amp;s=6a43b1b2cb284e90b737f6b868e12344</a:t>
            </a:r>
            <a:endParaRPr lang="cs-CZ" dirty="0"/>
          </a:p>
          <a:p>
            <a:r>
              <a:rPr lang="cs-CZ" dirty="0">
                <a:hlinkClick r:id="rId9"/>
              </a:rPr>
              <a:t>https://www.skillme.uk/wp-content/uploads/2020/11/University-of-Sussex-5.jpg</a:t>
            </a:r>
            <a:endParaRPr lang="cs-CZ" dirty="0"/>
          </a:p>
          <a:p>
            <a:r>
              <a:rPr lang="cs-CZ" dirty="0">
                <a:hlinkClick r:id="rId10"/>
              </a:rPr>
              <a:t>https://umaine.edu/international/wp-content/uploads/sites/94/2020/07/31.png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06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6C0EF-E225-4C7E-9330-5B3CB77D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r>
              <a:rPr lang="cs-CZ" dirty="0"/>
              <a:t> around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6E5958-F218-4C41-9F56-A4FC238F1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Further and Higher Education Act 1992</a:t>
            </a:r>
            <a:endParaRPr lang="cs-CZ" u="none" strike="noStrike" dirty="0">
              <a:latin typeface="Arial" panose="020B0604020202020204" pitchFamily="34" charset="0"/>
            </a:endParaRPr>
          </a:p>
          <a:p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Higher Education and Research Act 2017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– replacement for the 1992 Act</a:t>
            </a:r>
          </a:p>
          <a:p>
            <a:endParaRPr lang="cs-CZ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1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21CBC-B8D8-4338-8106-0764A2446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Enrolment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5B32FD-B405-467E-8071-0A63628B9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2020/2021 the number of students enrolled was 2,751,865 (</a:t>
            </a:r>
            <a:r>
              <a:rPr lang="en-GB" dirty="0"/>
              <a:t>in higher education)</a:t>
            </a:r>
          </a:p>
          <a:p>
            <a:pPr marL="0" indent="0">
              <a:buNone/>
            </a:pPr>
            <a:r>
              <a:rPr lang="en-US" dirty="0"/>
              <a:t>The</a:t>
            </a:r>
            <a:r>
              <a:rPr lang="cs-CZ" dirty="0"/>
              <a:t> most </a:t>
            </a:r>
            <a:r>
              <a:rPr lang="en-GB" dirty="0"/>
              <a:t>popular field of studies: 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cs-CZ" dirty="0"/>
              <a:t>Business and management (</a:t>
            </a:r>
            <a:r>
              <a:rPr lang="cs-CZ" i="0" dirty="0">
                <a:effectLst/>
              </a:rPr>
              <a:t>474,970 </a:t>
            </a:r>
            <a:r>
              <a:rPr lang="en-GB" i="0" dirty="0">
                <a:effectLst/>
              </a:rPr>
              <a:t>students)</a:t>
            </a:r>
            <a:endParaRPr lang="en-GB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GB" dirty="0"/>
              <a:t>Subjects allied to medicine (</a:t>
            </a:r>
            <a:r>
              <a:rPr lang="en-GB" i="0" dirty="0">
                <a:effectLst/>
              </a:rPr>
              <a:t>339,150 students)</a:t>
            </a:r>
            <a:endParaRPr lang="en-GB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GB" dirty="0"/>
              <a:t>Social sciences (</a:t>
            </a:r>
            <a:r>
              <a:rPr lang="en-GB" i="0" dirty="0">
                <a:effectLst/>
              </a:rPr>
              <a:t>282,615 students)</a:t>
            </a:r>
            <a:endParaRPr lang="en-GB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/>
              <a:t>Design, and creative and performing arts</a:t>
            </a:r>
            <a:r>
              <a:rPr lang="cs-CZ" dirty="0"/>
              <a:t> (</a:t>
            </a:r>
            <a:r>
              <a:rPr lang="cs-CZ" i="0" dirty="0">
                <a:effectLst/>
              </a:rPr>
              <a:t>190,180 </a:t>
            </a:r>
            <a:r>
              <a:rPr lang="en-GB" i="0" dirty="0">
                <a:effectLst/>
              </a:rPr>
              <a:t>students) </a:t>
            </a:r>
            <a:endParaRPr lang="en-GB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GB" dirty="0"/>
              <a:t>Engineering and technology (</a:t>
            </a:r>
            <a:r>
              <a:rPr lang="en-GB" i="0" dirty="0">
                <a:effectLst/>
              </a:rPr>
              <a:t>183,160 students)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01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18A48-CC88-481C-AAB2-213A6524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Classification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02BD60-4C64-4179-8500-FCE51221D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Colleges x Universities x University College</a:t>
            </a:r>
          </a:p>
          <a:p>
            <a:r>
              <a:rPr lang="en-GB" dirty="0">
                <a:latin typeface="Arial" panose="020B0604020202020204" pitchFamily="34" charset="0"/>
              </a:rPr>
              <a:t>Around 130 universities in total </a:t>
            </a:r>
          </a:p>
          <a:p>
            <a:r>
              <a:rPr lang="en-GB" dirty="0">
                <a:latin typeface="Arial" panose="020B0604020202020204" pitchFamily="34" charset="0"/>
              </a:rPr>
              <a:t>4 most famous groups of universities: 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Ancient universities (7 universities, founded in the years from 1096 to 1592)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Red Brick Universities (originally 6 universities)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Plate glass universities or 1960s universities</a:t>
            </a:r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New universities </a:t>
            </a:r>
            <a:r>
              <a:rPr lang="en-GB" dirty="0">
                <a:latin typeface="Arial" panose="020B0604020202020204" pitchFamily="34" charset="0"/>
              </a:rPr>
              <a:t>or Post-1992 universities</a:t>
            </a:r>
          </a:p>
        </p:txBody>
      </p:sp>
    </p:spTree>
    <p:extLst>
      <p:ext uri="{BB962C8B-B14F-4D97-AF65-F5344CB8AC3E}">
        <p14:creationId xmlns:p14="http://schemas.microsoft.com/office/powerpoint/2010/main" val="326883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A24A4-20BB-47A1-80A5-A291B4A7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Ancient Universities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DAECCC-B6C5-47E5-B457-3BFAE7689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 England: </a:t>
            </a:r>
          </a:p>
          <a:p>
            <a:r>
              <a:rPr lang="en-GB" dirty="0"/>
              <a:t>University of Oxford </a:t>
            </a:r>
          </a:p>
          <a:p>
            <a:r>
              <a:rPr lang="en-GB" dirty="0"/>
              <a:t>University of Cambridge </a:t>
            </a:r>
            <a:endParaRPr lang="cs-CZ" dirty="0"/>
          </a:p>
          <a:p>
            <a:r>
              <a:rPr lang="cs-CZ" dirty="0"/>
              <a:t>In Scotland:</a:t>
            </a:r>
            <a:endParaRPr lang="en-GB" dirty="0"/>
          </a:p>
          <a:p>
            <a:r>
              <a:rPr lang="en-GB" dirty="0"/>
              <a:t>University of St Andrews</a:t>
            </a:r>
          </a:p>
          <a:p>
            <a:r>
              <a:rPr lang="en-GB" dirty="0"/>
              <a:t>University of Glasgow </a:t>
            </a:r>
          </a:p>
          <a:p>
            <a:r>
              <a:rPr lang="en-GB" dirty="0"/>
              <a:t>University of Aberdeen </a:t>
            </a:r>
          </a:p>
          <a:p>
            <a:r>
              <a:rPr lang="en-GB" dirty="0"/>
              <a:t>University of Edinburgh</a:t>
            </a:r>
            <a:endParaRPr lang="cs-CZ" dirty="0"/>
          </a:p>
          <a:p>
            <a:r>
              <a:rPr lang="cs-CZ" dirty="0"/>
              <a:t>In Ireland: </a:t>
            </a:r>
            <a:endParaRPr lang="en-GB" dirty="0"/>
          </a:p>
          <a:p>
            <a:r>
              <a:rPr lang="en-GB" dirty="0"/>
              <a:t>University of Dublin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4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91">
            <a:extLst>
              <a:ext uri="{FF2B5EF4-FFF2-40B4-BE49-F238E27FC236}">
                <a16:creationId xmlns:a16="http://schemas.microsoft.com/office/drawing/2014/main" id="{B0EF5484-1F18-43F6-B596-CFD1939E06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9" name="Rectangle 192">
            <a:extLst>
              <a:ext uri="{FF2B5EF4-FFF2-40B4-BE49-F238E27FC236}">
                <a16:creationId xmlns:a16="http://schemas.microsoft.com/office/drawing/2014/main" id="{10F3B4B1-0E5F-4E0B-ADF8-2025690664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5327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56" name="Picture 12" descr="The University of Edinburgh | Education.cz – Studium v zahraničí">
            <a:extLst>
              <a:ext uri="{FF2B5EF4-FFF2-40B4-BE49-F238E27FC236}">
                <a16:creationId xmlns:a16="http://schemas.microsoft.com/office/drawing/2014/main" id="{867625DD-887C-4327-A4FA-DACE76B31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943" y="801793"/>
            <a:ext cx="4475054" cy="52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Rectangle 193">
            <a:extLst>
              <a:ext uri="{FF2B5EF4-FFF2-40B4-BE49-F238E27FC236}">
                <a16:creationId xmlns:a16="http://schemas.microsoft.com/office/drawing/2014/main" id="{103907F0-0940-4D45-AAD0-448D191C8F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072" y="480060"/>
            <a:ext cx="5455327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52" name="Picture 8" descr="University of Glasgow - Explore - Meet World Changing Glasgow">
            <a:extLst>
              <a:ext uri="{FF2B5EF4-FFF2-40B4-BE49-F238E27FC236}">
                <a16:creationId xmlns:a16="http://schemas.microsoft.com/office/drawing/2014/main" id="{4314954F-B4BA-4D9C-BD1B-E179F064B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r="1" b="1"/>
          <a:stretch/>
        </p:blipFill>
        <p:spPr bwMode="auto">
          <a:xfrm>
            <a:off x="6581394" y="2262174"/>
            <a:ext cx="4806272" cy="23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ownload University of Edinburgh Logo in SVG Vector or PNG File Format -  Logo.wine">
            <a:extLst>
              <a:ext uri="{FF2B5EF4-FFF2-40B4-BE49-F238E27FC236}">
                <a16:creationId xmlns:a16="http://schemas.microsoft.com/office/drawing/2014/main" id="{2E5DE0E0-7E36-4081-8396-66AC2D992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32986" r="11004" b="35627"/>
          <a:stretch/>
        </p:blipFill>
        <p:spPr bwMode="auto">
          <a:xfrm>
            <a:off x="884902" y="5921293"/>
            <a:ext cx="3370391" cy="9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gaging with research users and stakeholders | EOSC-Pillar">
            <a:extLst>
              <a:ext uri="{FF2B5EF4-FFF2-40B4-BE49-F238E27FC236}">
                <a16:creationId xmlns:a16="http://schemas.microsoft.com/office/drawing/2014/main" id="{0FFDFE9B-680E-4192-9D0A-348CF912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95" y="4429676"/>
            <a:ext cx="2631432" cy="119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5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3F8135-9DE5-44D1-8B48-25477CBE1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Founded in 1096</a:t>
            </a:r>
          </a:p>
          <a:p>
            <a:r>
              <a:rPr lang="en-GB" dirty="0"/>
              <a:t>39 Oxford Colleges </a:t>
            </a:r>
          </a:p>
          <a:p>
            <a:r>
              <a:rPr lang="cs-CZ" dirty="0">
                <a:solidFill>
                  <a:srgbClr val="2C2C2C"/>
                </a:solidFill>
              </a:rPr>
              <a:t>F</a:t>
            </a:r>
            <a:r>
              <a:rPr lang="en-US" dirty="0"/>
              <a:t>our academic divisions: </a:t>
            </a:r>
            <a:endParaRPr lang="cs-CZ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/>
              <a:t>Medical Sciences</a:t>
            </a:r>
            <a:endParaRPr lang="cs-CZ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/>
              <a:t>Mathematical, Physical and Life Sciences</a:t>
            </a:r>
            <a:endParaRPr lang="cs-CZ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/>
              <a:t>Humanities </a:t>
            </a:r>
            <a:endParaRPr lang="cs-CZ" dirty="0"/>
          </a:p>
          <a:p>
            <a:pPr indent="-252000">
              <a:buFont typeface="Arial" panose="020B0604020202020204" pitchFamily="34" charset="0"/>
              <a:buChar char="•"/>
            </a:pPr>
            <a:r>
              <a:rPr lang="en-US" dirty="0"/>
              <a:t>Social Sciences</a:t>
            </a:r>
            <a:endParaRPr lang="cs-CZ" dirty="0"/>
          </a:p>
          <a:p>
            <a:r>
              <a:rPr lang="en-GB" dirty="0"/>
              <a:t>Famous alumni:</a:t>
            </a:r>
            <a:r>
              <a:rPr lang="cs-CZ" dirty="0"/>
              <a:t> J.R.R. Tolkien, </a:t>
            </a:r>
            <a:r>
              <a:rPr lang="en-GB" dirty="0"/>
              <a:t>Lewis Carroll, T. S. Eliot, 7 former British Prime Ministers (including Tony Blair, Margaret Thatcher, Theresa May), Oscar Wilde, Emma Watson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University Of Oxford Logo Text transparent PNG - StickPNG">
            <a:extLst>
              <a:ext uri="{FF2B5EF4-FFF2-40B4-BE49-F238E27FC236}">
                <a16:creationId xmlns:a16="http://schemas.microsoft.com/office/drawing/2014/main" id="{05AE289C-267B-4C05-BC5B-80C6EDFF6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581"/>
            <a:ext cx="5486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5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D1DD97-A400-45CA-AFDD-50D9F39260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221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Organisation | University of Oxford">
            <a:extLst>
              <a:ext uri="{FF2B5EF4-FFF2-40B4-BE49-F238E27FC236}">
                <a16:creationId xmlns:a16="http://schemas.microsoft.com/office/drawing/2014/main" id="{53B252B0-9258-4080-AE89-92B2F783F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r="4311" b="-2"/>
          <a:stretch/>
        </p:blipFill>
        <p:spPr bwMode="auto">
          <a:xfrm>
            <a:off x="6088089" y="3264090"/>
            <a:ext cx="6103911" cy="29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Oxford names first female v-c | Times Higher Education (THE)">
            <a:extLst>
              <a:ext uri="{FF2B5EF4-FFF2-40B4-BE49-F238E27FC236}">
                <a16:creationId xmlns:a16="http://schemas.microsoft.com/office/drawing/2014/main" id="{54B29739-F6E5-453D-B956-0DA576B8C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2" r="1" b="5288"/>
          <a:stretch/>
        </p:blipFill>
        <p:spPr bwMode="auto">
          <a:xfrm>
            <a:off x="926036" y="9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4A82B4-1788-4161-90CE-D286F79B14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1"/>
            <a:ext cx="3850583" cy="31169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A2A339-30F2-44AF-A8FD-0812F517F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1519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E22F31-5339-4C0C-9306-1FB2AAE863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104D45-72E3-4F72-8494-4401DA964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522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FDCDC-BF7D-47FC-BA5F-5439815D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7553"/>
            <a:ext cx="10058400" cy="1450757"/>
          </a:xfrm>
        </p:spPr>
        <p:txBody>
          <a:bodyPr/>
          <a:lstStyle/>
          <a:p>
            <a:r>
              <a:rPr lang="en-GB" dirty="0"/>
              <a:t>What you have to do to get into Oxford?</a:t>
            </a:r>
            <a:br>
              <a:rPr lang="en-GB" dirty="0"/>
            </a:br>
            <a:r>
              <a:rPr lang="en-GB" sz="3200" dirty="0"/>
              <a:t>(English Language and Literature) 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51224-9FAE-486D-9A10-7B698B092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341"/>
          </a:xfrm>
        </p:spPr>
        <p:txBody>
          <a:bodyPr>
            <a:noAutofit/>
          </a:bodyPr>
          <a:lstStyle/>
          <a:p>
            <a:r>
              <a:rPr lang="en-GB" sz="1100" dirty="0"/>
              <a:t>3-year average statistics: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Interviewed: 63%</a:t>
            </a:r>
            <a:endParaRPr lang="cs-CZ" sz="1100" dirty="0"/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Successful: 24%</a:t>
            </a:r>
            <a:endParaRPr lang="cs-CZ" sz="1100" dirty="0"/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Intake: 235</a:t>
            </a:r>
            <a:endParaRPr lang="cs-CZ" sz="1100" dirty="0"/>
          </a:p>
          <a:p>
            <a:r>
              <a:rPr lang="en-GB" sz="1100" dirty="0"/>
              <a:t>Requirements: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Have at least </a:t>
            </a:r>
            <a:r>
              <a:rPr lang="en-GB" sz="1100" b="1" dirty="0"/>
              <a:t>A-Level exam </a:t>
            </a:r>
            <a:r>
              <a:rPr lang="en-GB" sz="1100" dirty="0"/>
              <a:t>in subject</a:t>
            </a:r>
            <a:r>
              <a:rPr lang="en-US" sz="1100" dirty="0"/>
              <a:t> English Literature or English Language and Literature</a:t>
            </a:r>
            <a:r>
              <a:rPr lang="cs-CZ" sz="1100" dirty="0"/>
              <a:t> </a:t>
            </a:r>
            <a:r>
              <a:rPr lang="en-GB" sz="1100" dirty="0"/>
              <a:t>or any other equivalent </a:t>
            </a:r>
            <a:r>
              <a:rPr lang="cs-CZ" sz="1100" dirty="0"/>
              <a:t>to that</a:t>
            </a:r>
            <a:r>
              <a:rPr lang="en-US" sz="1100" dirty="0"/>
              <a:t> </a:t>
            </a:r>
            <a:r>
              <a:rPr lang="cs-CZ" sz="1100" dirty="0"/>
              <a:t>(</a:t>
            </a:r>
            <a:r>
              <a:rPr lang="en-GB" sz="1100" dirty="0"/>
              <a:t>equivalent to our State exams)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Pass the</a:t>
            </a:r>
            <a:r>
              <a:rPr lang="en-GB" sz="1100" b="1" dirty="0"/>
              <a:t> ELAT </a:t>
            </a:r>
            <a:r>
              <a:rPr lang="en-GB" sz="1100" dirty="0"/>
              <a:t>(English Literature Admission Test)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Submit one </a:t>
            </a:r>
            <a:r>
              <a:rPr lang="en-GB" sz="1100" b="1" dirty="0"/>
              <a:t>written work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Pass </a:t>
            </a:r>
            <a:r>
              <a:rPr lang="en-GB" sz="1100" b="1" dirty="0"/>
              <a:t>an interview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Candidates </a:t>
            </a:r>
            <a:r>
              <a:rPr lang="en-US" sz="1100" dirty="0"/>
              <a:t>with a first language other than English</a:t>
            </a:r>
            <a:r>
              <a:rPr lang="cs-CZ" sz="1100" dirty="0"/>
              <a:t> </a:t>
            </a:r>
            <a:r>
              <a:rPr lang="en-GB" sz="1100" dirty="0"/>
              <a:t>have to take </a:t>
            </a:r>
            <a:r>
              <a:rPr lang="en-GB" sz="1100" b="1" dirty="0"/>
              <a:t>English Language Proficiency test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100" dirty="0"/>
              <a:t>Annual Fees: </a:t>
            </a:r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For ‚Home‘ students - </a:t>
            </a:r>
            <a:r>
              <a:rPr lang="en-GB" sz="1100" b="0" i="0" dirty="0">
                <a:solidFill>
                  <a:srgbClr val="2C2C2C"/>
                </a:solidFill>
                <a:effectLst/>
              </a:rPr>
              <a:t>£9,250 (= 271,406 CZK)</a:t>
            </a:r>
            <a:endParaRPr lang="en-GB" sz="1100" dirty="0"/>
          </a:p>
          <a:p>
            <a:pPr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For ‚Overseas‘ students - </a:t>
            </a:r>
            <a:r>
              <a:rPr lang="en-GB" sz="1100" b="0" i="0" dirty="0">
                <a:solidFill>
                  <a:srgbClr val="2C2C2C"/>
                </a:solidFill>
                <a:effectLst/>
              </a:rPr>
              <a:t>£32,480 </a:t>
            </a:r>
            <a:r>
              <a:rPr lang="en-GB" sz="1100" i="0" dirty="0">
                <a:solidFill>
                  <a:srgbClr val="2C2C2C"/>
                </a:solidFill>
                <a:effectLst/>
              </a:rPr>
              <a:t>(=953,004 CZK) </a:t>
            </a:r>
            <a:r>
              <a:rPr lang="en-GB" sz="1100" b="0" i="0" dirty="0">
                <a:solidFill>
                  <a:srgbClr val="2C2C2C"/>
                </a:solidFill>
                <a:effectLst/>
              </a:rPr>
              <a:t>+ likely living cost aroun</a:t>
            </a:r>
            <a:r>
              <a:rPr lang="en-GB" sz="1100" dirty="0">
                <a:solidFill>
                  <a:srgbClr val="2C2C2C"/>
                </a:solidFill>
              </a:rPr>
              <a:t>d </a:t>
            </a:r>
            <a:r>
              <a:rPr lang="en-GB" sz="1100" b="0" i="0" dirty="0">
                <a:solidFill>
                  <a:srgbClr val="2C2C2C"/>
                </a:solidFill>
                <a:effectLst/>
              </a:rPr>
              <a:t>£</a:t>
            </a:r>
            <a:r>
              <a:rPr lang="en-GB" sz="1100" dirty="0">
                <a:solidFill>
                  <a:srgbClr val="2C2C2C"/>
                </a:solidFill>
              </a:rPr>
              <a:t>10,000 (Scholarship</a:t>
            </a:r>
            <a:r>
              <a:rPr lang="cs-CZ" sz="1100" dirty="0">
                <a:solidFill>
                  <a:srgbClr val="2C2C2C"/>
                </a:solidFill>
              </a:rPr>
              <a:t>: </a:t>
            </a:r>
            <a:r>
              <a:rPr lang="en-US" sz="1100" b="0" i="0" dirty="0">
                <a:solidFill>
                  <a:srgbClr val="2C2C2C"/>
                </a:solidFill>
                <a:effectLst/>
              </a:rPr>
              <a:t>A grant for living expenses of at least £12,985 per year</a:t>
            </a:r>
            <a:r>
              <a:rPr lang="cs-CZ" sz="1100" b="0" i="0" dirty="0">
                <a:solidFill>
                  <a:srgbClr val="2C2C2C"/>
                </a:solidFill>
                <a:effectLst/>
              </a:rPr>
              <a:t>) = </a:t>
            </a:r>
            <a:r>
              <a:rPr lang="cs-CZ" sz="1200" b="1" i="0" dirty="0">
                <a:solidFill>
                  <a:srgbClr val="2C2C2C"/>
                </a:solidFill>
                <a:effectLst/>
              </a:rPr>
              <a:t>865 420 CZK</a:t>
            </a:r>
            <a:endParaRPr lang="cs-CZ" sz="1100" b="1" dirty="0"/>
          </a:p>
        </p:txBody>
      </p:sp>
    </p:spTree>
    <p:extLst>
      <p:ext uri="{BB962C8B-B14F-4D97-AF65-F5344CB8AC3E}">
        <p14:creationId xmlns:p14="http://schemas.microsoft.com/office/powerpoint/2010/main" val="17051510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1754</TotalTime>
  <Words>642</Words>
  <Application>Microsoft Office PowerPoint</Application>
  <PresentationFormat>Širokoúhlá obrazovka</PresentationFormat>
  <Paragraphs>111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Retrospektiva</vt:lpstr>
      <vt:lpstr>Sára Nožková  28/02/2022 BS2M – British Modern Society </vt:lpstr>
      <vt:lpstr>Information around</vt:lpstr>
      <vt:lpstr>Enrolment</vt:lpstr>
      <vt:lpstr>Classification</vt:lpstr>
      <vt:lpstr>Ancient Universities </vt:lpstr>
      <vt:lpstr>Prezentace aplikace PowerPoint</vt:lpstr>
      <vt:lpstr>Prezentace aplikace PowerPoint</vt:lpstr>
      <vt:lpstr>Prezentace aplikace PowerPoint</vt:lpstr>
      <vt:lpstr>What you have to do to get into Oxford? (English Language and Literature)  </vt:lpstr>
      <vt:lpstr>Prezentace aplikace PowerPoint</vt:lpstr>
      <vt:lpstr>Prezentace aplikace PowerPoint</vt:lpstr>
      <vt:lpstr>Red Brick Universities </vt:lpstr>
      <vt:lpstr>Prezentace aplikace PowerPoint</vt:lpstr>
      <vt:lpstr>Plate glass universities</vt:lpstr>
      <vt:lpstr>Prezentace aplikace PowerPoint</vt:lpstr>
      <vt:lpstr>Sources</vt:lpstr>
      <vt:lpstr>Pictures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Sára Nožková</dc:creator>
  <cp:lastModifiedBy>maresh</cp:lastModifiedBy>
  <cp:revision>49</cp:revision>
  <dcterms:created xsi:type="dcterms:W3CDTF">2022-02-22T08:26:14Z</dcterms:created>
  <dcterms:modified xsi:type="dcterms:W3CDTF">2022-02-27T19:19:27Z</dcterms:modified>
</cp:coreProperties>
</file>