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82" r:id="rId4"/>
    <p:sldId id="288" r:id="rId5"/>
    <p:sldId id="287" r:id="rId6"/>
    <p:sldId id="279" r:id="rId7"/>
    <p:sldId id="280" r:id="rId8"/>
    <p:sldId id="281" r:id="rId9"/>
    <p:sldId id="273" r:id="rId10"/>
    <p:sldId id="274" r:id="rId11"/>
    <p:sldId id="269" r:id="rId12"/>
    <p:sldId id="272" r:id="rId13"/>
    <p:sldId id="275" r:id="rId14"/>
    <p:sldId id="270" r:id="rId15"/>
    <p:sldId id="271" r:id="rId16"/>
    <p:sldId id="268" r:id="rId17"/>
    <p:sldId id="261" r:id="rId18"/>
    <p:sldId id="265" r:id="rId19"/>
    <p:sldId id="262" r:id="rId20"/>
    <p:sldId id="276" r:id="rId21"/>
    <p:sldId id="267" r:id="rId22"/>
    <p:sldId id="264" r:id="rId23"/>
    <p:sldId id="284" r:id="rId24"/>
    <p:sldId id="285" r:id="rId25"/>
    <p:sldId id="289" r:id="rId26"/>
    <p:sldId id="286" r:id="rId27"/>
    <p:sldId id="266" r:id="rId2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581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519B3-5F08-4FEB-A718-9674DBAFAC88}" type="datetimeFigureOut">
              <a:rPr lang="cs-CZ" smtClean="0"/>
              <a:t>27.02.2022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F5574-9005-4161-9098-E562B153FE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54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519B3-5F08-4FEB-A718-9674DBAFAC88}" type="datetimeFigureOut">
              <a:rPr lang="cs-CZ" smtClean="0"/>
              <a:t>27.02.2022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F5574-9005-4161-9098-E562B153FE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6057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519B3-5F08-4FEB-A718-9674DBAFAC88}" type="datetimeFigureOut">
              <a:rPr lang="cs-CZ" smtClean="0"/>
              <a:t>27.02.2022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F5574-9005-4161-9098-E562B153FE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5599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519B3-5F08-4FEB-A718-9674DBAFAC88}" type="datetimeFigureOut">
              <a:rPr lang="cs-CZ" smtClean="0"/>
              <a:t>27.02.2022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F5574-9005-4161-9098-E562B153FE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5520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519B3-5F08-4FEB-A718-9674DBAFAC88}" type="datetimeFigureOut">
              <a:rPr lang="cs-CZ" smtClean="0"/>
              <a:t>27.02.2022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F5574-9005-4161-9098-E562B153FE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8171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519B3-5F08-4FEB-A718-9674DBAFAC88}" type="datetimeFigureOut">
              <a:rPr lang="cs-CZ" smtClean="0"/>
              <a:t>27.02.2022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F5574-9005-4161-9098-E562B153FE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1664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519B3-5F08-4FEB-A718-9674DBAFAC88}" type="datetimeFigureOut">
              <a:rPr lang="cs-CZ" smtClean="0"/>
              <a:t>27.02.2022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F5574-9005-4161-9098-E562B153FE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6712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519B3-5F08-4FEB-A718-9674DBAFAC88}" type="datetimeFigureOut">
              <a:rPr lang="cs-CZ" smtClean="0"/>
              <a:t>27.02.2022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F5574-9005-4161-9098-E562B153FE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9929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519B3-5F08-4FEB-A718-9674DBAFAC88}" type="datetimeFigureOut">
              <a:rPr lang="cs-CZ" smtClean="0"/>
              <a:t>27.02.2022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F5574-9005-4161-9098-E562B153FE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5320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519B3-5F08-4FEB-A718-9674DBAFAC88}" type="datetimeFigureOut">
              <a:rPr lang="cs-CZ" smtClean="0"/>
              <a:t>27.02.2022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F5574-9005-4161-9098-E562B153FE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3019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519B3-5F08-4FEB-A718-9674DBAFAC88}" type="datetimeFigureOut">
              <a:rPr lang="cs-CZ" smtClean="0"/>
              <a:t>27.02.2022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F5574-9005-4161-9098-E562B153FE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5159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2519B3-5F08-4FEB-A718-9674DBAFAC88}" type="datetimeFigureOut">
              <a:rPr lang="cs-CZ" smtClean="0"/>
              <a:t>27.02.2022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0F5574-9005-4161-9098-E562B153FE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2495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cas.com/data-and-analysis/undergraduate-statistics-and-reports/ucas-undergraduate-sector-level-end-cycle-data-resources-2020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opuniversities.com/universities/university-bristol" TargetMode="External"/><Relationship Id="rId3" Type="http://schemas.openxmlformats.org/officeDocument/2006/relationships/hyperlink" Target="https://www.topuniversities.com/universities/ucl" TargetMode="External"/><Relationship Id="rId7" Type="http://schemas.openxmlformats.org/officeDocument/2006/relationships/hyperlink" Target="https://www.topuniversities.com/universities/london-school-economics-political-science-lse" TargetMode="External"/><Relationship Id="rId2" Type="http://schemas.openxmlformats.org/officeDocument/2006/relationships/hyperlink" Target="https://www.topuniversities.com/universities/imperial-college-londo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topuniversities.com/universities/kings-college-london" TargetMode="External"/><Relationship Id="rId5" Type="http://schemas.openxmlformats.org/officeDocument/2006/relationships/hyperlink" Target="https://www.topuniversities.com/universities/university-manchester" TargetMode="External"/><Relationship Id="rId4" Type="http://schemas.openxmlformats.org/officeDocument/2006/relationships/hyperlink" Target="https://www.topuniversities.com/universities/university-edinburgh" TargetMode="External"/><Relationship Id="rId9" Type="http://schemas.openxmlformats.org/officeDocument/2006/relationships/hyperlink" Target="https://www.topuniversities.com/universities/university-warwick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hesa.ac.uk/news/19-01-2021/sb259-higher-education-staff-statistics#notes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arwick.ac.uk/fac/arts/ccs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Hmi-UXZ_tN8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1bACVeAclpU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xMF-d8CQYUQ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1210491" y="678633"/>
            <a:ext cx="9692639" cy="760539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b="1" dirty="0" smtClean="0">
                <a:solidFill>
                  <a:srgbClr val="92D050"/>
                </a:solidFill>
                <a:latin typeface="+mn-lt"/>
              </a:rPr>
              <a:t>Diversity, Identity and </a:t>
            </a:r>
            <a:r>
              <a:rPr lang="cs-CZ" b="1" dirty="0" err="1" smtClean="0">
                <a:solidFill>
                  <a:srgbClr val="92D050"/>
                </a:solidFill>
                <a:latin typeface="+mn-lt"/>
              </a:rPr>
              <a:t>Success</a:t>
            </a:r>
            <a:r>
              <a:rPr lang="cs-CZ" b="1" dirty="0" smtClean="0">
                <a:solidFill>
                  <a:srgbClr val="92D050"/>
                </a:solidFill>
                <a:latin typeface="+mn-lt"/>
              </a:rPr>
              <a:t> in </a:t>
            </a:r>
            <a:r>
              <a:rPr lang="cs-CZ" b="1" dirty="0" err="1" smtClean="0">
                <a:solidFill>
                  <a:srgbClr val="92D050"/>
                </a:solidFill>
                <a:latin typeface="+mn-lt"/>
              </a:rPr>
              <a:t>Higher</a:t>
            </a:r>
            <a:r>
              <a:rPr lang="cs-CZ" b="1" dirty="0" smtClean="0">
                <a:solidFill>
                  <a:srgbClr val="92D050"/>
                </a:solidFill>
                <a:latin typeface="+mn-lt"/>
              </a:rPr>
              <a:t> </a:t>
            </a:r>
            <a:r>
              <a:rPr lang="cs-CZ" b="1" dirty="0" err="1" smtClean="0">
                <a:solidFill>
                  <a:srgbClr val="92D050"/>
                </a:solidFill>
                <a:latin typeface="+mn-lt"/>
              </a:rPr>
              <a:t>Education</a:t>
            </a:r>
            <a:r>
              <a:rPr lang="cs-CZ" b="1" dirty="0" smtClean="0">
                <a:solidFill>
                  <a:srgbClr val="92D050"/>
                </a:solidFill>
                <a:latin typeface="+mn-lt"/>
              </a:rPr>
              <a:t>: </a:t>
            </a:r>
            <a:r>
              <a:rPr lang="cs-CZ" b="1" dirty="0" err="1" smtClean="0">
                <a:solidFill>
                  <a:srgbClr val="92D050"/>
                </a:solidFill>
                <a:latin typeface="+mn-lt"/>
              </a:rPr>
              <a:t>British</a:t>
            </a:r>
            <a:r>
              <a:rPr lang="cs-CZ" b="1" dirty="0" smtClean="0">
                <a:solidFill>
                  <a:srgbClr val="92D050"/>
                </a:solidFill>
                <a:latin typeface="+mn-lt"/>
              </a:rPr>
              <a:t> and </a:t>
            </a:r>
            <a:r>
              <a:rPr lang="cs-CZ" b="1" dirty="0" err="1" smtClean="0">
                <a:solidFill>
                  <a:srgbClr val="92D050"/>
                </a:solidFill>
                <a:latin typeface="+mn-lt"/>
              </a:rPr>
              <a:t>European</a:t>
            </a:r>
            <a:r>
              <a:rPr lang="cs-CZ" b="1" dirty="0" smtClean="0">
                <a:solidFill>
                  <a:srgbClr val="92D050"/>
                </a:solidFill>
                <a:latin typeface="+mn-lt"/>
              </a:rPr>
              <a:t> </a:t>
            </a:r>
            <a:r>
              <a:rPr lang="cs-CZ" b="1" dirty="0" err="1" smtClean="0">
                <a:solidFill>
                  <a:srgbClr val="92D050"/>
                </a:solidFill>
                <a:latin typeface="+mn-lt"/>
              </a:rPr>
              <a:t>Perspective</a:t>
            </a:r>
            <a:r>
              <a:rPr lang="cs-CZ" dirty="0" smtClean="0">
                <a:latin typeface="+mn-lt"/>
              </a:rPr>
              <a:t/>
            </a:r>
            <a:br>
              <a:rPr lang="cs-CZ" dirty="0" smtClean="0">
                <a:latin typeface="+mn-lt"/>
              </a:rPr>
            </a:br>
            <a:r>
              <a:rPr lang="cs-CZ" dirty="0">
                <a:latin typeface="+mn-lt"/>
              </a:rPr>
              <a:t/>
            </a:r>
            <a:br>
              <a:rPr lang="cs-CZ" dirty="0">
                <a:latin typeface="+mn-lt"/>
              </a:rPr>
            </a:br>
            <a:r>
              <a:rPr lang="cs-CZ" dirty="0" smtClean="0">
                <a:latin typeface="+mn-lt"/>
              </a:rPr>
              <a:t/>
            </a:r>
            <a:br>
              <a:rPr lang="cs-CZ" dirty="0" smtClean="0">
                <a:latin typeface="+mn-lt"/>
              </a:rPr>
            </a:br>
            <a:r>
              <a:rPr lang="cs-CZ" b="1" dirty="0" err="1" smtClean="0">
                <a:solidFill>
                  <a:srgbClr val="FF0000"/>
                </a:solidFill>
                <a:latin typeface="+mn-lt"/>
              </a:rPr>
              <a:t>British</a:t>
            </a:r>
            <a:r>
              <a:rPr lang="cs-CZ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  <a:latin typeface="+mn-lt"/>
              </a:rPr>
              <a:t>Situation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sz="2700" dirty="0" smtClean="0"/>
              <a:t>doc. Mgr. Pavlína </a:t>
            </a:r>
            <a:r>
              <a:rPr lang="cs-CZ" sz="2700" dirty="0" err="1" smtClean="0"/>
              <a:t>Flajšarová,Ph.D</a:t>
            </a:r>
            <a:r>
              <a:rPr lang="cs-CZ" sz="2700" dirty="0" smtClean="0"/>
              <a:t>.</a:t>
            </a:r>
            <a:br>
              <a:rPr lang="cs-CZ" sz="2700" dirty="0" smtClean="0"/>
            </a:br>
            <a:r>
              <a:rPr lang="cs-CZ" sz="2700" dirty="0" smtClean="0"/>
              <a:t>Department </a:t>
            </a:r>
            <a:r>
              <a:rPr lang="cs-CZ" sz="2700" dirty="0" err="1" smtClean="0"/>
              <a:t>of</a:t>
            </a:r>
            <a:r>
              <a:rPr lang="cs-CZ" sz="2700" dirty="0" smtClean="0"/>
              <a:t> </a:t>
            </a:r>
            <a:r>
              <a:rPr lang="cs-CZ" sz="2700" dirty="0" err="1" smtClean="0"/>
              <a:t>English</a:t>
            </a:r>
            <a:r>
              <a:rPr lang="cs-CZ" sz="2700" dirty="0" smtClean="0"/>
              <a:t> and </a:t>
            </a:r>
            <a:r>
              <a:rPr lang="cs-CZ" sz="2700" dirty="0" err="1" smtClean="0"/>
              <a:t>American</a:t>
            </a:r>
            <a:r>
              <a:rPr lang="cs-CZ" sz="2700" dirty="0" smtClean="0"/>
              <a:t> </a:t>
            </a:r>
            <a:r>
              <a:rPr lang="cs-CZ" sz="2700" dirty="0" err="1" smtClean="0"/>
              <a:t>Studies</a:t>
            </a:r>
            <a:r>
              <a:rPr lang="cs-CZ" sz="2700" dirty="0" smtClean="0"/>
              <a:t/>
            </a:r>
            <a:br>
              <a:rPr lang="cs-CZ" sz="2700" dirty="0" smtClean="0"/>
            </a:br>
            <a:r>
              <a:rPr lang="cs-CZ" sz="2700" dirty="0" err="1" smtClean="0"/>
              <a:t>Faculty</a:t>
            </a:r>
            <a:r>
              <a:rPr lang="cs-CZ" sz="2700" dirty="0" smtClean="0"/>
              <a:t> </a:t>
            </a:r>
            <a:r>
              <a:rPr lang="cs-CZ" sz="2700" dirty="0" err="1" smtClean="0"/>
              <a:t>of</a:t>
            </a:r>
            <a:r>
              <a:rPr lang="cs-CZ" sz="2700" dirty="0" smtClean="0"/>
              <a:t> </a:t>
            </a:r>
            <a:r>
              <a:rPr lang="cs-CZ" sz="2700" dirty="0" err="1" smtClean="0"/>
              <a:t>Arts</a:t>
            </a:r>
            <a:r>
              <a:rPr lang="cs-CZ" sz="2700" dirty="0" smtClean="0"/>
              <a:t/>
            </a:r>
            <a:br>
              <a:rPr lang="cs-CZ" sz="2700" dirty="0" smtClean="0"/>
            </a:br>
            <a:r>
              <a:rPr lang="cs-CZ" sz="2700" dirty="0" smtClean="0"/>
              <a:t>Palacký University</a:t>
            </a:r>
            <a:br>
              <a:rPr lang="cs-CZ" sz="2700" dirty="0" smtClean="0"/>
            </a:br>
            <a:r>
              <a:rPr lang="cs-CZ" sz="2700" dirty="0" smtClean="0"/>
              <a:t>Czech Republic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pic>
        <p:nvPicPr>
          <p:cNvPr id="11" name="Picture 2" descr="Universities in the United Kingdom - Wikipedia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46" y="2252345"/>
            <a:ext cx="3526898" cy="2293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Top Universities in the UK - Accord UK Student &amp;amp; Immigration Visa Consulta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18" y="2382974"/>
            <a:ext cx="3909023" cy="2418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8E08BBD9-C148-4785-9A07-3B03B98F5D4C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183" y="311603"/>
            <a:ext cx="1348740" cy="30607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F882E08-A090-4075-8C0C-AC695127F040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648" y="270328"/>
            <a:ext cx="1524000" cy="408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4325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7264" y="0"/>
            <a:ext cx="3953256" cy="1325563"/>
          </a:xfrm>
        </p:spPr>
        <p:txBody>
          <a:bodyPr/>
          <a:lstStyle/>
          <a:p>
            <a:r>
              <a:rPr lang="cs-CZ" b="1" dirty="0" smtClean="0">
                <a:solidFill>
                  <a:srgbClr val="92D050"/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ENTRY RATE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3987" t="17725" r="16036" b="14608"/>
          <a:stretch/>
        </p:blipFill>
        <p:spPr>
          <a:xfrm>
            <a:off x="100583" y="851164"/>
            <a:ext cx="9059887" cy="4927844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1847088" y="6117336"/>
            <a:ext cx="93343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UCAS End Of Cycle Report 2020 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9160470" y="1427125"/>
            <a:ext cx="259138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cs-CZ" altLang="cs-CZ" dirty="0" smtClean="0">
                <a:latin typeface="Arial" panose="020B0604020202020204" pitchFamily="34" charset="0"/>
              </a:rPr>
              <a:t>    </a:t>
            </a:r>
            <a:r>
              <a:rPr lang="cs-CZ" altLang="cs-CZ" dirty="0" err="1" smtClean="0">
                <a:latin typeface="Arial" panose="020B0604020202020204" pitchFamily="34" charset="0"/>
              </a:rPr>
              <a:t>pupils</a:t>
            </a:r>
            <a:r>
              <a:rPr lang="cs-CZ" altLang="cs-CZ" dirty="0" smtClean="0">
                <a:latin typeface="Arial" panose="020B0604020202020204" pitchFamily="34" charset="0"/>
              </a:rPr>
              <a:t> </a:t>
            </a:r>
            <a:r>
              <a:rPr lang="cs-CZ" altLang="cs-CZ" dirty="0" err="1">
                <a:latin typeface="Arial" panose="020B0604020202020204" pitchFamily="34" charset="0"/>
              </a:rPr>
              <a:t>from</a:t>
            </a:r>
            <a:r>
              <a:rPr lang="cs-CZ" altLang="cs-CZ" dirty="0">
                <a:latin typeface="Arial" panose="020B0604020202020204" pitchFamily="34" charset="0"/>
              </a:rPr>
              <a:t> </a:t>
            </a:r>
            <a:r>
              <a:rPr lang="cs-CZ" altLang="cs-CZ" dirty="0" err="1">
                <a:latin typeface="Arial" panose="020B0604020202020204" pitchFamily="34" charset="0"/>
              </a:rPr>
              <a:t>the</a:t>
            </a:r>
            <a:r>
              <a:rPr lang="cs-CZ" altLang="cs-CZ" dirty="0">
                <a:latin typeface="Arial" panose="020B0604020202020204" pitchFamily="34" charset="0"/>
              </a:rPr>
              <a:t> </a:t>
            </a:r>
            <a:r>
              <a:rPr lang="cs-CZ" altLang="cs-CZ" dirty="0" err="1">
                <a:latin typeface="Arial" panose="020B0604020202020204" pitchFamily="34" charset="0"/>
              </a:rPr>
              <a:t>Chinese</a:t>
            </a:r>
            <a:r>
              <a:rPr lang="cs-CZ" altLang="cs-CZ" dirty="0">
                <a:latin typeface="Arial" panose="020B0604020202020204" pitchFamily="34" charset="0"/>
              </a:rPr>
              <a:t> </a:t>
            </a:r>
            <a:r>
              <a:rPr lang="cs-CZ" altLang="cs-CZ" dirty="0" err="1">
                <a:latin typeface="Arial" panose="020B0604020202020204" pitchFamily="34" charset="0"/>
              </a:rPr>
              <a:t>ethnic</a:t>
            </a:r>
            <a:r>
              <a:rPr lang="cs-CZ" altLang="cs-CZ" dirty="0">
                <a:latin typeface="Arial" panose="020B0604020202020204" pitchFamily="34" charset="0"/>
              </a:rPr>
              <a:t> </a:t>
            </a:r>
            <a:r>
              <a:rPr lang="cs-CZ" altLang="cs-CZ" dirty="0" err="1">
                <a:latin typeface="Arial" panose="020B0604020202020204" pitchFamily="34" charset="0"/>
              </a:rPr>
              <a:t>group</a:t>
            </a:r>
            <a:r>
              <a:rPr lang="cs-CZ" altLang="cs-CZ" dirty="0">
                <a:latin typeface="Arial" panose="020B0604020202020204" pitchFamily="34" charset="0"/>
              </a:rPr>
              <a:t> had </a:t>
            </a:r>
            <a:r>
              <a:rPr lang="cs-CZ" altLang="cs-CZ" dirty="0" err="1">
                <a:latin typeface="Arial" panose="020B0604020202020204" pitchFamily="34" charset="0"/>
              </a:rPr>
              <a:t>the</a:t>
            </a:r>
            <a:r>
              <a:rPr lang="cs-CZ" altLang="cs-CZ" dirty="0">
                <a:latin typeface="Arial" panose="020B0604020202020204" pitchFamily="34" charset="0"/>
              </a:rPr>
              <a:t> </a:t>
            </a:r>
            <a:r>
              <a:rPr lang="cs-CZ" altLang="cs-CZ" dirty="0" err="1">
                <a:latin typeface="Arial" panose="020B0604020202020204" pitchFamily="34" charset="0"/>
              </a:rPr>
              <a:t>highest</a:t>
            </a:r>
            <a:r>
              <a:rPr lang="cs-CZ" altLang="cs-CZ" dirty="0">
                <a:latin typeface="Arial" panose="020B0604020202020204" pitchFamily="34" charset="0"/>
              </a:rPr>
              <a:t> </a:t>
            </a:r>
            <a:r>
              <a:rPr lang="cs-CZ" altLang="cs-CZ" dirty="0" err="1">
                <a:latin typeface="Arial" panose="020B0604020202020204" pitchFamily="34" charset="0"/>
              </a:rPr>
              <a:t>entry</a:t>
            </a:r>
            <a:r>
              <a:rPr lang="cs-CZ" altLang="cs-CZ" dirty="0">
                <a:latin typeface="Arial" panose="020B0604020202020204" pitchFamily="34" charset="0"/>
              </a:rPr>
              <a:t> </a:t>
            </a:r>
            <a:r>
              <a:rPr lang="cs-CZ" altLang="cs-CZ" dirty="0" err="1">
                <a:latin typeface="Arial" panose="020B0604020202020204" pitchFamily="34" charset="0"/>
              </a:rPr>
              <a:t>rate</a:t>
            </a:r>
            <a:r>
              <a:rPr lang="cs-CZ" altLang="cs-CZ" dirty="0">
                <a:latin typeface="Arial" panose="020B0604020202020204" pitchFamily="34" charset="0"/>
              </a:rPr>
              <a:t> </a:t>
            </a:r>
            <a:r>
              <a:rPr lang="cs-CZ" altLang="cs-CZ" dirty="0" err="1">
                <a:latin typeface="Arial" panose="020B0604020202020204" pitchFamily="34" charset="0"/>
              </a:rPr>
              <a:t>into</a:t>
            </a:r>
            <a:r>
              <a:rPr lang="cs-CZ" altLang="cs-CZ" dirty="0">
                <a:latin typeface="Arial" panose="020B0604020202020204" pitchFamily="34" charset="0"/>
              </a:rPr>
              <a:t> </a:t>
            </a:r>
            <a:r>
              <a:rPr lang="cs-CZ" altLang="cs-CZ" dirty="0" err="1">
                <a:latin typeface="Arial" panose="020B0604020202020204" pitchFamily="34" charset="0"/>
              </a:rPr>
              <a:t>higher</a:t>
            </a:r>
            <a:r>
              <a:rPr lang="cs-CZ" altLang="cs-CZ" dirty="0">
                <a:latin typeface="Arial" panose="020B0604020202020204" pitchFamily="34" charset="0"/>
              </a:rPr>
              <a:t> </a:t>
            </a:r>
            <a:r>
              <a:rPr lang="cs-CZ" altLang="cs-CZ" dirty="0" err="1">
                <a:latin typeface="Arial" panose="020B0604020202020204" pitchFamily="34" charset="0"/>
              </a:rPr>
              <a:t>education</a:t>
            </a:r>
            <a:r>
              <a:rPr lang="cs-CZ" altLang="cs-CZ" dirty="0">
                <a:latin typeface="Arial" panose="020B0604020202020204" pitchFamily="34" charset="0"/>
              </a:rPr>
              <a:t> </a:t>
            </a:r>
            <a:r>
              <a:rPr lang="cs-CZ" altLang="cs-CZ" dirty="0" err="1">
                <a:latin typeface="Arial" panose="020B0604020202020204" pitchFamily="34" charset="0"/>
              </a:rPr>
              <a:t>from</a:t>
            </a:r>
            <a:r>
              <a:rPr lang="cs-CZ" altLang="cs-CZ" dirty="0">
                <a:latin typeface="Arial" panose="020B0604020202020204" pitchFamily="34" charset="0"/>
              </a:rPr>
              <a:t> 2006 to 2020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altLang="cs-CZ" dirty="0">
                <a:latin typeface="Arial" panose="020B0604020202020204" pitchFamily="34" charset="0"/>
              </a:rPr>
              <a:t>  in </a:t>
            </a:r>
            <a:r>
              <a:rPr lang="cs-CZ" altLang="cs-CZ" dirty="0" err="1">
                <a:latin typeface="Arial" panose="020B0604020202020204" pitchFamily="34" charset="0"/>
              </a:rPr>
              <a:t>every</a:t>
            </a:r>
            <a:r>
              <a:rPr lang="cs-CZ" altLang="cs-CZ" dirty="0">
                <a:latin typeface="Arial" panose="020B0604020202020204" pitchFamily="34" charset="0"/>
              </a:rPr>
              <a:t> </a:t>
            </a:r>
            <a:r>
              <a:rPr lang="cs-CZ" altLang="cs-CZ" dirty="0" err="1">
                <a:latin typeface="Arial" panose="020B0604020202020204" pitchFamily="34" charset="0"/>
              </a:rPr>
              <a:t>year</a:t>
            </a:r>
            <a:r>
              <a:rPr lang="cs-CZ" altLang="cs-CZ" dirty="0">
                <a:latin typeface="Arial" panose="020B0604020202020204" pitchFamily="34" charset="0"/>
              </a:rPr>
              <a:t> </a:t>
            </a:r>
            <a:r>
              <a:rPr lang="cs-CZ" altLang="cs-CZ" dirty="0" err="1">
                <a:latin typeface="Arial" panose="020B0604020202020204" pitchFamily="34" charset="0"/>
              </a:rPr>
              <a:t>from</a:t>
            </a:r>
            <a:r>
              <a:rPr lang="cs-CZ" altLang="cs-CZ" dirty="0">
                <a:latin typeface="Arial" panose="020B0604020202020204" pitchFamily="34" charset="0"/>
              </a:rPr>
              <a:t> 2007 to 2020, </a:t>
            </a:r>
            <a:r>
              <a:rPr lang="cs-CZ" altLang="cs-CZ" dirty="0" err="1">
                <a:latin typeface="Arial" panose="020B0604020202020204" pitchFamily="34" charset="0"/>
              </a:rPr>
              <a:t>White</a:t>
            </a:r>
            <a:r>
              <a:rPr lang="cs-CZ" altLang="cs-CZ" dirty="0">
                <a:latin typeface="Arial" panose="020B0604020202020204" pitchFamily="34" charset="0"/>
              </a:rPr>
              <a:t> </a:t>
            </a:r>
            <a:r>
              <a:rPr lang="cs-CZ" altLang="cs-CZ" dirty="0" err="1">
                <a:latin typeface="Arial" panose="020B0604020202020204" pitchFamily="34" charset="0"/>
              </a:rPr>
              <a:t>pupils</a:t>
            </a:r>
            <a:r>
              <a:rPr lang="cs-CZ" altLang="cs-CZ" dirty="0">
                <a:latin typeface="Arial" panose="020B0604020202020204" pitchFamily="34" charset="0"/>
              </a:rPr>
              <a:t> had </a:t>
            </a:r>
            <a:r>
              <a:rPr lang="cs-CZ" altLang="cs-CZ" dirty="0" err="1">
                <a:latin typeface="Arial" panose="020B0604020202020204" pitchFamily="34" charset="0"/>
              </a:rPr>
              <a:t>the</a:t>
            </a:r>
            <a:r>
              <a:rPr lang="cs-CZ" altLang="cs-CZ" dirty="0">
                <a:latin typeface="Arial" panose="020B0604020202020204" pitchFamily="34" charset="0"/>
              </a:rPr>
              <a:t> </a:t>
            </a:r>
            <a:r>
              <a:rPr lang="cs-CZ" altLang="cs-CZ" dirty="0" err="1">
                <a:latin typeface="Arial" panose="020B0604020202020204" pitchFamily="34" charset="0"/>
              </a:rPr>
              <a:t>lowest</a:t>
            </a:r>
            <a:r>
              <a:rPr lang="cs-CZ" altLang="cs-CZ" dirty="0">
                <a:latin typeface="Arial" panose="020B0604020202020204" pitchFamily="34" charset="0"/>
              </a:rPr>
              <a:t> </a:t>
            </a:r>
            <a:r>
              <a:rPr lang="cs-CZ" altLang="cs-CZ" dirty="0" err="1">
                <a:latin typeface="Arial" panose="020B0604020202020204" pitchFamily="34" charset="0"/>
              </a:rPr>
              <a:t>entry</a:t>
            </a:r>
            <a:r>
              <a:rPr lang="cs-CZ" altLang="cs-CZ" dirty="0">
                <a:latin typeface="Arial" panose="020B0604020202020204" pitchFamily="34" charset="0"/>
              </a:rPr>
              <a:t> </a:t>
            </a:r>
            <a:r>
              <a:rPr lang="cs-CZ" altLang="cs-CZ" dirty="0" err="1">
                <a:latin typeface="Arial" panose="020B0604020202020204" pitchFamily="34" charset="0"/>
              </a:rPr>
              <a:t>rate</a:t>
            </a:r>
            <a:r>
              <a:rPr lang="cs-CZ" altLang="cs-CZ" dirty="0">
                <a:latin typeface="Arial" panose="020B0604020202020204" pitchFamily="34" charset="0"/>
              </a:rPr>
              <a:t> </a:t>
            </a:r>
            <a:r>
              <a:rPr lang="cs-CZ" altLang="cs-CZ" dirty="0" err="1">
                <a:latin typeface="Arial" panose="020B0604020202020204" pitchFamily="34" charset="0"/>
              </a:rPr>
              <a:t>into</a:t>
            </a:r>
            <a:r>
              <a:rPr lang="cs-CZ" altLang="cs-CZ" dirty="0">
                <a:latin typeface="Arial" panose="020B0604020202020204" pitchFamily="34" charset="0"/>
              </a:rPr>
              <a:t> </a:t>
            </a:r>
            <a:r>
              <a:rPr lang="cs-CZ" altLang="cs-CZ" dirty="0" err="1">
                <a:latin typeface="Arial" panose="020B0604020202020204" pitchFamily="34" charset="0"/>
              </a:rPr>
              <a:t>higher</a:t>
            </a:r>
            <a:r>
              <a:rPr lang="cs-CZ" altLang="cs-CZ" dirty="0">
                <a:latin typeface="Arial" panose="020B0604020202020204" pitchFamily="34" charset="0"/>
              </a:rPr>
              <a:t> </a:t>
            </a:r>
            <a:r>
              <a:rPr lang="cs-CZ" altLang="cs-CZ" dirty="0" err="1">
                <a:latin typeface="Arial" panose="020B0604020202020204" pitchFamily="34" charset="0"/>
              </a:rPr>
              <a:t>education</a:t>
            </a:r>
            <a:r>
              <a:rPr lang="cs-CZ" altLang="cs-CZ" dirty="0">
                <a:latin typeface="Arial" panose="020B0604020202020204" pitchFamily="34" charset="0"/>
              </a:rPr>
              <a:t> </a:t>
            </a:r>
          </a:p>
          <a:p>
            <a:pPr lvl="0"/>
            <a:r>
              <a:rPr lang="cs-CZ" altLang="cs-CZ" dirty="0">
                <a:latin typeface="Arial" panose="020B0604020202020204" pitchFamily="34" charset="0"/>
              </a:rPr>
              <a:t>– </a:t>
            </a:r>
            <a:r>
              <a:rPr lang="cs-CZ" altLang="cs-CZ" dirty="0" err="1">
                <a:latin typeface="Arial" panose="020B0604020202020204" pitchFamily="34" charset="0"/>
              </a:rPr>
              <a:t>the</a:t>
            </a:r>
            <a:r>
              <a:rPr lang="cs-CZ" altLang="cs-CZ" dirty="0">
                <a:latin typeface="Arial" panose="020B0604020202020204" pitchFamily="34" charset="0"/>
              </a:rPr>
              <a:t> </a:t>
            </a:r>
            <a:r>
              <a:rPr lang="cs-CZ" altLang="cs-CZ" dirty="0" err="1">
                <a:latin typeface="Arial" panose="020B0604020202020204" pitchFamily="34" charset="0"/>
              </a:rPr>
              <a:t>percentage</a:t>
            </a:r>
            <a:r>
              <a:rPr lang="cs-CZ" altLang="cs-CZ" dirty="0">
                <a:latin typeface="Arial" panose="020B0604020202020204" pitchFamily="34" charset="0"/>
              </a:rPr>
              <a:t> </a:t>
            </a:r>
            <a:r>
              <a:rPr lang="cs-CZ" altLang="cs-CZ" dirty="0" err="1">
                <a:latin typeface="Arial" panose="020B0604020202020204" pitchFamily="34" charset="0"/>
              </a:rPr>
              <a:t>of</a:t>
            </a:r>
            <a:r>
              <a:rPr lang="cs-CZ" altLang="cs-CZ" dirty="0">
                <a:latin typeface="Arial" panose="020B0604020202020204" pitchFamily="34" charset="0"/>
              </a:rPr>
              <a:t> </a:t>
            </a:r>
            <a:r>
              <a:rPr lang="cs-CZ" altLang="cs-CZ" dirty="0" err="1">
                <a:latin typeface="Arial" panose="020B0604020202020204" pitchFamily="34" charset="0"/>
              </a:rPr>
              <a:t>state</a:t>
            </a:r>
            <a:r>
              <a:rPr lang="cs-CZ" altLang="cs-CZ" dirty="0">
                <a:latin typeface="Arial" panose="020B0604020202020204" pitchFamily="34" charset="0"/>
              </a:rPr>
              <a:t> </a:t>
            </a:r>
            <a:r>
              <a:rPr lang="cs-CZ" altLang="cs-CZ" dirty="0" err="1">
                <a:latin typeface="Arial" panose="020B0604020202020204" pitchFamily="34" charset="0"/>
              </a:rPr>
              <a:t>school</a:t>
            </a:r>
            <a:r>
              <a:rPr lang="cs-CZ" altLang="cs-CZ" dirty="0">
                <a:latin typeface="Arial" panose="020B0604020202020204" pitchFamily="34" charset="0"/>
              </a:rPr>
              <a:t> </a:t>
            </a:r>
            <a:r>
              <a:rPr lang="cs-CZ" altLang="cs-CZ" dirty="0" err="1">
                <a:latin typeface="Arial" panose="020B0604020202020204" pitchFamily="34" charset="0"/>
              </a:rPr>
              <a:t>pupils</a:t>
            </a:r>
            <a:r>
              <a:rPr lang="cs-CZ" altLang="cs-CZ" dirty="0">
                <a:latin typeface="Arial" panose="020B0604020202020204" pitchFamily="34" charset="0"/>
              </a:rPr>
              <a:t> </a:t>
            </a:r>
            <a:r>
              <a:rPr lang="cs-CZ" altLang="cs-CZ" dirty="0" err="1">
                <a:latin typeface="Arial" panose="020B0604020202020204" pitchFamily="34" charset="0"/>
              </a:rPr>
              <a:t>aged</a:t>
            </a:r>
            <a:r>
              <a:rPr lang="cs-CZ" altLang="cs-CZ" dirty="0">
                <a:latin typeface="Arial" panose="020B0604020202020204" pitchFamily="34" charset="0"/>
              </a:rPr>
              <a:t> 18 </a:t>
            </a:r>
            <a:r>
              <a:rPr lang="cs-CZ" altLang="cs-CZ" dirty="0" err="1">
                <a:latin typeface="Arial" panose="020B0604020202020204" pitchFamily="34" charset="0"/>
              </a:rPr>
              <a:t>accepted</a:t>
            </a:r>
            <a:r>
              <a:rPr lang="cs-CZ" altLang="cs-CZ" dirty="0">
                <a:latin typeface="Arial" panose="020B0604020202020204" pitchFamily="34" charset="0"/>
              </a:rPr>
              <a:t> </a:t>
            </a:r>
            <a:r>
              <a:rPr lang="cs-CZ" altLang="cs-CZ" dirty="0" err="1">
                <a:latin typeface="Arial" panose="020B0604020202020204" pitchFamily="34" charset="0"/>
              </a:rPr>
              <a:t>into</a:t>
            </a:r>
            <a:r>
              <a:rPr lang="cs-CZ" altLang="cs-CZ" dirty="0">
                <a:latin typeface="Arial" panose="020B0604020202020204" pitchFamily="34" charset="0"/>
              </a:rPr>
              <a:t> </a:t>
            </a:r>
            <a:r>
              <a:rPr lang="cs-CZ" altLang="cs-CZ" dirty="0" err="1">
                <a:latin typeface="Arial" panose="020B0604020202020204" pitchFamily="34" charset="0"/>
              </a:rPr>
              <a:t>college</a:t>
            </a:r>
            <a:r>
              <a:rPr lang="cs-CZ" altLang="cs-CZ" dirty="0">
                <a:latin typeface="Arial" panose="020B0604020202020204" pitchFamily="34" charset="0"/>
              </a:rPr>
              <a:t> </a:t>
            </a:r>
            <a:r>
              <a:rPr lang="cs-CZ" altLang="cs-CZ" dirty="0" err="1">
                <a:latin typeface="Arial" panose="020B0604020202020204" pitchFamily="34" charset="0"/>
              </a:rPr>
              <a:t>or</a:t>
            </a:r>
            <a:r>
              <a:rPr lang="cs-CZ" altLang="cs-CZ" dirty="0">
                <a:latin typeface="Arial" panose="020B0604020202020204" pitchFamily="34" charset="0"/>
              </a:rPr>
              <a:t> university</a:t>
            </a:r>
          </a:p>
        </p:txBody>
      </p:sp>
    </p:spTree>
    <p:extLst>
      <p:ext uri="{BB962C8B-B14F-4D97-AF65-F5344CB8AC3E}">
        <p14:creationId xmlns:p14="http://schemas.microsoft.com/office/powerpoint/2010/main" val="17640165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7972" y="-138112"/>
            <a:ext cx="10896600" cy="1325563"/>
          </a:xfrm>
        </p:spPr>
        <p:txBody>
          <a:bodyPr/>
          <a:lstStyle/>
          <a:p>
            <a:r>
              <a:rPr lang="cs-CZ" b="1" dirty="0" smtClean="0">
                <a:solidFill>
                  <a:srgbClr val="92D050"/>
                </a:solidFill>
              </a:rPr>
              <a:t>TRANSFORMATION OF UK HIGHER EDUCATION</a:t>
            </a:r>
            <a:endParaRPr lang="cs-CZ" b="1" dirty="0">
              <a:solidFill>
                <a:srgbClr val="92D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8472" y="902081"/>
            <a:ext cx="10515600" cy="4351338"/>
          </a:xfrm>
        </p:spPr>
        <p:txBody>
          <a:bodyPr>
            <a:normAutofit/>
          </a:bodyPr>
          <a:lstStyle/>
          <a:p>
            <a:r>
              <a:rPr lang="en-US" sz="2000" dirty="0" smtClean="0"/>
              <a:t>The expansion of the UK higher education that began in the mid-1980s is considered to </a:t>
            </a:r>
            <a:r>
              <a:rPr lang="en-US" sz="2000" b="1" dirty="0" smtClean="0">
                <a:solidFill>
                  <a:srgbClr val="FF0000"/>
                </a:solidFill>
              </a:rPr>
              <a:t>have transformed an elite system </a:t>
            </a:r>
            <a:r>
              <a:rPr lang="en-US" sz="2000" dirty="0" smtClean="0"/>
              <a:t>into a </a:t>
            </a:r>
            <a:r>
              <a:rPr lang="en-US" sz="2000" b="1" dirty="0" smtClean="0">
                <a:solidFill>
                  <a:srgbClr val="FF0000"/>
                </a:solidFill>
              </a:rPr>
              <a:t>mass one</a:t>
            </a:r>
            <a:r>
              <a:rPr lang="en-US" sz="2000" dirty="0" smtClean="0"/>
              <a:t>. </a:t>
            </a:r>
            <a:endParaRPr lang="cs-CZ" sz="2000" dirty="0" smtClean="0"/>
          </a:p>
          <a:p>
            <a:r>
              <a:rPr lang="en-US" sz="2000" b="1" dirty="0" smtClean="0">
                <a:solidFill>
                  <a:srgbClr val="FF0000"/>
                </a:solidFill>
              </a:rPr>
              <a:t>Student numbers tripled </a:t>
            </a:r>
            <a:r>
              <a:rPr lang="en-US" sz="2000" dirty="0" smtClean="0"/>
              <a:t>between 1980 and 2010 and opportunities for advanced study were extended to an increasing proportion of the population. </a:t>
            </a:r>
            <a:endParaRPr lang="cs-CZ" sz="2000" dirty="0" smtClean="0"/>
          </a:p>
          <a:p>
            <a:r>
              <a:rPr lang="en-US" sz="2000" dirty="0" smtClean="0"/>
              <a:t>However, the expansion was not fully funded by the state and both students and staff have, in different ways, covered the shortfall.</a:t>
            </a:r>
            <a:endParaRPr lang="cs-CZ" sz="2000" dirty="0" smtClean="0"/>
          </a:p>
          <a:p>
            <a:r>
              <a:rPr lang="cs-CZ" sz="2000" dirty="0" err="1" smtClean="0"/>
              <a:t>Inclusion</a:t>
            </a:r>
            <a:r>
              <a:rPr lang="cs-CZ" sz="2000" dirty="0" smtClean="0"/>
              <a:t> </a:t>
            </a:r>
            <a:r>
              <a:rPr lang="cs-CZ" sz="2000" dirty="0" err="1" smtClean="0"/>
              <a:t>of</a:t>
            </a:r>
            <a:r>
              <a:rPr lang="cs-CZ" sz="2000" dirty="0" smtClean="0"/>
              <a:t> </a:t>
            </a:r>
            <a:r>
              <a:rPr lang="cs-CZ" sz="2000" dirty="0" err="1" smtClean="0"/>
              <a:t>women</a:t>
            </a:r>
            <a:r>
              <a:rPr lang="cs-CZ" sz="2000" dirty="0" smtClean="0"/>
              <a:t>: </a:t>
            </a:r>
            <a:r>
              <a:rPr lang="cs-CZ" sz="2000" dirty="0" err="1" smtClean="0"/>
              <a:t>admission</a:t>
            </a:r>
            <a:r>
              <a:rPr lang="cs-CZ" sz="2000" dirty="0" smtClean="0"/>
              <a:t> – 1870s, </a:t>
            </a:r>
            <a:r>
              <a:rPr lang="cs-CZ" sz="2000" dirty="0" err="1" smtClean="0"/>
              <a:t>degrees</a:t>
            </a:r>
            <a:r>
              <a:rPr lang="cs-CZ" sz="2000" dirty="0" smtClean="0"/>
              <a:t> – Oxford 1920, Cambridge – 1948</a:t>
            </a:r>
          </a:p>
          <a:p>
            <a:r>
              <a:rPr lang="cs-CZ" sz="2000" dirty="0" smtClean="0"/>
              <a:t>Co-</a:t>
            </a:r>
            <a:r>
              <a:rPr lang="cs-CZ" sz="2000" dirty="0" err="1" smtClean="0"/>
              <a:t>education</a:t>
            </a:r>
            <a:r>
              <a:rPr lang="cs-CZ" sz="2000" dirty="0" smtClean="0"/>
              <a:t> – </a:t>
            </a:r>
            <a:r>
              <a:rPr lang="cs-CZ" sz="2000" dirty="0" err="1" smtClean="0"/>
              <a:t>mostly</a:t>
            </a:r>
            <a:r>
              <a:rPr lang="cs-CZ" sz="2000" dirty="0" smtClean="0"/>
              <a:t> </a:t>
            </a:r>
            <a:r>
              <a:rPr lang="cs-CZ" sz="2000" dirty="0" err="1" smtClean="0"/>
              <a:t>introduced</a:t>
            </a:r>
            <a:r>
              <a:rPr lang="cs-CZ" sz="2000" dirty="0" smtClean="0"/>
              <a:t> in 1980´s </a:t>
            </a:r>
            <a:r>
              <a:rPr lang="cs-CZ" sz="2000" dirty="0" err="1" smtClean="0"/>
              <a:t>at</a:t>
            </a:r>
            <a:r>
              <a:rPr lang="cs-CZ" sz="2000" dirty="0" smtClean="0"/>
              <a:t> </a:t>
            </a: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ancient</a:t>
            </a:r>
            <a:r>
              <a:rPr lang="cs-CZ" sz="2000" dirty="0" smtClean="0"/>
              <a:t> </a:t>
            </a:r>
            <a:r>
              <a:rPr lang="cs-CZ" sz="2000" dirty="0" err="1" smtClean="0"/>
              <a:t>universities</a:t>
            </a:r>
            <a:endParaRPr lang="cs-CZ" sz="2000" dirty="0" smtClean="0"/>
          </a:p>
          <a:p>
            <a:endParaRPr lang="cs-CZ" sz="2000" dirty="0"/>
          </a:p>
        </p:txBody>
      </p:sp>
      <p:pic>
        <p:nvPicPr>
          <p:cNvPr id="6" name="Zástupný symbol pro obsah 5"/>
          <p:cNvPicPr>
            <a:picLocks noChangeAspect="1"/>
          </p:cNvPicPr>
          <p:nvPr/>
        </p:nvPicPr>
        <p:blipFill rotWithShape="1">
          <a:blip r:embed="rId2"/>
          <a:srcRect l="24507" t="25920" r="35657" b="32051"/>
          <a:stretch/>
        </p:blipFill>
        <p:spPr>
          <a:xfrm>
            <a:off x="728472" y="4382261"/>
            <a:ext cx="3794132" cy="225171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858" y="4382261"/>
            <a:ext cx="2251710" cy="225171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211" y="4331778"/>
            <a:ext cx="3501991" cy="2336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2072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254506" y="73469"/>
            <a:ext cx="4520184" cy="1325563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92D050"/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STUDENT MOBILITY</a:t>
            </a:r>
            <a:endParaRPr lang="cs-CZ" b="1" dirty="0">
              <a:solidFill>
                <a:srgbClr val="92D050"/>
              </a:solidFill>
              <a:latin typeface="72 Black" panose="020B0A04030603020204" pitchFamily="34" charset="0"/>
              <a:cs typeface="72 Black" panose="020B0A04030603020204" pitchFamily="34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320040" y="1399032"/>
            <a:ext cx="5916167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Student mobility for higher education is not a recent phenomenon.</a:t>
            </a:r>
            <a:endParaRPr lang="cs-CZ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one in ten of the students at </a:t>
            </a:r>
            <a:r>
              <a:rPr lang="en-US" sz="2000" b="1" dirty="0" smtClean="0">
                <a:solidFill>
                  <a:srgbClr val="00B0F0"/>
                </a:solidFill>
              </a:rPr>
              <a:t>medieval universities </a:t>
            </a:r>
            <a:r>
              <a:rPr lang="en-US" sz="2000" dirty="0" smtClean="0"/>
              <a:t>came from other </a:t>
            </a:r>
            <a:r>
              <a:rPr lang="cs-CZ" sz="2000" dirty="0" smtClean="0"/>
              <a:t>c</a:t>
            </a:r>
            <a:r>
              <a:rPr lang="en-US" sz="2000" dirty="0" err="1" smtClean="0"/>
              <a:t>ountries</a:t>
            </a:r>
            <a:endParaRPr lang="cs-CZ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during </a:t>
            </a:r>
            <a:r>
              <a:rPr lang="en-US" sz="2000" b="1" dirty="0" smtClean="0">
                <a:solidFill>
                  <a:srgbClr val="00B0F0"/>
                </a:solidFill>
              </a:rPr>
              <a:t>the nineteenth century </a:t>
            </a:r>
            <a:r>
              <a:rPr lang="en-US" sz="2000" dirty="0" smtClean="0"/>
              <a:t>and the majority of </a:t>
            </a:r>
            <a:r>
              <a:rPr lang="en-US" sz="2000" b="1" dirty="0" smtClean="0">
                <a:solidFill>
                  <a:srgbClr val="00B0F0"/>
                </a:solidFill>
              </a:rPr>
              <a:t>the twentieth century</a:t>
            </a:r>
            <a:r>
              <a:rPr lang="en-US" sz="2000" dirty="0" smtClean="0"/>
              <a:t>, as a result of the dominance of the </a:t>
            </a:r>
            <a:r>
              <a:rPr lang="en-US" sz="2000" b="1" dirty="0" smtClean="0">
                <a:solidFill>
                  <a:srgbClr val="FF0000"/>
                </a:solidFill>
              </a:rPr>
              <a:t>nation state</a:t>
            </a:r>
            <a:r>
              <a:rPr lang="en-US" sz="2000" dirty="0" smtClean="0"/>
              <a:t>, travelling outside of one’s country of origin to pursue a higher education was </a:t>
            </a:r>
            <a:r>
              <a:rPr lang="en-US" sz="2000" dirty="0" smtClean="0">
                <a:solidFill>
                  <a:srgbClr val="92D050"/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relatively rare</a:t>
            </a:r>
            <a:r>
              <a:rPr lang="en-US" sz="2000" dirty="0" smtClean="0"/>
              <a:t>, extending to only two to three per cent of the entire student population </a:t>
            </a:r>
            <a:endParaRPr lang="cs-CZ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r</a:t>
            </a:r>
            <a:r>
              <a:rPr lang="en-US" sz="2000" dirty="0" err="1" smtClean="0"/>
              <a:t>ecent</a:t>
            </a:r>
            <a:r>
              <a:rPr lang="en-US" sz="2000" dirty="0" smtClean="0"/>
              <a:t> years have, however, seen a reversal of this trend, as increasing numbers of tertiary students have chosen to study abroad.</a:t>
            </a:r>
            <a:endParaRPr lang="cs-CZ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The OECD (2007) notes that, in 2005, over 2.7 million </a:t>
            </a:r>
            <a:r>
              <a:rPr lang="cs-CZ" sz="2000" dirty="0" err="1" smtClean="0"/>
              <a:t>of</a:t>
            </a:r>
            <a:r>
              <a:rPr lang="cs-CZ" sz="2000" dirty="0" smtClean="0"/>
              <a:t> </a:t>
            </a:r>
            <a:r>
              <a:rPr lang="en-US" sz="2000" dirty="0" smtClean="0"/>
              <a:t>students were enrolled outside of their country of citizenship</a:t>
            </a:r>
            <a:endParaRPr lang="en-US" sz="20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6161" y="201485"/>
            <a:ext cx="2493262" cy="392985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1077" b="10422"/>
          <a:stretch/>
        </p:blipFill>
        <p:spPr>
          <a:xfrm>
            <a:off x="7488936" y="4233547"/>
            <a:ext cx="4005072" cy="2462784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4583" y="201484"/>
            <a:ext cx="2781807" cy="3929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2186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191389"/>
            <a:ext cx="10515600" cy="1325563"/>
          </a:xfrm>
        </p:spPr>
        <p:txBody>
          <a:bodyPr/>
          <a:lstStyle/>
          <a:p>
            <a:r>
              <a:rPr lang="cs-CZ" b="1" dirty="0" smtClean="0">
                <a:solidFill>
                  <a:srgbClr val="92D050"/>
                </a:solidFill>
              </a:rPr>
              <a:t>INTERNATIONAL CLIMATE </a:t>
            </a:r>
            <a:br>
              <a:rPr lang="cs-CZ" b="1" dirty="0" smtClean="0">
                <a:solidFill>
                  <a:srgbClr val="92D050"/>
                </a:solidFill>
              </a:rPr>
            </a:br>
            <a:r>
              <a:rPr lang="cs-CZ" b="1" dirty="0" smtClean="0">
                <a:solidFill>
                  <a:srgbClr val="92D050"/>
                </a:solidFill>
              </a:rPr>
              <a:t>AT UK UNIVERSITIES</a:t>
            </a:r>
            <a:endParaRPr lang="cs-CZ" b="1" dirty="0">
              <a:solidFill>
                <a:srgbClr val="92D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1000" y="1825624"/>
            <a:ext cx="6678168" cy="4739767"/>
          </a:xfrm>
        </p:spPr>
        <p:txBody>
          <a:bodyPr>
            <a:normAutofit fontScale="40000" lnSpcReduction="20000"/>
          </a:bodyPr>
          <a:lstStyle/>
          <a:p>
            <a:r>
              <a:rPr lang="cs-CZ" sz="3600" b="1" dirty="0" smtClean="0"/>
              <a:t>1. University </a:t>
            </a:r>
            <a:r>
              <a:rPr lang="cs-CZ" sz="3600" b="1" dirty="0" err="1" smtClean="0"/>
              <a:t>of</a:t>
            </a:r>
            <a:r>
              <a:rPr lang="cs-CZ" sz="3600" b="1" dirty="0" smtClean="0"/>
              <a:t> </a:t>
            </a:r>
            <a:r>
              <a:rPr lang="cs-CZ" sz="3600" b="1" dirty="0" err="1" smtClean="0"/>
              <a:t>Westminster</a:t>
            </a:r>
            <a:r>
              <a:rPr lang="cs-CZ" sz="3600" b="1" dirty="0" smtClean="0"/>
              <a:t> (170 </a:t>
            </a:r>
            <a:r>
              <a:rPr lang="cs-CZ" sz="3600" b="1" dirty="0" err="1" smtClean="0"/>
              <a:t>nationalities</a:t>
            </a:r>
            <a:r>
              <a:rPr lang="cs-CZ" sz="3600" b="1" dirty="0" smtClean="0"/>
              <a:t>, 8582 </a:t>
            </a:r>
            <a:r>
              <a:rPr lang="cs-CZ" sz="3600" b="1" dirty="0" err="1" smtClean="0"/>
              <a:t>international</a:t>
            </a:r>
            <a:r>
              <a:rPr lang="cs-CZ" sz="3600" b="1" dirty="0" smtClean="0"/>
              <a:t> </a:t>
            </a:r>
            <a:r>
              <a:rPr lang="cs-CZ" sz="3600" b="1" dirty="0" err="1" smtClean="0"/>
              <a:t>students</a:t>
            </a:r>
            <a:r>
              <a:rPr lang="cs-CZ" sz="3600" b="1" dirty="0" smtClean="0"/>
              <a:t>)</a:t>
            </a:r>
            <a:endParaRPr lang="cs-CZ" sz="3600" dirty="0" smtClean="0"/>
          </a:p>
          <a:p>
            <a:r>
              <a:rPr lang="cs-CZ" sz="3600" b="1" dirty="0" smtClean="0"/>
              <a:t>2. Kingston University (164 </a:t>
            </a:r>
            <a:r>
              <a:rPr lang="cs-CZ" sz="3600" b="1" dirty="0" err="1" smtClean="0"/>
              <a:t>nationalities</a:t>
            </a:r>
            <a:r>
              <a:rPr lang="cs-CZ" sz="3600" b="1" dirty="0" smtClean="0"/>
              <a:t>, 7256 </a:t>
            </a:r>
            <a:r>
              <a:rPr lang="cs-CZ" sz="3600" b="1" dirty="0" err="1" smtClean="0"/>
              <a:t>international</a:t>
            </a:r>
            <a:r>
              <a:rPr lang="cs-CZ" sz="3600" b="1" dirty="0" smtClean="0"/>
              <a:t> </a:t>
            </a:r>
            <a:r>
              <a:rPr lang="cs-CZ" sz="3600" b="1" dirty="0" err="1" smtClean="0"/>
              <a:t>students</a:t>
            </a:r>
            <a:r>
              <a:rPr lang="cs-CZ" sz="3600" b="1" dirty="0" smtClean="0"/>
              <a:t>)</a:t>
            </a:r>
            <a:endParaRPr lang="cs-CZ" sz="3600" dirty="0" smtClean="0"/>
          </a:p>
          <a:p>
            <a:r>
              <a:rPr lang="cs-CZ" sz="3600" b="1" dirty="0" smtClean="0"/>
              <a:t>3. City, University </a:t>
            </a:r>
            <a:r>
              <a:rPr lang="cs-CZ" sz="3600" b="1" dirty="0" err="1" smtClean="0"/>
              <a:t>of</a:t>
            </a:r>
            <a:r>
              <a:rPr lang="cs-CZ" sz="3600" b="1" dirty="0" smtClean="0"/>
              <a:t> London (163 </a:t>
            </a:r>
            <a:r>
              <a:rPr lang="cs-CZ" sz="3600" b="1" dirty="0" err="1" smtClean="0"/>
              <a:t>nationalities</a:t>
            </a:r>
            <a:r>
              <a:rPr lang="cs-CZ" sz="3600" b="1" dirty="0" smtClean="0"/>
              <a:t>, 10006 </a:t>
            </a:r>
            <a:r>
              <a:rPr lang="cs-CZ" sz="3600" b="1" dirty="0" err="1" smtClean="0"/>
              <a:t>international</a:t>
            </a:r>
            <a:r>
              <a:rPr lang="cs-CZ" sz="3600" b="1" dirty="0" smtClean="0"/>
              <a:t> </a:t>
            </a:r>
            <a:r>
              <a:rPr lang="cs-CZ" sz="3600" b="1" dirty="0" err="1" smtClean="0"/>
              <a:t>students</a:t>
            </a:r>
            <a:r>
              <a:rPr lang="cs-CZ" sz="3600" b="1" dirty="0" smtClean="0"/>
              <a:t>)10. </a:t>
            </a:r>
            <a:r>
              <a:rPr lang="cs-CZ" sz="3600" b="1" dirty="0" err="1" smtClean="0"/>
              <a:t>Brunel</a:t>
            </a:r>
            <a:r>
              <a:rPr lang="cs-CZ" sz="3600" b="1" dirty="0" smtClean="0"/>
              <a:t> University (153 </a:t>
            </a:r>
            <a:r>
              <a:rPr lang="cs-CZ" sz="3600" b="1" dirty="0" err="1" smtClean="0"/>
              <a:t>nationalities</a:t>
            </a:r>
            <a:r>
              <a:rPr lang="cs-CZ" sz="3600" b="1" dirty="0" smtClean="0"/>
              <a:t>, 6146 </a:t>
            </a:r>
            <a:r>
              <a:rPr lang="cs-CZ" sz="3600" b="1" dirty="0" err="1" smtClean="0"/>
              <a:t>international</a:t>
            </a:r>
            <a:r>
              <a:rPr lang="cs-CZ" sz="3600" b="1" dirty="0" smtClean="0"/>
              <a:t> </a:t>
            </a:r>
            <a:r>
              <a:rPr lang="cs-CZ" sz="3600" b="1" dirty="0" err="1" smtClean="0"/>
              <a:t>students</a:t>
            </a:r>
            <a:r>
              <a:rPr lang="cs-CZ" sz="3600" b="1" dirty="0" smtClean="0"/>
              <a:t>)</a:t>
            </a:r>
            <a:r>
              <a:rPr lang="cs-CZ" sz="3600" dirty="0" smtClean="0"/>
              <a:t/>
            </a:r>
            <a:br>
              <a:rPr lang="cs-CZ" sz="3600" dirty="0" smtClean="0"/>
            </a:br>
            <a:r>
              <a:rPr lang="cs-CZ" sz="3600" dirty="0" smtClean="0"/>
              <a:t> </a:t>
            </a:r>
          </a:p>
          <a:p>
            <a:r>
              <a:rPr lang="cs-CZ" sz="3600" b="1" dirty="0" smtClean="0"/>
              <a:t>4. </a:t>
            </a:r>
            <a:r>
              <a:rPr lang="cs-CZ" sz="3600" b="1" dirty="0" err="1" smtClean="0"/>
              <a:t>Middlesex</a:t>
            </a:r>
            <a:r>
              <a:rPr lang="cs-CZ" sz="3600" b="1" dirty="0" smtClean="0"/>
              <a:t> University (163 </a:t>
            </a:r>
            <a:r>
              <a:rPr lang="cs-CZ" sz="3600" b="1" dirty="0" err="1" smtClean="0"/>
              <a:t>nationalities</a:t>
            </a:r>
            <a:r>
              <a:rPr lang="cs-CZ" sz="3600" b="1" dirty="0" smtClean="0"/>
              <a:t>, 8758 </a:t>
            </a:r>
            <a:r>
              <a:rPr lang="cs-CZ" sz="3600" b="1" dirty="0" err="1" smtClean="0"/>
              <a:t>international</a:t>
            </a:r>
            <a:r>
              <a:rPr lang="cs-CZ" sz="3600" b="1" dirty="0" smtClean="0"/>
              <a:t> </a:t>
            </a:r>
            <a:r>
              <a:rPr lang="cs-CZ" sz="3600" b="1" dirty="0" err="1" smtClean="0"/>
              <a:t>students</a:t>
            </a:r>
            <a:r>
              <a:rPr lang="cs-CZ" sz="3600" b="1" dirty="0" smtClean="0"/>
              <a:t>)</a:t>
            </a:r>
          </a:p>
          <a:p>
            <a:r>
              <a:rPr lang="cs-CZ" sz="3600" b="1" dirty="0" smtClean="0"/>
              <a:t>5. UCL (University </a:t>
            </a:r>
            <a:r>
              <a:rPr lang="cs-CZ" sz="3600" b="1" dirty="0" err="1" smtClean="0"/>
              <a:t>College</a:t>
            </a:r>
            <a:r>
              <a:rPr lang="cs-CZ" sz="3600" b="1" dirty="0" smtClean="0"/>
              <a:t> London) (163 </a:t>
            </a:r>
            <a:r>
              <a:rPr lang="cs-CZ" sz="3600" b="1" dirty="0" err="1" smtClean="0"/>
              <a:t>nationalities</a:t>
            </a:r>
            <a:r>
              <a:rPr lang="cs-CZ" sz="3600" b="1" dirty="0" smtClean="0"/>
              <a:t>, 17543 </a:t>
            </a:r>
            <a:r>
              <a:rPr lang="cs-CZ" sz="3600" b="1" dirty="0" err="1" smtClean="0"/>
              <a:t>international</a:t>
            </a:r>
            <a:r>
              <a:rPr lang="cs-CZ" sz="3600" b="1" dirty="0" smtClean="0"/>
              <a:t> </a:t>
            </a:r>
            <a:r>
              <a:rPr lang="cs-CZ" sz="3600" b="1" dirty="0" err="1" smtClean="0"/>
              <a:t>students</a:t>
            </a:r>
            <a:r>
              <a:rPr lang="cs-CZ" sz="3600" b="1" dirty="0" smtClean="0"/>
              <a:t>)</a:t>
            </a:r>
          </a:p>
          <a:p>
            <a:r>
              <a:rPr lang="cs-CZ" sz="3600" b="1" dirty="0" smtClean="0"/>
              <a:t>6. Open University (159 </a:t>
            </a:r>
            <a:r>
              <a:rPr lang="cs-CZ" sz="3600" b="1" dirty="0" err="1" smtClean="0"/>
              <a:t>nationalities</a:t>
            </a:r>
            <a:r>
              <a:rPr lang="cs-CZ" sz="3600" b="1" dirty="0" smtClean="0"/>
              <a:t>, 8263 </a:t>
            </a:r>
            <a:r>
              <a:rPr lang="cs-CZ" sz="3600" b="1" dirty="0" err="1" smtClean="0"/>
              <a:t>international</a:t>
            </a:r>
            <a:r>
              <a:rPr lang="cs-CZ" sz="3600" b="1" dirty="0" smtClean="0"/>
              <a:t> </a:t>
            </a:r>
            <a:r>
              <a:rPr lang="cs-CZ" sz="3600" b="1" dirty="0" err="1" smtClean="0"/>
              <a:t>students</a:t>
            </a:r>
            <a:r>
              <a:rPr lang="cs-CZ" sz="3600" b="1" dirty="0" smtClean="0"/>
              <a:t>) </a:t>
            </a:r>
          </a:p>
          <a:p>
            <a:r>
              <a:rPr lang="cs-CZ" sz="3600" b="1" dirty="0" smtClean="0"/>
              <a:t>7. University </a:t>
            </a:r>
            <a:r>
              <a:rPr lang="cs-CZ" sz="3600" b="1" dirty="0" err="1" smtClean="0"/>
              <a:t>of</a:t>
            </a:r>
            <a:r>
              <a:rPr lang="cs-CZ" sz="3600" b="1" dirty="0" smtClean="0"/>
              <a:t> Greenwich (159 </a:t>
            </a:r>
            <a:r>
              <a:rPr lang="cs-CZ" sz="3600" b="1" dirty="0" err="1" smtClean="0"/>
              <a:t>nationalities</a:t>
            </a:r>
            <a:r>
              <a:rPr lang="cs-CZ" sz="3600" b="1" dirty="0" smtClean="0"/>
              <a:t>, 7259 </a:t>
            </a:r>
            <a:r>
              <a:rPr lang="cs-CZ" sz="3600" b="1" dirty="0" err="1" smtClean="0"/>
              <a:t>international</a:t>
            </a:r>
            <a:r>
              <a:rPr lang="cs-CZ" sz="3600" b="1" dirty="0" smtClean="0"/>
              <a:t> </a:t>
            </a:r>
            <a:r>
              <a:rPr lang="cs-CZ" sz="3600" b="1" dirty="0" err="1" smtClean="0"/>
              <a:t>students</a:t>
            </a:r>
            <a:r>
              <a:rPr lang="cs-CZ" sz="3600" b="1" dirty="0" smtClean="0"/>
              <a:t>)</a:t>
            </a:r>
            <a:endParaRPr lang="cs-CZ" sz="3600" b="1" dirty="0"/>
          </a:p>
          <a:p>
            <a:r>
              <a:rPr lang="cs-CZ" sz="3600" b="1" dirty="0" smtClean="0"/>
              <a:t>8. </a:t>
            </a:r>
            <a:r>
              <a:rPr lang="cs-CZ" sz="3600" b="1" dirty="0" err="1" smtClean="0"/>
              <a:t>King's</a:t>
            </a:r>
            <a:r>
              <a:rPr lang="cs-CZ" sz="3600" b="1" dirty="0" smtClean="0"/>
              <a:t> </a:t>
            </a:r>
            <a:r>
              <a:rPr lang="cs-CZ" sz="3600" b="1" dirty="0" err="1" smtClean="0"/>
              <a:t>College</a:t>
            </a:r>
            <a:r>
              <a:rPr lang="cs-CZ" sz="3600" b="1" dirty="0" smtClean="0"/>
              <a:t> London (158 </a:t>
            </a:r>
            <a:r>
              <a:rPr lang="cs-CZ" sz="3600" b="1" dirty="0" err="1" smtClean="0"/>
              <a:t>nationalities</a:t>
            </a:r>
            <a:r>
              <a:rPr lang="cs-CZ" sz="3600" b="1" dirty="0" smtClean="0"/>
              <a:t>, 11341 </a:t>
            </a:r>
            <a:r>
              <a:rPr lang="cs-CZ" sz="3600" b="1" dirty="0" err="1" smtClean="0"/>
              <a:t>international</a:t>
            </a:r>
            <a:r>
              <a:rPr lang="cs-CZ" sz="3600" b="1" dirty="0" smtClean="0"/>
              <a:t> </a:t>
            </a:r>
            <a:r>
              <a:rPr lang="cs-CZ" sz="3600" b="1" dirty="0" err="1" smtClean="0"/>
              <a:t>students</a:t>
            </a:r>
            <a:endParaRPr lang="cs-CZ" sz="3600" b="1" dirty="0" smtClean="0"/>
          </a:p>
          <a:p>
            <a:r>
              <a:rPr lang="cs-CZ" sz="3600" b="1" dirty="0" smtClean="0"/>
              <a:t>9. Manchester Metropolitan University (155 </a:t>
            </a:r>
            <a:r>
              <a:rPr lang="cs-CZ" sz="3600" b="1" dirty="0" err="1" smtClean="0"/>
              <a:t>nationalities</a:t>
            </a:r>
            <a:r>
              <a:rPr lang="cs-CZ" sz="3600" b="1" dirty="0" smtClean="0"/>
              <a:t>, 4645 </a:t>
            </a:r>
            <a:r>
              <a:rPr lang="cs-CZ" sz="3600" b="1" dirty="0" err="1" smtClean="0"/>
              <a:t>international</a:t>
            </a:r>
            <a:r>
              <a:rPr lang="cs-CZ" sz="3600" b="1" dirty="0" smtClean="0"/>
              <a:t> </a:t>
            </a:r>
            <a:r>
              <a:rPr lang="cs-CZ" sz="3600" b="1" dirty="0" err="1" smtClean="0"/>
              <a:t>students</a:t>
            </a:r>
            <a:r>
              <a:rPr lang="cs-CZ" sz="3600" b="1" dirty="0" smtClean="0"/>
              <a:t>)</a:t>
            </a:r>
            <a:r>
              <a:rPr lang="cs-CZ" sz="3600" dirty="0" smtClean="0"/>
              <a:t/>
            </a:r>
            <a:br>
              <a:rPr lang="cs-CZ" sz="3600" dirty="0" smtClean="0"/>
            </a:br>
            <a:r>
              <a:rPr lang="cs-CZ" sz="3600" dirty="0" smtClean="0"/>
              <a:t> </a:t>
            </a:r>
            <a:r>
              <a:rPr lang="cs-CZ" sz="3600" b="1" dirty="0" smtClean="0"/>
              <a:t> </a:t>
            </a:r>
          </a:p>
          <a:p>
            <a:r>
              <a:rPr lang="cs-CZ" sz="3600" b="1" dirty="0" smtClean="0"/>
              <a:t>10. </a:t>
            </a:r>
            <a:r>
              <a:rPr lang="cs-CZ" sz="3600" b="1" dirty="0" err="1" smtClean="0"/>
              <a:t>Brunel</a:t>
            </a:r>
            <a:r>
              <a:rPr lang="cs-CZ" sz="3600" b="1" dirty="0" smtClean="0"/>
              <a:t> University (153 </a:t>
            </a:r>
            <a:r>
              <a:rPr lang="cs-CZ" sz="3600" b="1" dirty="0" err="1" smtClean="0"/>
              <a:t>nationalities</a:t>
            </a:r>
            <a:r>
              <a:rPr lang="cs-CZ" sz="3600" b="1" dirty="0" smtClean="0"/>
              <a:t>, 6146 </a:t>
            </a:r>
            <a:r>
              <a:rPr lang="cs-CZ" sz="3600" b="1" dirty="0" err="1" smtClean="0"/>
              <a:t>international</a:t>
            </a:r>
            <a:r>
              <a:rPr lang="cs-CZ" sz="3600" b="1" dirty="0" smtClean="0"/>
              <a:t> </a:t>
            </a:r>
            <a:r>
              <a:rPr lang="cs-CZ" sz="3600" b="1" dirty="0" err="1" smtClean="0"/>
              <a:t>students</a:t>
            </a:r>
            <a:r>
              <a:rPr lang="cs-CZ" sz="3600" b="1" dirty="0" smtClean="0"/>
              <a:t>)</a:t>
            </a:r>
            <a:endParaRPr lang="cs-CZ" sz="3600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0460" y="0"/>
            <a:ext cx="3999825" cy="6268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8471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400" y="0"/>
            <a:ext cx="10515600" cy="1325563"/>
          </a:xfrm>
        </p:spPr>
        <p:txBody>
          <a:bodyPr/>
          <a:lstStyle/>
          <a:p>
            <a:r>
              <a:rPr lang="cs-CZ" b="1" cap="all" dirty="0" err="1" smtClean="0">
                <a:solidFill>
                  <a:srgbClr val="00B050"/>
                </a:solidFill>
              </a:rPr>
              <a:t>Internationalization</a:t>
            </a:r>
            <a:r>
              <a:rPr lang="cs-CZ" b="1" cap="all" dirty="0" smtClean="0">
                <a:solidFill>
                  <a:srgbClr val="00B050"/>
                </a:solidFill>
              </a:rPr>
              <a:t> </a:t>
            </a:r>
            <a:r>
              <a:rPr lang="cs-CZ" b="1" cap="all" dirty="0" err="1" smtClean="0">
                <a:solidFill>
                  <a:srgbClr val="00B050"/>
                </a:solidFill>
              </a:rPr>
              <a:t>of</a:t>
            </a:r>
            <a:r>
              <a:rPr lang="cs-CZ" b="1" cap="all" dirty="0" smtClean="0">
                <a:solidFill>
                  <a:srgbClr val="00B050"/>
                </a:solidFill>
              </a:rPr>
              <a:t> UK </a:t>
            </a:r>
            <a:r>
              <a:rPr lang="cs-CZ" b="1" cap="all" dirty="0" err="1" smtClean="0">
                <a:solidFill>
                  <a:srgbClr val="00B050"/>
                </a:solidFill>
              </a:rPr>
              <a:t>universities</a:t>
            </a:r>
            <a:endParaRPr lang="cs-CZ" b="1" cap="all" dirty="0">
              <a:solidFill>
                <a:srgbClr val="00B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2400" y="984376"/>
            <a:ext cx="8278368" cy="5791327"/>
          </a:xfrm>
        </p:spPr>
        <p:txBody>
          <a:bodyPr>
            <a:normAutofit lnSpcReduction="10000"/>
          </a:bodyPr>
          <a:lstStyle/>
          <a:p>
            <a:r>
              <a:rPr lang="en-US" b="0" dirty="0" smtClean="0">
                <a:effectLst/>
              </a:rPr>
              <a:t>The UK was </a:t>
            </a:r>
            <a:r>
              <a:rPr lang="en-US" b="1" dirty="0" smtClean="0">
                <a:solidFill>
                  <a:srgbClr val="FF0000"/>
                </a:solidFill>
                <a:effectLst/>
              </a:rPr>
              <a:t>the second most popular destination in the world </a:t>
            </a:r>
            <a:r>
              <a:rPr lang="en-US" b="0" dirty="0" smtClean="0">
                <a:effectLst/>
              </a:rPr>
              <a:t>for international students in 2016. </a:t>
            </a:r>
            <a:endParaRPr lang="en-US" dirty="0" smtClean="0"/>
          </a:p>
          <a:p>
            <a:r>
              <a:rPr lang="en-US" b="0" dirty="0" smtClean="0">
                <a:effectLst/>
              </a:rPr>
              <a:t>There were 458,490 </a:t>
            </a:r>
            <a:r>
              <a:rPr lang="en-US" b="1" dirty="0" smtClean="0">
                <a:solidFill>
                  <a:srgbClr val="FF0000"/>
                </a:solidFill>
                <a:effectLst/>
              </a:rPr>
              <a:t>international students </a:t>
            </a:r>
            <a:r>
              <a:rPr lang="en-US" b="0" dirty="0" smtClean="0">
                <a:effectLst/>
              </a:rPr>
              <a:t>studying in UK higher education institutions in 2017-2018, accounting for 19.6 percent of the UK’s total student population. </a:t>
            </a:r>
            <a:r>
              <a:rPr lang="en-US" b="1" dirty="0" smtClean="0">
                <a:solidFill>
                  <a:srgbClr val="FF0000"/>
                </a:solidFill>
                <a:effectLst/>
              </a:rPr>
              <a:t>A total of 14 percent of all undergraduates and 35.8 percent of all postgraduates were international.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0" dirty="0" smtClean="0">
                <a:effectLst/>
              </a:rPr>
              <a:t>In 2017-2018, the top five sending countries for international students were </a:t>
            </a:r>
            <a:r>
              <a:rPr lang="en-US" b="1" dirty="0" smtClean="0">
                <a:solidFill>
                  <a:srgbClr val="00B0F0"/>
                </a:solidFill>
                <a:effectLst/>
              </a:rPr>
              <a:t>China, India, the US, Hong Kong and Malaysia</a:t>
            </a:r>
            <a:r>
              <a:rPr lang="en-US" b="0" dirty="0" smtClean="0">
                <a:effectLst/>
              </a:rPr>
              <a:t>. Researchers note that Chinese students at UK higher education institutions made up 23.2 percent of all international students, while the top sending countries within the EU were </a:t>
            </a:r>
            <a:r>
              <a:rPr lang="en-US" b="1" dirty="0" smtClean="0">
                <a:solidFill>
                  <a:srgbClr val="00B0F0"/>
                </a:solidFill>
                <a:effectLst/>
              </a:rPr>
              <a:t>Italy, France and Germany</a:t>
            </a:r>
            <a:r>
              <a:rPr lang="en-US" b="0" dirty="0" smtClean="0">
                <a:effectLst/>
              </a:rPr>
              <a:t>. </a:t>
            </a:r>
            <a:endParaRPr lang="en-US" dirty="0" smtClean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0767" y="1325563"/>
            <a:ext cx="3243879" cy="216366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0768" y="3880039"/>
            <a:ext cx="3330131" cy="2694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2920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b="1" cap="all" dirty="0" smtClean="0"/>
              <a:t/>
            </a:r>
            <a:br>
              <a:rPr lang="cs-CZ" b="1" cap="all" dirty="0" smtClean="0"/>
            </a:br>
            <a:r>
              <a:rPr lang="cs-CZ" b="1" cap="all" dirty="0" smtClean="0"/>
              <a:t/>
            </a:r>
            <a:br>
              <a:rPr lang="cs-CZ" b="1" cap="all" dirty="0" smtClean="0"/>
            </a:br>
            <a:r>
              <a:rPr lang="en-US" b="1" cap="all" dirty="0" smtClean="0">
                <a:solidFill>
                  <a:srgbClr val="92D050"/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Top 5 popular areas of study </a:t>
            </a:r>
            <a:r>
              <a:rPr lang="cs-CZ" b="1" cap="all" dirty="0" smtClean="0">
                <a:solidFill>
                  <a:srgbClr val="92D050"/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/>
            </a:r>
            <a:br>
              <a:rPr lang="cs-CZ" b="1" cap="all" dirty="0" smtClean="0">
                <a:solidFill>
                  <a:srgbClr val="92D050"/>
                </a:solidFill>
                <a:latin typeface="72 Black" panose="020B0A04030603020204" pitchFamily="34" charset="0"/>
                <a:cs typeface="72 Black" panose="020B0A04030603020204" pitchFamily="34" charset="0"/>
              </a:rPr>
            </a:br>
            <a:r>
              <a:rPr lang="en-US" b="1" cap="all" dirty="0" smtClean="0">
                <a:solidFill>
                  <a:srgbClr val="92D050"/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(both undergraduate and postgraduate)</a:t>
            </a:r>
            <a:r>
              <a:rPr lang="cs-CZ" b="1" cap="all" dirty="0" smtClean="0">
                <a:solidFill>
                  <a:srgbClr val="92D050"/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/>
            </a:r>
            <a:br>
              <a:rPr lang="cs-CZ" b="1" cap="all" dirty="0" smtClean="0">
                <a:solidFill>
                  <a:srgbClr val="92D050"/>
                </a:solidFill>
                <a:latin typeface="72 Black" panose="020B0A04030603020204" pitchFamily="34" charset="0"/>
                <a:cs typeface="72 Black" panose="020B0A04030603020204" pitchFamily="34" charset="0"/>
              </a:rPr>
            </a:br>
            <a:r>
              <a:rPr lang="en-US" b="1" cap="all" dirty="0" smtClean="0">
                <a:solidFill>
                  <a:srgbClr val="92D050"/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 in 2017-2018:</a:t>
            </a:r>
            <a:r>
              <a:rPr lang="en-US" cap="all" dirty="0" smtClean="0"/>
              <a:t/>
            </a:r>
            <a:br>
              <a:rPr lang="en-US" cap="all" dirty="0" smtClean="0"/>
            </a:br>
            <a:endParaRPr lang="cs-CZ" cap="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758313"/>
            <a:ext cx="10515600" cy="4351338"/>
          </a:xfrm>
        </p:spPr>
        <p:txBody>
          <a:bodyPr/>
          <a:lstStyle/>
          <a:p>
            <a:r>
              <a:rPr lang="en-US" b="0" dirty="0" smtClean="0">
                <a:effectLst/>
              </a:rPr>
              <a:t>Business and administrative studies </a:t>
            </a:r>
          </a:p>
          <a:p>
            <a:r>
              <a:rPr lang="en-US" b="0" dirty="0" smtClean="0">
                <a:effectLst/>
              </a:rPr>
              <a:t>Engineering and technology </a:t>
            </a:r>
          </a:p>
          <a:p>
            <a:r>
              <a:rPr lang="en-US" b="0" dirty="0" smtClean="0">
                <a:effectLst/>
              </a:rPr>
              <a:t>Social studies</a:t>
            </a:r>
          </a:p>
          <a:p>
            <a:r>
              <a:rPr lang="en-US" b="0" dirty="0" smtClean="0">
                <a:effectLst/>
              </a:rPr>
              <a:t>Creative arts and design</a:t>
            </a:r>
          </a:p>
          <a:p>
            <a:r>
              <a:rPr lang="en-US" b="0" dirty="0" smtClean="0">
                <a:effectLst/>
              </a:rPr>
              <a:t>Biological sciences</a:t>
            </a:r>
          </a:p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2"/>
          <a:srcRect l="25494" t="21847" r="26598" b="7858"/>
          <a:stretch/>
        </p:blipFill>
        <p:spPr>
          <a:xfrm>
            <a:off x="8206459" y="1609344"/>
            <a:ext cx="3622829" cy="299008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123" y="3895600"/>
            <a:ext cx="3820950" cy="2587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8464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92D050"/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QS World University Rankings 2021 – Top 10 Universities in the UK</a:t>
            </a:r>
            <a:br>
              <a:rPr lang="en-US" b="1" dirty="0">
                <a:solidFill>
                  <a:srgbClr val="92D050"/>
                </a:solidFill>
                <a:latin typeface="72 Black" panose="020B0A04030603020204" pitchFamily="34" charset="0"/>
                <a:cs typeface="72 Black" panose="020B0A04030603020204" pitchFamily="34" charset="0"/>
              </a:rPr>
            </a:br>
            <a:endParaRPr lang="cs-CZ" dirty="0">
              <a:solidFill>
                <a:srgbClr val="92D050"/>
              </a:solidFill>
              <a:latin typeface="72 Black" panose="020B0A04030603020204" pitchFamily="34" charset="0"/>
              <a:cs typeface="72 Black" panose="020B0A04030603020204" pitchFamily="34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6952488" y="1690688"/>
            <a:ext cx="4495800" cy="35803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Criteria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1/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Entry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standards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2/ Student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satisfaction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3/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Research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quality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4/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Graduate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prospects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5/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Academic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services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spend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6/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Facility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spend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7/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Degree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completion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8/ Student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staff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ration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9043008"/>
              </p:ext>
            </p:extLst>
          </p:nvPr>
        </p:nvGraphicFramePr>
        <p:xfrm>
          <a:off x="1114242" y="1690688"/>
          <a:ext cx="4330811" cy="4351339"/>
        </p:xfrm>
        <a:graphic>
          <a:graphicData uri="http://schemas.openxmlformats.org/drawingml/2006/table">
            <a:tbl>
              <a:tblPr/>
              <a:tblGrid>
                <a:gridCol w="513941">
                  <a:extLst>
                    <a:ext uri="{9D8B030D-6E8A-4147-A177-3AD203B41FA5}">
                      <a16:colId xmlns:a16="http://schemas.microsoft.com/office/drawing/2014/main" val="2644480239"/>
                    </a:ext>
                  </a:extLst>
                </a:gridCol>
                <a:gridCol w="774338">
                  <a:extLst>
                    <a:ext uri="{9D8B030D-6E8A-4147-A177-3AD203B41FA5}">
                      <a16:colId xmlns:a16="http://schemas.microsoft.com/office/drawing/2014/main" val="1682982261"/>
                    </a:ext>
                  </a:extLst>
                </a:gridCol>
                <a:gridCol w="3042532">
                  <a:extLst>
                    <a:ext uri="{9D8B030D-6E8A-4147-A177-3AD203B41FA5}">
                      <a16:colId xmlns:a16="http://schemas.microsoft.com/office/drawing/2014/main" val="3097005445"/>
                    </a:ext>
                  </a:extLst>
                </a:gridCol>
              </a:tblGrid>
              <a:tr h="821007">
                <a:tc>
                  <a:txBody>
                    <a:bodyPr/>
                    <a:lstStyle/>
                    <a:p>
                      <a:r>
                        <a:rPr lang="cs-CZ" sz="1600" b="1"/>
                        <a:t>UK Rank</a:t>
                      </a:r>
                      <a:endParaRPr lang="cs-CZ" sz="1600"/>
                    </a:p>
                  </a:txBody>
                  <a:tcPr marL="82101" marR="82101" marT="41050" marB="41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1"/>
                        <a:t>Global Rank</a:t>
                      </a:r>
                      <a:endParaRPr lang="cs-CZ" sz="1600"/>
                    </a:p>
                  </a:txBody>
                  <a:tcPr marL="82101" marR="82101" marT="41050" marB="41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1"/>
                        <a:t>Institution</a:t>
                      </a:r>
                      <a:endParaRPr lang="cs-CZ" sz="1600"/>
                    </a:p>
                  </a:txBody>
                  <a:tcPr marL="82101" marR="82101" marT="41050" marB="41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4342980"/>
                  </a:ext>
                </a:extLst>
              </a:tr>
              <a:tr h="328403">
                <a:tc>
                  <a:txBody>
                    <a:bodyPr/>
                    <a:lstStyle/>
                    <a:p>
                      <a:r>
                        <a:rPr lang="cs-CZ" sz="1600"/>
                        <a:t>1</a:t>
                      </a:r>
                    </a:p>
                  </a:txBody>
                  <a:tcPr marL="82101" marR="82101" marT="41050" marB="41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/>
                        <a:t>5</a:t>
                      </a:r>
                    </a:p>
                  </a:txBody>
                  <a:tcPr marL="82101" marR="82101" marT="41050" marB="41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/>
                        <a:t>University of Oxford</a:t>
                      </a:r>
                    </a:p>
                  </a:txBody>
                  <a:tcPr marL="82101" marR="82101" marT="41050" marB="41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3797584"/>
                  </a:ext>
                </a:extLst>
              </a:tr>
              <a:tr h="328403">
                <a:tc>
                  <a:txBody>
                    <a:bodyPr/>
                    <a:lstStyle/>
                    <a:p>
                      <a:r>
                        <a:rPr lang="cs-CZ" sz="1600"/>
                        <a:t>2</a:t>
                      </a:r>
                    </a:p>
                  </a:txBody>
                  <a:tcPr marL="82101" marR="82101" marT="41050" marB="41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7</a:t>
                      </a:r>
                    </a:p>
                  </a:txBody>
                  <a:tcPr marL="82101" marR="82101" marT="41050" marB="41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/>
                        <a:t>University of Cambridge</a:t>
                      </a:r>
                    </a:p>
                  </a:txBody>
                  <a:tcPr marL="82101" marR="82101" marT="41050" marB="41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6623217"/>
                  </a:ext>
                </a:extLst>
              </a:tr>
              <a:tr h="328403">
                <a:tc>
                  <a:txBody>
                    <a:bodyPr/>
                    <a:lstStyle/>
                    <a:p>
                      <a:r>
                        <a:rPr lang="cs-CZ" sz="1600"/>
                        <a:t>3</a:t>
                      </a:r>
                    </a:p>
                  </a:txBody>
                  <a:tcPr marL="82101" marR="82101" marT="41050" marB="41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/>
                        <a:t>8</a:t>
                      </a:r>
                    </a:p>
                  </a:txBody>
                  <a:tcPr marL="82101" marR="82101" marT="41050" marB="41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>
                          <a:hlinkClick r:id="rId2"/>
                        </a:rPr>
                        <a:t>Imperial College London</a:t>
                      </a:r>
                      <a:endParaRPr lang="cs-CZ" sz="1600"/>
                    </a:p>
                  </a:txBody>
                  <a:tcPr marL="82101" marR="82101" marT="41050" marB="41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4413146"/>
                  </a:ext>
                </a:extLst>
              </a:tr>
              <a:tr h="328403">
                <a:tc>
                  <a:txBody>
                    <a:bodyPr/>
                    <a:lstStyle/>
                    <a:p>
                      <a:r>
                        <a:rPr lang="cs-CZ" sz="1600"/>
                        <a:t>4</a:t>
                      </a:r>
                    </a:p>
                  </a:txBody>
                  <a:tcPr marL="82101" marR="82101" marT="41050" marB="41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/>
                        <a:t>10</a:t>
                      </a:r>
                    </a:p>
                  </a:txBody>
                  <a:tcPr marL="82101" marR="82101" marT="41050" marB="41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>
                          <a:hlinkClick r:id="rId3"/>
                        </a:rPr>
                        <a:t>UCL (University College London)</a:t>
                      </a:r>
                      <a:endParaRPr lang="cs-CZ" sz="1600"/>
                    </a:p>
                  </a:txBody>
                  <a:tcPr marL="82101" marR="82101" marT="41050" marB="41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1913457"/>
                  </a:ext>
                </a:extLst>
              </a:tr>
              <a:tr h="328403">
                <a:tc>
                  <a:txBody>
                    <a:bodyPr/>
                    <a:lstStyle/>
                    <a:p>
                      <a:r>
                        <a:rPr lang="cs-CZ" sz="1600"/>
                        <a:t>5</a:t>
                      </a:r>
                    </a:p>
                  </a:txBody>
                  <a:tcPr marL="82101" marR="82101" marT="41050" marB="41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/>
                        <a:t>20</a:t>
                      </a:r>
                    </a:p>
                  </a:txBody>
                  <a:tcPr marL="82101" marR="82101" marT="41050" marB="41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>
                          <a:hlinkClick r:id="rId4"/>
                        </a:rPr>
                        <a:t>University of Edinburgh</a:t>
                      </a:r>
                      <a:endParaRPr lang="cs-CZ" sz="1600"/>
                    </a:p>
                  </a:txBody>
                  <a:tcPr marL="82101" marR="82101" marT="41050" marB="41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2346037"/>
                  </a:ext>
                </a:extLst>
              </a:tr>
              <a:tr h="328403">
                <a:tc>
                  <a:txBody>
                    <a:bodyPr/>
                    <a:lstStyle/>
                    <a:p>
                      <a:r>
                        <a:rPr lang="cs-CZ" sz="1600"/>
                        <a:t>6</a:t>
                      </a:r>
                    </a:p>
                  </a:txBody>
                  <a:tcPr marL="82101" marR="82101" marT="41050" marB="41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/>
                        <a:t>27=</a:t>
                      </a:r>
                    </a:p>
                  </a:txBody>
                  <a:tcPr marL="82101" marR="82101" marT="41050" marB="41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>
                          <a:hlinkClick r:id="rId5"/>
                        </a:rPr>
                        <a:t>The University of Manchester</a:t>
                      </a:r>
                      <a:endParaRPr lang="cs-CZ" sz="1600"/>
                    </a:p>
                  </a:txBody>
                  <a:tcPr marL="82101" marR="82101" marT="41050" marB="41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8494605"/>
                  </a:ext>
                </a:extLst>
              </a:tr>
              <a:tr h="328403">
                <a:tc>
                  <a:txBody>
                    <a:bodyPr/>
                    <a:lstStyle/>
                    <a:p>
                      <a:r>
                        <a:rPr lang="cs-CZ" sz="1600"/>
                        <a:t>7</a:t>
                      </a:r>
                    </a:p>
                  </a:txBody>
                  <a:tcPr marL="82101" marR="82101" marT="41050" marB="41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/>
                        <a:t>31=</a:t>
                      </a:r>
                    </a:p>
                  </a:txBody>
                  <a:tcPr marL="82101" marR="82101" marT="41050" marB="41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>
                          <a:hlinkClick r:id="rId6"/>
                        </a:rPr>
                        <a:t>King’s College London (KCL)</a:t>
                      </a:r>
                      <a:endParaRPr lang="cs-CZ" sz="1600"/>
                    </a:p>
                  </a:txBody>
                  <a:tcPr marL="82101" marR="82101" marT="41050" marB="41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6688578"/>
                  </a:ext>
                </a:extLst>
              </a:tr>
              <a:tr h="574705">
                <a:tc>
                  <a:txBody>
                    <a:bodyPr/>
                    <a:lstStyle/>
                    <a:p>
                      <a:r>
                        <a:rPr lang="cs-CZ" sz="1600"/>
                        <a:t>8</a:t>
                      </a:r>
                    </a:p>
                  </a:txBody>
                  <a:tcPr marL="82101" marR="82101" marT="41050" marB="41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/>
                        <a:t>49</a:t>
                      </a:r>
                    </a:p>
                  </a:txBody>
                  <a:tcPr marL="82101" marR="82101" marT="41050" marB="41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hlinkClick r:id="rId7"/>
                        </a:rPr>
                        <a:t>London School of Economics and Political Science (LSE)</a:t>
                      </a:r>
                      <a:endParaRPr lang="en-US" sz="1600"/>
                    </a:p>
                  </a:txBody>
                  <a:tcPr marL="82101" marR="82101" marT="41050" marB="41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9776182"/>
                  </a:ext>
                </a:extLst>
              </a:tr>
              <a:tr h="328403">
                <a:tc>
                  <a:txBody>
                    <a:bodyPr/>
                    <a:lstStyle/>
                    <a:p>
                      <a:r>
                        <a:rPr lang="cs-CZ" sz="1600"/>
                        <a:t>9</a:t>
                      </a:r>
                    </a:p>
                  </a:txBody>
                  <a:tcPr marL="82101" marR="82101" marT="41050" marB="41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/>
                        <a:t>58</a:t>
                      </a:r>
                    </a:p>
                  </a:txBody>
                  <a:tcPr marL="82101" marR="82101" marT="41050" marB="41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>
                          <a:hlinkClick r:id="rId8"/>
                        </a:rPr>
                        <a:t>University of Bristol</a:t>
                      </a:r>
                      <a:endParaRPr lang="cs-CZ" sz="1600"/>
                    </a:p>
                  </a:txBody>
                  <a:tcPr marL="82101" marR="82101" marT="41050" marB="41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513739"/>
                  </a:ext>
                </a:extLst>
              </a:tr>
              <a:tr h="328403">
                <a:tc>
                  <a:txBody>
                    <a:bodyPr/>
                    <a:lstStyle/>
                    <a:p>
                      <a:r>
                        <a:rPr lang="cs-CZ" sz="1600"/>
                        <a:t>10</a:t>
                      </a:r>
                    </a:p>
                  </a:txBody>
                  <a:tcPr marL="82101" marR="82101" marT="41050" marB="41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/>
                        <a:t>62</a:t>
                      </a:r>
                    </a:p>
                  </a:txBody>
                  <a:tcPr marL="82101" marR="82101" marT="41050" marB="41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 err="1">
                          <a:hlinkClick r:id="rId9"/>
                        </a:rPr>
                        <a:t>The</a:t>
                      </a:r>
                      <a:r>
                        <a:rPr lang="cs-CZ" sz="1600" dirty="0">
                          <a:hlinkClick r:id="rId9"/>
                        </a:rPr>
                        <a:t> University </a:t>
                      </a:r>
                      <a:r>
                        <a:rPr lang="cs-CZ" sz="1600" dirty="0" err="1">
                          <a:hlinkClick r:id="rId9"/>
                        </a:rPr>
                        <a:t>of</a:t>
                      </a:r>
                      <a:r>
                        <a:rPr lang="cs-CZ" sz="1600" dirty="0">
                          <a:hlinkClick r:id="rId9"/>
                        </a:rPr>
                        <a:t> </a:t>
                      </a:r>
                      <a:r>
                        <a:rPr lang="cs-CZ" sz="1600" dirty="0" err="1">
                          <a:hlinkClick r:id="rId9"/>
                        </a:rPr>
                        <a:t>Warwick</a:t>
                      </a:r>
                      <a:endParaRPr lang="cs-CZ" sz="1600" dirty="0"/>
                    </a:p>
                  </a:txBody>
                  <a:tcPr marL="82101" marR="82101" marT="41050" marB="41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16136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99763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02771" y="-244475"/>
            <a:ext cx="10515600" cy="1325563"/>
          </a:xfrm>
        </p:spPr>
        <p:txBody>
          <a:bodyPr/>
          <a:lstStyle/>
          <a:p>
            <a:r>
              <a:rPr lang="cs-CZ" dirty="0" err="1" smtClean="0"/>
              <a:t>Conditions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success</a:t>
            </a:r>
            <a:r>
              <a:rPr lang="cs-CZ" dirty="0" smtClean="0"/>
              <a:t> in </a:t>
            </a:r>
            <a:r>
              <a:rPr lang="cs-CZ" dirty="0" err="1" smtClean="0"/>
              <a:t>education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6977" y="893808"/>
            <a:ext cx="10515600" cy="5516136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/>
              <a:t>1/ support </a:t>
            </a:r>
            <a:r>
              <a:rPr lang="cs-CZ" dirty="0" err="1" smtClean="0"/>
              <a:t>already</a:t>
            </a:r>
            <a:r>
              <a:rPr lang="cs-CZ" dirty="0" smtClean="0"/>
              <a:t> </a:t>
            </a:r>
            <a:r>
              <a:rPr lang="cs-CZ" dirty="0" err="1" smtClean="0"/>
              <a:t>at</a:t>
            </a:r>
            <a:r>
              <a:rPr lang="cs-CZ" dirty="0" smtClean="0"/>
              <a:t> </a:t>
            </a:r>
            <a:r>
              <a:rPr lang="cs-CZ" dirty="0" err="1" smtClean="0"/>
              <a:t>primary</a:t>
            </a:r>
            <a:r>
              <a:rPr lang="cs-CZ" dirty="0" smtClean="0"/>
              <a:t> and </a:t>
            </a:r>
            <a:r>
              <a:rPr lang="cs-CZ" dirty="0" err="1" smtClean="0"/>
              <a:t>secondary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education</a:t>
            </a:r>
            <a:endParaRPr lang="cs-CZ" dirty="0" smtClean="0"/>
          </a:p>
          <a:p>
            <a:r>
              <a:rPr lang="cs-CZ" dirty="0" smtClean="0"/>
              <a:t>2/ </a:t>
            </a:r>
            <a:r>
              <a:rPr lang="cs-CZ" dirty="0" err="1" smtClean="0"/>
              <a:t>offer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/>
              <a:t> </a:t>
            </a:r>
            <a:r>
              <a:rPr lang="cs-CZ" dirty="0" err="1" smtClean="0"/>
              <a:t>various</a:t>
            </a:r>
            <a:r>
              <a:rPr lang="cs-CZ" dirty="0" smtClean="0"/>
              <a:t> university study </a:t>
            </a:r>
            <a:r>
              <a:rPr lang="cs-CZ" dirty="0" err="1" smtClean="0"/>
              <a:t>programmes</a:t>
            </a:r>
            <a:r>
              <a:rPr lang="cs-CZ" dirty="0" smtClean="0"/>
              <a:t> </a:t>
            </a:r>
            <a:r>
              <a:rPr lang="cs-CZ" dirty="0" err="1" smtClean="0"/>
              <a:t>reflecting</a:t>
            </a:r>
            <a:r>
              <a:rPr lang="cs-CZ" dirty="0" smtClean="0"/>
              <a:t> diversity</a:t>
            </a:r>
          </a:p>
          <a:p>
            <a:r>
              <a:rPr lang="cs-CZ" b="1" i="1" dirty="0" smtClean="0">
                <a:solidFill>
                  <a:srgbClr val="00B0F0"/>
                </a:solidFill>
              </a:rPr>
              <a:t>„Not </a:t>
            </a:r>
            <a:r>
              <a:rPr lang="cs-CZ" b="1" i="1" dirty="0" err="1" smtClean="0">
                <a:solidFill>
                  <a:srgbClr val="00B0F0"/>
                </a:solidFill>
              </a:rPr>
              <a:t>seeing</a:t>
            </a:r>
            <a:r>
              <a:rPr lang="cs-CZ" b="1" i="1" dirty="0" smtClean="0">
                <a:solidFill>
                  <a:srgbClr val="00B0F0"/>
                </a:solidFill>
              </a:rPr>
              <a:t> </a:t>
            </a:r>
            <a:r>
              <a:rPr lang="cs-CZ" b="1" i="1" dirty="0" err="1" smtClean="0">
                <a:solidFill>
                  <a:srgbClr val="00B0F0"/>
                </a:solidFill>
              </a:rPr>
              <a:t>yourself</a:t>
            </a:r>
            <a:r>
              <a:rPr lang="cs-CZ" b="1" i="1" dirty="0" smtClean="0">
                <a:solidFill>
                  <a:srgbClr val="00B0F0"/>
                </a:solidFill>
              </a:rPr>
              <a:t> </a:t>
            </a:r>
            <a:r>
              <a:rPr lang="cs-CZ" b="1" i="1" dirty="0" err="1" smtClean="0">
                <a:solidFill>
                  <a:srgbClr val="00B0F0"/>
                </a:solidFill>
              </a:rPr>
              <a:t>reflected</a:t>
            </a:r>
            <a:r>
              <a:rPr lang="cs-CZ" b="1" i="1" dirty="0" smtClean="0">
                <a:solidFill>
                  <a:srgbClr val="00B0F0"/>
                </a:solidFill>
              </a:rPr>
              <a:t> in </a:t>
            </a:r>
            <a:r>
              <a:rPr lang="cs-CZ" b="1" i="1" dirty="0" err="1" smtClean="0">
                <a:solidFill>
                  <a:srgbClr val="00B0F0"/>
                </a:solidFill>
              </a:rPr>
              <a:t>what</a:t>
            </a:r>
            <a:r>
              <a:rPr lang="cs-CZ" b="1" i="1" dirty="0" smtClean="0">
                <a:solidFill>
                  <a:srgbClr val="00B0F0"/>
                </a:solidFill>
              </a:rPr>
              <a:t> </a:t>
            </a:r>
            <a:r>
              <a:rPr lang="cs-CZ" b="1" i="1" dirty="0" err="1" smtClean="0">
                <a:solidFill>
                  <a:srgbClr val="00B0F0"/>
                </a:solidFill>
              </a:rPr>
              <a:t>you</a:t>
            </a:r>
            <a:r>
              <a:rPr lang="cs-CZ" b="1" i="1" dirty="0" smtClean="0">
                <a:solidFill>
                  <a:srgbClr val="00B0F0"/>
                </a:solidFill>
              </a:rPr>
              <a:t> </a:t>
            </a:r>
            <a:r>
              <a:rPr lang="cs-CZ" b="1" i="1" dirty="0" err="1" smtClean="0">
                <a:solidFill>
                  <a:srgbClr val="00B0F0"/>
                </a:solidFill>
              </a:rPr>
              <a:t>learn</a:t>
            </a:r>
            <a:r>
              <a:rPr lang="cs-CZ" b="1" i="1" dirty="0" smtClean="0">
                <a:solidFill>
                  <a:srgbClr val="00B0F0"/>
                </a:solidFill>
              </a:rPr>
              <a:t> </a:t>
            </a:r>
            <a:r>
              <a:rPr lang="cs-CZ" b="1" i="1" dirty="0" err="1" smtClean="0">
                <a:solidFill>
                  <a:srgbClr val="00B0F0"/>
                </a:solidFill>
              </a:rPr>
              <a:t>can</a:t>
            </a:r>
            <a:r>
              <a:rPr lang="cs-CZ" b="1" i="1" dirty="0" smtClean="0">
                <a:solidFill>
                  <a:srgbClr val="00B0F0"/>
                </a:solidFill>
              </a:rPr>
              <a:t> </a:t>
            </a:r>
            <a:r>
              <a:rPr lang="cs-CZ" b="1" i="1" dirty="0" err="1" smtClean="0">
                <a:solidFill>
                  <a:srgbClr val="00B0F0"/>
                </a:solidFill>
              </a:rPr>
              <a:t>have</a:t>
            </a:r>
            <a:r>
              <a:rPr lang="cs-CZ" b="1" i="1" dirty="0" smtClean="0">
                <a:solidFill>
                  <a:srgbClr val="00B0F0"/>
                </a:solidFill>
              </a:rPr>
              <a:t> </a:t>
            </a:r>
            <a:r>
              <a:rPr lang="cs-CZ" b="1" i="1" dirty="0" err="1" smtClean="0">
                <a:solidFill>
                  <a:srgbClr val="00B0F0"/>
                </a:solidFill>
              </a:rPr>
              <a:t>an</a:t>
            </a:r>
            <a:r>
              <a:rPr lang="cs-CZ" b="1" i="1" dirty="0" smtClean="0">
                <a:solidFill>
                  <a:srgbClr val="00B0F0"/>
                </a:solidFill>
              </a:rPr>
              <a:t> </a:t>
            </a:r>
            <a:r>
              <a:rPr lang="cs-CZ" b="1" i="1" dirty="0" err="1" smtClean="0">
                <a:solidFill>
                  <a:srgbClr val="00B0F0"/>
                </a:solidFill>
              </a:rPr>
              <a:t>impact</a:t>
            </a:r>
            <a:r>
              <a:rPr lang="cs-CZ" b="1" i="1" dirty="0" smtClean="0">
                <a:solidFill>
                  <a:srgbClr val="00B0F0"/>
                </a:solidFill>
              </a:rPr>
              <a:t> on </a:t>
            </a:r>
            <a:r>
              <a:rPr lang="cs-CZ" b="1" i="1" dirty="0" err="1" smtClean="0">
                <a:solidFill>
                  <a:srgbClr val="00B0F0"/>
                </a:solidFill>
              </a:rPr>
              <a:t>aspirations</a:t>
            </a:r>
            <a:r>
              <a:rPr lang="cs-CZ" b="1" i="1" dirty="0" smtClean="0">
                <a:solidFill>
                  <a:srgbClr val="00B0F0"/>
                </a:solidFill>
              </a:rPr>
              <a:t> and </a:t>
            </a:r>
            <a:r>
              <a:rPr lang="cs-CZ" b="1" i="1" dirty="0" err="1" smtClean="0">
                <a:solidFill>
                  <a:srgbClr val="00B0F0"/>
                </a:solidFill>
              </a:rPr>
              <a:t>outcomes</a:t>
            </a:r>
            <a:r>
              <a:rPr lang="cs-CZ" b="1" i="1" dirty="0" smtClean="0">
                <a:solidFill>
                  <a:srgbClr val="00B0F0"/>
                </a:solidFill>
              </a:rPr>
              <a:t>. Many </a:t>
            </a:r>
            <a:r>
              <a:rPr lang="cs-CZ" b="1" i="1" dirty="0" err="1" smtClean="0">
                <a:solidFill>
                  <a:srgbClr val="00B0F0"/>
                </a:solidFill>
              </a:rPr>
              <a:t>of</a:t>
            </a:r>
            <a:r>
              <a:rPr lang="cs-CZ" b="1" i="1" dirty="0" smtClean="0">
                <a:solidFill>
                  <a:srgbClr val="00B0F0"/>
                </a:solidFill>
              </a:rPr>
              <a:t> </a:t>
            </a:r>
            <a:r>
              <a:rPr lang="cs-CZ" b="1" i="1" dirty="0" err="1" smtClean="0">
                <a:solidFill>
                  <a:srgbClr val="00B0F0"/>
                </a:solidFill>
              </a:rPr>
              <a:t>our</a:t>
            </a:r>
            <a:r>
              <a:rPr lang="cs-CZ" b="1" i="1" dirty="0" smtClean="0">
                <a:solidFill>
                  <a:srgbClr val="00B0F0"/>
                </a:solidFill>
              </a:rPr>
              <a:t> </a:t>
            </a:r>
            <a:r>
              <a:rPr lang="cs-CZ" b="1" i="1" dirty="0" err="1" smtClean="0">
                <a:solidFill>
                  <a:srgbClr val="00B0F0"/>
                </a:solidFill>
              </a:rPr>
              <a:t>children</a:t>
            </a:r>
            <a:r>
              <a:rPr lang="cs-CZ" b="1" i="1" dirty="0" smtClean="0">
                <a:solidFill>
                  <a:srgbClr val="00B0F0"/>
                </a:solidFill>
              </a:rPr>
              <a:t> </a:t>
            </a:r>
            <a:r>
              <a:rPr lang="cs-CZ" b="1" i="1" dirty="0" err="1" smtClean="0">
                <a:solidFill>
                  <a:srgbClr val="00B0F0"/>
                </a:solidFill>
              </a:rPr>
              <a:t>don´t</a:t>
            </a:r>
            <a:r>
              <a:rPr lang="cs-CZ" b="1" i="1" dirty="0" smtClean="0">
                <a:solidFill>
                  <a:srgbClr val="00B0F0"/>
                </a:solidFill>
              </a:rPr>
              <a:t> </a:t>
            </a:r>
            <a:r>
              <a:rPr lang="cs-CZ" b="1" i="1" dirty="0" err="1" smtClean="0">
                <a:solidFill>
                  <a:srgbClr val="00B0F0"/>
                </a:solidFill>
              </a:rPr>
              <a:t>have</a:t>
            </a:r>
            <a:r>
              <a:rPr lang="cs-CZ" b="1" i="1" dirty="0" smtClean="0">
                <a:solidFill>
                  <a:srgbClr val="00B0F0"/>
                </a:solidFill>
              </a:rPr>
              <a:t> </a:t>
            </a:r>
            <a:r>
              <a:rPr lang="cs-CZ" b="1" i="1" dirty="0" err="1" smtClean="0">
                <a:solidFill>
                  <a:srgbClr val="00B0F0"/>
                </a:solidFill>
              </a:rPr>
              <a:t>parents</a:t>
            </a:r>
            <a:r>
              <a:rPr lang="cs-CZ" b="1" i="1" dirty="0" smtClean="0">
                <a:solidFill>
                  <a:srgbClr val="00B0F0"/>
                </a:solidFill>
              </a:rPr>
              <a:t> </a:t>
            </a:r>
            <a:r>
              <a:rPr lang="cs-CZ" b="1" i="1" dirty="0" err="1" smtClean="0">
                <a:solidFill>
                  <a:srgbClr val="00B0F0"/>
                </a:solidFill>
              </a:rPr>
              <a:t>that</a:t>
            </a:r>
            <a:r>
              <a:rPr lang="cs-CZ" b="1" i="1" dirty="0" smtClean="0">
                <a:solidFill>
                  <a:srgbClr val="00B0F0"/>
                </a:solidFill>
              </a:rPr>
              <a:t> </a:t>
            </a:r>
            <a:r>
              <a:rPr lang="cs-CZ" b="1" i="1" dirty="0" err="1" smtClean="0">
                <a:solidFill>
                  <a:srgbClr val="00B0F0"/>
                </a:solidFill>
              </a:rPr>
              <a:t>work</a:t>
            </a:r>
            <a:r>
              <a:rPr lang="cs-CZ" b="1" i="1" dirty="0" smtClean="0">
                <a:solidFill>
                  <a:srgbClr val="00B0F0"/>
                </a:solidFill>
              </a:rPr>
              <a:t> in </a:t>
            </a:r>
            <a:r>
              <a:rPr lang="cs-CZ" b="1" i="1" dirty="0" err="1" smtClean="0">
                <a:solidFill>
                  <a:srgbClr val="00B0F0"/>
                </a:solidFill>
              </a:rPr>
              <a:t>skilled</a:t>
            </a:r>
            <a:r>
              <a:rPr lang="cs-CZ" b="1" i="1" dirty="0" smtClean="0">
                <a:solidFill>
                  <a:srgbClr val="00B0F0"/>
                </a:solidFill>
              </a:rPr>
              <a:t> </a:t>
            </a:r>
            <a:r>
              <a:rPr lang="cs-CZ" b="1" i="1" dirty="0" err="1" smtClean="0">
                <a:solidFill>
                  <a:srgbClr val="00B0F0"/>
                </a:solidFill>
              </a:rPr>
              <a:t>work</a:t>
            </a:r>
            <a:r>
              <a:rPr lang="cs-CZ" b="1" i="1" dirty="0" smtClean="0">
                <a:solidFill>
                  <a:srgbClr val="00B0F0"/>
                </a:solidFill>
              </a:rPr>
              <a:t>, </a:t>
            </a:r>
            <a:r>
              <a:rPr lang="cs-CZ" b="1" i="1" dirty="0" err="1" smtClean="0">
                <a:solidFill>
                  <a:srgbClr val="00B0F0"/>
                </a:solidFill>
              </a:rPr>
              <a:t>that</a:t>
            </a:r>
            <a:r>
              <a:rPr lang="cs-CZ" b="1" i="1" dirty="0" smtClean="0">
                <a:solidFill>
                  <a:srgbClr val="00B0F0"/>
                </a:solidFill>
              </a:rPr>
              <a:t> </a:t>
            </a:r>
            <a:r>
              <a:rPr lang="cs-CZ" b="1" i="1" dirty="0" err="1" smtClean="0">
                <a:solidFill>
                  <a:srgbClr val="00B0F0"/>
                </a:solidFill>
              </a:rPr>
              <a:t>have</a:t>
            </a:r>
            <a:r>
              <a:rPr lang="cs-CZ" b="1" i="1" dirty="0" smtClean="0">
                <a:solidFill>
                  <a:srgbClr val="00B0F0"/>
                </a:solidFill>
              </a:rPr>
              <a:t> </a:t>
            </a:r>
            <a:r>
              <a:rPr lang="cs-CZ" b="1" i="1" dirty="0" err="1" smtClean="0">
                <a:solidFill>
                  <a:srgbClr val="00B0F0"/>
                </a:solidFill>
              </a:rPr>
              <a:t>studies</a:t>
            </a:r>
            <a:r>
              <a:rPr lang="cs-CZ" b="1" i="1" dirty="0" smtClean="0">
                <a:solidFill>
                  <a:srgbClr val="00B0F0"/>
                </a:solidFill>
              </a:rPr>
              <a:t> to a </a:t>
            </a:r>
            <a:r>
              <a:rPr lang="cs-CZ" b="1" i="1" dirty="0" err="1" smtClean="0">
                <a:solidFill>
                  <a:srgbClr val="00B0F0"/>
                </a:solidFill>
              </a:rPr>
              <a:t>higher</a:t>
            </a:r>
            <a:r>
              <a:rPr lang="cs-CZ" b="1" i="1" dirty="0" smtClean="0">
                <a:solidFill>
                  <a:srgbClr val="00B0F0"/>
                </a:solidFill>
              </a:rPr>
              <a:t> </a:t>
            </a:r>
            <a:r>
              <a:rPr lang="cs-CZ" b="1" i="1" dirty="0" err="1" smtClean="0">
                <a:solidFill>
                  <a:srgbClr val="00B0F0"/>
                </a:solidFill>
              </a:rPr>
              <a:t>lever</a:t>
            </a:r>
            <a:r>
              <a:rPr lang="cs-CZ" b="1" i="1" dirty="0" smtClean="0">
                <a:solidFill>
                  <a:srgbClr val="00B0F0"/>
                </a:solidFill>
              </a:rPr>
              <a:t> </a:t>
            </a:r>
            <a:r>
              <a:rPr lang="cs-CZ" b="1" i="1" dirty="0" err="1" smtClean="0">
                <a:solidFill>
                  <a:srgbClr val="00B0F0"/>
                </a:solidFill>
              </a:rPr>
              <a:t>or</a:t>
            </a:r>
            <a:r>
              <a:rPr lang="cs-CZ" b="1" i="1" dirty="0" smtClean="0">
                <a:solidFill>
                  <a:srgbClr val="00B0F0"/>
                </a:solidFill>
              </a:rPr>
              <a:t> </a:t>
            </a:r>
            <a:r>
              <a:rPr lang="cs-CZ" b="1" i="1" dirty="0" err="1" smtClean="0">
                <a:solidFill>
                  <a:srgbClr val="00B0F0"/>
                </a:solidFill>
              </a:rPr>
              <a:t>achieved</a:t>
            </a:r>
            <a:r>
              <a:rPr lang="cs-CZ" b="1" i="1" dirty="0" smtClean="0">
                <a:solidFill>
                  <a:srgbClr val="00B0F0"/>
                </a:solidFill>
              </a:rPr>
              <a:t> </a:t>
            </a:r>
            <a:r>
              <a:rPr lang="cs-CZ" b="1" i="1" dirty="0" err="1" smtClean="0">
                <a:solidFill>
                  <a:srgbClr val="00B0F0"/>
                </a:solidFill>
              </a:rPr>
              <a:t>success</a:t>
            </a:r>
            <a:r>
              <a:rPr lang="cs-CZ" b="1" i="1" dirty="0" smtClean="0">
                <a:solidFill>
                  <a:srgbClr val="00B0F0"/>
                </a:solidFill>
              </a:rPr>
              <a:t> in </a:t>
            </a:r>
            <a:r>
              <a:rPr lang="cs-CZ" b="1" i="1" dirty="0" err="1" smtClean="0">
                <a:solidFill>
                  <a:srgbClr val="00B0F0"/>
                </a:solidFill>
              </a:rPr>
              <a:t>the</a:t>
            </a:r>
            <a:r>
              <a:rPr lang="cs-CZ" b="1" i="1" dirty="0" smtClean="0">
                <a:solidFill>
                  <a:srgbClr val="00B0F0"/>
                </a:solidFill>
              </a:rPr>
              <a:t> </a:t>
            </a:r>
            <a:r>
              <a:rPr lang="cs-CZ" b="1" i="1" dirty="0" err="1" smtClean="0">
                <a:solidFill>
                  <a:srgbClr val="00B0F0"/>
                </a:solidFill>
              </a:rPr>
              <a:t>arts</a:t>
            </a:r>
            <a:r>
              <a:rPr lang="cs-CZ" b="1" i="1" dirty="0" smtClean="0">
                <a:solidFill>
                  <a:srgbClr val="00B0F0"/>
                </a:solidFill>
              </a:rPr>
              <a:t> </a:t>
            </a:r>
            <a:r>
              <a:rPr lang="cs-CZ" b="1" i="1" dirty="0" err="1" smtClean="0">
                <a:solidFill>
                  <a:srgbClr val="00B0F0"/>
                </a:solidFill>
              </a:rPr>
              <a:t>for</a:t>
            </a:r>
            <a:r>
              <a:rPr lang="cs-CZ" b="1" i="1" dirty="0" smtClean="0">
                <a:solidFill>
                  <a:srgbClr val="00B0F0"/>
                </a:solidFill>
              </a:rPr>
              <a:t> </a:t>
            </a:r>
            <a:r>
              <a:rPr lang="cs-CZ" b="1" i="1" dirty="0" err="1" smtClean="0">
                <a:solidFill>
                  <a:srgbClr val="00B0F0"/>
                </a:solidFill>
              </a:rPr>
              <a:t>example</a:t>
            </a:r>
            <a:r>
              <a:rPr lang="cs-CZ" b="1" i="1" dirty="0" smtClean="0">
                <a:solidFill>
                  <a:srgbClr val="00B0F0"/>
                </a:solidFill>
              </a:rPr>
              <a:t>, so </a:t>
            </a:r>
            <a:r>
              <a:rPr lang="cs-CZ" b="1" i="1" dirty="0" err="1" smtClean="0">
                <a:solidFill>
                  <a:srgbClr val="00B0F0"/>
                </a:solidFill>
              </a:rPr>
              <a:t>it</a:t>
            </a:r>
            <a:r>
              <a:rPr lang="cs-CZ" b="1" i="1" dirty="0" smtClean="0">
                <a:solidFill>
                  <a:srgbClr val="00B0F0"/>
                </a:solidFill>
              </a:rPr>
              <a:t> </a:t>
            </a:r>
            <a:r>
              <a:rPr lang="cs-CZ" b="1" i="1" dirty="0" err="1" smtClean="0">
                <a:solidFill>
                  <a:srgbClr val="00B0F0"/>
                </a:solidFill>
              </a:rPr>
              <a:t>is</a:t>
            </a:r>
            <a:r>
              <a:rPr lang="cs-CZ" b="1" i="1" dirty="0" smtClean="0">
                <a:solidFill>
                  <a:srgbClr val="00B0F0"/>
                </a:solidFill>
              </a:rPr>
              <a:t> </a:t>
            </a:r>
            <a:r>
              <a:rPr lang="cs-CZ" b="1" i="1" dirty="0" err="1" smtClean="0">
                <a:solidFill>
                  <a:srgbClr val="00B0F0"/>
                </a:solidFill>
              </a:rPr>
              <a:t>essential</a:t>
            </a:r>
            <a:r>
              <a:rPr lang="cs-CZ" b="1" i="1" dirty="0" smtClean="0">
                <a:solidFill>
                  <a:srgbClr val="00B0F0"/>
                </a:solidFill>
              </a:rPr>
              <a:t> </a:t>
            </a:r>
            <a:r>
              <a:rPr lang="cs-CZ" b="1" i="1" dirty="0" err="1" smtClean="0">
                <a:solidFill>
                  <a:srgbClr val="00B0F0"/>
                </a:solidFill>
              </a:rPr>
              <a:t>children</a:t>
            </a:r>
            <a:r>
              <a:rPr lang="cs-CZ" b="1" i="1" dirty="0" smtClean="0">
                <a:solidFill>
                  <a:srgbClr val="00B0F0"/>
                </a:solidFill>
              </a:rPr>
              <a:t> </a:t>
            </a:r>
            <a:r>
              <a:rPr lang="cs-CZ" b="1" i="1" dirty="0" err="1" smtClean="0">
                <a:solidFill>
                  <a:srgbClr val="00B0F0"/>
                </a:solidFill>
              </a:rPr>
              <a:t>see</a:t>
            </a:r>
            <a:r>
              <a:rPr lang="cs-CZ" b="1" i="1" dirty="0" smtClean="0">
                <a:solidFill>
                  <a:srgbClr val="00B0F0"/>
                </a:solidFill>
              </a:rPr>
              <a:t> role </a:t>
            </a:r>
            <a:r>
              <a:rPr lang="cs-CZ" b="1" i="1" dirty="0" err="1" smtClean="0">
                <a:solidFill>
                  <a:srgbClr val="00B0F0"/>
                </a:solidFill>
              </a:rPr>
              <a:t>models</a:t>
            </a:r>
            <a:r>
              <a:rPr lang="cs-CZ" b="1" i="1" dirty="0" smtClean="0">
                <a:solidFill>
                  <a:srgbClr val="00B0F0"/>
                </a:solidFill>
              </a:rPr>
              <a:t> </a:t>
            </a:r>
            <a:r>
              <a:rPr lang="cs-CZ" b="1" i="1" dirty="0" err="1" smtClean="0">
                <a:solidFill>
                  <a:srgbClr val="00B0F0"/>
                </a:solidFill>
              </a:rPr>
              <a:t>being</a:t>
            </a:r>
            <a:r>
              <a:rPr lang="cs-CZ" b="1" i="1" dirty="0" smtClean="0">
                <a:solidFill>
                  <a:srgbClr val="00B0F0"/>
                </a:solidFill>
              </a:rPr>
              <a:t> </a:t>
            </a:r>
            <a:r>
              <a:rPr lang="cs-CZ" b="1" i="1" dirty="0" err="1" smtClean="0">
                <a:solidFill>
                  <a:srgbClr val="00B0F0"/>
                </a:solidFill>
              </a:rPr>
              <a:t>successful</a:t>
            </a:r>
            <a:r>
              <a:rPr lang="cs-CZ" b="1" i="1" dirty="0" smtClean="0">
                <a:solidFill>
                  <a:srgbClr val="00B0F0"/>
                </a:solidFill>
              </a:rPr>
              <a:t> in </a:t>
            </a:r>
            <a:r>
              <a:rPr lang="cs-CZ" b="1" i="1" dirty="0" err="1" smtClean="0">
                <a:solidFill>
                  <a:srgbClr val="00B0F0"/>
                </a:solidFill>
              </a:rPr>
              <a:t>all</a:t>
            </a:r>
            <a:r>
              <a:rPr lang="cs-CZ" b="1" i="1" dirty="0" smtClean="0">
                <a:solidFill>
                  <a:srgbClr val="00B0F0"/>
                </a:solidFill>
              </a:rPr>
              <a:t> </a:t>
            </a:r>
            <a:r>
              <a:rPr lang="cs-CZ" b="1" i="1" dirty="0" err="1" smtClean="0">
                <a:solidFill>
                  <a:srgbClr val="00B0F0"/>
                </a:solidFill>
              </a:rPr>
              <a:t>areas</a:t>
            </a:r>
            <a:r>
              <a:rPr lang="cs-CZ" b="1" i="1" dirty="0" smtClean="0">
                <a:solidFill>
                  <a:srgbClr val="00B0F0"/>
                </a:solidFill>
              </a:rPr>
              <a:t> </a:t>
            </a:r>
            <a:r>
              <a:rPr lang="cs-CZ" b="1" i="1" dirty="0" err="1" smtClean="0">
                <a:solidFill>
                  <a:srgbClr val="00B0F0"/>
                </a:solidFill>
              </a:rPr>
              <a:t>of</a:t>
            </a:r>
            <a:r>
              <a:rPr lang="cs-CZ" b="1" i="1" dirty="0" smtClean="0">
                <a:solidFill>
                  <a:srgbClr val="00B0F0"/>
                </a:solidFill>
              </a:rPr>
              <a:t> </a:t>
            </a:r>
            <a:r>
              <a:rPr lang="cs-CZ" b="1" i="1" dirty="0" err="1" smtClean="0">
                <a:solidFill>
                  <a:srgbClr val="00B0F0"/>
                </a:solidFill>
              </a:rPr>
              <a:t>the</a:t>
            </a:r>
            <a:r>
              <a:rPr lang="cs-CZ" b="1" i="1" dirty="0" smtClean="0">
                <a:solidFill>
                  <a:srgbClr val="00B0F0"/>
                </a:solidFill>
              </a:rPr>
              <a:t> curriculum.“ </a:t>
            </a:r>
          </a:p>
          <a:p>
            <a:r>
              <a:rPr lang="cs-CZ" b="1" i="1" dirty="0" smtClean="0">
                <a:solidFill>
                  <a:srgbClr val="00B050"/>
                </a:solidFill>
              </a:rPr>
              <a:t>„</a:t>
            </a:r>
            <a:r>
              <a:rPr lang="cs-CZ" b="1" i="1" dirty="0" err="1" smtClean="0">
                <a:solidFill>
                  <a:srgbClr val="00B050"/>
                </a:solidFill>
              </a:rPr>
              <a:t>If</a:t>
            </a:r>
            <a:r>
              <a:rPr lang="cs-CZ" b="1" i="1" dirty="0" smtClean="0">
                <a:solidFill>
                  <a:srgbClr val="00B050"/>
                </a:solidFill>
              </a:rPr>
              <a:t> a student </a:t>
            </a:r>
            <a:r>
              <a:rPr lang="cs-CZ" b="1" i="1" dirty="0" err="1" smtClean="0">
                <a:solidFill>
                  <a:srgbClr val="00B050"/>
                </a:solidFill>
              </a:rPr>
              <a:t>cannot</a:t>
            </a:r>
            <a:r>
              <a:rPr lang="cs-CZ" b="1" i="1" dirty="0" smtClean="0">
                <a:solidFill>
                  <a:srgbClr val="00B050"/>
                </a:solidFill>
              </a:rPr>
              <a:t> </a:t>
            </a:r>
            <a:r>
              <a:rPr lang="cs-CZ" b="1" i="1" dirty="0" err="1" smtClean="0">
                <a:solidFill>
                  <a:srgbClr val="00B050"/>
                </a:solidFill>
              </a:rPr>
              <a:t>relate</a:t>
            </a:r>
            <a:r>
              <a:rPr lang="cs-CZ" b="1" i="1" dirty="0" smtClean="0">
                <a:solidFill>
                  <a:srgbClr val="00B050"/>
                </a:solidFill>
              </a:rPr>
              <a:t> </a:t>
            </a:r>
            <a:r>
              <a:rPr lang="cs-CZ" b="1" i="1" dirty="0" err="1" smtClean="0">
                <a:solidFill>
                  <a:srgbClr val="00B050"/>
                </a:solidFill>
              </a:rPr>
              <a:t>new</a:t>
            </a:r>
            <a:r>
              <a:rPr lang="cs-CZ" b="1" i="1" dirty="0" smtClean="0">
                <a:solidFill>
                  <a:srgbClr val="00B050"/>
                </a:solidFill>
              </a:rPr>
              <a:t> </a:t>
            </a:r>
            <a:r>
              <a:rPr lang="cs-CZ" b="1" i="1" dirty="0" err="1" smtClean="0">
                <a:solidFill>
                  <a:srgbClr val="00B050"/>
                </a:solidFill>
              </a:rPr>
              <a:t>information</a:t>
            </a:r>
            <a:r>
              <a:rPr lang="cs-CZ" b="1" i="1" dirty="0" smtClean="0">
                <a:solidFill>
                  <a:srgbClr val="00B050"/>
                </a:solidFill>
              </a:rPr>
              <a:t> to his </a:t>
            </a:r>
            <a:r>
              <a:rPr lang="cs-CZ" b="1" i="1" dirty="0" err="1" smtClean="0">
                <a:solidFill>
                  <a:srgbClr val="00B050"/>
                </a:solidFill>
              </a:rPr>
              <a:t>own</a:t>
            </a:r>
            <a:r>
              <a:rPr lang="cs-CZ" b="1" i="1" dirty="0" smtClean="0">
                <a:solidFill>
                  <a:srgbClr val="00B050"/>
                </a:solidFill>
              </a:rPr>
              <a:t> </a:t>
            </a:r>
            <a:r>
              <a:rPr lang="cs-CZ" b="1" i="1" dirty="0" err="1" smtClean="0">
                <a:solidFill>
                  <a:srgbClr val="00B050"/>
                </a:solidFill>
              </a:rPr>
              <a:t>experiences</a:t>
            </a:r>
            <a:r>
              <a:rPr lang="cs-CZ" b="1" i="1" dirty="0" smtClean="0">
                <a:solidFill>
                  <a:srgbClr val="00B050"/>
                </a:solidFill>
              </a:rPr>
              <a:t>, </a:t>
            </a:r>
            <a:r>
              <a:rPr lang="cs-CZ" b="1" i="1" dirty="0" err="1" smtClean="0">
                <a:solidFill>
                  <a:srgbClr val="00B050"/>
                </a:solidFill>
              </a:rPr>
              <a:t>or</a:t>
            </a:r>
            <a:r>
              <a:rPr lang="cs-CZ" b="1" i="1" dirty="0" smtClean="0">
                <a:solidFill>
                  <a:srgbClr val="00B050"/>
                </a:solidFill>
              </a:rPr>
              <a:t> </a:t>
            </a:r>
            <a:r>
              <a:rPr lang="cs-CZ" b="1" i="1" dirty="0" err="1" smtClean="0">
                <a:solidFill>
                  <a:srgbClr val="00B050"/>
                </a:solidFill>
              </a:rPr>
              <a:t>connect</a:t>
            </a:r>
            <a:r>
              <a:rPr lang="cs-CZ" b="1" i="1" dirty="0" smtClean="0">
                <a:solidFill>
                  <a:srgbClr val="00B050"/>
                </a:solidFill>
              </a:rPr>
              <a:t> </a:t>
            </a:r>
            <a:r>
              <a:rPr lang="cs-CZ" b="1" i="1" dirty="0" err="1" smtClean="0">
                <a:solidFill>
                  <a:srgbClr val="00B050"/>
                </a:solidFill>
              </a:rPr>
              <a:t>the</a:t>
            </a:r>
            <a:r>
              <a:rPr lang="cs-CZ" b="1" i="1" dirty="0" smtClean="0">
                <a:solidFill>
                  <a:srgbClr val="00B050"/>
                </a:solidFill>
              </a:rPr>
              <a:t> </a:t>
            </a:r>
            <a:r>
              <a:rPr lang="cs-CZ" b="1" i="1" dirty="0" err="1" smtClean="0">
                <a:solidFill>
                  <a:srgbClr val="00B050"/>
                </a:solidFill>
              </a:rPr>
              <a:t>new</a:t>
            </a:r>
            <a:r>
              <a:rPr lang="cs-CZ" b="1" i="1" dirty="0" smtClean="0">
                <a:solidFill>
                  <a:srgbClr val="00B050"/>
                </a:solidFill>
              </a:rPr>
              <a:t> materiál to a </a:t>
            </a:r>
            <a:r>
              <a:rPr lang="cs-CZ" b="1" i="1" dirty="0" err="1" smtClean="0">
                <a:solidFill>
                  <a:srgbClr val="00B050"/>
                </a:solidFill>
              </a:rPr>
              <a:t>familiar</a:t>
            </a:r>
            <a:r>
              <a:rPr lang="cs-CZ" b="1" i="1" dirty="0" smtClean="0">
                <a:solidFill>
                  <a:srgbClr val="00B050"/>
                </a:solidFill>
              </a:rPr>
              <a:t> </a:t>
            </a:r>
            <a:r>
              <a:rPr lang="cs-CZ" b="1" i="1" dirty="0" err="1" smtClean="0">
                <a:solidFill>
                  <a:srgbClr val="00B050"/>
                </a:solidFill>
              </a:rPr>
              <a:t>concept</a:t>
            </a:r>
            <a:r>
              <a:rPr lang="cs-CZ" b="1" i="1" dirty="0" smtClean="0">
                <a:solidFill>
                  <a:srgbClr val="00B050"/>
                </a:solidFill>
              </a:rPr>
              <a:t>, he </a:t>
            </a:r>
            <a:r>
              <a:rPr lang="cs-CZ" b="1" i="1" dirty="0" err="1" smtClean="0">
                <a:solidFill>
                  <a:srgbClr val="00B050"/>
                </a:solidFill>
              </a:rPr>
              <a:t>may</a:t>
            </a:r>
            <a:r>
              <a:rPr lang="cs-CZ" b="1" i="1" dirty="0" smtClean="0">
                <a:solidFill>
                  <a:srgbClr val="00B050"/>
                </a:solidFill>
              </a:rPr>
              <a:t> </a:t>
            </a:r>
            <a:r>
              <a:rPr lang="cs-CZ" b="1" i="1" dirty="0" err="1" smtClean="0">
                <a:solidFill>
                  <a:srgbClr val="00B050"/>
                </a:solidFill>
              </a:rPr>
              <a:t>perceive</a:t>
            </a:r>
            <a:r>
              <a:rPr lang="cs-CZ" b="1" i="1" dirty="0" smtClean="0">
                <a:solidFill>
                  <a:srgbClr val="00B050"/>
                </a:solidFill>
              </a:rPr>
              <a:t> </a:t>
            </a:r>
            <a:r>
              <a:rPr lang="cs-CZ" b="1" i="1" dirty="0" err="1" smtClean="0">
                <a:solidFill>
                  <a:srgbClr val="00B050"/>
                </a:solidFill>
              </a:rPr>
              <a:t>the</a:t>
            </a:r>
            <a:r>
              <a:rPr lang="cs-CZ" b="1" i="1" dirty="0" smtClean="0">
                <a:solidFill>
                  <a:srgbClr val="00B050"/>
                </a:solidFill>
              </a:rPr>
              <a:t> </a:t>
            </a:r>
            <a:r>
              <a:rPr lang="cs-CZ" b="1" i="1" dirty="0" err="1" smtClean="0">
                <a:solidFill>
                  <a:srgbClr val="00B050"/>
                </a:solidFill>
              </a:rPr>
              <a:t>new</a:t>
            </a:r>
            <a:r>
              <a:rPr lang="cs-CZ" b="1" i="1" dirty="0" smtClean="0">
                <a:solidFill>
                  <a:srgbClr val="00B050"/>
                </a:solidFill>
              </a:rPr>
              <a:t> </a:t>
            </a:r>
            <a:r>
              <a:rPr lang="cs-CZ" b="1" i="1" dirty="0" err="1" smtClean="0">
                <a:solidFill>
                  <a:srgbClr val="00B050"/>
                </a:solidFill>
              </a:rPr>
              <a:t>information</a:t>
            </a:r>
            <a:r>
              <a:rPr lang="cs-CZ" b="1" i="1" dirty="0" smtClean="0">
                <a:solidFill>
                  <a:srgbClr val="00B050"/>
                </a:solidFill>
              </a:rPr>
              <a:t> as </a:t>
            </a:r>
            <a:r>
              <a:rPr lang="cs-CZ" b="1" i="1" dirty="0" err="1" smtClean="0">
                <a:solidFill>
                  <a:srgbClr val="00B050"/>
                </a:solidFill>
              </a:rPr>
              <a:t>frustrating</a:t>
            </a:r>
            <a:r>
              <a:rPr lang="cs-CZ" b="1" i="1" dirty="0" smtClean="0">
                <a:solidFill>
                  <a:srgbClr val="00B050"/>
                </a:solidFill>
              </a:rPr>
              <a:t>, </a:t>
            </a:r>
            <a:r>
              <a:rPr lang="cs-CZ" b="1" i="1" dirty="0" err="1" smtClean="0">
                <a:solidFill>
                  <a:srgbClr val="00B050"/>
                </a:solidFill>
              </a:rPr>
              <a:t>difficult</a:t>
            </a:r>
            <a:r>
              <a:rPr lang="cs-CZ" b="1" i="1" dirty="0" smtClean="0">
                <a:solidFill>
                  <a:srgbClr val="00B050"/>
                </a:solidFill>
              </a:rPr>
              <a:t> </a:t>
            </a:r>
            <a:r>
              <a:rPr lang="cs-CZ" b="1" i="1" dirty="0" err="1" smtClean="0">
                <a:solidFill>
                  <a:srgbClr val="00B050"/>
                </a:solidFill>
              </a:rPr>
              <a:t>or</a:t>
            </a:r>
            <a:r>
              <a:rPr lang="cs-CZ" b="1" i="1" dirty="0" smtClean="0">
                <a:solidFill>
                  <a:srgbClr val="00B050"/>
                </a:solidFill>
              </a:rPr>
              <a:t> </a:t>
            </a:r>
            <a:r>
              <a:rPr lang="cs-CZ" b="1" i="1" dirty="0" err="1" smtClean="0">
                <a:solidFill>
                  <a:srgbClr val="00B050"/>
                </a:solidFill>
              </a:rPr>
              <a:t>dismiss</a:t>
            </a:r>
            <a:r>
              <a:rPr lang="cs-CZ" b="1" i="1" dirty="0" smtClean="0">
                <a:solidFill>
                  <a:srgbClr val="00B050"/>
                </a:solidFill>
              </a:rPr>
              <a:t> </a:t>
            </a:r>
            <a:r>
              <a:rPr lang="cs-CZ" b="1" i="1" dirty="0" err="1" smtClean="0">
                <a:solidFill>
                  <a:srgbClr val="00B050"/>
                </a:solidFill>
              </a:rPr>
              <a:t>it</a:t>
            </a:r>
            <a:r>
              <a:rPr lang="cs-CZ" b="1" i="1" dirty="0" smtClean="0">
                <a:solidFill>
                  <a:srgbClr val="00B050"/>
                </a:solidFill>
              </a:rPr>
              <a:t> </a:t>
            </a:r>
            <a:r>
              <a:rPr lang="cs-CZ" b="1" i="1" dirty="0" err="1" smtClean="0">
                <a:solidFill>
                  <a:srgbClr val="00B050"/>
                </a:solidFill>
              </a:rPr>
              <a:t>completely</a:t>
            </a:r>
            <a:r>
              <a:rPr lang="cs-CZ" b="1" i="1" dirty="0" smtClean="0">
                <a:solidFill>
                  <a:srgbClr val="00B050"/>
                </a:solidFill>
              </a:rPr>
              <a:t>, </a:t>
            </a:r>
            <a:r>
              <a:rPr lang="cs-CZ" b="1" i="1" dirty="0" err="1" smtClean="0">
                <a:solidFill>
                  <a:srgbClr val="00B050"/>
                </a:solidFill>
              </a:rPr>
              <a:t>believing</a:t>
            </a:r>
            <a:r>
              <a:rPr lang="cs-CZ" b="1" i="1" dirty="0" smtClean="0">
                <a:solidFill>
                  <a:srgbClr val="00B050"/>
                </a:solidFill>
              </a:rPr>
              <a:t> </a:t>
            </a:r>
            <a:r>
              <a:rPr lang="cs-CZ" b="1" i="1" dirty="0" err="1" smtClean="0">
                <a:solidFill>
                  <a:srgbClr val="00B050"/>
                </a:solidFill>
              </a:rPr>
              <a:t>it</a:t>
            </a:r>
            <a:r>
              <a:rPr lang="cs-CZ" b="1" i="1" dirty="0" smtClean="0">
                <a:solidFill>
                  <a:srgbClr val="00B050"/>
                </a:solidFill>
              </a:rPr>
              <a:t> to </a:t>
            </a:r>
            <a:r>
              <a:rPr lang="cs-CZ" b="1" i="1" dirty="0" err="1" smtClean="0">
                <a:solidFill>
                  <a:srgbClr val="00B050"/>
                </a:solidFill>
              </a:rPr>
              <a:t>be</a:t>
            </a:r>
            <a:r>
              <a:rPr lang="cs-CZ" b="1" i="1" dirty="0" smtClean="0">
                <a:solidFill>
                  <a:srgbClr val="00B050"/>
                </a:solidFill>
              </a:rPr>
              <a:t> in </a:t>
            </a:r>
            <a:r>
              <a:rPr lang="cs-CZ" b="1" i="1" dirty="0" err="1" smtClean="0">
                <a:solidFill>
                  <a:srgbClr val="00B050"/>
                </a:solidFill>
              </a:rPr>
              <a:t>conflict</a:t>
            </a:r>
            <a:r>
              <a:rPr lang="cs-CZ" b="1" i="1" dirty="0" smtClean="0">
                <a:solidFill>
                  <a:srgbClr val="00B050"/>
                </a:solidFill>
              </a:rPr>
              <a:t> </a:t>
            </a:r>
            <a:r>
              <a:rPr lang="cs-CZ" b="1" i="1" dirty="0" err="1" smtClean="0">
                <a:solidFill>
                  <a:srgbClr val="00B050"/>
                </a:solidFill>
              </a:rPr>
              <a:t>with</a:t>
            </a:r>
            <a:r>
              <a:rPr lang="cs-CZ" b="1" i="1" dirty="0" smtClean="0">
                <a:solidFill>
                  <a:srgbClr val="00B050"/>
                </a:solidFill>
              </a:rPr>
              <a:t> his </a:t>
            </a:r>
            <a:r>
              <a:rPr lang="cs-CZ" b="1" i="1" dirty="0" err="1" smtClean="0">
                <a:solidFill>
                  <a:srgbClr val="00B050"/>
                </a:solidFill>
              </a:rPr>
              <a:t>already</a:t>
            </a:r>
            <a:r>
              <a:rPr lang="cs-CZ" b="1" i="1" dirty="0" smtClean="0">
                <a:solidFill>
                  <a:srgbClr val="00B050"/>
                </a:solidFill>
              </a:rPr>
              <a:t> </a:t>
            </a:r>
            <a:r>
              <a:rPr lang="cs-CZ" b="1" i="1" dirty="0" err="1" smtClean="0">
                <a:solidFill>
                  <a:srgbClr val="00B050"/>
                </a:solidFill>
              </a:rPr>
              <a:t>tenuous</a:t>
            </a:r>
            <a:r>
              <a:rPr lang="cs-CZ" b="1" i="1" dirty="0" smtClean="0">
                <a:solidFill>
                  <a:srgbClr val="00B050"/>
                </a:solidFill>
              </a:rPr>
              <a:t> </a:t>
            </a:r>
            <a:r>
              <a:rPr lang="cs-CZ" b="1" i="1" dirty="0" err="1" smtClean="0">
                <a:solidFill>
                  <a:srgbClr val="00B050"/>
                </a:solidFill>
              </a:rPr>
              <a:t>understanding</a:t>
            </a:r>
            <a:r>
              <a:rPr lang="cs-CZ" b="1" i="1" dirty="0" smtClean="0">
                <a:solidFill>
                  <a:srgbClr val="00B050"/>
                </a:solidFill>
              </a:rPr>
              <a:t> </a:t>
            </a:r>
            <a:r>
              <a:rPr lang="cs-CZ" b="1" i="1" dirty="0" err="1" smtClean="0">
                <a:solidFill>
                  <a:srgbClr val="00B050"/>
                </a:solidFill>
              </a:rPr>
              <a:t>of</a:t>
            </a:r>
            <a:r>
              <a:rPr lang="cs-CZ" b="1" i="1" dirty="0" smtClean="0">
                <a:solidFill>
                  <a:srgbClr val="00B050"/>
                </a:solidFill>
              </a:rPr>
              <a:t> </a:t>
            </a:r>
            <a:r>
              <a:rPr lang="cs-CZ" b="1" i="1" dirty="0" err="1" smtClean="0">
                <a:solidFill>
                  <a:srgbClr val="00B050"/>
                </a:solidFill>
              </a:rPr>
              <a:t>the</a:t>
            </a:r>
            <a:r>
              <a:rPr lang="cs-CZ" b="1" i="1" dirty="0" smtClean="0">
                <a:solidFill>
                  <a:srgbClr val="00B050"/>
                </a:solidFill>
              </a:rPr>
              <a:t> </a:t>
            </a:r>
            <a:r>
              <a:rPr lang="cs-CZ" b="1" i="1" dirty="0" err="1" smtClean="0">
                <a:solidFill>
                  <a:srgbClr val="00B050"/>
                </a:solidFill>
              </a:rPr>
              <a:t>world</a:t>
            </a:r>
            <a:r>
              <a:rPr lang="cs-CZ" b="1" i="1" dirty="0" smtClean="0">
                <a:solidFill>
                  <a:srgbClr val="00B050"/>
                </a:solidFill>
              </a:rPr>
              <a:t>. </a:t>
            </a:r>
            <a:r>
              <a:rPr lang="cs-CZ" b="1" i="1" dirty="0" err="1" smtClean="0">
                <a:solidFill>
                  <a:srgbClr val="00B050"/>
                </a:solidFill>
              </a:rPr>
              <a:t>Teachers</a:t>
            </a:r>
            <a:r>
              <a:rPr lang="cs-CZ" b="1" i="1" dirty="0" smtClean="0">
                <a:solidFill>
                  <a:srgbClr val="00B050"/>
                </a:solidFill>
              </a:rPr>
              <a:t> </a:t>
            </a:r>
            <a:r>
              <a:rPr lang="cs-CZ" b="1" i="1" dirty="0" err="1" smtClean="0">
                <a:solidFill>
                  <a:srgbClr val="00B050"/>
                </a:solidFill>
              </a:rPr>
              <a:t>have</a:t>
            </a:r>
            <a:r>
              <a:rPr lang="cs-CZ" b="1" i="1" dirty="0" smtClean="0">
                <a:solidFill>
                  <a:srgbClr val="00B050"/>
                </a:solidFill>
              </a:rPr>
              <a:t> </a:t>
            </a:r>
            <a:r>
              <a:rPr lang="cs-CZ" b="1" i="1" dirty="0" err="1" smtClean="0">
                <a:solidFill>
                  <a:srgbClr val="00B050"/>
                </a:solidFill>
              </a:rPr>
              <a:t>the</a:t>
            </a:r>
            <a:r>
              <a:rPr lang="cs-CZ" b="1" i="1" dirty="0" smtClean="0">
                <a:solidFill>
                  <a:srgbClr val="00B050"/>
                </a:solidFill>
              </a:rPr>
              <a:t> </a:t>
            </a:r>
            <a:r>
              <a:rPr lang="cs-CZ" b="1" i="1" dirty="0" err="1" smtClean="0">
                <a:solidFill>
                  <a:srgbClr val="00B050"/>
                </a:solidFill>
              </a:rPr>
              <a:t>responsibility</a:t>
            </a:r>
            <a:r>
              <a:rPr lang="cs-CZ" b="1" i="1" dirty="0" smtClean="0">
                <a:solidFill>
                  <a:srgbClr val="00B050"/>
                </a:solidFill>
              </a:rPr>
              <a:t> to </a:t>
            </a:r>
            <a:r>
              <a:rPr lang="cs-CZ" b="1" i="1" dirty="0" err="1" smtClean="0">
                <a:solidFill>
                  <a:srgbClr val="00B050"/>
                </a:solidFill>
              </a:rPr>
              <a:t>seek</a:t>
            </a:r>
            <a:r>
              <a:rPr lang="cs-CZ" b="1" i="1" dirty="0" smtClean="0">
                <a:solidFill>
                  <a:srgbClr val="00B050"/>
                </a:solidFill>
              </a:rPr>
              <a:t> </a:t>
            </a:r>
            <a:r>
              <a:rPr lang="cs-CZ" b="1" i="1" dirty="0" err="1" smtClean="0">
                <a:solidFill>
                  <a:srgbClr val="00B050"/>
                </a:solidFill>
              </a:rPr>
              <a:t>out</a:t>
            </a:r>
            <a:r>
              <a:rPr lang="cs-CZ" b="1" i="1" dirty="0" smtClean="0">
                <a:solidFill>
                  <a:srgbClr val="00B050"/>
                </a:solidFill>
              </a:rPr>
              <a:t> </a:t>
            </a:r>
            <a:r>
              <a:rPr lang="cs-CZ" b="1" i="1" dirty="0" err="1" smtClean="0">
                <a:solidFill>
                  <a:srgbClr val="00B050"/>
                </a:solidFill>
              </a:rPr>
              <a:t>cultural</a:t>
            </a:r>
            <a:r>
              <a:rPr lang="cs-CZ" b="1" i="1" dirty="0" smtClean="0">
                <a:solidFill>
                  <a:srgbClr val="00B050"/>
                </a:solidFill>
              </a:rPr>
              <a:t> </a:t>
            </a:r>
            <a:r>
              <a:rPr lang="cs-CZ" b="1" i="1" dirty="0" err="1" smtClean="0">
                <a:solidFill>
                  <a:srgbClr val="00B050"/>
                </a:solidFill>
              </a:rPr>
              <a:t>building</a:t>
            </a:r>
            <a:r>
              <a:rPr lang="cs-CZ" b="1" i="1" dirty="0" smtClean="0">
                <a:solidFill>
                  <a:srgbClr val="00B050"/>
                </a:solidFill>
              </a:rPr>
              <a:t> </a:t>
            </a:r>
            <a:r>
              <a:rPr lang="cs-CZ" b="1" i="1" dirty="0" err="1" smtClean="0">
                <a:solidFill>
                  <a:srgbClr val="00B050"/>
                </a:solidFill>
              </a:rPr>
              <a:t>blocks</a:t>
            </a:r>
            <a:r>
              <a:rPr lang="cs-CZ" b="1" i="1" dirty="0" smtClean="0">
                <a:solidFill>
                  <a:srgbClr val="00B050"/>
                </a:solidFill>
              </a:rPr>
              <a:t> </a:t>
            </a:r>
            <a:r>
              <a:rPr lang="cs-CZ" b="1" i="1" dirty="0" err="1" smtClean="0">
                <a:solidFill>
                  <a:srgbClr val="00B050"/>
                </a:solidFill>
              </a:rPr>
              <a:t>students</a:t>
            </a:r>
            <a:r>
              <a:rPr lang="cs-CZ" b="1" i="1" dirty="0" smtClean="0">
                <a:solidFill>
                  <a:srgbClr val="00B050"/>
                </a:solidFill>
              </a:rPr>
              <a:t> </a:t>
            </a:r>
            <a:r>
              <a:rPr lang="cs-CZ" b="1" i="1" dirty="0" err="1" smtClean="0">
                <a:solidFill>
                  <a:srgbClr val="00B050"/>
                </a:solidFill>
              </a:rPr>
              <a:t>already</a:t>
            </a:r>
            <a:r>
              <a:rPr lang="cs-CZ" b="1" i="1" dirty="0" smtClean="0">
                <a:solidFill>
                  <a:srgbClr val="00B050"/>
                </a:solidFill>
              </a:rPr>
              <a:t> </a:t>
            </a:r>
            <a:r>
              <a:rPr lang="cs-CZ" b="1" i="1" dirty="0" err="1" smtClean="0">
                <a:solidFill>
                  <a:srgbClr val="00B050"/>
                </a:solidFill>
              </a:rPr>
              <a:t>possess</a:t>
            </a:r>
            <a:r>
              <a:rPr lang="cs-CZ" b="1" i="1" dirty="0" smtClean="0">
                <a:solidFill>
                  <a:srgbClr val="00B050"/>
                </a:solidFill>
              </a:rPr>
              <a:t>, in </a:t>
            </a:r>
            <a:r>
              <a:rPr lang="cs-CZ" b="1" i="1" dirty="0" err="1" smtClean="0">
                <a:solidFill>
                  <a:srgbClr val="00B050"/>
                </a:solidFill>
              </a:rPr>
              <a:t>order</a:t>
            </a:r>
            <a:r>
              <a:rPr lang="cs-CZ" b="1" i="1" dirty="0" smtClean="0">
                <a:solidFill>
                  <a:srgbClr val="00B050"/>
                </a:solidFill>
              </a:rPr>
              <a:t> to </a:t>
            </a:r>
            <a:r>
              <a:rPr lang="cs-CZ" b="1" i="1" dirty="0" err="1" smtClean="0">
                <a:solidFill>
                  <a:srgbClr val="00B050"/>
                </a:solidFill>
              </a:rPr>
              <a:t>help</a:t>
            </a:r>
            <a:r>
              <a:rPr lang="cs-CZ" b="1" i="1" dirty="0" smtClean="0">
                <a:solidFill>
                  <a:srgbClr val="00B050"/>
                </a:solidFill>
              </a:rPr>
              <a:t> </a:t>
            </a:r>
            <a:r>
              <a:rPr lang="cs-CZ" b="1" i="1" dirty="0" err="1" smtClean="0">
                <a:solidFill>
                  <a:srgbClr val="00B050"/>
                </a:solidFill>
              </a:rPr>
              <a:t>build</a:t>
            </a:r>
            <a:r>
              <a:rPr lang="cs-CZ" b="1" i="1" dirty="0" smtClean="0">
                <a:solidFill>
                  <a:srgbClr val="00B050"/>
                </a:solidFill>
              </a:rPr>
              <a:t> a Framework </a:t>
            </a:r>
            <a:r>
              <a:rPr lang="cs-CZ" b="1" i="1" dirty="0" err="1" smtClean="0">
                <a:solidFill>
                  <a:srgbClr val="00B050"/>
                </a:solidFill>
              </a:rPr>
              <a:t>for</a:t>
            </a:r>
            <a:r>
              <a:rPr lang="cs-CZ" b="1" i="1" dirty="0" smtClean="0">
                <a:solidFill>
                  <a:srgbClr val="00B050"/>
                </a:solidFill>
              </a:rPr>
              <a:t> </a:t>
            </a:r>
            <a:r>
              <a:rPr lang="cs-CZ" b="1" i="1" dirty="0" err="1" smtClean="0">
                <a:solidFill>
                  <a:srgbClr val="00B050"/>
                </a:solidFill>
              </a:rPr>
              <a:t>understanding</a:t>
            </a:r>
            <a:r>
              <a:rPr lang="cs-CZ" b="1" i="1" dirty="0" smtClean="0">
                <a:solidFill>
                  <a:srgbClr val="00B050"/>
                </a:solidFill>
              </a:rPr>
              <a:t>.“</a:t>
            </a:r>
          </a:p>
          <a:p>
            <a:r>
              <a:rPr lang="cs-CZ" b="1" i="1" dirty="0" smtClean="0">
                <a:solidFill>
                  <a:srgbClr val="FF0000"/>
                </a:solidFill>
              </a:rPr>
              <a:t>„</a:t>
            </a:r>
            <a:r>
              <a:rPr lang="cs-CZ" b="1" i="1" dirty="0" err="1" smtClean="0">
                <a:solidFill>
                  <a:srgbClr val="FF0000"/>
                </a:solidFill>
              </a:rPr>
              <a:t>If</a:t>
            </a:r>
            <a:r>
              <a:rPr lang="cs-CZ" b="1" i="1" dirty="0" smtClean="0">
                <a:solidFill>
                  <a:srgbClr val="FF0000"/>
                </a:solidFill>
              </a:rPr>
              <a:t> </a:t>
            </a:r>
            <a:r>
              <a:rPr lang="cs-CZ" b="1" i="1" dirty="0" err="1" smtClean="0">
                <a:solidFill>
                  <a:srgbClr val="FF0000"/>
                </a:solidFill>
              </a:rPr>
              <a:t>you</a:t>
            </a:r>
            <a:r>
              <a:rPr lang="cs-CZ" b="1" i="1" dirty="0" smtClean="0">
                <a:solidFill>
                  <a:srgbClr val="FF0000"/>
                </a:solidFill>
              </a:rPr>
              <a:t> are </a:t>
            </a:r>
            <a:r>
              <a:rPr lang="cs-CZ" b="1" i="1" dirty="0" err="1" smtClean="0">
                <a:solidFill>
                  <a:srgbClr val="FF0000"/>
                </a:solidFill>
              </a:rPr>
              <a:t>learning</a:t>
            </a:r>
            <a:r>
              <a:rPr lang="cs-CZ" b="1" i="1" dirty="0" smtClean="0">
                <a:solidFill>
                  <a:srgbClr val="FF0000"/>
                </a:solidFill>
              </a:rPr>
              <a:t> </a:t>
            </a:r>
            <a:r>
              <a:rPr lang="cs-CZ" b="1" i="1" dirty="0" err="1" smtClean="0">
                <a:solidFill>
                  <a:srgbClr val="FF0000"/>
                </a:solidFill>
              </a:rPr>
              <a:t>about</a:t>
            </a:r>
            <a:r>
              <a:rPr lang="cs-CZ" b="1" i="1" dirty="0" smtClean="0">
                <a:solidFill>
                  <a:srgbClr val="FF0000"/>
                </a:solidFill>
              </a:rPr>
              <a:t> </a:t>
            </a:r>
            <a:r>
              <a:rPr lang="cs-CZ" b="1" i="1" dirty="0" err="1" smtClean="0">
                <a:solidFill>
                  <a:srgbClr val="FF0000"/>
                </a:solidFill>
              </a:rPr>
              <a:t>people</a:t>
            </a:r>
            <a:r>
              <a:rPr lang="cs-CZ" b="1" i="1" dirty="0" smtClean="0">
                <a:solidFill>
                  <a:srgbClr val="FF0000"/>
                </a:solidFill>
              </a:rPr>
              <a:t> </a:t>
            </a:r>
            <a:r>
              <a:rPr lang="cs-CZ" b="1" i="1" dirty="0" err="1" smtClean="0">
                <a:solidFill>
                  <a:srgbClr val="FF0000"/>
                </a:solidFill>
              </a:rPr>
              <a:t>like</a:t>
            </a:r>
            <a:r>
              <a:rPr lang="cs-CZ" b="1" i="1" dirty="0" smtClean="0">
                <a:solidFill>
                  <a:srgbClr val="FF0000"/>
                </a:solidFill>
              </a:rPr>
              <a:t> </a:t>
            </a:r>
            <a:r>
              <a:rPr lang="cs-CZ" b="1" i="1" dirty="0" err="1" smtClean="0">
                <a:solidFill>
                  <a:srgbClr val="FF0000"/>
                </a:solidFill>
              </a:rPr>
              <a:t>you</a:t>
            </a:r>
            <a:r>
              <a:rPr lang="cs-CZ" b="1" i="1" dirty="0" smtClean="0">
                <a:solidFill>
                  <a:srgbClr val="FF0000"/>
                </a:solidFill>
              </a:rPr>
              <a:t> </a:t>
            </a:r>
            <a:r>
              <a:rPr lang="cs-CZ" b="1" i="1" dirty="0" err="1" smtClean="0">
                <a:solidFill>
                  <a:srgbClr val="FF0000"/>
                </a:solidFill>
              </a:rPr>
              <a:t>then</a:t>
            </a:r>
            <a:r>
              <a:rPr lang="cs-CZ" b="1" i="1" dirty="0" smtClean="0">
                <a:solidFill>
                  <a:srgbClr val="FF0000"/>
                </a:solidFill>
              </a:rPr>
              <a:t> </a:t>
            </a:r>
            <a:r>
              <a:rPr lang="cs-CZ" b="1" i="1" dirty="0" err="1" smtClean="0">
                <a:solidFill>
                  <a:srgbClr val="FF0000"/>
                </a:solidFill>
              </a:rPr>
              <a:t>you</a:t>
            </a:r>
            <a:r>
              <a:rPr lang="cs-CZ" b="1" i="1" dirty="0" smtClean="0">
                <a:solidFill>
                  <a:srgbClr val="FF0000"/>
                </a:solidFill>
              </a:rPr>
              <a:t> </a:t>
            </a:r>
            <a:r>
              <a:rPr lang="cs-CZ" b="1" i="1" dirty="0" err="1" smtClean="0">
                <a:solidFill>
                  <a:srgbClr val="FF0000"/>
                </a:solidFill>
              </a:rPr>
              <a:t>have</a:t>
            </a:r>
            <a:r>
              <a:rPr lang="cs-CZ" b="1" i="1" dirty="0" smtClean="0">
                <a:solidFill>
                  <a:srgbClr val="FF0000"/>
                </a:solidFill>
              </a:rPr>
              <a:t> positive role </a:t>
            </a:r>
            <a:r>
              <a:rPr lang="cs-CZ" b="1" i="1" dirty="0" err="1" smtClean="0">
                <a:solidFill>
                  <a:srgbClr val="FF0000"/>
                </a:solidFill>
              </a:rPr>
              <a:t>models</a:t>
            </a:r>
            <a:r>
              <a:rPr lang="cs-CZ" b="1" i="1" dirty="0" smtClean="0">
                <a:solidFill>
                  <a:srgbClr val="FF0000"/>
                </a:solidFill>
              </a:rPr>
              <a:t> in and </a:t>
            </a:r>
            <a:r>
              <a:rPr lang="cs-CZ" b="1" i="1" dirty="0" err="1" smtClean="0">
                <a:solidFill>
                  <a:srgbClr val="FF0000"/>
                </a:solidFill>
              </a:rPr>
              <a:t>this</a:t>
            </a:r>
            <a:r>
              <a:rPr lang="cs-CZ" b="1" i="1" dirty="0" smtClean="0">
                <a:solidFill>
                  <a:srgbClr val="FF0000"/>
                </a:solidFill>
              </a:rPr>
              <a:t> </a:t>
            </a:r>
            <a:r>
              <a:rPr lang="cs-CZ" b="1" i="1" dirty="0" err="1" smtClean="0">
                <a:solidFill>
                  <a:srgbClr val="FF0000"/>
                </a:solidFill>
              </a:rPr>
              <a:t>can</a:t>
            </a:r>
            <a:r>
              <a:rPr lang="cs-CZ" b="1" i="1" dirty="0" smtClean="0">
                <a:solidFill>
                  <a:srgbClr val="FF0000"/>
                </a:solidFill>
              </a:rPr>
              <a:t> </a:t>
            </a:r>
            <a:r>
              <a:rPr lang="cs-CZ" b="1" i="1" dirty="0" err="1" smtClean="0">
                <a:solidFill>
                  <a:srgbClr val="FF0000"/>
                </a:solidFill>
              </a:rPr>
              <a:t>be</a:t>
            </a:r>
            <a:r>
              <a:rPr lang="cs-CZ" b="1" i="1" dirty="0" smtClean="0">
                <a:solidFill>
                  <a:srgbClr val="FF0000"/>
                </a:solidFill>
              </a:rPr>
              <a:t> a </a:t>
            </a:r>
            <a:r>
              <a:rPr lang="cs-CZ" b="1" i="1" dirty="0" err="1" smtClean="0">
                <a:solidFill>
                  <a:srgbClr val="FF0000"/>
                </a:solidFill>
              </a:rPr>
              <a:t>driving</a:t>
            </a:r>
            <a:r>
              <a:rPr lang="cs-CZ" b="1" i="1" dirty="0" smtClean="0">
                <a:solidFill>
                  <a:srgbClr val="FF0000"/>
                </a:solidFill>
              </a:rPr>
              <a:t> </a:t>
            </a:r>
            <a:r>
              <a:rPr lang="cs-CZ" b="1" i="1" dirty="0" err="1" smtClean="0">
                <a:solidFill>
                  <a:srgbClr val="FF0000"/>
                </a:solidFill>
              </a:rPr>
              <a:t>force</a:t>
            </a:r>
            <a:r>
              <a:rPr lang="cs-CZ" b="1" i="1" dirty="0" smtClean="0">
                <a:solidFill>
                  <a:srgbClr val="FF0000"/>
                </a:solidFill>
              </a:rPr>
              <a:t> in </a:t>
            </a:r>
            <a:r>
              <a:rPr lang="cs-CZ" b="1" i="1" dirty="0" err="1" smtClean="0">
                <a:solidFill>
                  <a:srgbClr val="FF0000"/>
                </a:solidFill>
              </a:rPr>
              <a:t>growing</a:t>
            </a:r>
            <a:r>
              <a:rPr lang="cs-CZ" b="1" i="1" dirty="0" smtClean="0">
                <a:solidFill>
                  <a:srgbClr val="FF0000"/>
                </a:solidFill>
              </a:rPr>
              <a:t> </a:t>
            </a:r>
            <a:r>
              <a:rPr lang="cs-CZ" b="1" i="1" dirty="0" err="1" smtClean="0">
                <a:solidFill>
                  <a:srgbClr val="FF0000"/>
                </a:solidFill>
              </a:rPr>
              <a:t>aspiration</a:t>
            </a:r>
            <a:r>
              <a:rPr lang="cs-CZ" b="1" i="1" dirty="0" smtClean="0">
                <a:solidFill>
                  <a:srgbClr val="FF0000"/>
                </a:solidFill>
              </a:rPr>
              <a:t>.“</a:t>
            </a:r>
          </a:p>
          <a:p>
            <a:pPr marL="0" indent="0">
              <a:buNone/>
            </a:pPr>
            <a:r>
              <a:rPr lang="cs-CZ" dirty="0" smtClean="0"/>
              <a:t>						</a:t>
            </a:r>
            <a:r>
              <a:rPr lang="cs-CZ" dirty="0"/>
              <a:t> </a:t>
            </a:r>
            <a:r>
              <a:rPr lang="cs-CZ" dirty="0" smtClean="0"/>
              <a:t>Source: </a:t>
            </a:r>
            <a:r>
              <a:rPr lang="cs-CZ" dirty="0" err="1" smtClean="0"/>
              <a:t>Pearson</a:t>
            </a:r>
            <a:r>
              <a:rPr lang="cs-CZ" dirty="0" smtClean="0"/>
              <a:t> </a:t>
            </a:r>
            <a:r>
              <a:rPr lang="cs-CZ" dirty="0" err="1" smtClean="0"/>
              <a:t>Research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3/ Feeling </a:t>
            </a:r>
            <a:r>
              <a:rPr lang="cs-CZ" dirty="0" err="1" smtClean="0"/>
              <a:t>well</a:t>
            </a:r>
            <a:r>
              <a:rPr lang="cs-CZ" dirty="0" smtClean="0"/>
              <a:t>/ </a:t>
            </a:r>
            <a:r>
              <a:rPr lang="cs-CZ" dirty="0" err="1" smtClean="0"/>
              <a:t>fitting</a:t>
            </a:r>
            <a:r>
              <a:rPr lang="cs-CZ" dirty="0" smtClean="0"/>
              <a:t> in </a:t>
            </a:r>
            <a:r>
              <a:rPr lang="cs-CZ" dirty="0" err="1" smtClean="0"/>
              <a:t>into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climate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university – support </a:t>
            </a:r>
            <a:r>
              <a:rPr lang="cs-CZ" dirty="0" err="1" smtClean="0"/>
              <a:t>schemes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738962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Support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various</a:t>
            </a:r>
            <a:r>
              <a:rPr lang="cs-CZ" dirty="0" smtClean="0"/>
              <a:t> </a:t>
            </a:r>
            <a:r>
              <a:rPr lang="cs-CZ" dirty="0" err="1" smtClean="0"/>
              <a:t>initiatives</a:t>
            </a:r>
            <a:r>
              <a:rPr lang="cs-CZ" dirty="0" smtClean="0"/>
              <a:t> and </a:t>
            </a:r>
            <a:r>
              <a:rPr lang="cs-CZ" dirty="0" err="1" smtClean="0"/>
              <a:t>research</a:t>
            </a:r>
            <a:r>
              <a:rPr lang="cs-CZ" dirty="0" smtClean="0"/>
              <a:t> </a:t>
            </a:r>
            <a:r>
              <a:rPr lang="cs-CZ" dirty="0" err="1" smtClean="0"/>
              <a:t>groups</a:t>
            </a:r>
            <a:r>
              <a:rPr lang="cs-CZ" dirty="0" smtClean="0"/>
              <a:t> in </a:t>
            </a:r>
            <a:r>
              <a:rPr lang="cs-CZ" dirty="0" err="1" smtClean="0"/>
              <a:t>all</a:t>
            </a:r>
            <a:r>
              <a:rPr lang="cs-CZ" dirty="0" smtClean="0"/>
              <a:t> </a:t>
            </a:r>
            <a:r>
              <a:rPr lang="cs-CZ" dirty="0" err="1" smtClean="0"/>
              <a:t>levels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education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Black </a:t>
            </a:r>
            <a:r>
              <a:rPr lang="cs-CZ" dirty="0" err="1" smtClean="0"/>
              <a:t>Lives</a:t>
            </a:r>
            <a:r>
              <a:rPr lang="cs-CZ" dirty="0" smtClean="0"/>
              <a:t> </a:t>
            </a:r>
            <a:r>
              <a:rPr lang="cs-CZ" dirty="0" err="1" smtClean="0"/>
              <a:t>Matter</a:t>
            </a:r>
            <a:r>
              <a:rPr lang="cs-CZ" dirty="0" smtClean="0"/>
              <a:t> – </a:t>
            </a:r>
            <a:r>
              <a:rPr lang="cs-CZ" dirty="0" err="1" smtClean="0"/>
              <a:t>protests</a:t>
            </a:r>
            <a:r>
              <a:rPr lang="cs-CZ" dirty="0" smtClean="0"/>
              <a:t> </a:t>
            </a:r>
            <a:r>
              <a:rPr lang="cs-CZ" dirty="0" err="1" smtClean="0"/>
              <a:t>over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summer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2020 has </a:t>
            </a:r>
            <a:r>
              <a:rPr lang="cs-CZ" dirty="0" err="1" smtClean="0"/>
              <a:t>caused</a:t>
            </a:r>
            <a:r>
              <a:rPr lang="cs-CZ" dirty="0" smtClean="0"/>
              <a:t> a </a:t>
            </a:r>
            <a:r>
              <a:rPr lang="cs-CZ" dirty="0" err="1" smtClean="0"/>
              <a:t>new</a:t>
            </a:r>
            <a:r>
              <a:rPr lang="cs-CZ" dirty="0" smtClean="0"/>
              <a:t> </a:t>
            </a:r>
            <a:r>
              <a:rPr lang="cs-CZ" dirty="0" err="1" smtClean="0"/>
              <a:t>reevaluation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situation</a:t>
            </a:r>
            <a:r>
              <a:rPr lang="cs-CZ" dirty="0" smtClean="0"/>
              <a:t> in </a:t>
            </a:r>
            <a:r>
              <a:rPr lang="cs-CZ" dirty="0" err="1" smtClean="0"/>
              <a:t>British</a:t>
            </a:r>
            <a:r>
              <a:rPr lang="cs-CZ" dirty="0" smtClean="0"/>
              <a:t> </a:t>
            </a:r>
            <a:r>
              <a:rPr lang="cs-CZ" dirty="0" err="1" smtClean="0"/>
              <a:t>curricula</a:t>
            </a:r>
            <a:r>
              <a:rPr lang="cs-CZ" dirty="0" smtClean="0"/>
              <a:t>, </a:t>
            </a:r>
            <a:r>
              <a:rPr lang="cs-CZ" dirty="0" err="1" smtClean="0"/>
              <a:t>especially</a:t>
            </a:r>
            <a:r>
              <a:rPr lang="cs-CZ" dirty="0" smtClean="0"/>
              <a:t> in </a:t>
            </a:r>
            <a:r>
              <a:rPr lang="cs-CZ" dirty="0" err="1" smtClean="0"/>
              <a:t>regards</a:t>
            </a:r>
            <a:r>
              <a:rPr lang="cs-CZ" dirty="0" smtClean="0"/>
              <a:t> to:</a:t>
            </a:r>
          </a:p>
          <a:p>
            <a:pPr marL="0" indent="0">
              <a:buNone/>
            </a:pPr>
            <a:r>
              <a:rPr lang="cs-CZ" dirty="0" smtClean="0"/>
              <a:t>1/ </a:t>
            </a:r>
            <a:r>
              <a:rPr lang="cs-CZ" dirty="0" err="1" smtClean="0"/>
              <a:t>ethnicity</a:t>
            </a:r>
            <a:r>
              <a:rPr lang="cs-CZ" dirty="0" smtClean="0"/>
              <a:t> and minority background</a:t>
            </a:r>
          </a:p>
          <a:p>
            <a:pPr marL="0" indent="0">
              <a:buNone/>
            </a:pPr>
            <a:r>
              <a:rPr lang="cs-CZ" dirty="0" smtClean="0"/>
              <a:t>2/ gender</a:t>
            </a:r>
          </a:p>
          <a:p>
            <a:pPr marL="0" indent="0">
              <a:buNone/>
            </a:pPr>
            <a:r>
              <a:rPr lang="cs-CZ" dirty="0" smtClean="0"/>
              <a:t>3/ </a:t>
            </a:r>
            <a:r>
              <a:rPr lang="cs-CZ" dirty="0" err="1" smtClean="0"/>
              <a:t>special</a:t>
            </a:r>
            <a:r>
              <a:rPr lang="cs-CZ" dirty="0" smtClean="0"/>
              <a:t> </a:t>
            </a:r>
            <a:r>
              <a:rPr lang="cs-CZ" dirty="0" err="1" smtClean="0"/>
              <a:t>needs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4/ </a:t>
            </a:r>
            <a:r>
              <a:rPr lang="cs-CZ" dirty="0" err="1" smtClean="0"/>
              <a:t>representation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teaching</a:t>
            </a:r>
            <a:r>
              <a:rPr lang="cs-CZ" dirty="0" smtClean="0"/>
              <a:t> </a:t>
            </a:r>
            <a:r>
              <a:rPr lang="cs-CZ" dirty="0" err="1" smtClean="0"/>
              <a:t>staff</a:t>
            </a:r>
            <a:r>
              <a:rPr lang="cs-CZ" dirty="0" smtClean="0"/>
              <a:t> – </a:t>
            </a:r>
            <a:r>
              <a:rPr lang="cs-CZ" dirty="0" err="1" smtClean="0"/>
              <a:t>who</a:t>
            </a:r>
            <a:r>
              <a:rPr lang="cs-CZ" dirty="0" smtClean="0"/>
              <a:t> </a:t>
            </a:r>
            <a:r>
              <a:rPr lang="cs-CZ" dirty="0" err="1" smtClean="0"/>
              <a:t>teaches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5/ </a:t>
            </a:r>
            <a:r>
              <a:rPr lang="cs-CZ" dirty="0" err="1" smtClean="0"/>
              <a:t>language</a:t>
            </a:r>
            <a:r>
              <a:rPr lang="cs-CZ" dirty="0" smtClean="0"/>
              <a:t> background – </a:t>
            </a:r>
            <a:r>
              <a:rPr lang="cs-CZ" dirty="0" err="1" smtClean="0"/>
              <a:t>English</a:t>
            </a:r>
            <a:r>
              <a:rPr lang="cs-CZ" dirty="0" smtClean="0"/>
              <a:t> as a </a:t>
            </a:r>
            <a:r>
              <a:rPr lang="cs-CZ" dirty="0" err="1" smtClean="0"/>
              <a:t>mother</a:t>
            </a:r>
            <a:r>
              <a:rPr lang="cs-CZ" dirty="0" smtClean="0"/>
              <a:t> </a:t>
            </a:r>
            <a:r>
              <a:rPr lang="cs-CZ" dirty="0" err="1" smtClean="0"/>
              <a:t>tongue</a:t>
            </a:r>
            <a:r>
              <a:rPr lang="cs-CZ" dirty="0" smtClean="0"/>
              <a:t> vs. </a:t>
            </a:r>
            <a:r>
              <a:rPr lang="cs-CZ" dirty="0" err="1" smtClean="0"/>
              <a:t>English</a:t>
            </a:r>
            <a:r>
              <a:rPr lang="cs-CZ" dirty="0" smtClean="0"/>
              <a:t> as </a:t>
            </a:r>
            <a:r>
              <a:rPr lang="cs-CZ" dirty="0" err="1" smtClean="0"/>
              <a:t>an</a:t>
            </a:r>
            <a:r>
              <a:rPr lang="cs-CZ" dirty="0" smtClean="0"/>
              <a:t> </a:t>
            </a:r>
            <a:r>
              <a:rPr lang="cs-CZ" dirty="0" err="1" smtClean="0"/>
              <a:t>additional</a:t>
            </a:r>
            <a:r>
              <a:rPr lang="cs-CZ" dirty="0" smtClean="0"/>
              <a:t> </a:t>
            </a:r>
            <a:r>
              <a:rPr lang="cs-CZ" dirty="0" err="1" smtClean="0"/>
              <a:t>language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6/ </a:t>
            </a:r>
            <a:r>
              <a:rPr lang="cs-CZ" dirty="0" err="1" smtClean="0"/>
              <a:t>appropriate</a:t>
            </a:r>
            <a:r>
              <a:rPr lang="cs-CZ" dirty="0" smtClean="0"/>
              <a:t> text </a:t>
            </a:r>
            <a:r>
              <a:rPr lang="cs-CZ" dirty="0" err="1" smtClean="0"/>
              <a:t>books</a:t>
            </a:r>
            <a:r>
              <a:rPr lang="cs-CZ" dirty="0" smtClean="0"/>
              <a:t> </a:t>
            </a:r>
            <a:r>
              <a:rPr lang="cs-CZ" dirty="0" err="1" smtClean="0"/>
              <a:t>or</a:t>
            </a:r>
            <a:r>
              <a:rPr lang="cs-CZ" dirty="0" smtClean="0"/>
              <a:t> </a:t>
            </a:r>
            <a:r>
              <a:rPr lang="cs-CZ" dirty="0" err="1" smtClean="0"/>
              <a:t>learning</a:t>
            </a:r>
            <a:r>
              <a:rPr lang="cs-CZ" dirty="0" smtClean="0"/>
              <a:t> </a:t>
            </a:r>
            <a:r>
              <a:rPr lang="cs-CZ" dirty="0" err="1" smtClean="0"/>
              <a:t>materials</a:t>
            </a:r>
            <a:r>
              <a:rPr lang="cs-CZ" dirty="0" smtClean="0"/>
              <a:t> </a:t>
            </a:r>
            <a:r>
              <a:rPr lang="cs-CZ" dirty="0" err="1" smtClean="0"/>
              <a:t>reflecting</a:t>
            </a:r>
            <a:r>
              <a:rPr lang="cs-CZ" dirty="0" smtClean="0"/>
              <a:t> diversity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455579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94360" y="-253184"/>
            <a:ext cx="10515600" cy="1325563"/>
          </a:xfrm>
        </p:spPr>
        <p:txBody>
          <a:bodyPr/>
          <a:lstStyle/>
          <a:p>
            <a:r>
              <a:rPr lang="cs-CZ" dirty="0" smtClean="0"/>
              <a:t>Diversity in </a:t>
            </a:r>
            <a:r>
              <a:rPr lang="cs-CZ" dirty="0" err="1" smtClean="0"/>
              <a:t>History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4394" y="771888"/>
            <a:ext cx="5253446" cy="5720352"/>
          </a:xfrm>
        </p:spPr>
        <p:txBody>
          <a:bodyPr>
            <a:normAutofit fontScale="92500"/>
          </a:bodyPr>
          <a:lstStyle/>
          <a:p>
            <a:r>
              <a:rPr lang="cs-CZ" dirty="0" smtClean="0"/>
              <a:t>No </a:t>
            </a:r>
            <a:r>
              <a:rPr lang="cs-CZ" dirty="0" err="1" smtClean="0"/>
              <a:t>inclusion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pioneering</a:t>
            </a:r>
            <a:r>
              <a:rPr lang="cs-CZ" dirty="0" smtClean="0"/>
              <a:t> </a:t>
            </a:r>
            <a:r>
              <a:rPr lang="cs-CZ" dirty="0" err="1" smtClean="0"/>
              <a:t>historical</a:t>
            </a:r>
            <a:r>
              <a:rPr lang="cs-CZ" dirty="0" smtClean="0"/>
              <a:t> </a:t>
            </a:r>
            <a:r>
              <a:rPr lang="cs-CZ" dirty="0" err="1" smtClean="0"/>
              <a:t>figures</a:t>
            </a:r>
            <a:r>
              <a:rPr lang="cs-CZ" dirty="0" smtClean="0"/>
              <a:t> in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National</a:t>
            </a:r>
            <a:r>
              <a:rPr lang="cs-CZ" dirty="0" smtClean="0"/>
              <a:t> Curriculum</a:t>
            </a:r>
          </a:p>
          <a:p>
            <a:r>
              <a:rPr lang="cs-CZ" b="1" dirty="0" smtClean="0"/>
              <a:t>Big </a:t>
            </a:r>
            <a:r>
              <a:rPr lang="cs-CZ" b="1" dirty="0" err="1" smtClean="0"/>
              <a:t>histories</a:t>
            </a:r>
            <a:r>
              <a:rPr lang="cs-CZ" b="1" dirty="0" smtClean="0"/>
              <a:t> </a:t>
            </a:r>
            <a:r>
              <a:rPr lang="cs-CZ" b="1" dirty="0" err="1" smtClean="0"/>
              <a:t>of</a:t>
            </a:r>
            <a:r>
              <a:rPr lang="cs-CZ" b="1" dirty="0" smtClean="0"/>
              <a:t> </a:t>
            </a:r>
            <a:r>
              <a:rPr lang="cs-CZ" b="1" dirty="0" err="1" smtClean="0"/>
              <a:t>nations</a:t>
            </a:r>
            <a:r>
              <a:rPr lang="cs-CZ" b="1" dirty="0" smtClean="0"/>
              <a:t>  </a:t>
            </a:r>
            <a:r>
              <a:rPr lang="cs-CZ" b="1" dirty="0" smtClean="0">
                <a:solidFill>
                  <a:srgbClr val="FF0000"/>
                </a:solidFill>
              </a:rPr>
              <a:t>vs. </a:t>
            </a:r>
            <a:r>
              <a:rPr lang="cs-CZ" b="1" dirty="0" err="1" smtClean="0"/>
              <a:t>little</a:t>
            </a:r>
            <a:r>
              <a:rPr lang="cs-CZ" b="1" dirty="0" smtClean="0"/>
              <a:t> </a:t>
            </a:r>
            <a:r>
              <a:rPr lang="cs-CZ" b="1" dirty="0" err="1" smtClean="0"/>
              <a:t>histories</a:t>
            </a:r>
            <a:r>
              <a:rPr lang="cs-CZ" b="1" dirty="0" smtClean="0"/>
              <a:t> </a:t>
            </a:r>
            <a:r>
              <a:rPr lang="cs-CZ" b="1" dirty="0" err="1" smtClean="0"/>
              <a:t>of</a:t>
            </a:r>
            <a:r>
              <a:rPr lang="cs-CZ" b="1" dirty="0" smtClean="0"/>
              <a:t> </a:t>
            </a:r>
            <a:r>
              <a:rPr lang="cs-CZ" b="1" dirty="0" err="1" smtClean="0"/>
              <a:t>individuals</a:t>
            </a:r>
            <a:r>
              <a:rPr lang="cs-CZ" b="1" dirty="0" smtClean="0"/>
              <a:t>, </a:t>
            </a:r>
            <a:r>
              <a:rPr lang="cs-CZ" b="1" dirty="0" err="1" smtClean="0"/>
              <a:t>families</a:t>
            </a:r>
            <a:r>
              <a:rPr lang="cs-CZ" b="1" dirty="0" smtClean="0"/>
              <a:t> and                                                   </a:t>
            </a:r>
            <a:r>
              <a:rPr lang="cs-CZ" b="1" dirty="0" err="1" smtClean="0"/>
              <a:t>communities</a:t>
            </a:r>
            <a:endParaRPr lang="cs-CZ" b="1" dirty="0" smtClean="0"/>
          </a:p>
          <a:p>
            <a:r>
              <a:rPr lang="cs-CZ" b="1" dirty="0" err="1" smtClean="0">
                <a:solidFill>
                  <a:srgbClr val="00B0F0"/>
                </a:solidFill>
              </a:rPr>
              <a:t>Monolithic</a:t>
            </a:r>
            <a:r>
              <a:rPr lang="cs-CZ" b="1" dirty="0" smtClean="0">
                <a:solidFill>
                  <a:srgbClr val="00B0F0"/>
                </a:solidFill>
              </a:rPr>
              <a:t> and </a:t>
            </a:r>
            <a:r>
              <a:rPr lang="cs-CZ" b="1" dirty="0" err="1" smtClean="0">
                <a:solidFill>
                  <a:srgbClr val="00B0F0"/>
                </a:solidFill>
              </a:rPr>
              <a:t>misleading</a:t>
            </a:r>
            <a:r>
              <a:rPr lang="cs-CZ" b="1" dirty="0" smtClean="0">
                <a:solidFill>
                  <a:srgbClr val="00B0F0"/>
                </a:solidFill>
              </a:rPr>
              <a:t> big </a:t>
            </a:r>
            <a:r>
              <a:rPr lang="cs-CZ" b="1" dirty="0" err="1" smtClean="0">
                <a:solidFill>
                  <a:srgbClr val="00B0F0"/>
                </a:solidFill>
              </a:rPr>
              <a:t>history</a:t>
            </a:r>
            <a:r>
              <a:rPr lang="cs-CZ" b="1" dirty="0" smtClean="0">
                <a:solidFill>
                  <a:srgbClr val="00B0F0"/>
                </a:solidFill>
              </a:rPr>
              <a:t> </a:t>
            </a:r>
            <a:r>
              <a:rPr lang="cs-CZ" b="1" dirty="0" smtClean="0">
                <a:solidFill>
                  <a:srgbClr val="FF0000"/>
                </a:solidFill>
              </a:rPr>
              <a:t>vs.</a:t>
            </a:r>
            <a:r>
              <a:rPr lang="cs-CZ" b="1" dirty="0" smtClean="0"/>
              <a:t> </a:t>
            </a:r>
            <a:r>
              <a:rPr lang="cs-CZ" b="1" dirty="0" err="1" smtClean="0">
                <a:solidFill>
                  <a:srgbClr val="00B0F0"/>
                </a:solidFill>
              </a:rPr>
              <a:t>history</a:t>
            </a:r>
            <a:r>
              <a:rPr lang="cs-CZ" b="1" dirty="0" smtClean="0">
                <a:solidFill>
                  <a:srgbClr val="00B0F0"/>
                </a:solidFill>
              </a:rPr>
              <a:t> </a:t>
            </a:r>
            <a:r>
              <a:rPr lang="cs-CZ" b="1" dirty="0" err="1" smtClean="0">
                <a:solidFill>
                  <a:srgbClr val="00B0F0"/>
                </a:solidFill>
              </a:rPr>
              <a:t>courses</a:t>
            </a:r>
            <a:r>
              <a:rPr lang="cs-CZ" b="1" dirty="0" smtClean="0">
                <a:solidFill>
                  <a:srgbClr val="00B0F0"/>
                </a:solidFill>
              </a:rPr>
              <a:t> </a:t>
            </a:r>
            <a:r>
              <a:rPr lang="cs-CZ" b="1" dirty="0" err="1" smtClean="0">
                <a:solidFill>
                  <a:srgbClr val="00B0F0"/>
                </a:solidFill>
              </a:rPr>
              <a:t>showing</a:t>
            </a:r>
            <a:r>
              <a:rPr lang="cs-CZ" b="1" dirty="0" smtClean="0">
                <a:solidFill>
                  <a:srgbClr val="00B0F0"/>
                </a:solidFill>
              </a:rPr>
              <a:t> diversity and </a:t>
            </a:r>
            <a:r>
              <a:rPr lang="cs-CZ" b="1" dirty="0" err="1" smtClean="0">
                <a:solidFill>
                  <a:srgbClr val="00B0F0"/>
                </a:solidFill>
              </a:rPr>
              <a:t>multiculturalism</a:t>
            </a:r>
            <a:endParaRPr lang="cs-CZ" b="1" dirty="0" smtClean="0">
              <a:solidFill>
                <a:srgbClr val="00B0F0"/>
              </a:solidFill>
            </a:endParaRPr>
          </a:p>
          <a:p>
            <a:r>
              <a:rPr lang="cs-CZ" dirty="0" err="1" smtClean="0"/>
              <a:t>Examples</a:t>
            </a:r>
            <a:r>
              <a:rPr lang="cs-CZ" dirty="0" smtClean="0"/>
              <a:t>:</a:t>
            </a:r>
          </a:p>
          <a:p>
            <a:r>
              <a:rPr lang="cs-CZ" b="1" dirty="0" smtClean="0">
                <a:solidFill>
                  <a:srgbClr val="00B0F0"/>
                </a:solidFill>
              </a:rPr>
              <a:t>Mary </a:t>
            </a:r>
            <a:r>
              <a:rPr lang="cs-CZ" b="1" dirty="0" err="1" smtClean="0">
                <a:solidFill>
                  <a:srgbClr val="00B0F0"/>
                </a:solidFill>
              </a:rPr>
              <a:t>Seecole</a:t>
            </a:r>
            <a:endParaRPr lang="cs-CZ" b="1" dirty="0" smtClean="0">
              <a:solidFill>
                <a:srgbClr val="00B0F0"/>
              </a:solidFill>
            </a:endParaRPr>
          </a:p>
          <a:p>
            <a:r>
              <a:rPr lang="cs-CZ" b="1" dirty="0" err="1" smtClean="0">
                <a:solidFill>
                  <a:srgbClr val="00B0F0"/>
                </a:solidFill>
              </a:rPr>
              <a:t>Olaudah</a:t>
            </a:r>
            <a:r>
              <a:rPr lang="cs-CZ" b="1" dirty="0" smtClean="0">
                <a:solidFill>
                  <a:srgbClr val="00B0F0"/>
                </a:solidFill>
              </a:rPr>
              <a:t> </a:t>
            </a:r>
            <a:r>
              <a:rPr lang="cs-CZ" b="1" dirty="0" err="1" smtClean="0">
                <a:solidFill>
                  <a:srgbClr val="00B0F0"/>
                </a:solidFill>
              </a:rPr>
              <a:t>Equiano</a:t>
            </a:r>
            <a:r>
              <a:rPr lang="cs-CZ" b="1" dirty="0" smtClean="0">
                <a:solidFill>
                  <a:srgbClr val="00B0F0"/>
                </a:solidFill>
              </a:rPr>
              <a:t> </a:t>
            </a:r>
            <a:r>
              <a:rPr lang="cs-CZ" dirty="0" smtClean="0"/>
              <a:t>– </a:t>
            </a:r>
            <a:r>
              <a:rPr lang="cs-CZ" dirty="0" err="1" smtClean="0"/>
              <a:t>African</a:t>
            </a:r>
            <a:r>
              <a:rPr lang="cs-CZ" dirty="0" smtClean="0"/>
              <a:t> </a:t>
            </a:r>
            <a:r>
              <a:rPr lang="cs-CZ" dirty="0" err="1" smtClean="0"/>
              <a:t>Abolitionist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095" y="480060"/>
            <a:ext cx="2021739" cy="336956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502" y="4187952"/>
            <a:ext cx="2552926" cy="248716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20" t="4612" r="28120" b="1549"/>
          <a:stretch/>
        </p:blipFill>
        <p:spPr>
          <a:xfrm>
            <a:off x="8737310" y="1911096"/>
            <a:ext cx="3273552" cy="4764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744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5349" y="-274320"/>
            <a:ext cx="10515600" cy="1325563"/>
          </a:xfrm>
        </p:spPr>
        <p:txBody>
          <a:bodyPr/>
          <a:lstStyle/>
          <a:p>
            <a:pPr algn="ctr"/>
            <a:r>
              <a:rPr lang="cs-CZ" b="1" cap="all" dirty="0" err="1" smtClean="0">
                <a:solidFill>
                  <a:srgbClr val="92D050"/>
                </a:solidFill>
              </a:rPr>
              <a:t>Types</a:t>
            </a:r>
            <a:r>
              <a:rPr lang="cs-CZ" b="1" cap="all" dirty="0" smtClean="0">
                <a:solidFill>
                  <a:srgbClr val="92D050"/>
                </a:solidFill>
              </a:rPr>
              <a:t> </a:t>
            </a:r>
            <a:r>
              <a:rPr lang="cs-CZ" b="1" cap="all" dirty="0" err="1" smtClean="0">
                <a:solidFill>
                  <a:srgbClr val="92D050"/>
                </a:solidFill>
              </a:rPr>
              <a:t>of</a:t>
            </a:r>
            <a:r>
              <a:rPr lang="cs-CZ" b="1" cap="all" dirty="0" smtClean="0">
                <a:solidFill>
                  <a:srgbClr val="92D050"/>
                </a:solidFill>
              </a:rPr>
              <a:t> </a:t>
            </a:r>
            <a:r>
              <a:rPr lang="cs-CZ" b="1" cap="all" dirty="0" err="1" smtClean="0">
                <a:solidFill>
                  <a:srgbClr val="92D050"/>
                </a:solidFill>
              </a:rPr>
              <a:t>universities</a:t>
            </a:r>
            <a:endParaRPr lang="cs-CZ" b="1" cap="all" dirty="0">
              <a:solidFill>
                <a:srgbClr val="92D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4725" y="949235"/>
            <a:ext cx="11649892" cy="5808616"/>
          </a:xfrm>
        </p:spPr>
        <p:txBody>
          <a:bodyPr numCol="2">
            <a:normAutofit fontScale="55000" lnSpcReduction="20000"/>
          </a:bodyPr>
          <a:lstStyle/>
          <a:p>
            <a:pPr marL="0" lvl="0" indent="0">
              <a:buNone/>
            </a:pPr>
            <a:r>
              <a:rPr lang="en-US" sz="3400" b="1" dirty="0">
                <a:solidFill>
                  <a:srgbClr val="FF0000"/>
                </a:solidFill>
              </a:rPr>
              <a:t>Ancient Universities</a:t>
            </a:r>
            <a:endParaRPr lang="cs-CZ" sz="3400" b="1" dirty="0">
              <a:solidFill>
                <a:srgbClr val="FF0000"/>
              </a:solidFill>
            </a:endParaRPr>
          </a:p>
          <a:p>
            <a:pPr lvl="1"/>
            <a:r>
              <a:rPr lang="en-US" sz="3400" dirty="0"/>
              <a:t>Founded before the end of the 16</a:t>
            </a:r>
            <a:r>
              <a:rPr lang="en-US" sz="3400" baseline="30000" dirty="0"/>
              <a:t>th</a:t>
            </a:r>
            <a:r>
              <a:rPr lang="en-US" sz="3400" dirty="0"/>
              <a:t> century</a:t>
            </a:r>
            <a:endParaRPr lang="cs-CZ" sz="3400" dirty="0"/>
          </a:p>
          <a:p>
            <a:pPr lvl="1"/>
            <a:r>
              <a:rPr lang="en-US" sz="3400" dirty="0"/>
              <a:t>The University of Oxford, the University of Cambridge, the University of St Andrews, the University of Glasgow, the University of Aberdeen, the University of Edinburgh (+Ireland: The University of Dublin)</a:t>
            </a:r>
            <a:endParaRPr lang="cs-CZ" sz="3400" dirty="0"/>
          </a:p>
          <a:p>
            <a:pPr marL="0" lvl="0" indent="0">
              <a:buNone/>
            </a:pPr>
            <a:r>
              <a:rPr lang="en-US" sz="3400" b="1" dirty="0">
                <a:solidFill>
                  <a:srgbClr val="FF0000"/>
                </a:solidFill>
              </a:rPr>
              <a:t>Red Brick Universities</a:t>
            </a:r>
            <a:endParaRPr lang="cs-CZ" sz="3400" b="1" dirty="0">
              <a:solidFill>
                <a:srgbClr val="FF0000"/>
              </a:solidFill>
            </a:endParaRPr>
          </a:p>
          <a:p>
            <a:pPr lvl="1"/>
            <a:r>
              <a:rPr lang="en-US" sz="3400" dirty="0"/>
              <a:t>Established in the late 19</a:t>
            </a:r>
            <a:r>
              <a:rPr lang="en-US" sz="3400" baseline="30000" dirty="0"/>
              <a:t>th</a:t>
            </a:r>
            <a:r>
              <a:rPr lang="en-US" sz="3400" dirty="0"/>
              <a:t> and early 20</a:t>
            </a:r>
            <a:r>
              <a:rPr lang="en-US" sz="3400" baseline="30000" dirty="0"/>
              <a:t>th</a:t>
            </a:r>
            <a:r>
              <a:rPr lang="en-US" sz="3400" dirty="0"/>
              <a:t> </a:t>
            </a:r>
            <a:r>
              <a:rPr lang="en-US" sz="3400" dirty="0" smtClean="0"/>
              <a:t>century</a:t>
            </a:r>
            <a:endParaRPr lang="cs-CZ" sz="3400" dirty="0"/>
          </a:p>
          <a:p>
            <a:pPr lvl="1"/>
            <a:r>
              <a:rPr lang="en-US" sz="3400" dirty="0"/>
              <a:t>The University of Liverpool, the University of Manchester, the University of Sheffield, the University of Reading</a:t>
            </a:r>
            <a:endParaRPr lang="cs-CZ" sz="3400" dirty="0"/>
          </a:p>
          <a:p>
            <a:pPr marL="0" lvl="0" indent="0">
              <a:buNone/>
            </a:pPr>
            <a:r>
              <a:rPr lang="en-US" sz="3400" b="1" dirty="0">
                <a:solidFill>
                  <a:srgbClr val="FF0000"/>
                </a:solidFill>
              </a:rPr>
              <a:t>New Universities (Plate Glass Universities)</a:t>
            </a:r>
            <a:endParaRPr lang="cs-CZ" sz="3400" b="1" dirty="0">
              <a:solidFill>
                <a:srgbClr val="FF0000"/>
              </a:solidFill>
            </a:endParaRPr>
          </a:p>
          <a:p>
            <a:pPr lvl="1"/>
            <a:r>
              <a:rPr lang="en-US" sz="3400" dirty="0"/>
              <a:t>“New” – former Colleges of Advanced Technology were promoted to universities in 1963 </a:t>
            </a:r>
            <a:endParaRPr lang="cs-CZ" sz="3400" dirty="0" smtClean="0"/>
          </a:p>
          <a:p>
            <a:pPr lvl="1"/>
            <a:r>
              <a:rPr lang="en-US" sz="3400" dirty="0" smtClean="0"/>
              <a:t>The </a:t>
            </a:r>
            <a:r>
              <a:rPr lang="en-US" sz="3400" dirty="0"/>
              <a:t>University of Warwick, the University of Sussex, the University of Lancaster</a:t>
            </a:r>
            <a:endParaRPr lang="cs-CZ" sz="3400" dirty="0"/>
          </a:p>
          <a:p>
            <a:pPr marL="0" lvl="0" indent="0">
              <a:buNone/>
            </a:pPr>
            <a:r>
              <a:rPr lang="en-US" sz="3400" b="1" dirty="0">
                <a:solidFill>
                  <a:srgbClr val="FF0000"/>
                </a:solidFill>
              </a:rPr>
              <a:t>Polytechnics</a:t>
            </a:r>
            <a:endParaRPr lang="cs-CZ" sz="3400" b="1" dirty="0">
              <a:solidFill>
                <a:srgbClr val="FF0000"/>
              </a:solidFill>
            </a:endParaRPr>
          </a:p>
          <a:p>
            <a:pPr lvl="1"/>
            <a:r>
              <a:rPr lang="en-CA" sz="3400" dirty="0"/>
              <a:t>Higher education institutions linked with industry and </a:t>
            </a:r>
            <a:r>
              <a:rPr lang="en-CA" sz="3400" dirty="0" smtClean="0"/>
              <a:t>business</a:t>
            </a:r>
            <a:endParaRPr lang="cs-CZ" sz="3400" dirty="0" smtClean="0"/>
          </a:p>
          <a:p>
            <a:pPr lvl="1"/>
            <a:r>
              <a:rPr lang="en-CA" sz="3400" dirty="0" smtClean="0"/>
              <a:t>Polytechnics </a:t>
            </a:r>
            <a:r>
              <a:rPr lang="en-CA" sz="3400" dirty="0"/>
              <a:t>allowed to award their own degrees and be renamed to universities</a:t>
            </a:r>
            <a:endParaRPr lang="cs-CZ" sz="3400" dirty="0"/>
          </a:p>
          <a:p>
            <a:pPr lvl="1"/>
            <a:r>
              <a:rPr lang="en-CA" sz="3400" dirty="0"/>
              <a:t>The University of Brighton (formerly Brighton Polytechnic), Liverpool John </a:t>
            </a:r>
            <a:r>
              <a:rPr lang="en-CA" sz="3400" dirty="0" err="1"/>
              <a:t>Moores</a:t>
            </a:r>
            <a:r>
              <a:rPr lang="en-CA" sz="3400" dirty="0"/>
              <a:t> University, the University of Portsmouth</a:t>
            </a:r>
            <a:endParaRPr lang="cs-CZ" sz="3400" dirty="0"/>
          </a:p>
          <a:p>
            <a:pPr marL="0" lvl="0" indent="0">
              <a:buNone/>
            </a:pPr>
            <a:r>
              <a:rPr lang="en-US" sz="3400" b="1" dirty="0">
                <a:solidFill>
                  <a:srgbClr val="FF0000"/>
                </a:solidFill>
              </a:rPr>
              <a:t>The Open University</a:t>
            </a:r>
            <a:endParaRPr lang="cs-CZ" sz="3400" b="1" dirty="0">
              <a:solidFill>
                <a:srgbClr val="FF0000"/>
              </a:solidFill>
            </a:endParaRPr>
          </a:p>
          <a:p>
            <a:pPr lvl="1"/>
            <a:r>
              <a:rPr lang="en-CA" sz="3400" dirty="0"/>
              <a:t>Established in 1969</a:t>
            </a:r>
            <a:endParaRPr lang="cs-CZ" sz="3400" dirty="0"/>
          </a:p>
          <a:p>
            <a:pPr lvl="1"/>
            <a:r>
              <a:rPr lang="en-CA" sz="3400" dirty="0"/>
              <a:t>Combining “learning while earning” – part-time distance learning</a:t>
            </a:r>
            <a:endParaRPr lang="cs-CZ" sz="3400" dirty="0"/>
          </a:p>
          <a:p>
            <a:pPr lvl="1"/>
            <a:r>
              <a:rPr lang="en-CA" sz="3400" dirty="0"/>
              <a:t>Open admissions policy </a:t>
            </a:r>
            <a:endParaRPr lang="cs-CZ" sz="3400" dirty="0"/>
          </a:p>
          <a:p>
            <a:endParaRPr lang="cs-CZ" sz="3400" dirty="0"/>
          </a:p>
          <a:p>
            <a:endParaRPr lang="cs-CZ" sz="3400" dirty="0"/>
          </a:p>
          <a:p>
            <a:pPr marL="0" indent="0">
              <a:buNone/>
            </a:pPr>
            <a:r>
              <a:rPr lang="cs-CZ" sz="3400" b="1" u="sng" dirty="0" smtClean="0"/>
              <a:t> </a:t>
            </a:r>
            <a:r>
              <a:rPr lang="en-US" sz="3400" b="1" u="sng" dirty="0" smtClean="0">
                <a:solidFill>
                  <a:srgbClr val="00B0F0"/>
                </a:solidFill>
              </a:rPr>
              <a:t>Admissions </a:t>
            </a:r>
            <a:r>
              <a:rPr lang="en-US" sz="3400" b="1" u="sng" dirty="0">
                <a:solidFill>
                  <a:srgbClr val="00B0F0"/>
                </a:solidFill>
              </a:rPr>
              <a:t>and Enrolment</a:t>
            </a:r>
            <a:endParaRPr lang="cs-CZ" sz="3400" b="1" dirty="0">
              <a:solidFill>
                <a:srgbClr val="00B0F0"/>
              </a:solidFill>
            </a:endParaRPr>
          </a:p>
          <a:p>
            <a:pPr lvl="0"/>
            <a:r>
              <a:rPr lang="en-US" sz="3400" dirty="0"/>
              <a:t>Admission requirements depend on which university you are applying to as each of them sets their own rules</a:t>
            </a:r>
            <a:endParaRPr lang="cs-CZ" sz="3400" dirty="0"/>
          </a:p>
          <a:p>
            <a:pPr lvl="0"/>
            <a:r>
              <a:rPr lang="en-US" sz="3400" dirty="0"/>
              <a:t>A-Levels are crucial in the admission process</a:t>
            </a:r>
            <a:endParaRPr lang="cs-CZ" sz="3400" dirty="0"/>
          </a:p>
          <a:p>
            <a:pPr lvl="1"/>
            <a:r>
              <a:rPr lang="en-US" sz="3400" dirty="0"/>
              <a:t>Universities typically require </a:t>
            </a:r>
            <a:r>
              <a:rPr lang="en-US" sz="3400" b="1" dirty="0"/>
              <a:t>A-Levels in 3 subjects</a:t>
            </a:r>
            <a:endParaRPr lang="cs-CZ" sz="3400" dirty="0"/>
          </a:p>
          <a:p>
            <a:pPr lvl="0"/>
            <a:r>
              <a:rPr lang="en-US" sz="3400" dirty="0"/>
              <a:t>Admission tests are not common with the exception of Oxford and Cambridge Universities; when it comes to the Oxford and Cambridge Universities admission process, an interview is usually conducted as well</a:t>
            </a:r>
            <a:endParaRPr lang="cs-CZ" sz="3400" dirty="0"/>
          </a:p>
          <a:p>
            <a:pPr lvl="0"/>
            <a:r>
              <a:rPr lang="en-US" sz="3400" dirty="0"/>
              <a:t>Applications are submitted online through </a:t>
            </a:r>
            <a:r>
              <a:rPr lang="en-US" sz="3400" b="1" dirty="0"/>
              <a:t>the UCAS website </a:t>
            </a:r>
            <a:r>
              <a:rPr lang="en-US" sz="3400" dirty="0"/>
              <a:t>(Universities and Colleges Admissions Service)</a:t>
            </a:r>
            <a:endParaRPr lang="cs-CZ" sz="34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393083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While our academic colleagues are busy trying to </a:t>
            </a:r>
            <a:r>
              <a:rPr lang="en-US" dirty="0" err="1" smtClean="0"/>
              <a:t>decolonise</a:t>
            </a:r>
            <a:r>
              <a:rPr lang="en-US" dirty="0" smtClean="0"/>
              <a:t> curriculums everywhere, I would like to show my appreciation for allies in higher education administration, too. There are several key stakeholders in the #BLM administrators’ mission within higher education that I would like to say a massive thank you to.</a:t>
            </a:r>
            <a:endParaRPr lang="cs-CZ" dirty="0" smtClean="0"/>
          </a:p>
          <a:p>
            <a:r>
              <a:rPr lang="en-US" dirty="0" smtClean="0"/>
              <a:t>Next, thank you to the planning teams, for preparing the </a:t>
            </a:r>
            <a:r>
              <a:rPr lang="en-US" dirty="0" smtClean="0">
                <a:hlinkClick r:id="rId2"/>
              </a:rPr>
              <a:t>data on non-academic staff ethnicity characteristics</a:t>
            </a:r>
            <a:r>
              <a:rPr lang="en-US" dirty="0" smtClean="0"/>
              <a:t> so that we can see the scale of mountain we need to collectively climb (I am in the “mixed” category, so not many reflected at senior level). It’s a shame that according to HESA, from 2019-20 it became optional for providers in England and Northern Ireland to report data about staff on non-academic contracts (with the exception of any non-academic contracts held by vice-chancellors/heads of institutions or governors). Note to self: find out how I can monitor equality and diversity progress in this area.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038935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Pearson</a:t>
            </a:r>
            <a:r>
              <a:rPr lang="cs-CZ" dirty="0" smtClean="0"/>
              <a:t> </a:t>
            </a:r>
            <a:r>
              <a:rPr lang="cs-CZ" dirty="0" err="1" smtClean="0"/>
              <a:t>survey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A </a:t>
            </a:r>
            <a:r>
              <a:rPr lang="cs-CZ" dirty="0" err="1" smtClean="0"/>
              <a:t>teacher</a:t>
            </a:r>
            <a:r>
              <a:rPr lang="cs-CZ" dirty="0" smtClean="0"/>
              <a:t> respondent:</a:t>
            </a:r>
          </a:p>
          <a:p>
            <a:r>
              <a:rPr lang="cs-CZ" dirty="0" smtClean="0"/>
              <a:t>„</a:t>
            </a:r>
            <a:r>
              <a:rPr lang="cs-CZ" dirty="0" err="1" smtClean="0"/>
              <a:t>The</a:t>
            </a:r>
            <a:r>
              <a:rPr lang="cs-CZ" dirty="0" smtClean="0"/>
              <a:t> Black </a:t>
            </a:r>
            <a:r>
              <a:rPr lang="cs-CZ" dirty="0" err="1" smtClean="0"/>
              <a:t>Lives</a:t>
            </a:r>
            <a:r>
              <a:rPr lang="cs-CZ" dirty="0" smtClean="0"/>
              <a:t> </a:t>
            </a:r>
            <a:r>
              <a:rPr lang="cs-CZ" dirty="0" err="1" smtClean="0"/>
              <a:t>Matter</a:t>
            </a:r>
            <a:r>
              <a:rPr lang="cs-CZ" dirty="0" smtClean="0"/>
              <a:t> </a:t>
            </a:r>
            <a:r>
              <a:rPr lang="cs-CZ" dirty="0" err="1" smtClean="0"/>
              <a:t>movement</a:t>
            </a:r>
            <a:r>
              <a:rPr lang="cs-CZ" dirty="0" smtClean="0"/>
              <a:t> has </a:t>
            </a:r>
            <a:r>
              <a:rPr lang="cs-CZ" dirty="0" err="1" smtClean="0"/>
              <a:t>really</a:t>
            </a:r>
            <a:r>
              <a:rPr lang="cs-CZ" dirty="0" smtClean="0"/>
              <a:t> made </a:t>
            </a:r>
            <a:r>
              <a:rPr lang="cs-CZ" dirty="0" err="1" smtClean="0"/>
              <a:t>me</a:t>
            </a:r>
            <a:r>
              <a:rPr lang="cs-CZ" dirty="0" smtClean="0"/>
              <a:t> </a:t>
            </a:r>
            <a:r>
              <a:rPr lang="cs-CZ" dirty="0" err="1" smtClean="0"/>
              <a:t>realise</a:t>
            </a:r>
            <a:r>
              <a:rPr lang="cs-CZ" dirty="0" smtClean="0"/>
              <a:t> </a:t>
            </a:r>
            <a:r>
              <a:rPr lang="cs-CZ" dirty="0" err="1" smtClean="0"/>
              <a:t>how</a:t>
            </a:r>
            <a:r>
              <a:rPr lang="cs-CZ" dirty="0" smtClean="0"/>
              <a:t> </a:t>
            </a:r>
            <a:r>
              <a:rPr lang="cs-CZ" dirty="0" err="1" smtClean="0"/>
              <a:t>black</a:t>
            </a:r>
            <a:r>
              <a:rPr lang="cs-CZ" dirty="0" smtClean="0"/>
              <a:t> </a:t>
            </a:r>
            <a:r>
              <a:rPr lang="cs-CZ" dirty="0" err="1" smtClean="0"/>
              <a:t>history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not </a:t>
            </a:r>
            <a:r>
              <a:rPr lang="cs-CZ" dirty="0" err="1" smtClean="0"/>
              <a:t>taught</a:t>
            </a:r>
            <a:r>
              <a:rPr lang="cs-CZ" dirty="0" smtClean="0"/>
              <a:t>.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example</a:t>
            </a:r>
            <a:r>
              <a:rPr lang="cs-CZ" dirty="0" smtClean="0"/>
              <a:t>, in my </a:t>
            </a:r>
            <a:r>
              <a:rPr lang="cs-CZ" dirty="0" err="1" smtClean="0"/>
              <a:t>own</a:t>
            </a:r>
            <a:r>
              <a:rPr lang="cs-CZ" dirty="0" smtClean="0"/>
              <a:t> </a:t>
            </a:r>
            <a:r>
              <a:rPr lang="cs-CZ" dirty="0" err="1" smtClean="0"/>
              <a:t>teaching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inventors</a:t>
            </a:r>
            <a:r>
              <a:rPr lang="cs-CZ" dirty="0" smtClean="0"/>
              <a:t> I </a:t>
            </a:r>
            <a:r>
              <a:rPr lang="cs-CZ" dirty="0" err="1" smtClean="0"/>
              <a:t>did</a:t>
            </a:r>
            <a:r>
              <a:rPr lang="cs-CZ" dirty="0" smtClean="0"/>
              <a:t> not </a:t>
            </a:r>
            <a:r>
              <a:rPr lang="cs-CZ" dirty="0" err="1" smtClean="0"/>
              <a:t>realise</a:t>
            </a:r>
            <a:r>
              <a:rPr lang="cs-CZ" dirty="0" smtClean="0"/>
              <a:t> </a:t>
            </a:r>
            <a:r>
              <a:rPr lang="cs-CZ" dirty="0" err="1" smtClean="0"/>
              <a:t>that</a:t>
            </a:r>
            <a:r>
              <a:rPr lang="cs-CZ" dirty="0" smtClean="0"/>
              <a:t> </a:t>
            </a:r>
            <a:r>
              <a:rPr lang="cs-CZ" dirty="0" err="1" smtClean="0"/>
              <a:t>out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all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inventors</a:t>
            </a:r>
            <a:r>
              <a:rPr lang="cs-CZ" dirty="0" smtClean="0"/>
              <a:t> </a:t>
            </a:r>
            <a:r>
              <a:rPr lang="cs-CZ" dirty="0" err="1" smtClean="0"/>
              <a:t>we</a:t>
            </a:r>
            <a:r>
              <a:rPr lang="cs-CZ" dirty="0" smtClean="0"/>
              <a:t> study, not </a:t>
            </a:r>
            <a:r>
              <a:rPr lang="cs-CZ" dirty="0" err="1" smtClean="0"/>
              <a:t>one</a:t>
            </a:r>
            <a:r>
              <a:rPr lang="cs-CZ" dirty="0" smtClean="0"/>
              <a:t>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black</a:t>
            </a:r>
            <a:r>
              <a:rPr lang="cs-CZ" dirty="0" smtClean="0"/>
              <a:t> and </a:t>
            </a:r>
            <a:r>
              <a:rPr lang="cs-CZ" dirty="0" err="1" smtClean="0"/>
              <a:t>that</a:t>
            </a:r>
            <a:r>
              <a:rPr lang="cs-CZ" dirty="0" smtClean="0"/>
              <a:t> </a:t>
            </a:r>
            <a:r>
              <a:rPr lang="cs-CZ" dirty="0" err="1" smtClean="0"/>
              <a:t>this</a:t>
            </a:r>
            <a:r>
              <a:rPr lang="cs-CZ" dirty="0" smtClean="0"/>
              <a:t> </a:t>
            </a:r>
            <a:r>
              <a:rPr lang="cs-CZ" dirty="0" err="1" smtClean="0"/>
              <a:t>should</a:t>
            </a:r>
            <a:r>
              <a:rPr lang="cs-CZ" dirty="0" smtClean="0"/>
              <a:t> not </a:t>
            </a:r>
            <a:r>
              <a:rPr lang="cs-CZ" dirty="0" err="1" smtClean="0"/>
              <a:t>be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case.“</a:t>
            </a:r>
          </a:p>
          <a:p>
            <a:pPr marL="0" indent="0">
              <a:buNone/>
            </a:pPr>
            <a:r>
              <a:rPr lang="cs-CZ" dirty="0" smtClean="0"/>
              <a:t>Source: Diversity and </a:t>
            </a:r>
            <a:r>
              <a:rPr lang="cs-CZ" dirty="0" err="1" smtClean="0"/>
              <a:t>Inclusion</a:t>
            </a:r>
            <a:r>
              <a:rPr lang="cs-CZ" dirty="0" smtClean="0"/>
              <a:t> in </a:t>
            </a:r>
            <a:r>
              <a:rPr lang="cs-CZ" dirty="0" err="1" smtClean="0"/>
              <a:t>Schools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505049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4736" y="0"/>
            <a:ext cx="10515600" cy="1325563"/>
          </a:xfrm>
        </p:spPr>
        <p:txBody>
          <a:bodyPr/>
          <a:lstStyle/>
          <a:p>
            <a:r>
              <a:rPr lang="cs-CZ" b="1" dirty="0" smtClean="0">
                <a:solidFill>
                  <a:srgbClr val="92D050"/>
                </a:solidFill>
              </a:rPr>
              <a:t>Diversity in </a:t>
            </a:r>
            <a:r>
              <a:rPr lang="cs-CZ" b="1" dirty="0" err="1" smtClean="0">
                <a:solidFill>
                  <a:srgbClr val="92D050"/>
                </a:solidFill>
              </a:rPr>
              <a:t>Literature</a:t>
            </a:r>
            <a:endParaRPr lang="cs-CZ" b="1" dirty="0">
              <a:solidFill>
                <a:srgbClr val="92D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54736" y="1158112"/>
            <a:ext cx="10911840" cy="5489575"/>
          </a:xfrm>
        </p:spPr>
        <p:txBody>
          <a:bodyPr>
            <a:normAutofit/>
          </a:bodyPr>
          <a:lstStyle/>
          <a:p>
            <a:r>
              <a:rPr lang="cs-CZ" b="1" dirty="0" smtClean="0"/>
              <a:t>GCSE – </a:t>
            </a:r>
            <a:r>
              <a:rPr lang="cs-CZ" b="1" dirty="0" err="1" smtClean="0"/>
              <a:t>English</a:t>
            </a:r>
            <a:r>
              <a:rPr lang="cs-CZ" b="1" dirty="0" smtClean="0"/>
              <a:t> – no </a:t>
            </a:r>
            <a:r>
              <a:rPr lang="cs-CZ" b="1" dirty="0" err="1" smtClean="0"/>
              <a:t>writers</a:t>
            </a:r>
            <a:r>
              <a:rPr lang="cs-CZ" b="1" dirty="0" smtClean="0"/>
              <a:t> </a:t>
            </a:r>
            <a:r>
              <a:rPr lang="cs-CZ" b="1" dirty="0" err="1" smtClean="0"/>
              <a:t>with</a:t>
            </a:r>
            <a:r>
              <a:rPr lang="cs-CZ" b="1" dirty="0" smtClean="0"/>
              <a:t> </a:t>
            </a:r>
            <a:r>
              <a:rPr lang="cs-CZ" b="1" dirty="0" err="1" smtClean="0"/>
              <a:t>ethnic</a:t>
            </a:r>
            <a:r>
              <a:rPr lang="cs-CZ" b="1" dirty="0" smtClean="0"/>
              <a:t> background </a:t>
            </a:r>
            <a:r>
              <a:rPr lang="cs-CZ" b="1" dirty="0" err="1" smtClean="0"/>
              <a:t>until</a:t>
            </a:r>
            <a:r>
              <a:rPr lang="cs-CZ" b="1" dirty="0" smtClean="0"/>
              <a:t> </a:t>
            </a:r>
            <a:r>
              <a:rPr lang="cs-CZ" b="1" dirty="0" err="1" smtClean="0"/>
              <a:t>the</a:t>
            </a:r>
            <a:r>
              <a:rPr lang="cs-CZ" b="1" dirty="0" smtClean="0"/>
              <a:t> </a:t>
            </a:r>
            <a:r>
              <a:rPr lang="cs-CZ" b="1" dirty="0" err="1" smtClean="0"/>
              <a:t>new</a:t>
            </a:r>
            <a:r>
              <a:rPr lang="cs-CZ" b="1" dirty="0" smtClean="0"/>
              <a:t> </a:t>
            </a:r>
            <a:r>
              <a:rPr lang="cs-CZ" b="1" dirty="0" err="1" smtClean="0"/>
              <a:t>millenium</a:t>
            </a:r>
            <a:endParaRPr lang="cs-CZ" b="1" dirty="0" smtClean="0"/>
          </a:p>
          <a:p>
            <a:r>
              <a:rPr lang="cs-CZ" b="1" dirty="0" err="1" smtClean="0"/>
              <a:t>Then</a:t>
            </a:r>
            <a:r>
              <a:rPr lang="cs-CZ" b="1" dirty="0" smtClean="0"/>
              <a:t> : </a:t>
            </a:r>
            <a:r>
              <a:rPr lang="cs-CZ" b="1" dirty="0" err="1" smtClean="0"/>
              <a:t>Grace</a:t>
            </a:r>
            <a:r>
              <a:rPr lang="cs-CZ" b="1" dirty="0" smtClean="0"/>
              <a:t> </a:t>
            </a:r>
            <a:r>
              <a:rPr lang="cs-CZ" b="1" dirty="0" err="1" smtClean="0"/>
              <a:t>Nichols</a:t>
            </a:r>
            <a:r>
              <a:rPr lang="cs-CZ" b="1" dirty="0" smtClean="0"/>
              <a:t>, </a:t>
            </a:r>
            <a:r>
              <a:rPr lang="cs-CZ" b="1" dirty="0" err="1" smtClean="0"/>
              <a:t>Monica</a:t>
            </a:r>
            <a:r>
              <a:rPr lang="cs-CZ" b="1" dirty="0" smtClean="0"/>
              <a:t> Ali, Andrea </a:t>
            </a:r>
            <a:r>
              <a:rPr lang="cs-CZ" b="1" dirty="0" err="1" smtClean="0"/>
              <a:t>Levy</a:t>
            </a:r>
            <a:r>
              <a:rPr lang="cs-CZ" b="1" dirty="0" smtClean="0"/>
              <a:t>, Bernardine </a:t>
            </a:r>
            <a:r>
              <a:rPr lang="cs-CZ" b="1" dirty="0" err="1" smtClean="0"/>
              <a:t>Evaristo</a:t>
            </a:r>
            <a:endParaRPr lang="cs-CZ" b="1" dirty="0" smtClean="0"/>
          </a:p>
          <a:p>
            <a:r>
              <a:rPr lang="cs-CZ" b="1" dirty="0" err="1" smtClean="0"/>
              <a:t>Almost</a:t>
            </a:r>
            <a:r>
              <a:rPr lang="cs-CZ" b="1" dirty="0" smtClean="0"/>
              <a:t> no </a:t>
            </a:r>
            <a:r>
              <a:rPr lang="cs-CZ" b="1" dirty="0" err="1" smtClean="0"/>
              <a:t>courses</a:t>
            </a:r>
            <a:r>
              <a:rPr lang="cs-CZ" b="1" dirty="0" smtClean="0"/>
              <a:t> not to </a:t>
            </a:r>
            <a:r>
              <a:rPr lang="cs-CZ" b="1" dirty="0" err="1" smtClean="0"/>
              <a:t>speak</a:t>
            </a:r>
            <a:r>
              <a:rPr lang="cs-CZ" b="1" dirty="0" smtClean="0"/>
              <a:t> </a:t>
            </a:r>
            <a:r>
              <a:rPr lang="cs-CZ" b="1" dirty="0" err="1" smtClean="0"/>
              <a:t>about</a:t>
            </a:r>
            <a:r>
              <a:rPr lang="cs-CZ" b="1" dirty="0" smtClean="0"/>
              <a:t> study </a:t>
            </a:r>
            <a:r>
              <a:rPr lang="cs-CZ" b="1" dirty="0" err="1" smtClean="0"/>
              <a:t>programmes</a:t>
            </a:r>
            <a:r>
              <a:rPr lang="cs-CZ" b="1" dirty="0" smtClean="0"/>
              <a:t> in </a:t>
            </a:r>
            <a:r>
              <a:rPr lang="cs-CZ" b="1" dirty="0" err="1" smtClean="0"/>
              <a:t>ethnic</a:t>
            </a:r>
            <a:r>
              <a:rPr lang="cs-CZ" b="1" dirty="0" smtClean="0"/>
              <a:t> </a:t>
            </a:r>
            <a:r>
              <a:rPr lang="cs-CZ" b="1" dirty="0" err="1" smtClean="0"/>
              <a:t>literature</a:t>
            </a:r>
            <a:endParaRPr lang="cs-CZ" b="1" dirty="0" smtClean="0"/>
          </a:p>
          <a:p>
            <a:r>
              <a:rPr lang="cs-CZ" b="1" dirty="0" err="1" smtClean="0"/>
              <a:t>Pioneering</a:t>
            </a:r>
            <a:r>
              <a:rPr lang="cs-CZ" b="1" dirty="0" smtClean="0"/>
              <a:t> </a:t>
            </a:r>
            <a:r>
              <a:rPr lang="cs-CZ" b="1" dirty="0" err="1" smtClean="0"/>
              <a:t>work</a:t>
            </a:r>
            <a:r>
              <a:rPr lang="cs-CZ" b="1" dirty="0" smtClean="0"/>
              <a:t>:</a:t>
            </a:r>
          </a:p>
          <a:p>
            <a:r>
              <a:rPr lang="cs-CZ" b="1" dirty="0" err="1" smtClean="0"/>
              <a:t>American</a:t>
            </a:r>
            <a:r>
              <a:rPr lang="cs-CZ" b="1" dirty="0" smtClean="0"/>
              <a:t> University (USA, Washington D.C.) – 2000 – </a:t>
            </a:r>
            <a:r>
              <a:rPr lang="cs-CZ" b="1" dirty="0" err="1" smtClean="0"/>
              <a:t>first</a:t>
            </a:r>
            <a:r>
              <a:rPr lang="cs-CZ" b="1" dirty="0" smtClean="0"/>
              <a:t> konference on Black </a:t>
            </a:r>
            <a:r>
              <a:rPr lang="cs-CZ" b="1" dirty="0" err="1" smtClean="0"/>
              <a:t>British</a:t>
            </a:r>
            <a:r>
              <a:rPr lang="cs-CZ" b="1" dirty="0" smtClean="0"/>
              <a:t> </a:t>
            </a:r>
            <a:r>
              <a:rPr lang="cs-CZ" b="1" dirty="0" err="1" smtClean="0"/>
              <a:t>Studies</a:t>
            </a:r>
            <a:endParaRPr lang="cs-CZ" b="1" dirty="0" smtClean="0"/>
          </a:p>
          <a:p>
            <a:r>
              <a:rPr lang="cs-CZ" b="1" dirty="0" smtClean="0"/>
              <a:t>University </a:t>
            </a:r>
            <a:r>
              <a:rPr lang="cs-CZ" b="1" dirty="0" err="1" smtClean="0"/>
              <a:t>of</a:t>
            </a:r>
            <a:r>
              <a:rPr lang="cs-CZ" b="1" dirty="0" smtClean="0"/>
              <a:t> </a:t>
            </a:r>
            <a:r>
              <a:rPr lang="cs-CZ" b="1" dirty="0" err="1" smtClean="0"/>
              <a:t>Warwick</a:t>
            </a:r>
            <a:r>
              <a:rPr lang="cs-CZ" b="1" dirty="0" smtClean="0"/>
              <a:t> - </a:t>
            </a:r>
            <a:r>
              <a:rPr lang="en-US" b="1" dirty="0" err="1" smtClean="0">
                <a:hlinkClick r:id="rId2" tooltip="Caribbean Studies home page [1]"/>
              </a:rPr>
              <a:t>Yesu</a:t>
            </a:r>
            <a:r>
              <a:rPr lang="en-US" b="1" dirty="0" smtClean="0">
                <a:hlinkClick r:id="rId2" tooltip="Caribbean Studies home page [1]"/>
              </a:rPr>
              <a:t> </a:t>
            </a:r>
            <a:r>
              <a:rPr lang="en-US" b="1" dirty="0" err="1" smtClean="0">
                <a:hlinkClick r:id="rId2" tooltip="Caribbean Studies home page [1]"/>
              </a:rPr>
              <a:t>Persaud</a:t>
            </a:r>
            <a:r>
              <a:rPr lang="en-US" b="1" dirty="0" smtClean="0">
                <a:hlinkClick r:id="rId2" tooltip="Caribbean Studies home page [1]"/>
              </a:rPr>
              <a:t> Centre for Caribbean Studies</a:t>
            </a:r>
            <a:endParaRPr lang="cs-CZ" b="1" dirty="0" smtClean="0"/>
          </a:p>
          <a:p>
            <a:r>
              <a:rPr lang="cs-CZ" b="1" dirty="0" err="1" smtClean="0"/>
              <a:t>Goldsmiths</a:t>
            </a:r>
            <a:r>
              <a:rPr lang="cs-CZ" b="1" dirty="0" smtClean="0"/>
              <a:t> University (London) – Black </a:t>
            </a:r>
            <a:r>
              <a:rPr lang="cs-CZ" b="1" dirty="0" err="1" smtClean="0"/>
              <a:t>Literature</a:t>
            </a:r>
            <a:r>
              <a:rPr lang="cs-CZ" b="1" dirty="0" smtClean="0"/>
              <a:t> and Black </a:t>
            </a:r>
            <a:r>
              <a:rPr lang="cs-CZ" b="1" dirty="0" err="1" smtClean="0"/>
              <a:t>Studies</a:t>
            </a:r>
            <a:endParaRPr lang="cs-CZ" b="1" dirty="0" smtClean="0"/>
          </a:p>
          <a:p>
            <a:r>
              <a:rPr lang="cs-CZ" b="1" dirty="0" err="1" smtClean="0"/>
              <a:t>Brunnel</a:t>
            </a:r>
            <a:r>
              <a:rPr lang="cs-CZ" b="1" dirty="0" smtClean="0"/>
              <a:t> University – Bernardine </a:t>
            </a:r>
            <a:r>
              <a:rPr lang="cs-CZ" b="1" dirty="0" err="1" smtClean="0"/>
              <a:t>Evaristo</a:t>
            </a:r>
            <a:endParaRPr lang="en-US" b="1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738089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47528" y="188640"/>
            <a:ext cx="8229600" cy="274042"/>
          </a:xfrm>
        </p:spPr>
        <p:txBody>
          <a:bodyPr>
            <a:noAutofit/>
          </a:bodyPr>
          <a:lstStyle/>
          <a:p>
            <a:r>
              <a:rPr lang="cs-CZ" sz="3600" dirty="0"/>
              <a:t/>
            </a:r>
            <a:br>
              <a:rPr lang="cs-CZ" sz="3600" dirty="0"/>
            </a:br>
            <a:r>
              <a:rPr lang="cs-CZ" sz="3600" dirty="0"/>
              <a:t>Louise </a:t>
            </a:r>
            <a:r>
              <a:rPr lang="cs-CZ" sz="3600" dirty="0" err="1"/>
              <a:t>Bennett</a:t>
            </a:r>
            <a:r>
              <a:rPr lang="cs-CZ" sz="3600" dirty="0"/>
              <a:t> </a:t>
            </a:r>
            <a:br>
              <a:rPr lang="cs-CZ" sz="3600" dirty="0"/>
            </a:br>
            <a:r>
              <a:rPr lang="cs-CZ" sz="3600" dirty="0"/>
              <a:t>„</a:t>
            </a:r>
            <a:r>
              <a:rPr lang="cs-CZ" sz="3600" dirty="0" err="1"/>
              <a:t>Colonization</a:t>
            </a:r>
            <a:r>
              <a:rPr lang="cs-CZ" sz="3600" dirty="0"/>
              <a:t> in Reverse“</a:t>
            </a:r>
          </a:p>
        </p:txBody>
      </p:sp>
      <p:sp>
        <p:nvSpPr>
          <p:cNvPr id="3" name="Obdélník 2"/>
          <p:cNvSpPr/>
          <p:nvPr/>
        </p:nvSpPr>
        <p:spPr>
          <a:xfrm>
            <a:off x="1645520" y="1285684"/>
            <a:ext cx="4464497" cy="5734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err="1">
                <a:solidFill>
                  <a:srgbClr val="FF0000"/>
                </a:solidFill>
              </a:rPr>
              <a:t>Wat</a:t>
            </a:r>
            <a:r>
              <a:rPr lang="cs-CZ" sz="2400" b="1" dirty="0">
                <a:solidFill>
                  <a:srgbClr val="FF0000"/>
                </a:solidFill>
              </a:rPr>
              <a:t> a </a:t>
            </a:r>
            <a:r>
              <a:rPr lang="cs-CZ" sz="2400" b="1" dirty="0" err="1">
                <a:solidFill>
                  <a:srgbClr val="FF0000"/>
                </a:solidFill>
              </a:rPr>
              <a:t>joyful</a:t>
            </a:r>
            <a:r>
              <a:rPr lang="cs-CZ" sz="2400" b="1" dirty="0">
                <a:solidFill>
                  <a:srgbClr val="FF0000"/>
                </a:solidFill>
              </a:rPr>
              <a:t> </a:t>
            </a:r>
            <a:r>
              <a:rPr lang="cs-CZ" sz="2400" b="1" dirty="0" err="1">
                <a:solidFill>
                  <a:srgbClr val="FF0000"/>
                </a:solidFill>
              </a:rPr>
              <a:t>news</a:t>
            </a:r>
            <a:r>
              <a:rPr lang="cs-CZ" sz="2400" b="1" dirty="0">
                <a:solidFill>
                  <a:srgbClr val="FF0000"/>
                </a:solidFill>
              </a:rPr>
              <a:t>, Miss </a:t>
            </a:r>
            <a:r>
              <a:rPr lang="cs-CZ" sz="2400" b="1" dirty="0" err="1">
                <a:solidFill>
                  <a:srgbClr val="FF0000"/>
                </a:solidFill>
              </a:rPr>
              <a:t>Mattie</a:t>
            </a:r>
            <a:r>
              <a:rPr lang="cs-CZ" sz="2400" dirty="0">
                <a:solidFill>
                  <a:srgbClr val="FF0000"/>
                </a:solidFill>
              </a:rPr>
              <a:t> </a:t>
            </a:r>
          </a:p>
          <a:p>
            <a:r>
              <a:rPr lang="cs-CZ" sz="2400" b="1" dirty="0">
                <a:solidFill>
                  <a:srgbClr val="FF0000"/>
                </a:solidFill>
              </a:rPr>
              <a:t>I </a:t>
            </a:r>
            <a:r>
              <a:rPr lang="cs-CZ" sz="2400" b="1" dirty="0" err="1">
                <a:solidFill>
                  <a:srgbClr val="FF0000"/>
                </a:solidFill>
              </a:rPr>
              <a:t>feel</a:t>
            </a:r>
            <a:r>
              <a:rPr lang="cs-CZ" sz="2400" b="1" dirty="0">
                <a:solidFill>
                  <a:srgbClr val="FF0000"/>
                </a:solidFill>
              </a:rPr>
              <a:t> </a:t>
            </a:r>
            <a:r>
              <a:rPr lang="cs-CZ" sz="2400" b="1" dirty="0" err="1">
                <a:solidFill>
                  <a:srgbClr val="FF0000"/>
                </a:solidFill>
              </a:rPr>
              <a:t>like</a:t>
            </a:r>
            <a:r>
              <a:rPr lang="cs-CZ" sz="2400" b="1" dirty="0">
                <a:solidFill>
                  <a:srgbClr val="FF0000"/>
                </a:solidFill>
              </a:rPr>
              <a:t> </a:t>
            </a:r>
            <a:r>
              <a:rPr lang="cs-CZ" sz="2400" b="1" dirty="0" err="1">
                <a:solidFill>
                  <a:srgbClr val="FF0000"/>
                </a:solidFill>
              </a:rPr>
              <a:t>me</a:t>
            </a:r>
            <a:r>
              <a:rPr lang="cs-CZ" sz="2400" b="1" dirty="0">
                <a:solidFill>
                  <a:srgbClr val="FF0000"/>
                </a:solidFill>
              </a:rPr>
              <a:t> </a:t>
            </a:r>
            <a:r>
              <a:rPr lang="cs-CZ" sz="2400" b="1" dirty="0" err="1">
                <a:solidFill>
                  <a:srgbClr val="FF0000"/>
                </a:solidFill>
              </a:rPr>
              <a:t>heart</a:t>
            </a:r>
            <a:r>
              <a:rPr lang="cs-CZ" sz="2400" b="1" dirty="0">
                <a:solidFill>
                  <a:srgbClr val="FF0000"/>
                </a:solidFill>
              </a:rPr>
              <a:t> </a:t>
            </a:r>
            <a:r>
              <a:rPr lang="cs-CZ" sz="2400" b="1" dirty="0" err="1">
                <a:solidFill>
                  <a:srgbClr val="FF0000"/>
                </a:solidFill>
              </a:rPr>
              <a:t>gwine</a:t>
            </a:r>
            <a:r>
              <a:rPr lang="cs-CZ" sz="2400" b="1" dirty="0">
                <a:solidFill>
                  <a:srgbClr val="FF0000"/>
                </a:solidFill>
              </a:rPr>
              <a:t> </a:t>
            </a:r>
            <a:r>
              <a:rPr lang="cs-CZ" sz="2400" b="1" dirty="0" err="1">
                <a:solidFill>
                  <a:srgbClr val="FF0000"/>
                </a:solidFill>
              </a:rPr>
              <a:t>burs</a:t>
            </a:r>
            <a:r>
              <a:rPr lang="cs-CZ" sz="2400" b="1" dirty="0">
                <a:solidFill>
                  <a:srgbClr val="FF0000"/>
                </a:solidFill>
              </a:rPr>
              <a:t>'</a:t>
            </a:r>
            <a:r>
              <a:rPr lang="cs-CZ" sz="2400" dirty="0">
                <a:solidFill>
                  <a:srgbClr val="FF0000"/>
                </a:solidFill>
              </a:rPr>
              <a:t/>
            </a:r>
            <a:br>
              <a:rPr lang="cs-CZ" sz="2400" dirty="0">
                <a:solidFill>
                  <a:srgbClr val="FF0000"/>
                </a:solidFill>
              </a:rPr>
            </a:br>
            <a:r>
              <a:rPr lang="cs-CZ" sz="2400" b="1" dirty="0" err="1">
                <a:solidFill>
                  <a:srgbClr val="FF0000"/>
                </a:solidFill>
              </a:rPr>
              <a:t>Jamaica</a:t>
            </a:r>
            <a:r>
              <a:rPr lang="cs-CZ" sz="2400" b="1" dirty="0">
                <a:solidFill>
                  <a:srgbClr val="FF0000"/>
                </a:solidFill>
              </a:rPr>
              <a:t> </a:t>
            </a:r>
            <a:r>
              <a:rPr lang="cs-CZ" sz="2400" b="1" dirty="0" err="1">
                <a:solidFill>
                  <a:srgbClr val="FF0000"/>
                </a:solidFill>
              </a:rPr>
              <a:t>people</a:t>
            </a:r>
            <a:r>
              <a:rPr lang="cs-CZ" sz="2400" b="1" dirty="0">
                <a:solidFill>
                  <a:srgbClr val="FF0000"/>
                </a:solidFill>
              </a:rPr>
              <a:t> </a:t>
            </a:r>
            <a:r>
              <a:rPr lang="cs-CZ" sz="2400" b="1" dirty="0" err="1">
                <a:solidFill>
                  <a:srgbClr val="FF0000"/>
                </a:solidFill>
              </a:rPr>
              <a:t>colonizin</a:t>
            </a:r>
            <a:r>
              <a:rPr lang="cs-CZ" sz="2400" dirty="0">
                <a:solidFill>
                  <a:srgbClr val="FF0000"/>
                </a:solidFill>
              </a:rPr>
              <a:t>	</a:t>
            </a:r>
          </a:p>
          <a:p>
            <a:r>
              <a:rPr lang="cs-CZ" sz="2400" b="1" dirty="0" err="1">
                <a:solidFill>
                  <a:srgbClr val="FF0000"/>
                </a:solidFill>
              </a:rPr>
              <a:t>Englan</a:t>
            </a:r>
            <a:r>
              <a:rPr lang="cs-CZ" sz="2400" b="1" dirty="0">
                <a:solidFill>
                  <a:srgbClr val="FF0000"/>
                </a:solidFill>
              </a:rPr>
              <a:t> in reverse. </a:t>
            </a:r>
            <a:endParaRPr lang="cs-CZ" sz="2400" dirty="0">
              <a:solidFill>
                <a:srgbClr val="FF0000"/>
              </a:solidFill>
            </a:endParaRPr>
          </a:p>
          <a:p>
            <a:r>
              <a:rPr lang="cs-CZ" sz="2400" dirty="0">
                <a:solidFill>
                  <a:srgbClr val="FF0000"/>
                </a:solidFill>
              </a:rPr>
              <a:t>			</a:t>
            </a:r>
            <a:br>
              <a:rPr lang="cs-CZ" sz="2400" dirty="0">
                <a:solidFill>
                  <a:srgbClr val="FF0000"/>
                </a:solidFill>
              </a:rPr>
            </a:br>
            <a:r>
              <a:rPr lang="cs-CZ" sz="2400" b="1" dirty="0">
                <a:solidFill>
                  <a:srgbClr val="FF0000"/>
                </a:solidFill>
              </a:rPr>
              <a:t>By de </a:t>
            </a:r>
            <a:r>
              <a:rPr lang="cs-CZ" sz="2400" b="1" dirty="0" err="1">
                <a:solidFill>
                  <a:srgbClr val="FF0000"/>
                </a:solidFill>
              </a:rPr>
              <a:t>hundred</a:t>
            </a:r>
            <a:r>
              <a:rPr lang="cs-CZ" sz="2400" b="1" dirty="0">
                <a:solidFill>
                  <a:srgbClr val="FF0000"/>
                </a:solidFill>
              </a:rPr>
              <a:t>, by de </a:t>
            </a:r>
            <a:r>
              <a:rPr lang="cs-CZ" sz="2400" b="1" dirty="0" err="1">
                <a:solidFill>
                  <a:srgbClr val="FF0000"/>
                </a:solidFill>
              </a:rPr>
              <a:t>t'ousan</a:t>
            </a:r>
            <a:r>
              <a:rPr lang="cs-CZ" sz="2400" b="1" dirty="0">
                <a:solidFill>
                  <a:srgbClr val="FF0000"/>
                </a:solidFill>
              </a:rPr>
              <a:t> </a:t>
            </a:r>
            <a:r>
              <a:rPr lang="cs-CZ" sz="2400" dirty="0">
                <a:solidFill>
                  <a:srgbClr val="FF0000"/>
                </a:solidFill>
              </a:rPr>
              <a:t/>
            </a:r>
            <a:br>
              <a:rPr lang="cs-CZ" sz="2400" dirty="0">
                <a:solidFill>
                  <a:srgbClr val="FF0000"/>
                </a:solidFill>
              </a:rPr>
            </a:br>
            <a:r>
              <a:rPr lang="cs-CZ" sz="2400" b="1" dirty="0" err="1">
                <a:solidFill>
                  <a:srgbClr val="FF0000"/>
                </a:solidFill>
              </a:rPr>
              <a:t>From</a:t>
            </a:r>
            <a:r>
              <a:rPr lang="cs-CZ" sz="2400" b="1" dirty="0">
                <a:solidFill>
                  <a:srgbClr val="FF0000"/>
                </a:solidFill>
              </a:rPr>
              <a:t> country and </a:t>
            </a:r>
            <a:r>
              <a:rPr lang="cs-CZ" sz="2400" b="1" dirty="0" err="1">
                <a:solidFill>
                  <a:srgbClr val="FF0000"/>
                </a:solidFill>
              </a:rPr>
              <a:t>from</a:t>
            </a:r>
            <a:r>
              <a:rPr lang="cs-CZ" sz="2400" b="1" dirty="0">
                <a:solidFill>
                  <a:srgbClr val="FF0000"/>
                </a:solidFill>
              </a:rPr>
              <a:t> </a:t>
            </a:r>
            <a:r>
              <a:rPr lang="cs-CZ" sz="2400" b="1" dirty="0" err="1">
                <a:solidFill>
                  <a:srgbClr val="FF0000"/>
                </a:solidFill>
              </a:rPr>
              <a:t>town</a:t>
            </a:r>
            <a:r>
              <a:rPr lang="cs-CZ" sz="2400" b="1" dirty="0">
                <a:solidFill>
                  <a:srgbClr val="FF0000"/>
                </a:solidFill>
              </a:rPr>
              <a:t>,</a:t>
            </a:r>
            <a:endParaRPr lang="cs-CZ" sz="2400" dirty="0">
              <a:solidFill>
                <a:srgbClr val="FF0000"/>
              </a:solidFill>
            </a:endParaRPr>
          </a:p>
          <a:p>
            <a:r>
              <a:rPr lang="cs-CZ" sz="2400" b="1" dirty="0">
                <a:solidFill>
                  <a:srgbClr val="FF0000"/>
                </a:solidFill>
              </a:rPr>
              <a:t>By de </a:t>
            </a:r>
            <a:r>
              <a:rPr lang="cs-CZ" sz="2400" b="1" dirty="0" err="1">
                <a:solidFill>
                  <a:srgbClr val="FF0000"/>
                </a:solidFill>
              </a:rPr>
              <a:t>ship</a:t>
            </a:r>
            <a:r>
              <a:rPr lang="cs-CZ" sz="2400" b="1" dirty="0">
                <a:solidFill>
                  <a:srgbClr val="FF0000"/>
                </a:solidFill>
              </a:rPr>
              <a:t> </a:t>
            </a:r>
            <a:r>
              <a:rPr lang="cs-CZ" sz="2400" b="1" dirty="0" err="1">
                <a:solidFill>
                  <a:srgbClr val="FF0000"/>
                </a:solidFill>
              </a:rPr>
              <a:t>load</a:t>
            </a:r>
            <a:r>
              <a:rPr lang="cs-CZ" sz="2400" b="1" dirty="0">
                <a:solidFill>
                  <a:srgbClr val="FF0000"/>
                </a:solidFill>
              </a:rPr>
              <a:t>, by de plane-</a:t>
            </a:r>
            <a:r>
              <a:rPr lang="cs-CZ" sz="2400" b="1" dirty="0" err="1">
                <a:solidFill>
                  <a:srgbClr val="FF0000"/>
                </a:solidFill>
              </a:rPr>
              <a:t>load</a:t>
            </a:r>
            <a:r>
              <a:rPr lang="cs-CZ" sz="2400" dirty="0">
                <a:solidFill>
                  <a:srgbClr val="FF0000"/>
                </a:solidFill>
              </a:rPr>
              <a:t/>
            </a:r>
            <a:br>
              <a:rPr lang="cs-CZ" sz="2400" dirty="0">
                <a:solidFill>
                  <a:srgbClr val="FF0000"/>
                </a:solidFill>
              </a:rPr>
            </a:br>
            <a:r>
              <a:rPr lang="cs-CZ" sz="2400" b="1" dirty="0" err="1">
                <a:solidFill>
                  <a:srgbClr val="FF0000"/>
                </a:solidFill>
              </a:rPr>
              <a:t>Jamaica</a:t>
            </a:r>
            <a:r>
              <a:rPr lang="cs-CZ" sz="2400" b="1" dirty="0">
                <a:solidFill>
                  <a:srgbClr val="FF0000"/>
                </a:solidFill>
              </a:rPr>
              <a:t> </a:t>
            </a:r>
            <a:r>
              <a:rPr lang="cs-CZ" sz="2400" b="1" dirty="0" err="1">
                <a:solidFill>
                  <a:srgbClr val="FF0000"/>
                </a:solidFill>
              </a:rPr>
              <a:t>is</a:t>
            </a:r>
            <a:r>
              <a:rPr lang="cs-CZ" sz="2400" b="1" dirty="0">
                <a:solidFill>
                  <a:srgbClr val="FF0000"/>
                </a:solidFill>
              </a:rPr>
              <a:t> </a:t>
            </a:r>
            <a:r>
              <a:rPr lang="cs-CZ" sz="2400" b="1" dirty="0" err="1">
                <a:solidFill>
                  <a:srgbClr val="FF0000"/>
                </a:solidFill>
              </a:rPr>
              <a:t>Englan</a:t>
            </a:r>
            <a:r>
              <a:rPr lang="cs-CZ" sz="2400" b="1" dirty="0">
                <a:solidFill>
                  <a:srgbClr val="FF0000"/>
                </a:solidFill>
              </a:rPr>
              <a:t> </a:t>
            </a:r>
            <a:r>
              <a:rPr lang="cs-CZ" sz="2400" b="1" dirty="0" err="1">
                <a:solidFill>
                  <a:srgbClr val="FF0000"/>
                </a:solidFill>
              </a:rPr>
              <a:t>boun</a:t>
            </a:r>
            <a:r>
              <a:rPr lang="cs-CZ" sz="2400" b="1" dirty="0">
                <a:solidFill>
                  <a:srgbClr val="FF0000"/>
                </a:solidFill>
              </a:rPr>
              <a:t>.</a:t>
            </a:r>
            <a:r>
              <a:rPr lang="cs-CZ" sz="2400" dirty="0">
                <a:solidFill>
                  <a:srgbClr val="FF0000"/>
                </a:solidFill>
              </a:rPr>
              <a:t>	</a:t>
            </a:r>
          </a:p>
          <a:p>
            <a:endParaRPr lang="cs-CZ" sz="2400" dirty="0">
              <a:solidFill>
                <a:srgbClr val="FF0000"/>
              </a:solidFill>
            </a:endParaRPr>
          </a:p>
          <a:p>
            <a:r>
              <a:rPr lang="cs-CZ" sz="2400" b="1" dirty="0">
                <a:solidFill>
                  <a:srgbClr val="FF0000"/>
                </a:solidFill>
              </a:rPr>
              <a:t>Dem a-</a:t>
            </a:r>
            <a:r>
              <a:rPr lang="cs-CZ" sz="2400" b="1" dirty="0" err="1">
                <a:solidFill>
                  <a:srgbClr val="FF0000"/>
                </a:solidFill>
              </a:rPr>
              <a:t>pour</a:t>
            </a:r>
            <a:r>
              <a:rPr lang="cs-CZ" sz="2400" b="1" dirty="0">
                <a:solidFill>
                  <a:srgbClr val="FF0000"/>
                </a:solidFill>
              </a:rPr>
              <a:t> </a:t>
            </a:r>
            <a:r>
              <a:rPr lang="cs-CZ" sz="2400" b="1" dirty="0" err="1">
                <a:solidFill>
                  <a:srgbClr val="FF0000"/>
                </a:solidFill>
              </a:rPr>
              <a:t>out</a:t>
            </a:r>
            <a:r>
              <a:rPr lang="cs-CZ" sz="2400" b="1" dirty="0">
                <a:solidFill>
                  <a:srgbClr val="FF0000"/>
                </a:solidFill>
              </a:rPr>
              <a:t> </a:t>
            </a:r>
            <a:r>
              <a:rPr lang="cs-CZ" sz="2400" b="1" dirty="0" err="1">
                <a:solidFill>
                  <a:srgbClr val="FF0000"/>
                </a:solidFill>
              </a:rPr>
              <a:t>o'Jamaica</a:t>
            </a:r>
            <a:r>
              <a:rPr lang="cs-CZ" sz="2400" b="1" dirty="0">
                <a:solidFill>
                  <a:srgbClr val="FF0000"/>
                </a:solidFill>
              </a:rPr>
              <a:t>, </a:t>
            </a:r>
            <a:r>
              <a:rPr lang="cs-CZ" sz="2400" dirty="0">
                <a:solidFill>
                  <a:srgbClr val="FF0000"/>
                </a:solidFill>
              </a:rPr>
              <a:t>	</a:t>
            </a:r>
          </a:p>
          <a:p>
            <a:r>
              <a:rPr lang="cs-CZ" sz="2400" b="1" dirty="0" err="1">
                <a:solidFill>
                  <a:srgbClr val="FF0000"/>
                </a:solidFill>
              </a:rPr>
              <a:t>Everybody</a:t>
            </a:r>
            <a:r>
              <a:rPr lang="cs-CZ" sz="2400" b="1" dirty="0">
                <a:solidFill>
                  <a:srgbClr val="FF0000"/>
                </a:solidFill>
              </a:rPr>
              <a:t> </a:t>
            </a:r>
            <a:r>
              <a:rPr lang="cs-CZ" sz="2400" b="1" dirty="0" err="1">
                <a:solidFill>
                  <a:srgbClr val="FF0000"/>
                </a:solidFill>
              </a:rPr>
              <a:t>future</a:t>
            </a:r>
            <a:r>
              <a:rPr lang="cs-CZ" sz="2400" b="1" dirty="0">
                <a:solidFill>
                  <a:srgbClr val="FF0000"/>
                </a:solidFill>
              </a:rPr>
              <a:t> </a:t>
            </a:r>
            <a:r>
              <a:rPr lang="cs-CZ" sz="2400" b="1" dirty="0" err="1">
                <a:solidFill>
                  <a:srgbClr val="FF0000"/>
                </a:solidFill>
              </a:rPr>
              <a:t>plan</a:t>
            </a:r>
            <a:r>
              <a:rPr lang="cs-CZ" sz="2400" b="1" dirty="0">
                <a:solidFill>
                  <a:srgbClr val="FF0000"/>
                </a:solidFill>
              </a:rPr>
              <a:t>	</a:t>
            </a:r>
            <a:r>
              <a:rPr lang="cs-CZ" sz="2400" dirty="0">
                <a:solidFill>
                  <a:srgbClr val="FF0000"/>
                </a:solidFill>
              </a:rPr>
              <a:t/>
            </a:r>
            <a:br>
              <a:rPr lang="cs-CZ" sz="2400" dirty="0">
                <a:solidFill>
                  <a:srgbClr val="FF0000"/>
                </a:solidFill>
              </a:rPr>
            </a:br>
            <a:r>
              <a:rPr lang="cs-CZ" sz="2400" b="1" dirty="0" err="1">
                <a:solidFill>
                  <a:srgbClr val="FF0000"/>
                </a:solidFill>
              </a:rPr>
              <a:t>Is</a:t>
            </a:r>
            <a:r>
              <a:rPr lang="cs-CZ" sz="2400" b="1" dirty="0">
                <a:solidFill>
                  <a:srgbClr val="FF0000"/>
                </a:solidFill>
              </a:rPr>
              <a:t> </a:t>
            </a:r>
            <a:r>
              <a:rPr lang="cs-CZ" sz="2400" b="1" dirty="0" err="1">
                <a:solidFill>
                  <a:srgbClr val="FF0000"/>
                </a:solidFill>
              </a:rPr>
              <a:t>fe</a:t>
            </a:r>
            <a:r>
              <a:rPr lang="cs-CZ" sz="2400" b="1" dirty="0">
                <a:solidFill>
                  <a:srgbClr val="FF0000"/>
                </a:solidFill>
              </a:rPr>
              <a:t> </a:t>
            </a:r>
            <a:r>
              <a:rPr lang="cs-CZ" sz="2400" b="1" dirty="0" err="1">
                <a:solidFill>
                  <a:srgbClr val="FF0000"/>
                </a:solidFill>
              </a:rPr>
              <a:t>get</a:t>
            </a:r>
            <a:r>
              <a:rPr lang="cs-CZ" sz="2400" b="1" dirty="0">
                <a:solidFill>
                  <a:srgbClr val="FF0000"/>
                </a:solidFill>
              </a:rPr>
              <a:t> a big-</a:t>
            </a:r>
            <a:r>
              <a:rPr lang="cs-CZ" sz="2400" b="1" dirty="0" err="1">
                <a:solidFill>
                  <a:srgbClr val="FF0000"/>
                </a:solidFill>
              </a:rPr>
              <a:t>time</a:t>
            </a:r>
            <a:r>
              <a:rPr lang="cs-CZ" sz="2400" b="1" dirty="0">
                <a:solidFill>
                  <a:srgbClr val="FF0000"/>
                </a:solidFill>
              </a:rPr>
              <a:t> </a:t>
            </a:r>
            <a:r>
              <a:rPr lang="cs-CZ" sz="2400" b="1" dirty="0" err="1">
                <a:solidFill>
                  <a:srgbClr val="FF0000"/>
                </a:solidFill>
              </a:rPr>
              <a:t>job</a:t>
            </a:r>
            <a:r>
              <a:rPr lang="cs-CZ" sz="2400" b="1" dirty="0">
                <a:solidFill>
                  <a:srgbClr val="FF0000"/>
                </a:solidFill>
              </a:rPr>
              <a:t> </a:t>
            </a:r>
            <a:r>
              <a:rPr lang="cs-CZ" sz="2400" dirty="0">
                <a:solidFill>
                  <a:srgbClr val="FF0000"/>
                </a:solidFill>
              </a:rPr>
              <a:t>	</a:t>
            </a:r>
            <a:br>
              <a:rPr lang="cs-CZ" sz="2400" dirty="0">
                <a:solidFill>
                  <a:srgbClr val="FF0000"/>
                </a:solidFill>
              </a:rPr>
            </a:br>
            <a:r>
              <a:rPr lang="cs-CZ" sz="2400" b="1" dirty="0" err="1">
                <a:solidFill>
                  <a:srgbClr val="FF0000"/>
                </a:solidFill>
              </a:rPr>
              <a:t>An</a:t>
            </a:r>
            <a:r>
              <a:rPr lang="cs-CZ" sz="2400" b="1" dirty="0">
                <a:solidFill>
                  <a:srgbClr val="FF0000"/>
                </a:solidFill>
              </a:rPr>
              <a:t> </a:t>
            </a:r>
            <a:r>
              <a:rPr lang="cs-CZ" sz="2400" b="1" dirty="0" err="1">
                <a:solidFill>
                  <a:srgbClr val="FF0000"/>
                </a:solidFill>
              </a:rPr>
              <a:t>settle</a:t>
            </a:r>
            <a:r>
              <a:rPr lang="cs-CZ" sz="2400" b="1" dirty="0">
                <a:solidFill>
                  <a:srgbClr val="FF0000"/>
                </a:solidFill>
              </a:rPr>
              <a:t> in de </a:t>
            </a:r>
            <a:r>
              <a:rPr lang="cs-CZ" sz="2400" b="1" dirty="0" err="1">
                <a:solidFill>
                  <a:srgbClr val="FF0000"/>
                </a:solidFill>
              </a:rPr>
              <a:t>mother</a:t>
            </a:r>
            <a:r>
              <a:rPr lang="cs-CZ" sz="2400" b="1" dirty="0">
                <a:solidFill>
                  <a:srgbClr val="FF0000"/>
                </a:solidFill>
              </a:rPr>
              <a:t> lan.</a:t>
            </a:r>
            <a:r>
              <a:rPr lang="cs-CZ" sz="2400" dirty="0">
                <a:solidFill>
                  <a:srgbClr val="FF0000"/>
                </a:solidFill>
              </a:rPr>
              <a:t>	</a:t>
            </a:r>
          </a:p>
          <a:p>
            <a:pPr>
              <a:spcAft>
                <a:spcPts val="800"/>
              </a:spcAft>
            </a:pPr>
            <a:r>
              <a:rPr lang="cs-CZ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</a:t>
            </a:r>
          </a:p>
          <a:p>
            <a:pPr>
              <a:spcAft>
                <a:spcPts val="800"/>
              </a:spcAft>
            </a:pPr>
            <a:r>
              <a:rPr lang="cs-CZ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endParaRPr lang="cs-CZ" sz="1200" dirty="0"/>
          </a:p>
        </p:txBody>
      </p:sp>
      <p:pic>
        <p:nvPicPr>
          <p:cNvPr id="4" name="Obrázek 3" descr="Image result for louise bennett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9108" y="116632"/>
            <a:ext cx="1069975" cy="9956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Obdélník 4"/>
          <p:cNvSpPr/>
          <p:nvPr/>
        </p:nvSpPr>
        <p:spPr>
          <a:xfrm>
            <a:off x="6636060" y="6583769"/>
            <a:ext cx="49685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cs-CZ" altLang="cs-CZ" sz="1200" b="1" dirty="0">
                <a:latin typeface="Arial" charset="0"/>
                <a:hlinkClick r:id="rId3"/>
              </a:rPr>
              <a:t>http://www.youtube.com/watch?v=Hmi-UXZ_tN8</a:t>
            </a:r>
            <a:r>
              <a:rPr lang="cs-CZ" altLang="cs-CZ" sz="1200" b="1" dirty="0">
                <a:latin typeface="Arial" charset="0"/>
              </a:rPr>
              <a:t> (4:43)</a:t>
            </a:r>
          </a:p>
        </p:txBody>
      </p:sp>
      <p:sp>
        <p:nvSpPr>
          <p:cNvPr id="6" name="Obdélník 5"/>
          <p:cNvSpPr/>
          <p:nvPr/>
        </p:nvSpPr>
        <p:spPr>
          <a:xfrm>
            <a:off x="6110016" y="1285684"/>
            <a:ext cx="550810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err="1"/>
              <a:t>What</a:t>
            </a:r>
            <a:r>
              <a:rPr lang="cs-CZ" sz="2400" b="1" dirty="0"/>
              <a:t> a </a:t>
            </a:r>
            <a:r>
              <a:rPr lang="cs-CZ" sz="2400" b="1" dirty="0" err="1"/>
              <a:t>islan</a:t>
            </a:r>
            <a:r>
              <a:rPr lang="cs-CZ" sz="2400" b="1" dirty="0"/>
              <a:t>! </a:t>
            </a:r>
            <a:r>
              <a:rPr lang="cs-CZ" sz="2400" b="1" dirty="0" err="1"/>
              <a:t>What</a:t>
            </a:r>
            <a:r>
              <a:rPr lang="cs-CZ" sz="2400" b="1" dirty="0"/>
              <a:t> a </a:t>
            </a:r>
            <a:r>
              <a:rPr lang="cs-CZ" sz="2400" b="1" dirty="0" err="1"/>
              <a:t>people</a:t>
            </a:r>
            <a:r>
              <a:rPr lang="cs-CZ" sz="2400" b="1" dirty="0"/>
              <a:t>! 	</a:t>
            </a:r>
          </a:p>
          <a:p>
            <a:r>
              <a:rPr lang="cs-CZ" sz="2400" b="1" dirty="0"/>
              <a:t>Man </a:t>
            </a:r>
            <a:r>
              <a:rPr lang="cs-CZ" sz="2400" b="1" dirty="0" err="1"/>
              <a:t>an</a:t>
            </a:r>
            <a:r>
              <a:rPr lang="cs-CZ" sz="2400" b="1" dirty="0"/>
              <a:t> </a:t>
            </a:r>
            <a:r>
              <a:rPr lang="cs-CZ" sz="2400" b="1" dirty="0" err="1"/>
              <a:t>woman</a:t>
            </a:r>
            <a:r>
              <a:rPr lang="cs-CZ" sz="2400" b="1" dirty="0"/>
              <a:t>, </a:t>
            </a:r>
            <a:r>
              <a:rPr lang="cs-CZ" sz="2400" b="1" dirty="0" err="1"/>
              <a:t>old</a:t>
            </a:r>
            <a:r>
              <a:rPr lang="cs-CZ" sz="2400" b="1" dirty="0"/>
              <a:t> and </a:t>
            </a:r>
            <a:r>
              <a:rPr lang="cs-CZ" sz="2400" b="1" dirty="0" err="1"/>
              <a:t>young</a:t>
            </a:r>
            <a:r>
              <a:rPr lang="cs-CZ" sz="2400" b="1" dirty="0"/>
              <a:t>	</a:t>
            </a:r>
          </a:p>
          <a:p>
            <a:r>
              <a:rPr lang="cs-CZ" sz="2400" b="1" dirty="0" err="1"/>
              <a:t>Jusa</a:t>
            </a:r>
            <a:r>
              <a:rPr lang="cs-CZ" sz="2400" b="1" dirty="0"/>
              <a:t> </a:t>
            </a:r>
            <a:r>
              <a:rPr lang="cs-CZ" sz="2400" b="1" dirty="0" err="1"/>
              <a:t>pack</a:t>
            </a:r>
            <a:r>
              <a:rPr lang="cs-CZ" sz="2400" b="1" dirty="0"/>
              <a:t> dem </a:t>
            </a:r>
            <a:r>
              <a:rPr lang="cs-CZ" sz="2400" b="1" dirty="0" err="1"/>
              <a:t>bag</a:t>
            </a:r>
            <a:r>
              <a:rPr lang="cs-CZ" sz="2400" b="1" dirty="0"/>
              <a:t> </a:t>
            </a:r>
            <a:r>
              <a:rPr lang="cs-CZ" sz="2400" b="1" dirty="0" err="1"/>
              <a:t>an</a:t>
            </a:r>
            <a:r>
              <a:rPr lang="cs-CZ" sz="2400" b="1" dirty="0"/>
              <a:t> </a:t>
            </a:r>
            <a:r>
              <a:rPr lang="cs-CZ" sz="2400" b="1" dirty="0" err="1"/>
              <a:t>baggage</a:t>
            </a:r>
            <a:r>
              <a:rPr lang="cs-CZ" sz="2400" b="1" dirty="0"/>
              <a:t> 	</a:t>
            </a:r>
            <a:br>
              <a:rPr lang="cs-CZ" sz="2400" b="1" dirty="0"/>
            </a:br>
            <a:r>
              <a:rPr lang="cs-CZ" sz="2400" b="1" dirty="0" err="1"/>
              <a:t>An</a:t>
            </a:r>
            <a:r>
              <a:rPr lang="cs-CZ" sz="2400" b="1" dirty="0"/>
              <a:t> tun </a:t>
            </a:r>
            <a:r>
              <a:rPr lang="cs-CZ" sz="2400" b="1" dirty="0" err="1"/>
              <a:t>history</a:t>
            </a:r>
            <a:r>
              <a:rPr lang="cs-CZ" sz="2400" b="1" dirty="0"/>
              <a:t> </a:t>
            </a:r>
            <a:r>
              <a:rPr lang="cs-CZ" sz="2400" b="1" dirty="0" err="1"/>
              <a:t>upside</a:t>
            </a:r>
            <a:r>
              <a:rPr lang="cs-CZ" sz="2400" b="1" dirty="0"/>
              <a:t> </a:t>
            </a:r>
            <a:r>
              <a:rPr lang="cs-CZ" sz="2400" b="1" dirty="0" err="1"/>
              <a:t>dung</a:t>
            </a:r>
            <a:r>
              <a:rPr lang="cs-CZ" sz="2400" b="1" dirty="0"/>
              <a:t>! 					</a:t>
            </a:r>
          </a:p>
          <a:p>
            <a:r>
              <a:rPr lang="cs-CZ" sz="2400" b="1" dirty="0" err="1"/>
              <a:t>Some</a:t>
            </a:r>
            <a:r>
              <a:rPr lang="cs-CZ" sz="2400" b="1" dirty="0"/>
              <a:t> </a:t>
            </a:r>
            <a:r>
              <a:rPr lang="cs-CZ" sz="2400" b="1" dirty="0" err="1"/>
              <a:t>people</a:t>
            </a:r>
            <a:r>
              <a:rPr lang="cs-CZ" sz="2400" b="1" dirty="0"/>
              <a:t> </a:t>
            </a:r>
            <a:r>
              <a:rPr lang="cs-CZ" sz="2400" b="1" dirty="0" err="1"/>
              <a:t>don't</a:t>
            </a:r>
            <a:r>
              <a:rPr lang="cs-CZ" sz="2400" b="1" dirty="0"/>
              <a:t> </a:t>
            </a:r>
            <a:r>
              <a:rPr lang="cs-CZ" sz="2400" b="1" dirty="0" err="1"/>
              <a:t>like</a:t>
            </a:r>
            <a:r>
              <a:rPr lang="cs-CZ" sz="2400" b="1" dirty="0"/>
              <a:t> </a:t>
            </a:r>
            <a:r>
              <a:rPr lang="cs-CZ" sz="2400" b="1" dirty="0" err="1"/>
              <a:t>travel</a:t>
            </a:r>
            <a:r>
              <a:rPr lang="cs-CZ" sz="2400" b="1" dirty="0"/>
              <a:t>,	</a:t>
            </a:r>
          </a:p>
          <a:p>
            <a:r>
              <a:rPr lang="cs-CZ" sz="2400" b="1" dirty="0"/>
              <a:t>But </a:t>
            </a:r>
            <a:r>
              <a:rPr lang="cs-CZ" sz="2400" b="1" dirty="0" err="1"/>
              <a:t>fe</a:t>
            </a:r>
            <a:r>
              <a:rPr lang="cs-CZ" sz="2400" b="1" dirty="0"/>
              <a:t> show dem </a:t>
            </a:r>
            <a:r>
              <a:rPr lang="cs-CZ" sz="2400" b="1" dirty="0" err="1"/>
              <a:t>loyalty</a:t>
            </a:r>
            <a:r>
              <a:rPr lang="cs-CZ" sz="2400" b="1" dirty="0"/>
              <a:t> 		</a:t>
            </a:r>
            <a:br>
              <a:rPr lang="cs-CZ" sz="2400" b="1" dirty="0"/>
            </a:br>
            <a:r>
              <a:rPr lang="cs-CZ" sz="2400" b="1" dirty="0"/>
              <a:t>Dem </a:t>
            </a:r>
            <a:r>
              <a:rPr lang="cs-CZ" sz="2400" b="1" dirty="0" err="1"/>
              <a:t>all</a:t>
            </a:r>
            <a:r>
              <a:rPr lang="cs-CZ" sz="2400" b="1" dirty="0"/>
              <a:t> a-open up </a:t>
            </a:r>
            <a:r>
              <a:rPr lang="cs-CZ" sz="2400" b="1" dirty="0" err="1"/>
              <a:t>cheap-fare</a:t>
            </a:r>
            <a:r>
              <a:rPr lang="cs-CZ" sz="2400" b="1" dirty="0"/>
              <a:t>- </a:t>
            </a:r>
          </a:p>
          <a:p>
            <a:r>
              <a:rPr lang="cs-CZ" sz="2400" b="1" dirty="0"/>
              <a:t>To-</a:t>
            </a:r>
            <a:r>
              <a:rPr lang="cs-CZ" sz="2400" b="1" dirty="0" err="1"/>
              <a:t>England</a:t>
            </a:r>
            <a:r>
              <a:rPr lang="cs-CZ" sz="2400" b="1" dirty="0"/>
              <a:t> </a:t>
            </a:r>
            <a:r>
              <a:rPr lang="cs-CZ" sz="2400" b="1" dirty="0" err="1"/>
              <a:t>agency</a:t>
            </a:r>
            <a:r>
              <a:rPr lang="cs-CZ" sz="2400" b="1" dirty="0"/>
              <a:t>. 				</a:t>
            </a:r>
          </a:p>
          <a:p>
            <a:r>
              <a:rPr lang="cs-CZ" sz="2400" b="1" dirty="0" err="1"/>
              <a:t>An</a:t>
            </a:r>
            <a:r>
              <a:rPr lang="cs-CZ" sz="2400" b="1" dirty="0"/>
              <a:t> </a:t>
            </a:r>
            <a:r>
              <a:rPr lang="cs-CZ" sz="2400" b="1" dirty="0" err="1"/>
              <a:t>week</a:t>
            </a:r>
            <a:r>
              <a:rPr lang="cs-CZ" sz="2400" b="1" dirty="0"/>
              <a:t> by </a:t>
            </a:r>
            <a:r>
              <a:rPr lang="cs-CZ" sz="2400" b="1" dirty="0" err="1"/>
              <a:t>week</a:t>
            </a:r>
            <a:r>
              <a:rPr lang="cs-CZ" sz="2400" b="1" dirty="0"/>
              <a:t> dem </a:t>
            </a:r>
            <a:r>
              <a:rPr lang="cs-CZ" sz="2400" b="1" dirty="0" err="1"/>
              <a:t>shipping</a:t>
            </a:r>
            <a:r>
              <a:rPr lang="cs-CZ" sz="2400" b="1" dirty="0"/>
              <a:t> </a:t>
            </a:r>
            <a:r>
              <a:rPr lang="cs-CZ" sz="2400" b="1" dirty="0" err="1"/>
              <a:t>off</a:t>
            </a:r>
            <a:r>
              <a:rPr lang="cs-CZ" sz="2400" b="1" dirty="0"/>
              <a:t>	</a:t>
            </a:r>
            <a:br>
              <a:rPr lang="cs-CZ" sz="2400" b="1" dirty="0"/>
            </a:br>
            <a:r>
              <a:rPr lang="cs-CZ" sz="2400" b="1" dirty="0"/>
              <a:t>Dem </a:t>
            </a:r>
            <a:r>
              <a:rPr lang="cs-CZ" sz="2400" b="1" dirty="0" err="1"/>
              <a:t>countryman</a:t>
            </a:r>
            <a:r>
              <a:rPr lang="cs-CZ" sz="2400" b="1" dirty="0"/>
              <a:t> </a:t>
            </a:r>
            <a:r>
              <a:rPr lang="cs-CZ" sz="2400" b="1" dirty="0" err="1"/>
              <a:t>like</a:t>
            </a:r>
            <a:r>
              <a:rPr lang="cs-CZ" sz="2400" b="1" dirty="0"/>
              <a:t> </a:t>
            </a:r>
            <a:r>
              <a:rPr lang="cs-CZ" sz="2400" b="1" dirty="0" err="1"/>
              <a:t>fire</a:t>
            </a:r>
            <a:r>
              <a:rPr lang="cs-CZ" sz="2400" b="1" dirty="0"/>
              <a:t>, 		</a:t>
            </a:r>
            <a:br>
              <a:rPr lang="cs-CZ" sz="2400" b="1" dirty="0"/>
            </a:br>
            <a:r>
              <a:rPr lang="cs-CZ" sz="2400" b="1" dirty="0" err="1"/>
              <a:t>Fe</a:t>
            </a:r>
            <a:r>
              <a:rPr lang="cs-CZ" sz="2400" b="1" dirty="0"/>
              <a:t> </a:t>
            </a:r>
            <a:r>
              <a:rPr lang="cs-CZ" sz="2400" b="1" dirty="0" err="1"/>
              <a:t>immigrate</a:t>
            </a:r>
            <a:r>
              <a:rPr lang="cs-CZ" sz="2400" b="1" dirty="0"/>
              <a:t> </a:t>
            </a:r>
            <a:r>
              <a:rPr lang="cs-CZ" sz="2400" b="1" dirty="0" err="1"/>
              <a:t>an</a:t>
            </a:r>
            <a:r>
              <a:rPr lang="cs-CZ" sz="2400" b="1" dirty="0"/>
              <a:t> </a:t>
            </a:r>
            <a:r>
              <a:rPr lang="cs-CZ" sz="2400" b="1" dirty="0" err="1"/>
              <a:t>populate</a:t>
            </a:r>
            <a:r>
              <a:rPr lang="cs-CZ" sz="2400" b="1" dirty="0"/>
              <a:t> 		</a:t>
            </a:r>
            <a:br>
              <a:rPr lang="cs-CZ" sz="2400" b="1" dirty="0"/>
            </a:br>
            <a:r>
              <a:rPr lang="cs-CZ" sz="2400" b="1" dirty="0"/>
              <a:t>De </a:t>
            </a:r>
            <a:r>
              <a:rPr lang="cs-CZ" sz="2400" b="1" dirty="0" err="1"/>
              <a:t>seat</a:t>
            </a:r>
            <a:r>
              <a:rPr lang="cs-CZ" sz="2400" b="1" dirty="0"/>
              <a:t> o' de Empire.</a:t>
            </a:r>
          </a:p>
        </p:txBody>
      </p:sp>
    </p:spTree>
    <p:extLst>
      <p:ext uri="{BB962C8B-B14F-4D97-AF65-F5344CB8AC3E}">
        <p14:creationId xmlns:p14="http://schemas.microsoft.com/office/powerpoint/2010/main" val="193857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65800" y="0"/>
            <a:ext cx="7056784" cy="1143000"/>
          </a:xfrm>
        </p:spPr>
        <p:txBody>
          <a:bodyPr>
            <a:normAutofit/>
          </a:bodyPr>
          <a:lstStyle/>
          <a:p>
            <a:r>
              <a:rPr lang="cs-CZ" altLang="cs-CZ" dirty="0"/>
              <a:t>GRACE </a:t>
            </a:r>
            <a:r>
              <a:rPr lang="cs-CZ" altLang="cs-CZ" dirty="0" smtClean="0"/>
              <a:t>NICHOLS </a:t>
            </a:r>
            <a:r>
              <a:rPr lang="cs-CZ" b="1" dirty="0" smtClean="0">
                <a:ea typeface="Times New Roman" panose="02020603050405020304" pitchFamily="18" charset="0"/>
              </a:rPr>
              <a:t>„</a:t>
            </a:r>
            <a:r>
              <a:rPr lang="cs-CZ" b="1" dirty="0">
                <a:ea typeface="Times New Roman" panose="02020603050405020304" pitchFamily="18" charset="0"/>
              </a:rPr>
              <a:t>Island Man“</a:t>
            </a: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2007972" y="1412777"/>
            <a:ext cx="4232044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200" b="1" dirty="0" err="1">
                <a:solidFill>
                  <a:srgbClr val="FF0000"/>
                </a:solidFill>
                <a:ea typeface="Times New Roman" panose="02020603050405020304" pitchFamily="18" charset="0"/>
              </a:rPr>
              <a:t>Morning</a:t>
            </a:r>
            <a:endParaRPr lang="cs-CZ" sz="2200" b="1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cs-CZ" sz="2200" b="1" dirty="0">
                <a:ea typeface="Times New Roman" panose="02020603050405020304" pitchFamily="18" charset="0"/>
              </a:rPr>
              <a:t>And </a:t>
            </a:r>
            <a:r>
              <a:rPr lang="cs-CZ" sz="2200" b="1" dirty="0" err="1">
                <a:ea typeface="Times New Roman" panose="02020603050405020304" pitchFamily="18" charset="0"/>
              </a:rPr>
              <a:t>the</a:t>
            </a:r>
            <a:r>
              <a:rPr lang="cs-CZ" sz="2200" b="1" dirty="0">
                <a:ea typeface="Times New Roman" panose="02020603050405020304" pitchFamily="18" charset="0"/>
              </a:rPr>
              <a:t> Island man </a:t>
            </a:r>
            <a:r>
              <a:rPr lang="cs-CZ" sz="2200" b="1" dirty="0" err="1">
                <a:ea typeface="Times New Roman" panose="02020603050405020304" pitchFamily="18" charset="0"/>
              </a:rPr>
              <a:t>wakes</a:t>
            </a:r>
            <a:r>
              <a:rPr lang="cs-CZ" sz="2200" b="1" dirty="0">
                <a:ea typeface="Times New Roman" panose="02020603050405020304" pitchFamily="18" charset="0"/>
              </a:rPr>
              <a:t> up</a:t>
            </a:r>
          </a:p>
          <a:p>
            <a:r>
              <a:rPr lang="cs-CZ" sz="2200" b="1" dirty="0">
                <a:ea typeface="Times New Roman" panose="02020603050405020304" pitchFamily="18" charset="0"/>
              </a:rPr>
              <a:t>To </a:t>
            </a:r>
            <a:r>
              <a:rPr lang="cs-CZ" sz="2200" b="1" dirty="0" err="1">
                <a:ea typeface="Times New Roman" panose="02020603050405020304" pitchFamily="18" charset="0"/>
              </a:rPr>
              <a:t>the</a:t>
            </a:r>
            <a:r>
              <a:rPr lang="cs-CZ" sz="2200" b="1" dirty="0">
                <a:ea typeface="Times New Roman" panose="02020603050405020304" pitchFamily="18" charset="0"/>
              </a:rPr>
              <a:t> </a:t>
            </a:r>
            <a:r>
              <a:rPr lang="cs-CZ" sz="2200" b="1" dirty="0" err="1">
                <a:ea typeface="Times New Roman" panose="02020603050405020304" pitchFamily="18" charset="0"/>
              </a:rPr>
              <a:t>sound</a:t>
            </a:r>
            <a:r>
              <a:rPr lang="cs-CZ" sz="2200" b="1" dirty="0">
                <a:ea typeface="Times New Roman" panose="02020603050405020304" pitchFamily="18" charset="0"/>
              </a:rPr>
              <a:t> </a:t>
            </a:r>
            <a:r>
              <a:rPr lang="cs-CZ" sz="2200" b="1" dirty="0" err="1">
                <a:ea typeface="Times New Roman" panose="02020603050405020304" pitchFamily="18" charset="0"/>
              </a:rPr>
              <a:t>of</a:t>
            </a:r>
            <a:r>
              <a:rPr lang="cs-CZ" sz="2200" b="1" dirty="0">
                <a:ea typeface="Times New Roman" panose="02020603050405020304" pitchFamily="18" charset="0"/>
              </a:rPr>
              <a:t> blue surf</a:t>
            </a:r>
          </a:p>
          <a:p>
            <a:r>
              <a:rPr lang="cs-CZ" sz="2200" b="1" dirty="0" err="1">
                <a:ea typeface="Times New Roman" panose="02020603050405020304" pitchFamily="18" charset="0"/>
              </a:rPr>
              <a:t>The</a:t>
            </a:r>
            <a:r>
              <a:rPr lang="cs-CZ" sz="2200" b="1" dirty="0">
                <a:ea typeface="Times New Roman" panose="02020603050405020304" pitchFamily="18" charset="0"/>
              </a:rPr>
              <a:t> </a:t>
            </a:r>
            <a:r>
              <a:rPr lang="cs-CZ" sz="2200" b="1" dirty="0" err="1">
                <a:ea typeface="Times New Roman" panose="02020603050405020304" pitchFamily="18" charset="0"/>
              </a:rPr>
              <a:t>steady</a:t>
            </a:r>
            <a:r>
              <a:rPr lang="cs-CZ" sz="2200" b="1" dirty="0">
                <a:ea typeface="Times New Roman" panose="02020603050405020304" pitchFamily="18" charset="0"/>
              </a:rPr>
              <a:t> </a:t>
            </a:r>
            <a:r>
              <a:rPr lang="cs-CZ" sz="2200" b="1" dirty="0" err="1">
                <a:ea typeface="Times New Roman" panose="02020603050405020304" pitchFamily="18" charset="0"/>
              </a:rPr>
              <a:t>breaking</a:t>
            </a:r>
            <a:r>
              <a:rPr lang="cs-CZ" sz="2200" b="1" dirty="0">
                <a:ea typeface="Times New Roman" panose="02020603050405020304" pitchFamily="18" charset="0"/>
              </a:rPr>
              <a:t> and </a:t>
            </a:r>
            <a:r>
              <a:rPr lang="cs-CZ" sz="2200" b="1" dirty="0" err="1">
                <a:ea typeface="Times New Roman" panose="02020603050405020304" pitchFamily="18" charset="0"/>
              </a:rPr>
              <a:t>wombing</a:t>
            </a:r>
            <a:endParaRPr lang="cs-CZ" sz="2200" b="1" dirty="0">
              <a:ea typeface="Times New Roman" panose="02020603050405020304" pitchFamily="18" charset="0"/>
            </a:endParaRPr>
          </a:p>
          <a:p>
            <a:endParaRPr lang="cs-CZ" sz="2200" b="1" dirty="0">
              <a:ea typeface="Times New Roman" panose="02020603050405020304" pitchFamily="18" charset="0"/>
            </a:endParaRPr>
          </a:p>
          <a:p>
            <a:r>
              <a:rPr lang="cs-CZ" sz="2200" b="1" dirty="0" err="1">
                <a:solidFill>
                  <a:srgbClr val="FF0000"/>
                </a:solidFill>
                <a:ea typeface="Times New Roman" panose="02020603050405020304" pitchFamily="18" charset="0"/>
              </a:rPr>
              <a:t>Wild</a:t>
            </a:r>
            <a:r>
              <a:rPr lang="cs-CZ" sz="2200" b="1" dirty="0">
                <a:solidFill>
                  <a:srgbClr val="FF0000"/>
                </a:solidFill>
                <a:ea typeface="Times New Roman" panose="02020603050405020304" pitchFamily="18" charset="0"/>
              </a:rPr>
              <a:t> </a:t>
            </a:r>
            <a:r>
              <a:rPr lang="cs-CZ" sz="2200" b="1" dirty="0" err="1">
                <a:solidFill>
                  <a:srgbClr val="FF0000"/>
                </a:solidFill>
                <a:ea typeface="Times New Roman" panose="02020603050405020304" pitchFamily="18" charset="0"/>
              </a:rPr>
              <a:t>seabirds</a:t>
            </a:r>
            <a:endParaRPr lang="cs-CZ" sz="2200" b="1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cs-CZ" sz="2200" b="1" dirty="0">
                <a:ea typeface="Times New Roman" panose="02020603050405020304" pitchFamily="18" charset="0"/>
              </a:rPr>
              <a:t>And </a:t>
            </a:r>
            <a:r>
              <a:rPr lang="cs-CZ" sz="2200" b="1" dirty="0" err="1">
                <a:solidFill>
                  <a:srgbClr val="FF0000"/>
                </a:solidFill>
                <a:ea typeface="Times New Roman" panose="02020603050405020304" pitchFamily="18" charset="0"/>
              </a:rPr>
              <a:t>fisherman</a:t>
            </a:r>
            <a:r>
              <a:rPr lang="cs-CZ" sz="2200" b="1" dirty="0">
                <a:ea typeface="Times New Roman" panose="02020603050405020304" pitchFamily="18" charset="0"/>
              </a:rPr>
              <a:t> </a:t>
            </a:r>
            <a:r>
              <a:rPr lang="cs-CZ" sz="2200" b="1" dirty="0" err="1">
                <a:ea typeface="Times New Roman" panose="02020603050405020304" pitchFamily="18" charset="0"/>
              </a:rPr>
              <a:t>pulling</a:t>
            </a:r>
            <a:r>
              <a:rPr lang="cs-CZ" sz="2200" b="1" dirty="0">
                <a:ea typeface="Times New Roman" panose="02020603050405020304" pitchFamily="18" charset="0"/>
              </a:rPr>
              <a:t> </a:t>
            </a:r>
            <a:r>
              <a:rPr lang="cs-CZ" sz="2200" b="1" dirty="0" err="1">
                <a:ea typeface="Times New Roman" panose="02020603050405020304" pitchFamily="18" charset="0"/>
              </a:rPr>
              <a:t>out</a:t>
            </a:r>
            <a:r>
              <a:rPr lang="cs-CZ" sz="2200" b="1" dirty="0">
                <a:ea typeface="Times New Roman" panose="02020603050405020304" pitchFamily="18" charset="0"/>
              </a:rPr>
              <a:t> to </a:t>
            </a:r>
            <a:r>
              <a:rPr lang="cs-CZ" sz="2200" b="1" dirty="0" err="1">
                <a:ea typeface="Times New Roman" panose="02020603050405020304" pitchFamily="18" charset="0"/>
              </a:rPr>
              <a:t>sea</a:t>
            </a:r>
            <a:endParaRPr lang="cs-CZ" sz="2200" b="1" dirty="0">
              <a:ea typeface="Times New Roman" panose="02020603050405020304" pitchFamily="18" charset="0"/>
            </a:endParaRPr>
          </a:p>
          <a:p>
            <a:r>
              <a:rPr lang="cs-CZ" sz="2200" b="1" dirty="0" err="1">
                <a:ea typeface="Times New Roman" panose="02020603050405020304" pitchFamily="18" charset="0"/>
              </a:rPr>
              <a:t>The</a:t>
            </a:r>
            <a:r>
              <a:rPr lang="cs-CZ" sz="2200" b="1" dirty="0">
                <a:ea typeface="Times New Roman" panose="02020603050405020304" pitchFamily="18" charset="0"/>
              </a:rPr>
              <a:t> </a:t>
            </a:r>
            <a:r>
              <a:rPr lang="cs-CZ" sz="2200" b="1" dirty="0">
                <a:solidFill>
                  <a:srgbClr val="FF0000"/>
                </a:solidFill>
                <a:ea typeface="Times New Roman" panose="02020603050405020304" pitchFamily="18" charset="0"/>
              </a:rPr>
              <a:t>sun</a:t>
            </a:r>
            <a:r>
              <a:rPr lang="cs-CZ" sz="2200" b="1" dirty="0">
                <a:ea typeface="Times New Roman" panose="02020603050405020304" pitchFamily="18" charset="0"/>
              </a:rPr>
              <a:t> </a:t>
            </a:r>
            <a:r>
              <a:rPr lang="cs-CZ" sz="2200" b="1" dirty="0" err="1">
                <a:ea typeface="Times New Roman" panose="02020603050405020304" pitchFamily="18" charset="0"/>
              </a:rPr>
              <a:t>surfacing</a:t>
            </a:r>
            <a:r>
              <a:rPr lang="cs-CZ" sz="2200" b="1" dirty="0">
                <a:ea typeface="Times New Roman" panose="02020603050405020304" pitchFamily="18" charset="0"/>
              </a:rPr>
              <a:t> </a:t>
            </a:r>
            <a:r>
              <a:rPr lang="cs-CZ" sz="2200" b="1" dirty="0" err="1">
                <a:ea typeface="Times New Roman" panose="02020603050405020304" pitchFamily="18" charset="0"/>
              </a:rPr>
              <a:t>defiantly</a:t>
            </a:r>
            <a:r>
              <a:rPr lang="cs-CZ" sz="2200" b="1" dirty="0">
                <a:ea typeface="Times New Roman" panose="02020603050405020304" pitchFamily="18" charset="0"/>
              </a:rPr>
              <a:t/>
            </a:r>
            <a:br>
              <a:rPr lang="cs-CZ" sz="2200" b="1" dirty="0">
                <a:ea typeface="Times New Roman" panose="02020603050405020304" pitchFamily="18" charset="0"/>
              </a:rPr>
            </a:br>
            <a:endParaRPr lang="cs-CZ" sz="2200" b="1" dirty="0">
              <a:ea typeface="Times New Roman" panose="02020603050405020304" pitchFamily="18" charset="0"/>
            </a:endParaRPr>
          </a:p>
          <a:p>
            <a:r>
              <a:rPr lang="cs-CZ" sz="2200" b="1" dirty="0" err="1">
                <a:ea typeface="Times New Roman" panose="02020603050405020304" pitchFamily="18" charset="0"/>
              </a:rPr>
              <a:t>From</a:t>
            </a:r>
            <a:r>
              <a:rPr lang="cs-CZ" sz="2200" b="1" dirty="0">
                <a:ea typeface="Times New Roman" panose="02020603050405020304" pitchFamily="18" charset="0"/>
              </a:rPr>
              <a:t> </a:t>
            </a:r>
            <a:r>
              <a:rPr lang="cs-CZ" sz="2200" b="1" dirty="0" err="1">
                <a:ea typeface="Times New Roman" panose="02020603050405020304" pitchFamily="18" charset="0"/>
              </a:rPr>
              <a:t>the</a:t>
            </a:r>
            <a:r>
              <a:rPr lang="cs-CZ" sz="2200" b="1" dirty="0">
                <a:ea typeface="Times New Roman" panose="02020603050405020304" pitchFamily="18" charset="0"/>
              </a:rPr>
              <a:t> </a:t>
            </a:r>
            <a:r>
              <a:rPr lang="cs-CZ" sz="2200" b="1" dirty="0" err="1">
                <a:ea typeface="Times New Roman" panose="02020603050405020304" pitchFamily="18" charset="0"/>
              </a:rPr>
              <a:t>east</a:t>
            </a:r>
            <a:endParaRPr lang="cs-CZ" sz="2200" b="1" dirty="0">
              <a:ea typeface="Times New Roman" panose="02020603050405020304" pitchFamily="18" charset="0"/>
            </a:endParaRPr>
          </a:p>
          <a:p>
            <a:r>
              <a:rPr lang="cs-CZ" sz="2200" b="1" dirty="0" err="1">
                <a:ea typeface="Times New Roman" panose="02020603050405020304" pitchFamily="18" charset="0"/>
              </a:rPr>
              <a:t>Of</a:t>
            </a:r>
            <a:r>
              <a:rPr lang="cs-CZ" sz="2200" b="1" dirty="0">
                <a:ea typeface="Times New Roman" panose="02020603050405020304" pitchFamily="18" charset="0"/>
              </a:rPr>
              <a:t> his </a:t>
            </a:r>
            <a:r>
              <a:rPr lang="cs-CZ" sz="2200" b="1" dirty="0" err="1">
                <a:ea typeface="Times New Roman" panose="02020603050405020304" pitchFamily="18" charset="0"/>
              </a:rPr>
              <a:t>small</a:t>
            </a:r>
            <a:r>
              <a:rPr lang="cs-CZ" sz="2200" b="1" dirty="0">
                <a:ea typeface="Times New Roman" panose="02020603050405020304" pitchFamily="18" charset="0"/>
              </a:rPr>
              <a:t> </a:t>
            </a:r>
            <a:r>
              <a:rPr lang="cs-CZ" sz="2200" b="1" dirty="0" err="1">
                <a:ea typeface="Times New Roman" panose="02020603050405020304" pitchFamily="18" charset="0"/>
              </a:rPr>
              <a:t>emerald</a:t>
            </a:r>
            <a:r>
              <a:rPr lang="cs-CZ" sz="2200" b="1" dirty="0">
                <a:ea typeface="Times New Roman" panose="02020603050405020304" pitchFamily="18" charset="0"/>
              </a:rPr>
              <a:t> </a:t>
            </a:r>
            <a:r>
              <a:rPr lang="cs-CZ" sz="2200" b="1" dirty="0" err="1">
                <a:ea typeface="Times New Roman" panose="02020603050405020304" pitchFamily="18" charset="0"/>
              </a:rPr>
              <a:t>island</a:t>
            </a:r>
            <a:endParaRPr lang="cs-CZ" sz="2200" b="1" dirty="0">
              <a:ea typeface="Times New Roman" panose="02020603050405020304" pitchFamily="18" charset="0"/>
            </a:endParaRPr>
          </a:p>
          <a:p>
            <a:r>
              <a:rPr lang="cs-CZ" sz="2200" b="1" dirty="0">
                <a:ea typeface="Times New Roman" panose="02020603050405020304" pitchFamily="18" charset="0"/>
              </a:rPr>
              <a:t>He </a:t>
            </a:r>
            <a:r>
              <a:rPr lang="cs-CZ" sz="2200" b="1" dirty="0" err="1">
                <a:ea typeface="Times New Roman" panose="02020603050405020304" pitchFamily="18" charset="0"/>
              </a:rPr>
              <a:t>always</a:t>
            </a:r>
            <a:r>
              <a:rPr lang="cs-CZ" sz="2200" b="1" dirty="0">
                <a:ea typeface="Times New Roman" panose="02020603050405020304" pitchFamily="18" charset="0"/>
              </a:rPr>
              <a:t> </a:t>
            </a:r>
            <a:r>
              <a:rPr lang="cs-CZ" sz="2200" b="1" dirty="0" err="1">
                <a:ea typeface="Times New Roman" panose="02020603050405020304" pitchFamily="18" charset="0"/>
              </a:rPr>
              <a:t>comes</a:t>
            </a:r>
            <a:r>
              <a:rPr lang="cs-CZ" sz="2200" b="1" dirty="0">
                <a:ea typeface="Times New Roman" panose="02020603050405020304" pitchFamily="18" charset="0"/>
              </a:rPr>
              <a:t> </a:t>
            </a:r>
            <a:r>
              <a:rPr lang="cs-CZ" sz="2200" b="1" dirty="0" err="1">
                <a:ea typeface="Times New Roman" panose="02020603050405020304" pitchFamily="18" charset="0"/>
              </a:rPr>
              <a:t>back</a:t>
            </a:r>
            <a:r>
              <a:rPr lang="cs-CZ" sz="2200" b="1" dirty="0">
                <a:ea typeface="Times New Roman" panose="02020603050405020304" pitchFamily="18" charset="0"/>
              </a:rPr>
              <a:t> </a:t>
            </a:r>
            <a:r>
              <a:rPr lang="cs-CZ" sz="2200" b="1" dirty="0" err="1">
                <a:solidFill>
                  <a:srgbClr val="00B0F0"/>
                </a:solidFill>
                <a:ea typeface="Times New Roman" panose="02020603050405020304" pitchFamily="18" charset="0"/>
              </a:rPr>
              <a:t>groggily</a:t>
            </a:r>
            <a:r>
              <a:rPr lang="cs-CZ" sz="2200" b="1" dirty="0">
                <a:solidFill>
                  <a:srgbClr val="00B0F0"/>
                </a:solidFill>
                <a:ea typeface="Times New Roman" panose="02020603050405020304" pitchFamily="18" charset="0"/>
              </a:rPr>
              <a:t> </a:t>
            </a:r>
            <a:r>
              <a:rPr lang="cs-CZ" sz="2200" b="1" dirty="0" err="1">
                <a:solidFill>
                  <a:srgbClr val="00B0F0"/>
                </a:solidFill>
                <a:ea typeface="Times New Roman" panose="02020603050405020304" pitchFamily="18" charset="0"/>
              </a:rPr>
              <a:t>grogilly</a:t>
            </a:r>
            <a:endParaRPr lang="cs-CZ" sz="2200" b="1" dirty="0">
              <a:solidFill>
                <a:srgbClr val="00B0F0"/>
              </a:solidFill>
              <a:ea typeface="Times New Roman" panose="02020603050405020304" pitchFamily="18" charset="0"/>
            </a:endParaRPr>
          </a:p>
          <a:p>
            <a:endParaRPr lang="cs-CZ" sz="1600" dirty="0">
              <a:ea typeface="Times New Roman" panose="02020603050405020304" pitchFamily="18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2864" y="123735"/>
            <a:ext cx="1440160" cy="1440160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7392144" y="6525344"/>
            <a:ext cx="30608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>
                <a:hlinkClick r:id="rId3"/>
              </a:rPr>
              <a:t>https://www.youtube.com/watch?v=1bACVeAclpU</a:t>
            </a:r>
            <a:endParaRPr lang="cs-CZ" sz="1000"/>
          </a:p>
          <a:p>
            <a:endParaRPr lang="cs-CZ" sz="1000"/>
          </a:p>
        </p:txBody>
      </p:sp>
      <p:sp>
        <p:nvSpPr>
          <p:cNvPr id="7" name="Obdélník 6"/>
          <p:cNvSpPr/>
          <p:nvPr/>
        </p:nvSpPr>
        <p:spPr>
          <a:xfrm>
            <a:off x="6726864" y="1889829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2400" b="1" dirty="0" err="1">
                <a:ea typeface="Times New Roman" panose="02020603050405020304" pitchFamily="18" charset="0"/>
              </a:rPr>
              <a:t>Comes</a:t>
            </a:r>
            <a:r>
              <a:rPr lang="cs-CZ" sz="2400" b="1" dirty="0">
                <a:ea typeface="Times New Roman" panose="02020603050405020304" pitchFamily="18" charset="0"/>
              </a:rPr>
              <a:t> </a:t>
            </a:r>
            <a:r>
              <a:rPr lang="cs-CZ" sz="2400" b="1" dirty="0" err="1">
                <a:ea typeface="Times New Roman" panose="02020603050405020304" pitchFamily="18" charset="0"/>
              </a:rPr>
              <a:t>back</a:t>
            </a:r>
            <a:r>
              <a:rPr lang="cs-CZ" sz="2400" b="1" dirty="0">
                <a:ea typeface="Times New Roman" panose="02020603050405020304" pitchFamily="18" charset="0"/>
              </a:rPr>
              <a:t> to </a:t>
            </a:r>
            <a:r>
              <a:rPr lang="cs-CZ" sz="2400" b="1" dirty="0" err="1">
                <a:ea typeface="Times New Roman" panose="02020603050405020304" pitchFamily="18" charset="0"/>
              </a:rPr>
              <a:t>sands</a:t>
            </a:r>
            <a:endParaRPr lang="cs-CZ" sz="2400" b="1" dirty="0">
              <a:ea typeface="Times New Roman" panose="02020603050405020304" pitchFamily="18" charset="0"/>
            </a:endParaRPr>
          </a:p>
          <a:p>
            <a:r>
              <a:rPr lang="cs-CZ" sz="2400" b="1" dirty="0" err="1">
                <a:ea typeface="Times New Roman" panose="02020603050405020304" pitchFamily="18" charset="0"/>
              </a:rPr>
              <a:t>Of</a:t>
            </a:r>
            <a:r>
              <a:rPr lang="cs-CZ" sz="2400" b="1" dirty="0">
                <a:ea typeface="Times New Roman" panose="02020603050405020304" pitchFamily="18" charset="0"/>
              </a:rPr>
              <a:t> a </a:t>
            </a:r>
            <a:r>
              <a:rPr lang="cs-CZ" sz="2400" b="1" dirty="0" err="1">
                <a:ea typeface="Times New Roman" panose="02020603050405020304" pitchFamily="18" charset="0"/>
              </a:rPr>
              <a:t>grey</a:t>
            </a:r>
            <a:r>
              <a:rPr lang="cs-CZ" sz="2400" b="1" dirty="0">
                <a:ea typeface="Times New Roman" panose="02020603050405020304" pitchFamily="18" charset="0"/>
              </a:rPr>
              <a:t> </a:t>
            </a:r>
            <a:r>
              <a:rPr lang="cs-CZ" sz="2400" b="1" dirty="0" err="1">
                <a:ea typeface="Times New Roman" panose="02020603050405020304" pitchFamily="18" charset="0"/>
              </a:rPr>
              <a:t>metallic</a:t>
            </a:r>
            <a:r>
              <a:rPr lang="cs-CZ" sz="2400" b="1" dirty="0">
                <a:ea typeface="Times New Roman" panose="02020603050405020304" pitchFamily="18" charset="0"/>
              </a:rPr>
              <a:t> </a:t>
            </a:r>
            <a:r>
              <a:rPr lang="cs-CZ" sz="2400" b="1" dirty="0" err="1">
                <a:ea typeface="Times New Roman" panose="02020603050405020304" pitchFamily="18" charset="0"/>
              </a:rPr>
              <a:t>soar</a:t>
            </a:r>
            <a:endParaRPr lang="cs-CZ" sz="2400" b="1" dirty="0">
              <a:ea typeface="Times New Roman" panose="02020603050405020304" pitchFamily="18" charset="0"/>
            </a:endParaRPr>
          </a:p>
          <a:p>
            <a:r>
              <a:rPr lang="cs-CZ" sz="2400" b="1" dirty="0" err="1">
                <a:ea typeface="Times New Roman" panose="02020603050405020304" pitchFamily="18" charset="0"/>
              </a:rPr>
              <a:t>The</a:t>
            </a:r>
            <a:r>
              <a:rPr lang="cs-CZ" sz="2400" b="1" dirty="0">
                <a:ea typeface="Times New Roman" panose="02020603050405020304" pitchFamily="18" charset="0"/>
              </a:rPr>
              <a:t> </a:t>
            </a:r>
            <a:r>
              <a:rPr lang="cs-CZ" sz="2400" b="1" dirty="0" err="1">
                <a:ea typeface="Times New Roman" panose="02020603050405020304" pitchFamily="18" charset="0"/>
              </a:rPr>
              <a:t>surge</a:t>
            </a:r>
            <a:r>
              <a:rPr lang="cs-CZ" sz="2400" b="1" dirty="0">
                <a:ea typeface="Times New Roman" panose="02020603050405020304" pitchFamily="18" charset="0"/>
              </a:rPr>
              <a:t> </a:t>
            </a:r>
            <a:r>
              <a:rPr lang="cs-CZ" sz="2400" b="1" dirty="0" err="1">
                <a:ea typeface="Times New Roman" panose="02020603050405020304" pitchFamily="18" charset="0"/>
              </a:rPr>
              <a:t>of</a:t>
            </a:r>
            <a:r>
              <a:rPr lang="cs-CZ" sz="2400" b="1" dirty="0">
                <a:ea typeface="Times New Roman" panose="02020603050405020304" pitchFamily="18" charset="0"/>
              </a:rPr>
              <a:t> </a:t>
            </a:r>
            <a:r>
              <a:rPr lang="cs-CZ" sz="2400" b="1" dirty="0" err="1">
                <a:ea typeface="Times New Roman" panose="02020603050405020304" pitchFamily="18" charset="0"/>
              </a:rPr>
              <a:t>wheels</a:t>
            </a:r>
            <a:endParaRPr lang="cs-CZ" sz="2400" b="1" dirty="0">
              <a:ea typeface="Times New Roman" panose="02020603050405020304" pitchFamily="18" charset="0"/>
            </a:endParaRPr>
          </a:p>
          <a:p>
            <a:r>
              <a:rPr lang="cs-CZ" sz="2400" b="1" dirty="0">
                <a:ea typeface="Times New Roman" panose="02020603050405020304" pitchFamily="18" charset="0"/>
              </a:rPr>
              <a:t>To </a:t>
            </a:r>
            <a:r>
              <a:rPr lang="cs-CZ" sz="2400" b="1" dirty="0" err="1">
                <a:solidFill>
                  <a:srgbClr val="00B050"/>
                </a:solidFill>
                <a:ea typeface="Times New Roman" panose="02020603050405020304" pitchFamily="18" charset="0"/>
              </a:rPr>
              <a:t>dull</a:t>
            </a:r>
            <a:r>
              <a:rPr lang="cs-CZ" sz="2400" b="1" dirty="0">
                <a:solidFill>
                  <a:srgbClr val="00B050"/>
                </a:solidFill>
                <a:ea typeface="Times New Roman" panose="02020603050405020304" pitchFamily="18" charset="0"/>
              </a:rPr>
              <a:t> </a:t>
            </a:r>
            <a:r>
              <a:rPr lang="cs-CZ" sz="2400" b="1" dirty="0" err="1">
                <a:solidFill>
                  <a:srgbClr val="00B050"/>
                </a:solidFill>
                <a:ea typeface="Times New Roman" panose="02020603050405020304" pitchFamily="18" charset="0"/>
              </a:rPr>
              <a:t>North</a:t>
            </a:r>
            <a:r>
              <a:rPr lang="cs-CZ" sz="2400" b="1" dirty="0">
                <a:solidFill>
                  <a:srgbClr val="00B050"/>
                </a:solidFill>
                <a:ea typeface="Times New Roman" panose="02020603050405020304" pitchFamily="18" charset="0"/>
              </a:rPr>
              <a:t> </a:t>
            </a:r>
            <a:r>
              <a:rPr lang="cs-CZ" sz="2400" b="1" dirty="0" err="1">
                <a:solidFill>
                  <a:srgbClr val="00B050"/>
                </a:solidFill>
                <a:ea typeface="Times New Roman" panose="02020603050405020304" pitchFamily="18" charset="0"/>
              </a:rPr>
              <a:t>Circular</a:t>
            </a:r>
            <a:r>
              <a:rPr lang="cs-CZ" sz="2400" b="1" dirty="0">
                <a:solidFill>
                  <a:srgbClr val="00B050"/>
                </a:solidFill>
                <a:ea typeface="Times New Roman" panose="02020603050405020304" pitchFamily="18" charset="0"/>
              </a:rPr>
              <a:t> </a:t>
            </a:r>
            <a:r>
              <a:rPr lang="cs-CZ" sz="2400" b="1" dirty="0" err="1">
                <a:solidFill>
                  <a:srgbClr val="00B050"/>
                </a:solidFill>
                <a:ea typeface="Times New Roman" panose="02020603050405020304" pitchFamily="18" charset="0"/>
              </a:rPr>
              <a:t>roar</a:t>
            </a:r>
            <a:r>
              <a:rPr lang="cs-CZ" sz="2400" b="1" dirty="0">
                <a:ea typeface="Times New Roman" panose="02020603050405020304" pitchFamily="18" charset="0"/>
              </a:rPr>
              <a:t/>
            </a:r>
            <a:br>
              <a:rPr lang="cs-CZ" sz="2400" b="1" dirty="0">
                <a:ea typeface="Times New Roman" panose="02020603050405020304" pitchFamily="18" charset="0"/>
              </a:rPr>
            </a:br>
            <a:r>
              <a:rPr lang="cs-CZ" sz="2400" b="1" dirty="0">
                <a:ea typeface="Times New Roman" panose="02020603050405020304" pitchFamily="18" charset="0"/>
              </a:rPr>
              <a:t/>
            </a:r>
            <a:br>
              <a:rPr lang="cs-CZ" sz="2400" b="1" dirty="0">
                <a:ea typeface="Times New Roman" panose="02020603050405020304" pitchFamily="18" charset="0"/>
              </a:rPr>
            </a:br>
            <a:r>
              <a:rPr lang="cs-CZ" sz="2400" b="1" dirty="0" err="1">
                <a:ea typeface="Times New Roman" panose="02020603050405020304" pitchFamily="18" charset="0"/>
              </a:rPr>
              <a:t>Muffling</a:t>
            </a:r>
            <a:r>
              <a:rPr lang="cs-CZ" sz="2400" b="1" dirty="0">
                <a:ea typeface="Times New Roman" panose="02020603050405020304" pitchFamily="18" charset="0"/>
              </a:rPr>
              <a:t> </a:t>
            </a:r>
            <a:r>
              <a:rPr lang="cs-CZ" sz="2400" b="1" dirty="0" err="1">
                <a:ea typeface="Times New Roman" panose="02020603050405020304" pitchFamily="18" charset="0"/>
              </a:rPr>
              <a:t>muffling</a:t>
            </a:r>
            <a:endParaRPr lang="cs-CZ" sz="2400" b="1" dirty="0">
              <a:ea typeface="Times New Roman" panose="02020603050405020304" pitchFamily="18" charset="0"/>
            </a:endParaRPr>
          </a:p>
          <a:p>
            <a:r>
              <a:rPr lang="cs-CZ" sz="2400" b="1" dirty="0">
                <a:ea typeface="Times New Roman" panose="02020603050405020304" pitchFamily="18" charset="0"/>
              </a:rPr>
              <a:t>His </a:t>
            </a:r>
            <a:r>
              <a:rPr lang="cs-CZ" sz="2400" b="1" dirty="0" err="1">
                <a:solidFill>
                  <a:srgbClr val="00B050"/>
                </a:solidFill>
                <a:ea typeface="Times New Roman" panose="02020603050405020304" pitchFamily="18" charset="0"/>
              </a:rPr>
              <a:t>crumpled</a:t>
            </a:r>
            <a:r>
              <a:rPr lang="cs-CZ" sz="2400" b="1" dirty="0">
                <a:solidFill>
                  <a:srgbClr val="00B050"/>
                </a:solidFill>
                <a:ea typeface="Times New Roman" panose="02020603050405020304" pitchFamily="18" charset="0"/>
              </a:rPr>
              <a:t> </a:t>
            </a:r>
            <a:r>
              <a:rPr lang="cs-CZ" sz="2400" b="1" dirty="0" err="1">
                <a:solidFill>
                  <a:srgbClr val="00B050"/>
                </a:solidFill>
                <a:ea typeface="Times New Roman" panose="02020603050405020304" pitchFamily="18" charset="0"/>
              </a:rPr>
              <a:t>pillow</a:t>
            </a:r>
            <a:r>
              <a:rPr lang="cs-CZ" sz="2400" b="1" dirty="0">
                <a:solidFill>
                  <a:srgbClr val="00B050"/>
                </a:solidFill>
                <a:ea typeface="Times New Roman" panose="02020603050405020304" pitchFamily="18" charset="0"/>
              </a:rPr>
              <a:t> </a:t>
            </a:r>
            <a:r>
              <a:rPr lang="cs-CZ" sz="2400" b="1" dirty="0" err="1">
                <a:solidFill>
                  <a:srgbClr val="00B050"/>
                </a:solidFill>
                <a:ea typeface="Times New Roman" panose="02020603050405020304" pitchFamily="18" charset="0"/>
              </a:rPr>
              <a:t>waves</a:t>
            </a:r>
            <a:endParaRPr lang="cs-CZ" sz="2400" b="1" dirty="0">
              <a:solidFill>
                <a:srgbClr val="00B050"/>
              </a:solidFill>
              <a:ea typeface="Times New Roman" panose="02020603050405020304" pitchFamily="18" charset="0"/>
            </a:endParaRPr>
          </a:p>
          <a:p>
            <a:r>
              <a:rPr lang="cs-CZ" sz="2400" b="1" dirty="0">
                <a:ea typeface="Times New Roman" panose="02020603050405020304" pitchFamily="18" charset="0"/>
              </a:rPr>
              <a:t>Island man </a:t>
            </a:r>
            <a:r>
              <a:rPr lang="cs-CZ" sz="2400" b="1" dirty="0" err="1">
                <a:ea typeface="Times New Roman" panose="02020603050405020304" pitchFamily="18" charset="0"/>
              </a:rPr>
              <a:t>heaves</a:t>
            </a:r>
            <a:r>
              <a:rPr lang="cs-CZ" sz="2400" b="1" dirty="0">
                <a:ea typeface="Times New Roman" panose="02020603050405020304" pitchFamily="18" charset="0"/>
              </a:rPr>
              <a:t> </a:t>
            </a:r>
            <a:r>
              <a:rPr lang="cs-CZ" sz="2400" b="1" dirty="0" err="1">
                <a:ea typeface="Times New Roman" panose="02020603050405020304" pitchFamily="18" charset="0"/>
              </a:rPr>
              <a:t>himself</a:t>
            </a:r>
            <a:endParaRPr lang="cs-CZ" sz="2400" b="1" dirty="0">
              <a:ea typeface="Times New Roman" panose="02020603050405020304" pitchFamily="18" charset="0"/>
            </a:endParaRPr>
          </a:p>
          <a:p>
            <a:endParaRPr lang="cs-CZ" sz="2400" b="1" dirty="0">
              <a:ea typeface="Times New Roman" panose="02020603050405020304" pitchFamily="18" charset="0"/>
            </a:endParaRPr>
          </a:p>
          <a:p>
            <a:r>
              <a:rPr lang="cs-CZ" sz="2400" b="1" dirty="0" err="1">
                <a:solidFill>
                  <a:srgbClr val="FF0000"/>
                </a:solidFill>
                <a:ea typeface="Times New Roman" panose="02020603050405020304" pitchFamily="18" charset="0"/>
              </a:rPr>
              <a:t>Another</a:t>
            </a:r>
            <a:r>
              <a:rPr lang="cs-CZ" sz="2400" b="1" dirty="0">
                <a:solidFill>
                  <a:srgbClr val="FF0000"/>
                </a:solidFill>
                <a:ea typeface="Times New Roman" panose="02020603050405020304" pitchFamily="18" charset="0"/>
              </a:rPr>
              <a:t> London </a:t>
            </a:r>
            <a:r>
              <a:rPr lang="cs-CZ" sz="2400" b="1" dirty="0" err="1">
                <a:solidFill>
                  <a:srgbClr val="FF0000"/>
                </a:solidFill>
                <a:ea typeface="Times New Roman" panose="02020603050405020304" pitchFamily="18" charset="0"/>
              </a:rPr>
              <a:t>day</a:t>
            </a:r>
            <a:endParaRPr lang="cs-CZ" sz="2400" b="1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32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9646" y="76961"/>
            <a:ext cx="5495544" cy="1325563"/>
          </a:xfrm>
        </p:spPr>
        <p:txBody>
          <a:bodyPr/>
          <a:lstStyle/>
          <a:p>
            <a:r>
              <a:rPr lang="cs-CZ" dirty="0" smtClean="0"/>
              <a:t>BERNARDINE EVARISTO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772" y="793971"/>
            <a:ext cx="4549140" cy="356616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81" y="1402524"/>
            <a:ext cx="4191000" cy="419100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064" y="2724277"/>
            <a:ext cx="2371725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092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92877" y="-393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/>
              <a:t>JOHN AGARD </a:t>
            </a:r>
            <a:r>
              <a:rPr lang="cs-CZ" dirty="0" smtClean="0"/>
              <a:t>„ </a:t>
            </a:r>
            <a:r>
              <a:rPr lang="cs-CZ" dirty="0" err="1" smtClean="0"/>
              <a:t>Alternative</a:t>
            </a:r>
            <a:r>
              <a:rPr lang="cs-CZ" dirty="0" smtClean="0"/>
              <a:t> Anthem“</a:t>
            </a:r>
            <a:endParaRPr lang="cs-CZ" dirty="0"/>
          </a:p>
        </p:txBody>
      </p:sp>
      <p:pic>
        <p:nvPicPr>
          <p:cNvPr id="3" name="Picture 6" descr="http://newsroom.unl.edu/announce/files/file1479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027" y="4933950"/>
            <a:ext cx="2781300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1981200" y="1103645"/>
            <a:ext cx="4572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dirty="0"/>
              <a:t>Put the kettle on</a:t>
            </a:r>
            <a:br>
              <a:rPr lang="en-US" sz="2000" b="1" dirty="0"/>
            </a:br>
            <a:r>
              <a:rPr lang="en-US" sz="2000" b="1" dirty="0"/>
              <a:t>Put the kettle on</a:t>
            </a:r>
            <a:br>
              <a:rPr lang="en-US" sz="2000" b="1" dirty="0"/>
            </a:br>
            <a:r>
              <a:rPr lang="en-US" sz="2000" b="1" dirty="0"/>
              <a:t>It is the British answer</a:t>
            </a:r>
            <a:br>
              <a:rPr lang="en-US" sz="2000" b="1" dirty="0"/>
            </a:br>
            <a:r>
              <a:rPr lang="en-US" sz="2000" b="1" dirty="0"/>
              <a:t>to Armageddon.</a:t>
            </a:r>
            <a:br>
              <a:rPr lang="en-US" sz="2000" b="1" dirty="0"/>
            </a:br>
            <a:r>
              <a:rPr lang="en-US" sz="2000" b="1" dirty="0"/>
              <a:t/>
            </a:r>
            <a:br>
              <a:rPr lang="en-US" sz="2000" b="1" dirty="0"/>
            </a:br>
            <a:r>
              <a:rPr lang="en-US" sz="2000" b="1" dirty="0"/>
              <a:t>Never mind taxes rise</a:t>
            </a:r>
            <a:br>
              <a:rPr lang="en-US" sz="2000" b="1" dirty="0"/>
            </a:br>
            <a:r>
              <a:rPr lang="en-US" sz="2000" b="1" dirty="0"/>
              <a:t>Never mind trains are late</a:t>
            </a:r>
            <a:br>
              <a:rPr lang="en-US" sz="2000" b="1" dirty="0"/>
            </a:br>
            <a:r>
              <a:rPr lang="en-US" sz="2000" b="1" dirty="0"/>
              <a:t>One thing you can be sure of</a:t>
            </a:r>
            <a:br>
              <a:rPr lang="en-US" sz="2000" b="1" dirty="0"/>
            </a:br>
            <a:r>
              <a:rPr lang="en-US" sz="2000" b="1" dirty="0"/>
              <a:t>and that’s the kettle, mate.</a:t>
            </a:r>
            <a:br>
              <a:rPr lang="en-US" sz="2000" b="1" dirty="0"/>
            </a:br>
            <a:r>
              <a:rPr lang="en-US" sz="2000" b="1" dirty="0"/>
              <a:t/>
            </a:r>
            <a:br>
              <a:rPr lang="en-US" sz="2000" b="1" dirty="0"/>
            </a:br>
            <a:r>
              <a:rPr lang="en-US" sz="2000" b="1" dirty="0"/>
              <a:t>It’s not whether you lose</a:t>
            </a:r>
            <a:br>
              <a:rPr lang="en-US" sz="2000" b="1" dirty="0"/>
            </a:br>
            <a:r>
              <a:rPr lang="en-US" sz="2000" b="1" dirty="0"/>
              <a:t>It’s not whether you win</a:t>
            </a:r>
            <a:br>
              <a:rPr lang="en-US" sz="2000" b="1" dirty="0"/>
            </a:br>
            <a:r>
              <a:rPr lang="en-US" sz="2000" b="1" dirty="0"/>
              <a:t>It’s whether or not</a:t>
            </a:r>
            <a:br>
              <a:rPr lang="en-US" sz="2000" b="1" dirty="0"/>
            </a:br>
            <a:r>
              <a:rPr lang="en-US" sz="2000" b="1" dirty="0"/>
              <a:t>you’ve plugged the kettle in.</a:t>
            </a:r>
          </a:p>
        </p:txBody>
      </p:sp>
      <p:sp>
        <p:nvSpPr>
          <p:cNvPr id="5" name="Obdélník 4"/>
          <p:cNvSpPr/>
          <p:nvPr/>
        </p:nvSpPr>
        <p:spPr>
          <a:xfrm>
            <a:off x="6600056" y="1124745"/>
            <a:ext cx="4572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dirty="0"/>
              <a:t>May the kettle ever hiss</a:t>
            </a:r>
            <a:br>
              <a:rPr lang="en-US" sz="2000" b="1" dirty="0"/>
            </a:br>
            <a:r>
              <a:rPr lang="en-US" sz="2000" b="1" dirty="0"/>
              <a:t>May the kettle ever steam</a:t>
            </a:r>
            <a:br>
              <a:rPr lang="en-US" sz="2000" b="1" dirty="0"/>
            </a:br>
            <a:r>
              <a:rPr lang="en-US" sz="2000" b="1" dirty="0"/>
              <a:t>It is the engine</a:t>
            </a:r>
            <a:br>
              <a:rPr lang="en-US" sz="2000" b="1" dirty="0"/>
            </a:br>
            <a:r>
              <a:rPr lang="en-US" sz="2000" b="1" dirty="0"/>
              <a:t>that drives our nation’s dream.</a:t>
            </a:r>
            <a:br>
              <a:rPr lang="en-US" sz="2000" b="1" dirty="0"/>
            </a:br>
            <a:r>
              <a:rPr lang="en-US" sz="2000" b="1" dirty="0"/>
              <a:t/>
            </a:r>
            <a:br>
              <a:rPr lang="en-US" sz="2000" b="1" dirty="0"/>
            </a:br>
            <a:r>
              <a:rPr lang="en-US" sz="2000" b="1" dirty="0"/>
              <a:t>Long live the kettle</a:t>
            </a:r>
            <a:br>
              <a:rPr lang="en-US" sz="2000" b="1" dirty="0"/>
            </a:br>
            <a:r>
              <a:rPr lang="en-US" sz="2000" b="1" dirty="0"/>
              <a:t>that rules over us</a:t>
            </a:r>
            <a:br>
              <a:rPr lang="en-US" sz="2000" b="1" dirty="0"/>
            </a:br>
            <a:r>
              <a:rPr lang="en-US" sz="2000" b="1" dirty="0"/>
              <a:t>May it be </a:t>
            </a:r>
            <a:r>
              <a:rPr lang="en-US" sz="2000" b="1" dirty="0" err="1"/>
              <a:t>limescale</a:t>
            </a:r>
            <a:r>
              <a:rPr lang="en-US" sz="2000" b="1" dirty="0"/>
              <a:t> free</a:t>
            </a:r>
            <a:br>
              <a:rPr lang="en-US" sz="2000" b="1" dirty="0"/>
            </a:br>
            <a:r>
              <a:rPr lang="en-US" sz="2000" b="1" dirty="0"/>
              <a:t>and may it never rust.</a:t>
            </a:r>
            <a:br>
              <a:rPr lang="en-US" sz="2000" b="1" dirty="0"/>
            </a:br>
            <a:r>
              <a:rPr lang="en-US" sz="2000" b="1" dirty="0"/>
              <a:t/>
            </a:r>
            <a:br>
              <a:rPr lang="en-US" sz="2000" b="1" dirty="0"/>
            </a:br>
            <a:r>
              <a:rPr lang="en-US" sz="2000" b="1" dirty="0"/>
              <a:t>Sing it on the beaches</a:t>
            </a:r>
            <a:br>
              <a:rPr lang="en-US" sz="2000" b="1" dirty="0"/>
            </a:br>
            <a:r>
              <a:rPr lang="en-US" sz="2000" b="1" dirty="0"/>
              <a:t>Sing it from the housetops</a:t>
            </a:r>
            <a:br>
              <a:rPr lang="en-US" sz="2000" b="1" dirty="0"/>
            </a:br>
            <a:r>
              <a:rPr lang="en-US" sz="2000" b="1" dirty="0"/>
              <a:t>The sun may set on empire</a:t>
            </a:r>
            <a:br>
              <a:rPr lang="en-US" sz="2000" b="1" dirty="0"/>
            </a:br>
            <a:r>
              <a:rPr lang="en-US" sz="2000" b="1" dirty="0"/>
              <a:t>but the kettle never stops.” </a:t>
            </a:r>
            <a:endParaRPr lang="cs-CZ" sz="2000" dirty="0"/>
          </a:p>
        </p:txBody>
      </p:sp>
      <p:sp>
        <p:nvSpPr>
          <p:cNvPr id="6" name="Obdélník 5"/>
          <p:cNvSpPr/>
          <p:nvPr/>
        </p:nvSpPr>
        <p:spPr>
          <a:xfrm>
            <a:off x="7392144" y="6316744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cs-CZ" altLang="cs-CZ" sz="1000">
                <a:latin typeface="Arial" charset="0"/>
                <a:hlinkClick r:id="rId3"/>
              </a:rPr>
              <a:t>http://www.youtube.com/watch?v=xMF-d8CQYUQ</a:t>
            </a:r>
            <a:endParaRPr lang="cs-CZ" altLang="cs-CZ" sz="10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005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Sources</a:t>
            </a:r>
            <a:r>
              <a:rPr lang="cs-CZ" dirty="0" smtClean="0"/>
              <a:t>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Claire, Alexander. „</a:t>
            </a:r>
            <a:r>
              <a:rPr lang="cs-CZ" dirty="0" err="1" smtClean="0"/>
              <a:t>Influencing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cultural</a:t>
            </a:r>
            <a:r>
              <a:rPr lang="cs-CZ" dirty="0" smtClean="0"/>
              <a:t> diversity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UK </a:t>
            </a:r>
            <a:r>
              <a:rPr lang="cs-CZ" dirty="0" err="1" smtClean="0"/>
              <a:t>history</a:t>
            </a:r>
            <a:r>
              <a:rPr lang="cs-CZ" dirty="0" smtClean="0"/>
              <a:t> </a:t>
            </a:r>
            <a:r>
              <a:rPr lang="cs-CZ" dirty="0" err="1" smtClean="0"/>
              <a:t>curriculum.“https</a:t>
            </a:r>
            <a:r>
              <a:rPr lang="cs-CZ" dirty="0" smtClean="0"/>
              <a:t>://www.lse.ac.uk/Research/research-impact-case-studies/influencing-cultural-diversity-uk-history-curriculum</a:t>
            </a:r>
          </a:p>
          <a:p>
            <a:r>
              <a:rPr lang="cs-CZ" dirty="0" smtClean="0"/>
              <a:t>Diversity and </a:t>
            </a:r>
            <a:r>
              <a:rPr lang="cs-CZ" dirty="0" err="1" smtClean="0"/>
              <a:t>Inclusion</a:t>
            </a:r>
            <a:r>
              <a:rPr lang="cs-CZ" dirty="0" smtClean="0"/>
              <a:t> in </a:t>
            </a:r>
            <a:r>
              <a:rPr lang="cs-CZ" dirty="0" err="1" smtClean="0"/>
              <a:t>Schools</a:t>
            </a: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24684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Nadpis 1"/>
          <p:cNvSpPr>
            <a:spLocks noGrp="1"/>
          </p:cNvSpPr>
          <p:nvPr>
            <p:ph type="title"/>
          </p:nvPr>
        </p:nvSpPr>
        <p:spPr>
          <a:xfrm>
            <a:off x="2015743" y="-243408"/>
            <a:ext cx="8229600" cy="1143000"/>
          </a:xfrm>
        </p:spPr>
        <p:txBody>
          <a:bodyPr/>
          <a:lstStyle/>
          <a:p>
            <a:r>
              <a:rPr lang="cs-CZ" altLang="cs-CZ" dirty="0" smtClean="0"/>
              <a:t>WINSTON CHURCHILL</a:t>
            </a:r>
            <a:endParaRPr lang="en-GB" altLang="cs-CZ" dirty="0" smtClean="0"/>
          </a:p>
        </p:txBody>
      </p:sp>
      <p:sp>
        <p:nvSpPr>
          <p:cNvPr id="64516" name="Obdélník 3"/>
          <p:cNvSpPr>
            <a:spLocks noChangeArrowheads="1"/>
          </p:cNvSpPr>
          <p:nvPr/>
        </p:nvSpPr>
        <p:spPr bwMode="auto">
          <a:xfrm>
            <a:off x="521209" y="764704"/>
            <a:ext cx="6585204" cy="6617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4000" dirty="0">
                <a:solidFill>
                  <a:srgbClr val="FF0000"/>
                </a:solidFill>
                <a:latin typeface="Arial" charset="0"/>
              </a:rPr>
              <a:t>"</a:t>
            </a:r>
            <a:r>
              <a:rPr lang="cs-CZ" altLang="cs-CZ" sz="4000" dirty="0" err="1">
                <a:solidFill>
                  <a:srgbClr val="FF0000"/>
                </a:solidFill>
                <a:latin typeface="Arial" charset="0"/>
              </a:rPr>
              <a:t>Keep</a:t>
            </a:r>
            <a:r>
              <a:rPr lang="cs-CZ" altLang="cs-CZ" sz="40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cs-CZ" altLang="cs-CZ" sz="4000" dirty="0" err="1">
                <a:solidFill>
                  <a:srgbClr val="FF0000"/>
                </a:solidFill>
                <a:latin typeface="Arial" charset="0"/>
              </a:rPr>
              <a:t>England</a:t>
            </a:r>
            <a:r>
              <a:rPr lang="cs-CZ" altLang="cs-CZ" sz="40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cs-CZ" altLang="cs-CZ" sz="4000" dirty="0" err="1">
                <a:solidFill>
                  <a:srgbClr val="FF0000"/>
                </a:solidFill>
                <a:latin typeface="Arial" charset="0"/>
              </a:rPr>
              <a:t>White</a:t>
            </a:r>
            <a:r>
              <a:rPr lang="cs-CZ" altLang="cs-CZ" sz="4000" dirty="0">
                <a:solidFill>
                  <a:srgbClr val="FF0000"/>
                </a:solidFill>
                <a:latin typeface="Arial" charset="0"/>
              </a:rPr>
              <a:t>"  </a:t>
            </a:r>
            <a:r>
              <a:rPr lang="cs-CZ" altLang="cs-CZ" sz="4000" dirty="0" err="1">
                <a:solidFill>
                  <a:srgbClr val="FF0000"/>
                </a:solidFill>
                <a:latin typeface="Arial" charset="0"/>
              </a:rPr>
              <a:t>was</a:t>
            </a:r>
            <a:r>
              <a:rPr lang="cs-CZ" altLang="cs-CZ" sz="4000" dirty="0">
                <a:solidFill>
                  <a:srgbClr val="FF0000"/>
                </a:solidFill>
                <a:latin typeface="Arial" charset="0"/>
              </a:rPr>
              <a:t> a </a:t>
            </a:r>
            <a:r>
              <a:rPr lang="cs-CZ" altLang="cs-CZ" sz="4000" dirty="0" err="1">
                <a:solidFill>
                  <a:srgbClr val="FF0000"/>
                </a:solidFill>
                <a:latin typeface="Arial" charset="0"/>
              </a:rPr>
              <a:t>good</a:t>
            </a:r>
            <a:r>
              <a:rPr lang="cs-CZ" altLang="cs-CZ" sz="4000" dirty="0">
                <a:solidFill>
                  <a:srgbClr val="FF0000"/>
                </a:solidFill>
                <a:latin typeface="Arial" charset="0"/>
              </a:rPr>
              <a:t> slogan" ... (1955)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4000" dirty="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4000" dirty="0"/>
              <a:t>"I think </a:t>
            </a:r>
            <a:r>
              <a:rPr lang="cs-CZ" sz="4000" dirty="0"/>
              <a:t>(</a:t>
            </a:r>
            <a:r>
              <a:rPr lang="cs-CZ" sz="4000" dirty="0" err="1"/>
              <a:t>i.e</a:t>
            </a:r>
            <a:r>
              <a:rPr lang="cs-CZ" sz="4000" dirty="0"/>
              <a:t>. to </a:t>
            </a:r>
            <a:r>
              <a:rPr lang="cs-CZ" sz="4000" dirty="0" err="1"/>
              <a:t>keep</a:t>
            </a:r>
            <a:r>
              <a:rPr lang="cs-CZ" sz="4000" dirty="0"/>
              <a:t> </a:t>
            </a:r>
            <a:r>
              <a:rPr lang="cs-CZ" sz="4000" dirty="0" err="1"/>
              <a:t>Britain</a:t>
            </a:r>
            <a:r>
              <a:rPr lang="cs-CZ" sz="4000" dirty="0"/>
              <a:t> </a:t>
            </a:r>
            <a:r>
              <a:rPr lang="cs-CZ" sz="4000" dirty="0" err="1"/>
              <a:t>white</a:t>
            </a:r>
            <a:r>
              <a:rPr lang="cs-CZ" sz="4000" dirty="0"/>
              <a:t>) </a:t>
            </a:r>
            <a:r>
              <a:rPr lang="en-US" sz="4000" dirty="0"/>
              <a:t>it is the most important subject facing this country, but I cannot get any of my ministers to take any notice".</a:t>
            </a:r>
            <a:r>
              <a:rPr lang="cs-CZ" altLang="cs-CZ" sz="1600" dirty="0">
                <a:latin typeface="Arial" charset="0"/>
              </a:rPr>
              <a:t>                                  </a:t>
            </a:r>
            <a:endParaRPr lang="cs-CZ" altLang="cs-CZ" sz="2400" dirty="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 dirty="0">
              <a:latin typeface="Arial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4676" y="2116328"/>
            <a:ext cx="4101084" cy="3498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12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-73787"/>
            <a:ext cx="12015216" cy="1325563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92D050"/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ETHNIC STRUCTURE OF UK POPULATION</a:t>
            </a:r>
            <a:endParaRPr lang="cs-CZ" b="1" dirty="0">
              <a:solidFill>
                <a:srgbClr val="92D050"/>
              </a:solidFill>
              <a:latin typeface="72 Black" panose="020B0A04030603020204" pitchFamily="34" charset="0"/>
              <a:cs typeface="72 Black" panose="020B0A04030603020204" pitchFamily="34" charset="0"/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208" t="16674" r="23955" b="8726"/>
          <a:stretch/>
        </p:blipFill>
        <p:spPr>
          <a:xfrm>
            <a:off x="2511552" y="1164581"/>
            <a:ext cx="7168896" cy="5693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0959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/>
          <a:srcRect l="33535" t="14972" r="20939" b="4857"/>
          <a:stretch/>
        </p:blipFill>
        <p:spPr>
          <a:xfrm>
            <a:off x="1773936" y="210311"/>
            <a:ext cx="8476488" cy="6403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7270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cs-CZ" dirty="0" smtClean="0"/>
              <a:t/>
            </a:r>
            <a:br>
              <a:rPr lang="cs-CZ" altLang="cs-CZ" dirty="0" smtClean="0"/>
            </a:br>
            <a:r>
              <a:rPr lang="cs-CZ" altLang="cs-CZ" dirty="0" smtClean="0"/>
              <a:t>CENSUS </a:t>
            </a:r>
            <a:br>
              <a:rPr lang="cs-CZ" altLang="cs-CZ" dirty="0" smtClean="0"/>
            </a:br>
            <a:r>
              <a:rPr lang="cs-CZ" altLang="cs-CZ" dirty="0" smtClean="0"/>
              <a:t>– PEOPLE WITH CARIBBEAN ROOTS</a:t>
            </a:r>
            <a:endParaRPr lang="en-GB" altLang="cs-CZ" dirty="0" smtClean="0"/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/>
          </p:nvPr>
        </p:nvGraphicFramePr>
        <p:xfrm>
          <a:off x="3000375" y="2362200"/>
          <a:ext cx="7056438" cy="2933700"/>
        </p:xfrm>
        <a:graphic>
          <a:graphicData uri="http://schemas.openxmlformats.org/drawingml/2006/table">
            <a:tbl>
              <a:tblPr/>
              <a:tblGrid>
                <a:gridCol w="1489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673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1891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8,689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1901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8,680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1911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9,189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1921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9,054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1931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8,585 ( 1941 NO CENSUS)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1951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15,301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1961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171,800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83403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Nadpis 1"/>
          <p:cNvSpPr>
            <a:spLocks noGrp="1"/>
          </p:cNvSpPr>
          <p:nvPr>
            <p:ph type="title"/>
          </p:nvPr>
        </p:nvSpPr>
        <p:spPr>
          <a:xfrm>
            <a:off x="2351584" y="301241"/>
            <a:ext cx="4042792" cy="525975"/>
          </a:xfrm>
        </p:spPr>
        <p:txBody>
          <a:bodyPr>
            <a:noAutofit/>
          </a:bodyPr>
          <a:lstStyle/>
          <a:p>
            <a:r>
              <a:rPr lang="cs-CZ" altLang="cs-CZ" sz="6000" b="1" dirty="0">
                <a:solidFill>
                  <a:srgbClr val="FF0000"/>
                </a:solidFill>
              </a:rPr>
              <a:t>WINDRUSH</a:t>
            </a:r>
            <a:endParaRPr lang="en-GB" altLang="cs-CZ" sz="6000" b="1" dirty="0">
              <a:solidFill>
                <a:srgbClr val="FF0000"/>
              </a:solidFill>
            </a:endParaRPr>
          </a:p>
        </p:txBody>
      </p:sp>
      <p:sp>
        <p:nvSpPr>
          <p:cNvPr id="36868" name="AutoShape 7" descr="http://www.wacas.org.uk/wp-content/uploads/2013/02/SS_Empire_Windrush.jpg"/>
          <p:cNvSpPr>
            <a:spLocks noChangeAspect="1" noChangeArrowheads="1"/>
          </p:cNvSpPr>
          <p:nvPr/>
        </p:nvSpPr>
        <p:spPr bwMode="auto">
          <a:xfrm>
            <a:off x="1679576" y="-2422525"/>
            <a:ext cx="3609975" cy="504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cs-CZ" sz="1800">
              <a:latin typeface="Arial" charset="0"/>
            </a:endParaRPr>
          </a:p>
        </p:txBody>
      </p:sp>
      <p:sp>
        <p:nvSpPr>
          <p:cNvPr id="36869" name="AutoShape 9" descr="http://www.wacas.org.uk/wp-content/uploads/2013/02/SS_Empire_Windrush.jpg"/>
          <p:cNvSpPr>
            <a:spLocks noChangeAspect="1" noChangeArrowheads="1"/>
          </p:cNvSpPr>
          <p:nvPr/>
        </p:nvSpPr>
        <p:spPr bwMode="auto">
          <a:xfrm>
            <a:off x="1733550" y="-2422525"/>
            <a:ext cx="3609975" cy="504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cs-CZ" sz="1800">
              <a:latin typeface="Arial" charset="0"/>
            </a:endParaRPr>
          </a:p>
        </p:txBody>
      </p:sp>
      <p:pic>
        <p:nvPicPr>
          <p:cNvPr id="36870" name="Picture 2" descr="http://www.wacas.org.uk/wp-content/uploads/2013/02/SS_Empire_Windrus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089" y="1365516"/>
            <a:ext cx="3609975" cy="504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1" name="Obdélník 8"/>
          <p:cNvSpPr>
            <a:spLocks noChangeArrowheads="1"/>
          </p:cNvSpPr>
          <p:nvPr/>
        </p:nvSpPr>
        <p:spPr bwMode="auto">
          <a:xfrm>
            <a:off x="6762931" y="548681"/>
            <a:ext cx="46919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solidFill>
                  <a:srgbClr val="00B050"/>
                </a:solidFill>
                <a:latin typeface="Arial" charset="0"/>
              </a:rPr>
              <a:t>22 JULY 1948, TILBURY</a:t>
            </a:r>
            <a:endParaRPr lang="en-GB" altLang="cs-CZ" sz="2400" b="1" dirty="0">
              <a:solidFill>
                <a:srgbClr val="00B050"/>
              </a:solidFill>
              <a:latin typeface="Arial" charset="0"/>
            </a:endParaRPr>
          </a:p>
        </p:txBody>
      </p:sp>
      <p:pic>
        <p:nvPicPr>
          <p:cNvPr id="8" name="Obrázek 3" descr="The Daily Gleaner, Tuesday April 13, 1948 - Advert reads 'Passenger Opportunity to Unitede Kingdom - troopship Empire Windrush sailing about 23rd May. Fares - Cabin class £48, Troopdeck £28'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372" y="1138086"/>
            <a:ext cx="3717925" cy="179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http://static.guim.co.uk/sys-images/Guardian/Pix/pictures/2010/1/22/1264183303661/The-Empire-Windrush-in-19-0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584" y="4061539"/>
            <a:ext cx="43815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/>
          <p:cNvSpPr/>
          <p:nvPr/>
        </p:nvSpPr>
        <p:spPr>
          <a:xfrm>
            <a:off x="2161084" y="3034971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Advert</a:t>
            </a:r>
            <a:r>
              <a:rPr lang="cs-CZ" dirty="0" err="1"/>
              <a:t>isement</a:t>
            </a:r>
            <a:r>
              <a:rPr lang="en-US" dirty="0"/>
              <a:t> for passage on </a:t>
            </a:r>
            <a:r>
              <a:rPr lang="en-US" i="1" dirty="0"/>
              <a:t>Empire </a:t>
            </a:r>
            <a:r>
              <a:rPr lang="en-US" i="1" dirty="0" err="1"/>
              <a:t>Windrush</a:t>
            </a:r>
            <a:r>
              <a:rPr lang="en-US" dirty="0"/>
              <a:t> from </a:t>
            </a:r>
            <a:r>
              <a:rPr lang="cs-CZ" dirty="0"/>
              <a:t>Kingston, </a:t>
            </a:r>
            <a:r>
              <a:rPr lang="cs-CZ" dirty="0" err="1"/>
              <a:t>Jamaica</a:t>
            </a:r>
            <a:r>
              <a:rPr lang="en-US" dirty="0"/>
              <a:t> to the UK,</a:t>
            </a:r>
            <a:r>
              <a:rPr lang="cs-CZ" dirty="0"/>
              <a:t>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Daily</a:t>
            </a:r>
            <a:r>
              <a:rPr lang="cs-CZ" i="1" dirty="0"/>
              <a:t> </a:t>
            </a:r>
            <a:r>
              <a:rPr lang="cs-CZ" i="1" dirty="0" err="1"/>
              <a:t>Gleaner</a:t>
            </a:r>
            <a:r>
              <a:rPr lang="en-US" dirty="0"/>
              <a:t>, 15 April 1948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4979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Nadpis 1"/>
          <p:cNvSpPr>
            <a:spLocks noGrp="1"/>
          </p:cNvSpPr>
          <p:nvPr>
            <p:ph type="title"/>
          </p:nvPr>
        </p:nvSpPr>
        <p:spPr>
          <a:xfrm>
            <a:off x="1055440" y="-99392"/>
            <a:ext cx="9900592" cy="1143000"/>
          </a:xfrm>
        </p:spPr>
        <p:txBody>
          <a:bodyPr>
            <a:normAutofit fontScale="90000"/>
          </a:bodyPr>
          <a:lstStyle/>
          <a:p>
            <a:r>
              <a:rPr lang="cs-CZ" altLang="cs-CZ" dirty="0" smtClean="0"/>
              <a:t>CENSUS – PEOPLE WITH CARIBBEAN ROOTS</a:t>
            </a:r>
            <a:endParaRPr lang="en-GB" altLang="cs-CZ" dirty="0" smtClean="0"/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2801312"/>
              </p:ext>
            </p:extLst>
          </p:nvPr>
        </p:nvGraphicFramePr>
        <p:xfrm>
          <a:off x="1847528" y="836713"/>
          <a:ext cx="8820472" cy="52762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40379">
                  <a:extLst>
                    <a:ext uri="{9D8B030D-6E8A-4147-A177-3AD203B41FA5}">
                      <a16:colId xmlns:a16="http://schemas.microsoft.com/office/drawing/2014/main" val="237367512"/>
                    </a:ext>
                  </a:extLst>
                </a:gridCol>
                <a:gridCol w="7380093">
                  <a:extLst>
                    <a:ext uri="{9D8B030D-6E8A-4147-A177-3AD203B41FA5}">
                      <a16:colId xmlns:a16="http://schemas.microsoft.com/office/drawing/2014/main" val="70813408"/>
                    </a:ext>
                  </a:extLst>
                </a:gridCol>
              </a:tblGrid>
              <a:tr h="3862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800" dirty="0">
                          <a:effectLst/>
                        </a:rPr>
                        <a:t>1891</a:t>
                      </a:r>
                      <a:endParaRPr lang="cs-CZ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800">
                          <a:effectLst/>
                        </a:rPr>
                        <a:t>8,689</a:t>
                      </a:r>
                      <a:endParaRPr lang="cs-CZ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06668271"/>
                  </a:ext>
                </a:extLst>
              </a:tr>
              <a:tr h="3862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800">
                          <a:effectLst/>
                        </a:rPr>
                        <a:t>1901</a:t>
                      </a:r>
                      <a:endParaRPr lang="cs-CZ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800">
                          <a:effectLst/>
                        </a:rPr>
                        <a:t>8,680</a:t>
                      </a:r>
                      <a:endParaRPr lang="cs-CZ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00757800"/>
                  </a:ext>
                </a:extLst>
              </a:tr>
              <a:tr h="3862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800">
                          <a:effectLst/>
                        </a:rPr>
                        <a:t>1911</a:t>
                      </a:r>
                      <a:endParaRPr lang="cs-CZ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800">
                          <a:effectLst/>
                        </a:rPr>
                        <a:t>9,189</a:t>
                      </a:r>
                      <a:endParaRPr lang="cs-CZ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85743187"/>
                  </a:ext>
                </a:extLst>
              </a:tr>
              <a:tr h="3862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800">
                          <a:effectLst/>
                        </a:rPr>
                        <a:t>1921</a:t>
                      </a:r>
                      <a:endParaRPr lang="cs-CZ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800">
                          <a:effectLst/>
                        </a:rPr>
                        <a:t>9,054</a:t>
                      </a:r>
                      <a:endParaRPr lang="cs-CZ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34796903"/>
                  </a:ext>
                </a:extLst>
              </a:tr>
              <a:tr h="3862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800">
                          <a:effectLst/>
                        </a:rPr>
                        <a:t>1931</a:t>
                      </a:r>
                      <a:endParaRPr lang="cs-CZ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800">
                          <a:effectLst/>
                        </a:rPr>
                        <a:t>8,585 ( 1941 no census)</a:t>
                      </a:r>
                      <a:endParaRPr lang="cs-CZ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7180141"/>
                  </a:ext>
                </a:extLst>
              </a:tr>
              <a:tr h="3862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800">
                          <a:effectLst/>
                        </a:rPr>
                        <a:t>1951</a:t>
                      </a:r>
                      <a:endParaRPr lang="cs-CZ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800">
                          <a:effectLst/>
                        </a:rPr>
                        <a:t>15,301</a:t>
                      </a:r>
                      <a:endParaRPr lang="cs-CZ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13755004"/>
                  </a:ext>
                </a:extLst>
              </a:tr>
              <a:tr h="3862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800">
                          <a:effectLst/>
                        </a:rPr>
                        <a:t>1961</a:t>
                      </a:r>
                      <a:endParaRPr lang="cs-CZ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800">
                          <a:effectLst/>
                        </a:rPr>
                        <a:t>171,800</a:t>
                      </a:r>
                      <a:endParaRPr lang="cs-CZ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76916079"/>
                  </a:ext>
                </a:extLst>
              </a:tr>
              <a:tr h="3862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800">
                          <a:effectLst/>
                        </a:rPr>
                        <a:t>1971</a:t>
                      </a:r>
                      <a:endParaRPr lang="cs-CZ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800" dirty="0">
                          <a:effectLst/>
                        </a:rPr>
                        <a:t>446200 </a:t>
                      </a:r>
                      <a:r>
                        <a:rPr lang="cs-CZ" sz="2800" dirty="0" err="1">
                          <a:effectLst/>
                        </a:rPr>
                        <a:t>West</a:t>
                      </a:r>
                      <a:r>
                        <a:rPr lang="cs-CZ" sz="2800" dirty="0">
                          <a:effectLst/>
                        </a:rPr>
                        <a:t> </a:t>
                      </a:r>
                      <a:r>
                        <a:rPr lang="cs-CZ" sz="2800" dirty="0" err="1">
                          <a:effectLst/>
                        </a:rPr>
                        <a:t>Indians</a:t>
                      </a:r>
                      <a:r>
                        <a:rPr lang="cs-CZ" sz="2800" dirty="0">
                          <a:effectLst/>
                        </a:rPr>
                        <a:t> in </a:t>
                      </a:r>
                      <a:r>
                        <a:rPr lang="cs-CZ" sz="2800" dirty="0" err="1">
                          <a:effectLst/>
                        </a:rPr>
                        <a:t>England</a:t>
                      </a:r>
                      <a:r>
                        <a:rPr lang="cs-CZ" sz="2800" dirty="0">
                          <a:effectLst/>
                        </a:rPr>
                        <a:t>, </a:t>
                      </a:r>
                      <a:endParaRPr lang="cs-CZ" sz="2800" dirty="0" smtClean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800" dirty="0" err="1" smtClean="0">
                          <a:effectLst/>
                        </a:rPr>
                        <a:t>out</a:t>
                      </a:r>
                      <a:r>
                        <a:rPr lang="cs-CZ" sz="2800" dirty="0" smtClean="0">
                          <a:effectLst/>
                        </a:rPr>
                        <a:t> </a:t>
                      </a:r>
                      <a:r>
                        <a:rPr lang="cs-CZ" sz="2800" dirty="0" err="1">
                          <a:effectLst/>
                        </a:rPr>
                        <a:t>of</a:t>
                      </a:r>
                      <a:r>
                        <a:rPr lang="cs-CZ" sz="2800" dirty="0">
                          <a:effectLst/>
                        </a:rPr>
                        <a:t> </a:t>
                      </a:r>
                      <a:r>
                        <a:rPr lang="cs-CZ" sz="2800" dirty="0" err="1">
                          <a:effectLst/>
                        </a:rPr>
                        <a:t>which</a:t>
                      </a:r>
                      <a:r>
                        <a:rPr lang="cs-CZ" sz="2800" dirty="0">
                          <a:effectLst/>
                        </a:rPr>
                        <a:t> 223300 </a:t>
                      </a:r>
                      <a:r>
                        <a:rPr lang="cs-CZ" sz="2800" dirty="0" err="1">
                          <a:effectLst/>
                        </a:rPr>
                        <a:t>were</a:t>
                      </a:r>
                      <a:r>
                        <a:rPr lang="cs-CZ" sz="2800" dirty="0">
                          <a:effectLst/>
                        </a:rPr>
                        <a:t> </a:t>
                      </a:r>
                      <a:r>
                        <a:rPr lang="cs-CZ" sz="2800" dirty="0" err="1">
                          <a:effectLst/>
                        </a:rPr>
                        <a:t>born</a:t>
                      </a:r>
                      <a:r>
                        <a:rPr lang="cs-CZ" sz="2800" dirty="0">
                          <a:effectLst/>
                        </a:rPr>
                        <a:t> in UK, </a:t>
                      </a:r>
                      <a:r>
                        <a:rPr lang="cs-CZ" sz="2800" dirty="0" err="1">
                          <a:effectLst/>
                        </a:rPr>
                        <a:t>approx</a:t>
                      </a:r>
                      <a:r>
                        <a:rPr lang="cs-CZ" sz="2800" dirty="0">
                          <a:effectLst/>
                        </a:rPr>
                        <a:t>. 188100 </a:t>
                      </a:r>
                      <a:r>
                        <a:rPr lang="cs-CZ" sz="2800" dirty="0" err="1">
                          <a:effectLst/>
                        </a:rPr>
                        <a:t>were</a:t>
                      </a:r>
                      <a:r>
                        <a:rPr lang="cs-CZ" sz="2800" dirty="0">
                          <a:effectLst/>
                        </a:rPr>
                        <a:t> </a:t>
                      </a:r>
                      <a:r>
                        <a:rPr lang="cs-CZ" sz="2800" dirty="0" err="1">
                          <a:effectLst/>
                        </a:rPr>
                        <a:t>Jamaicans</a:t>
                      </a:r>
                      <a:r>
                        <a:rPr lang="cs-CZ" sz="2800" dirty="0">
                          <a:effectLst/>
                        </a:rPr>
                        <a:t> </a:t>
                      </a:r>
                      <a:endParaRPr lang="cs-CZ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83109104"/>
                  </a:ext>
                </a:extLst>
              </a:tr>
              <a:tr h="3862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800">
                          <a:effectLst/>
                        </a:rPr>
                        <a:t>1981</a:t>
                      </a:r>
                      <a:endParaRPr lang="cs-CZ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800">
                          <a:effectLst/>
                        </a:rPr>
                        <a:t>598627 West Indians in England</a:t>
                      </a:r>
                      <a:endParaRPr lang="cs-CZ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96686464"/>
                  </a:ext>
                </a:extLst>
              </a:tr>
              <a:tr h="3862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800">
                          <a:effectLst/>
                        </a:rPr>
                        <a:t>2011</a:t>
                      </a:r>
                      <a:endParaRPr lang="cs-CZ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800" dirty="0">
                          <a:effectLst/>
                        </a:rPr>
                        <a:t>1021540 </a:t>
                      </a:r>
                      <a:r>
                        <a:rPr lang="cs-CZ" sz="2800" dirty="0" err="1">
                          <a:effectLst/>
                        </a:rPr>
                        <a:t>West</a:t>
                      </a:r>
                      <a:r>
                        <a:rPr lang="cs-CZ" sz="2800" dirty="0">
                          <a:effectLst/>
                        </a:rPr>
                        <a:t> </a:t>
                      </a:r>
                      <a:r>
                        <a:rPr lang="cs-CZ" sz="2800" dirty="0" err="1">
                          <a:effectLst/>
                        </a:rPr>
                        <a:t>Indians</a:t>
                      </a:r>
                      <a:r>
                        <a:rPr lang="cs-CZ" sz="2800" dirty="0">
                          <a:effectLst/>
                        </a:rPr>
                        <a:t> in UK </a:t>
                      </a:r>
                      <a:endParaRPr lang="cs-CZ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54094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134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646176" y="2139061"/>
            <a:ext cx="3642360" cy="1325563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GEOGRAPHICAL DISTRIBUTION </a:t>
            </a:r>
            <a:br>
              <a:rPr lang="cs-CZ" dirty="0" smtClean="0"/>
            </a:br>
            <a:r>
              <a:rPr lang="cs-CZ" dirty="0" smtClean="0"/>
              <a:t>OF ETHNIC MINORITIES</a:t>
            </a:r>
            <a:endParaRPr lang="cs-CZ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940" y="0"/>
            <a:ext cx="4199769" cy="6582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69990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3009</TotalTime>
  <Words>2367</Words>
  <Application>Microsoft Office PowerPoint</Application>
  <PresentationFormat>Širokoúhlá obrazovka</PresentationFormat>
  <Paragraphs>240</Paragraphs>
  <Slides>27</Slides>
  <Notes>0</Notes>
  <HiddenSlides>1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34" baseType="lpstr">
      <vt:lpstr>72 Black</vt:lpstr>
      <vt:lpstr>Arial</vt:lpstr>
      <vt:lpstr>Calibri</vt:lpstr>
      <vt:lpstr>Calibri Light</vt:lpstr>
      <vt:lpstr>Times New Roman</vt:lpstr>
      <vt:lpstr>Verdana</vt:lpstr>
      <vt:lpstr>Motiv Office</vt:lpstr>
      <vt:lpstr>             Diversity, Identity and Success in Higher Education: British and European Perspective   British Situation    doc. Mgr. Pavlína Flajšarová,Ph.D. Department of English and American Studies Faculty of Arts Palacký University Czech Republic   </vt:lpstr>
      <vt:lpstr>Types of universities</vt:lpstr>
      <vt:lpstr>WINSTON CHURCHILL</vt:lpstr>
      <vt:lpstr>ETHNIC STRUCTURE OF UK POPULATION</vt:lpstr>
      <vt:lpstr>Prezentace aplikace PowerPoint</vt:lpstr>
      <vt:lpstr> CENSUS  – PEOPLE WITH CARIBBEAN ROOTS</vt:lpstr>
      <vt:lpstr>WINDRUSH</vt:lpstr>
      <vt:lpstr>CENSUS – PEOPLE WITH CARIBBEAN ROOTS</vt:lpstr>
      <vt:lpstr>GEOGRAPHICAL DISTRIBUTION  OF ETHNIC MINORITIES</vt:lpstr>
      <vt:lpstr>ENTRY RATE</vt:lpstr>
      <vt:lpstr>TRANSFORMATION OF UK HIGHER EDUCATION</vt:lpstr>
      <vt:lpstr>STUDENT MOBILITY</vt:lpstr>
      <vt:lpstr>INTERNATIONAL CLIMATE  AT UK UNIVERSITIES</vt:lpstr>
      <vt:lpstr>Internationalization of UK universities</vt:lpstr>
      <vt:lpstr>  Top 5 popular areas of study  (both undergraduate and postgraduate)  in 2017-2018: </vt:lpstr>
      <vt:lpstr>QS World University Rankings 2021 – Top 10 Universities in the UK </vt:lpstr>
      <vt:lpstr>Conditions for success in education</vt:lpstr>
      <vt:lpstr>Support of various initiatives and research groups in all levels of education</vt:lpstr>
      <vt:lpstr>Diversity in History</vt:lpstr>
      <vt:lpstr>Prezentace aplikace PowerPoint</vt:lpstr>
      <vt:lpstr>Pearson survey</vt:lpstr>
      <vt:lpstr>Diversity in Literature</vt:lpstr>
      <vt:lpstr> Louise Bennett  „Colonization in Reverse“</vt:lpstr>
      <vt:lpstr>GRACE NICHOLS „Island Man“</vt:lpstr>
      <vt:lpstr>BERNARDINE EVARISTO</vt:lpstr>
      <vt:lpstr>JOHN AGARD „ Alternative Anthem“</vt:lpstr>
      <vt:lpstr>Sources: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Diversity, Identity and Success in Higher Education: British and American Perspectives   British Situation    doc. Mgr. Pavlína Flajšarová,Ph.D. Department of English and American Studies Faculty of Arts Palacký University Czech Republic</dc:title>
  <dc:creator>KAA</dc:creator>
  <cp:lastModifiedBy>maresh</cp:lastModifiedBy>
  <cp:revision>31</cp:revision>
  <dcterms:created xsi:type="dcterms:W3CDTF">2022-01-16T20:18:17Z</dcterms:created>
  <dcterms:modified xsi:type="dcterms:W3CDTF">2022-02-27T19:20:57Z</dcterms:modified>
</cp:coreProperties>
</file>