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6" r:id="rId7"/>
    <p:sldId id="259" r:id="rId8"/>
    <p:sldId id="260" r:id="rId9"/>
    <p:sldId id="262" r:id="rId10"/>
    <p:sldId id="268" r:id="rId11"/>
    <p:sldId id="267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0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5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5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1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0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7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42B3-1B26-9240-9B43-D2D3D760199E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legraph.co.uk/news/uknews/5028913/All-you-need-to-know-about-immigration-in-Britain-toda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-711200"/>
            <a:ext cx="8432800" cy="7569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Immigrants </a:t>
            </a:r>
            <a:br>
              <a:rPr lang="en-US" sz="5400" dirty="0" smtClean="0"/>
            </a:br>
            <a:r>
              <a:rPr lang="en-US" sz="5400" dirty="0" smtClean="0"/>
              <a:t>in the British school system</a:t>
            </a:r>
            <a:br>
              <a:rPr lang="en-US" sz="5400" dirty="0" smtClean="0"/>
            </a:br>
            <a:r>
              <a:rPr lang="en-US" sz="3200" dirty="0" smtClean="0"/>
              <a:t>BS2M – Martin Dlabal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Mar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35" y="3231257"/>
            <a:ext cx="5567842" cy="324326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E08BBD9-C148-4785-9A07-3B03B98F5D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67" y="275272"/>
            <a:ext cx="1348740" cy="3060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F882E08-A090-4075-8C0C-AC695127F04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32" y="233997"/>
            <a:ext cx="1524000" cy="4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49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</a:t>
            </a:r>
            <a:br>
              <a:rPr lang="en-US" dirty="0" smtClean="0"/>
            </a:br>
            <a:r>
              <a:rPr lang="en-US" dirty="0" smtClean="0"/>
              <a:t>British and non-British children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Non-British children from Europe perform better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Immigrant families value education more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dirty="0" smtClean="0"/>
              <a:t>English as an additional language seems to be an indicator of educational outcome</a:t>
            </a:r>
          </a:p>
          <a:p>
            <a:endParaRPr lang="en-US" dirty="0" smtClean="0"/>
          </a:p>
          <a:p>
            <a:r>
              <a:rPr lang="en-US" dirty="0" smtClean="0"/>
              <a:t>The most of the thriving classes are around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133" y="56726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 for your attention.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68" y="1480245"/>
            <a:ext cx="7480300" cy="480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3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https://www.independent.co.uk/news/education/education-news/uk-schools-with-large-numbers-of-eu-migrant-pupils-perform-better-a7060106.html</a:t>
            </a:r>
          </a:p>
          <a:p>
            <a:r>
              <a:rPr lang="en-US" sz="1600" dirty="0" smtClean="0">
                <a:hlinkClick r:id="rId2"/>
              </a:rPr>
              <a:t>https://www.bbc.com/news/education-39285039</a:t>
            </a:r>
          </a:p>
          <a:p>
            <a:r>
              <a:rPr lang="en-US" sz="1600" dirty="0" smtClean="0">
                <a:hlinkClick r:id="rId2"/>
              </a:rPr>
              <a:t>https://www.theguardian.com/education/2012/sep/11/children-immigrant-families-uk-schools</a:t>
            </a:r>
          </a:p>
          <a:p>
            <a:r>
              <a:rPr lang="en-US" sz="1600" dirty="0" smtClean="0">
                <a:hlinkClick r:id="rId2"/>
              </a:rPr>
              <a:t>https://www.independent.co.uk/news/education/education-news/uk-schools-with-large-numbers-of-eu-migrant-pupils-perform-better-a7060106.html</a:t>
            </a:r>
          </a:p>
          <a:p>
            <a:r>
              <a:rPr lang="en-US" sz="1600" dirty="0" smtClean="0">
                <a:hlinkClick r:id="rId2"/>
              </a:rPr>
              <a:t>https://www.express.co.uk/comment/expresscomment/608118/Mass-migration-threat-our-children-education</a:t>
            </a:r>
          </a:p>
          <a:p>
            <a:r>
              <a:rPr lang="en-US" sz="1600" dirty="0" smtClean="0">
                <a:hlinkClick r:id="rId2"/>
              </a:rPr>
              <a:t>https://www.migrationwatchuk.org/briefing-paper/365</a:t>
            </a:r>
          </a:p>
          <a:p>
            <a:r>
              <a:rPr lang="en-US" sz="1600" dirty="0" smtClean="0">
                <a:hlinkClick r:id="rId2"/>
              </a:rPr>
              <a:t>https://www.telegraph.co.uk/news/uknews/5028913/All-you-need-to-know-about-immigration-in-Britain-today.html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294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5"/>
            <a:ext cx="8229600" cy="1143000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299105"/>
            <a:ext cx="8652933" cy="5254096"/>
          </a:xfrm>
        </p:spPr>
        <p:txBody>
          <a:bodyPr>
            <a:noAutofit/>
          </a:bodyPr>
          <a:lstStyle/>
          <a:p>
            <a:r>
              <a:rPr lang="en-US" sz="2800" dirty="0" smtClean="0"/>
              <a:t>Huge rise of immigration</a:t>
            </a:r>
          </a:p>
          <a:p>
            <a:endParaRPr lang="en-US" sz="2800" dirty="0" smtClean="0"/>
          </a:p>
          <a:p>
            <a:r>
              <a:rPr lang="en-US" sz="2800" dirty="0" smtClean="0"/>
              <a:t>700 000 school-aged children do not have </a:t>
            </a:r>
          </a:p>
          <a:p>
            <a:pPr marL="0" indent="0">
              <a:buNone/>
            </a:pPr>
            <a:r>
              <a:rPr lang="en-US" sz="2800" dirty="0" smtClean="0"/>
              <a:t>    at least one parent from UK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(one in every 15 pupils)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number has doubled since 2007 (and is growing)</a:t>
            </a:r>
          </a:p>
          <a:p>
            <a:endParaRPr lang="en-US" sz="2800" dirty="0" smtClean="0"/>
          </a:p>
          <a:p>
            <a:r>
              <a:rPr lang="en-US" sz="2800" dirty="0" smtClean="0"/>
              <a:t>The majority is from Poland and India</a:t>
            </a:r>
          </a:p>
          <a:p>
            <a:pPr marL="0" indent="0">
              <a:buNone/>
            </a:pPr>
            <a:r>
              <a:rPr lang="en-US" sz="2800" dirty="0" smtClean="0"/>
              <a:t>    followed by Pakistan and Lithuania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28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66" y="0"/>
            <a:ext cx="573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143"/>
            <a:ext cx="8229600" cy="1143000"/>
          </a:xfrm>
        </p:spPr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22218"/>
            <a:ext cx="8890000" cy="5401915"/>
          </a:xfrm>
        </p:spPr>
        <p:txBody>
          <a:bodyPr>
            <a:noAutofit/>
          </a:bodyPr>
          <a:lstStyle/>
          <a:p>
            <a:r>
              <a:rPr lang="en-US" sz="2800" dirty="0" smtClean="0"/>
              <a:t>Overcrowded and international classes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(mostly in London)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Harder to find a school place</a:t>
            </a:r>
          </a:p>
          <a:p>
            <a:pPr>
              <a:lnSpc>
                <a:spcPct val="150000"/>
              </a:lnSpc>
              <a:buFont typeface="Wingdings" charset="0"/>
              <a:buChar char="è"/>
            </a:pPr>
            <a:r>
              <a:rPr lang="en-US" sz="2800" dirty="0" smtClean="0"/>
              <a:t>big pressure</a:t>
            </a:r>
          </a:p>
          <a:p>
            <a:pPr>
              <a:lnSpc>
                <a:spcPct val="150000"/>
              </a:lnSpc>
              <a:buFont typeface="Wingdings" charset="0"/>
              <a:buChar char="è"/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The need of 1600 schools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 the next 9 years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4025723"/>
            <a:ext cx="4317999" cy="256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0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Social consequence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79925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Immigrant communities create social subcultures</a:t>
            </a:r>
          </a:p>
          <a:p>
            <a:pPr lvl="1"/>
            <a:r>
              <a:rPr lang="en-US" dirty="0" smtClean="0"/>
              <a:t>They mix neither with other immigrants nor with locals</a:t>
            </a:r>
          </a:p>
          <a:p>
            <a:pPr lvl="1"/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Social connections suffer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367" b="7367"/>
          <a:stretch>
            <a:fillRect/>
          </a:stretch>
        </p:blipFill>
        <p:spPr>
          <a:xfrm>
            <a:off x="457200" y="121073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947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 is getting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Migrants tend to have more children than Britons</a:t>
            </a:r>
          </a:p>
          <a:p>
            <a:endParaRPr lang="en-US" dirty="0" smtClean="0"/>
          </a:p>
          <a:p>
            <a:r>
              <a:rPr lang="en-US" dirty="0" smtClean="0"/>
              <a:t>Drastic growth of population</a:t>
            </a:r>
          </a:p>
          <a:p>
            <a:pPr lvl="1"/>
            <a:r>
              <a:rPr lang="en-US" sz="3200" dirty="0" smtClean="0"/>
              <a:t>10 millions in the next 10 or 20 years</a:t>
            </a:r>
          </a:p>
          <a:p>
            <a:pPr lvl="1"/>
            <a:endParaRPr lang="en-US" sz="3200" dirty="0" smtClean="0"/>
          </a:p>
          <a:p>
            <a:r>
              <a:rPr lang="en-US" dirty="0" smtClean="0"/>
              <a:t>British people are concerned about the levels of immigration and want to see them reduced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29"/>
            <a:ext cx="8229600" cy="1143000"/>
          </a:xfrm>
        </p:spPr>
        <p:txBody>
          <a:bodyPr/>
          <a:lstStyle/>
          <a:p>
            <a:r>
              <a:rPr lang="en-US" dirty="0" smtClean="0"/>
              <a:t>Why the UK?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used to receiving migrants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More hospitable and willing to integrate them</a:t>
            </a:r>
          </a:p>
          <a:p>
            <a:pPr>
              <a:lnSpc>
                <a:spcPct val="150000"/>
              </a:lnSpc>
              <a:buFont typeface="Wingdings" charset="0"/>
              <a:buChar char="è"/>
            </a:pPr>
            <a:r>
              <a:rPr lang="en-US" sz="2800" dirty="0" smtClean="0"/>
              <a:t> Easier to get the job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2" y="3132666"/>
            <a:ext cx="6068838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267"/>
            <a:ext cx="8534400" cy="56557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Introducing some version of the primary purpose rule</a:t>
            </a:r>
          </a:p>
          <a:p>
            <a:pPr lvl="1"/>
            <a:r>
              <a:rPr lang="en-US" sz="2400" dirty="0" smtClean="0"/>
              <a:t>Originally imposed in 1993</a:t>
            </a:r>
          </a:p>
          <a:p>
            <a:pPr lvl="1"/>
            <a:r>
              <a:rPr lang="en-US" sz="2400" dirty="0" smtClean="0"/>
              <a:t>The proof of someone following their spouse into Britain that the marriage was not entered into primarily to obtain admission to the UK</a:t>
            </a:r>
          </a:p>
          <a:p>
            <a:pPr lvl="1"/>
            <a:r>
              <a:rPr lang="en-US" sz="2400" dirty="0" smtClean="0"/>
              <a:t>Abolished in 1997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Increasing  the number of failed asylum seekers that are deported</a:t>
            </a:r>
          </a:p>
          <a:p>
            <a:endParaRPr lang="en-US" sz="2800" dirty="0" smtClean="0"/>
          </a:p>
          <a:p>
            <a:r>
              <a:rPr lang="en-US" sz="2800" dirty="0" smtClean="0"/>
              <a:t>Increasing the controls on the borders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73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304</Words>
  <Application>Microsoft Office PowerPoint</Application>
  <PresentationFormat>Předvádění na obrazovce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Immigrants  in the British school system BS2M – Martin Dlabal  Mar </vt:lpstr>
      <vt:lpstr>Statistics</vt:lpstr>
      <vt:lpstr>Prezentace aplikace PowerPoint</vt:lpstr>
      <vt:lpstr>Consequences</vt:lpstr>
      <vt:lpstr>Prezentace aplikace PowerPoint</vt:lpstr>
      <vt:lpstr>Prezentace aplikace PowerPoint</vt:lpstr>
      <vt:lpstr>The situation is getting worse</vt:lpstr>
      <vt:lpstr>Why the UK?</vt:lpstr>
      <vt:lpstr>Possible solutions</vt:lpstr>
      <vt:lpstr>Prezentace aplikace PowerPoint</vt:lpstr>
      <vt:lpstr>Comparison between  British and non-British children </vt:lpstr>
      <vt:lpstr>Prezentace aplikace PowerPoint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Immigrants  in the British school system</dc:title>
  <dc:creator>Martin Dlabal</dc:creator>
  <cp:lastModifiedBy>maresh</cp:lastModifiedBy>
  <cp:revision>22</cp:revision>
  <dcterms:created xsi:type="dcterms:W3CDTF">2018-09-27T14:02:24Z</dcterms:created>
  <dcterms:modified xsi:type="dcterms:W3CDTF">2022-02-27T19:20:44Z</dcterms:modified>
</cp:coreProperties>
</file>