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8" r:id="rId9"/>
    <p:sldId id="269" r:id="rId10"/>
    <p:sldId id="270"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2" pos="4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E05"/>
    <a:srgbClr val="006FAD"/>
    <a:srgbClr val="5D5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4" d="100"/>
          <a:sy n="84" d="100"/>
        </p:scale>
        <p:origin x="581" y="82"/>
      </p:cViewPr>
      <p:guideLst>
        <p:guide orient="horz" pos="2840"/>
        <p:guide pos="4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2739D-2009-4767-A581-D896D2A331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468DA57-BEEE-4B22-ADB2-02571D9B0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E6EACF-977F-48C2-887E-99CC17AA0B1B}"/>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0D61AAFC-1C9A-4C9D-B44E-DF12BC5A28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051EDA-4DCF-46D0-BD0E-35F4E9130A7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38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23B8C-98A9-4E8B-BF9E-BB2441F194E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FCAF4EA-1965-4600-8003-5E2D6DF65DC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605CC4-3501-4466-B9C5-643BD88F93DF}"/>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3DC8E214-CDA0-4C25-A828-C9AB9391A4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C96A46-C211-47FE-888B-C50B532F2B87}"/>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2317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0DB3E69-83F3-4BAA-9B90-456B472D07C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D665ACF-BAB7-4A21-80ED-D063892FFB4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203E03-0F55-4D15-8AD0-A122A57713E5}"/>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035DBAA1-1CFF-4B80-B4DA-84E8AA5F2C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F5CF6A-D2F6-44F3-8D49-55C8ED378231}"/>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2485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738C8-DD0D-4901-89AF-180BBCC556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0266499-281F-49B7-9204-2D20E9AA55B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2390ED8-26A1-4267-B1C5-E4E5004C5177}"/>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3D9581A1-C204-4B08-9A94-32647675F3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8943AA-88E7-46C4-8974-75CE25B40E3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9029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C5A0D-F01F-48EF-B0EF-0BE950D3F95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9731304-D1CA-4504-AF34-8A8E14EBB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723D9525-3664-426D-BF57-2FD8AFC3FD45}"/>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A4922FDE-5BFF-4169-957D-94452BF2BB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FF848B-E7AF-4920-BC1F-5E479A9164B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8868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3BD5DB-98CE-40BD-B4DF-20CF1260612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F13946E-F254-4D69-9B53-F58AC0E9102E}"/>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87E6911A-F8CA-4EB7-9A01-07F1B4BD2B95}"/>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8FD078E-9F93-40F1-B3C2-33A684AE0EAE}"/>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6" name="Zástupný symbol pro zápatí 5">
            <a:extLst>
              <a:ext uri="{FF2B5EF4-FFF2-40B4-BE49-F238E27FC236}">
                <a16:creationId xmlns:a16="http://schemas.microsoft.com/office/drawing/2014/main" id="{281793D6-803E-4844-9A1A-D8EAF1BF2C0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E0FF144-0737-440F-AC60-A57118FD568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856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31595-A148-4884-9E00-B55B721CCFB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226FCEE-7529-4B59-B017-40ECD848B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79AC3CA-8949-4592-9577-315D6699DE2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511C5D0-A2D5-4CD0-B6BA-F782124C4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BC6DAE7-101A-484F-8664-FE6169B24FA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1412D3E-C63F-415C-A2E4-B948FF738BFD}"/>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8" name="Zástupný symbol pro zápatí 7">
            <a:extLst>
              <a:ext uri="{FF2B5EF4-FFF2-40B4-BE49-F238E27FC236}">
                <a16:creationId xmlns:a16="http://schemas.microsoft.com/office/drawing/2014/main" id="{5DC0445E-6316-4FCD-AF83-23E0992A03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1CC95D5-C9C4-4ABD-AE49-AB12884AF67D}"/>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18640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40592B-4E2D-4F9B-86A6-AAEDDE1EDC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E0B768B-F6A4-43D2-A7CD-13B04044BC04}"/>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4" name="Zástupný symbol pro zápatí 3">
            <a:extLst>
              <a:ext uri="{FF2B5EF4-FFF2-40B4-BE49-F238E27FC236}">
                <a16:creationId xmlns:a16="http://schemas.microsoft.com/office/drawing/2014/main" id="{4E4039A5-5744-4951-B29A-3E3B1209E1F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EE77EC-CC0B-44FA-8BA7-04455E265A68}"/>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79512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4EA55CC-71CA-4D32-B1C7-2417D49086D3}"/>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3" name="Zástupný symbol pro zápatí 2">
            <a:extLst>
              <a:ext uri="{FF2B5EF4-FFF2-40B4-BE49-F238E27FC236}">
                <a16:creationId xmlns:a16="http://schemas.microsoft.com/office/drawing/2014/main" id="{4A70FEC6-D3E1-4E94-8666-EC73CB10338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B65A07C-468B-441E-8715-F5B0797B164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62303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86780-2914-4478-801C-0AB72A81B21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49C1BF78-27BA-47DC-916A-697D8AB13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83D36E1-E73D-40D6-89E9-E51AD0DE2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AA6A2B7-01C7-486C-9AEF-2EF350BD739F}"/>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6" name="Zástupný symbol pro zápatí 5">
            <a:extLst>
              <a:ext uri="{FF2B5EF4-FFF2-40B4-BE49-F238E27FC236}">
                <a16:creationId xmlns:a16="http://schemas.microsoft.com/office/drawing/2014/main" id="{F6E9F9B7-F201-4BA4-AC14-850181121D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B36196-E1B4-4807-B4DD-6402C89D414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7896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FCBCD-C0C7-4F44-B3D3-72EF501BB3A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D7AD772-3543-4111-A646-DEE432588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0909B44-581C-4EE9-A397-7BB4CCD54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F9AC1C8-6591-48B3-B261-05EEF47EACAE}"/>
              </a:ext>
            </a:extLst>
          </p:cNvPr>
          <p:cNvSpPr>
            <a:spLocks noGrp="1"/>
          </p:cNvSpPr>
          <p:nvPr>
            <p:ph type="dt" sz="half" idx="10"/>
          </p:nvPr>
        </p:nvSpPr>
        <p:spPr/>
        <p:txBody>
          <a:bodyPr/>
          <a:lstStyle/>
          <a:p>
            <a:fld id="{AF665B58-CBC4-4446-917C-C283EF106C1C}" type="datetimeFigureOut">
              <a:rPr lang="cs-CZ" smtClean="0"/>
              <a:t>27.02.2022</a:t>
            </a:fld>
            <a:endParaRPr lang="cs-CZ"/>
          </a:p>
        </p:txBody>
      </p:sp>
      <p:sp>
        <p:nvSpPr>
          <p:cNvPr id="6" name="Zástupný symbol pro zápatí 5">
            <a:extLst>
              <a:ext uri="{FF2B5EF4-FFF2-40B4-BE49-F238E27FC236}">
                <a16:creationId xmlns:a16="http://schemas.microsoft.com/office/drawing/2014/main" id="{6ACC149B-EE11-4E8A-9379-DB877F1D97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068A0B4-0956-4833-AF3F-8D7F5531884B}"/>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04146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222C350-2EEB-470C-9E42-A92A4251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C06D194-3143-43C3-9B24-F273B947D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4D025A-6E40-424F-9A09-40E554027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65B58-CBC4-4446-917C-C283EF106C1C}" type="datetimeFigureOut">
              <a:rPr lang="cs-CZ" smtClean="0"/>
              <a:t>27.02.2022</a:t>
            </a:fld>
            <a:endParaRPr lang="cs-CZ"/>
          </a:p>
        </p:txBody>
      </p:sp>
      <p:sp>
        <p:nvSpPr>
          <p:cNvPr id="5" name="Zástupný symbol pro zápatí 4">
            <a:extLst>
              <a:ext uri="{FF2B5EF4-FFF2-40B4-BE49-F238E27FC236}">
                <a16:creationId xmlns:a16="http://schemas.microsoft.com/office/drawing/2014/main" id="{B1FA5650-24E3-47E8-98F3-5ECC96ADB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83202C0-B751-4DF5-8C02-0F717BBF4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6F56-A927-4641-9E14-2B17DEB6CED2}" type="slidenum">
              <a:rPr lang="cs-CZ" smtClean="0"/>
              <a:t>‹#›</a:t>
            </a:fld>
            <a:endParaRPr lang="cs-CZ"/>
          </a:p>
        </p:txBody>
      </p:sp>
    </p:spTree>
    <p:extLst>
      <p:ext uri="{BB962C8B-B14F-4D97-AF65-F5344CB8AC3E}">
        <p14:creationId xmlns:p14="http://schemas.microsoft.com/office/powerpoint/2010/main" val="129294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4EECF-51BE-4C72-8AA9-67033A4447C4}"/>
              </a:ext>
            </a:extLst>
          </p:cNvPr>
          <p:cNvSpPr>
            <a:spLocks noGrp="1"/>
          </p:cNvSpPr>
          <p:nvPr>
            <p:ph type="ctrTitle"/>
          </p:nvPr>
        </p:nvSpPr>
        <p:spPr>
          <a:xfrm>
            <a:off x="1808702" y="3898371"/>
            <a:ext cx="9465549" cy="1225216"/>
          </a:xfrm>
        </p:spPr>
        <p:txBody>
          <a:bodyPr>
            <a:noAutofit/>
          </a:bodyPr>
          <a:lstStyle/>
          <a:p>
            <a:r>
              <a:rPr lang="en-US" sz="4400" b="1" dirty="0">
                <a:solidFill>
                  <a:srgbClr val="E7AE05"/>
                </a:solidFill>
                <a:latin typeface="+mn-lt"/>
                <a:cs typeface="Arial" panose="020B0604020202020204" pitchFamily="34" charset="0"/>
              </a:rPr>
              <a:t>The situation in the 20th century and the shift in people's mindset</a:t>
            </a:r>
            <a:endParaRPr lang="cs-CZ" sz="4400" b="1" dirty="0">
              <a:solidFill>
                <a:srgbClr val="E7AE05"/>
              </a:solidFill>
              <a:latin typeface="+mn-lt"/>
              <a:cs typeface="Arial" panose="020B0604020202020204" pitchFamily="34" charset="0"/>
            </a:endParaRPr>
          </a:p>
        </p:txBody>
      </p:sp>
      <p:pic>
        <p:nvPicPr>
          <p:cNvPr id="5" name="Obrázek 4">
            <a:extLst>
              <a:ext uri="{FF2B5EF4-FFF2-40B4-BE49-F238E27FC236}">
                <a16:creationId xmlns:a16="http://schemas.microsoft.com/office/drawing/2014/main" id="{4596461D-18B3-4580-AD6D-BC21CA0CB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91" y="233959"/>
            <a:ext cx="2274970" cy="2953889"/>
          </a:xfrm>
          <a:prstGeom prst="rect">
            <a:avLst/>
          </a:prstGeom>
        </p:spPr>
      </p:pic>
      <p:sp>
        <p:nvSpPr>
          <p:cNvPr id="4" name="Nadpis 1">
            <a:extLst>
              <a:ext uri="{FF2B5EF4-FFF2-40B4-BE49-F238E27FC236}">
                <a16:creationId xmlns:a16="http://schemas.microsoft.com/office/drawing/2014/main" id="{BEE96B80-233E-461C-B51F-7E70C5AB4A05}"/>
              </a:ext>
            </a:extLst>
          </p:cNvPr>
          <p:cNvSpPr txBox="1">
            <a:spLocks/>
          </p:cNvSpPr>
          <p:nvPr/>
        </p:nvSpPr>
        <p:spPr>
          <a:xfrm>
            <a:off x="1808702" y="5221501"/>
            <a:ext cx="9465549" cy="709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200" b="1" dirty="0">
                <a:solidFill>
                  <a:srgbClr val="E7AE05"/>
                </a:solidFill>
                <a:latin typeface="Arial" panose="020B0604020202020204" pitchFamily="34" charset="0"/>
                <a:cs typeface="Arial" panose="020B0604020202020204" pitchFamily="34" charset="0"/>
              </a:rPr>
              <a:t>Tomáš Hubálek</a:t>
            </a:r>
          </a:p>
        </p:txBody>
      </p:sp>
      <p:pic>
        <p:nvPicPr>
          <p:cNvPr id="6" name="Obrázek 5">
            <a:extLst>
              <a:ext uri="{FF2B5EF4-FFF2-40B4-BE49-F238E27FC236}">
                <a16:creationId xmlns:a16="http://schemas.microsoft.com/office/drawing/2014/main" id="{8E08BBD9-C148-4785-9A07-3B03B98F5D4C}"/>
              </a:ext>
            </a:extLst>
          </p:cNvPr>
          <p:cNvPicPr/>
          <p:nvPr/>
        </p:nvPicPr>
        <p:blipFill>
          <a:blip r:embed="rId4">
            <a:extLst>
              <a:ext uri="{28A0092B-C50C-407E-A947-70E740481C1C}">
                <a14:useLocalDpi xmlns:a14="http://schemas.microsoft.com/office/drawing/2010/main" val="0"/>
              </a:ext>
            </a:extLst>
          </a:blip>
          <a:stretch>
            <a:fillRect/>
          </a:stretch>
        </p:blipFill>
        <p:spPr>
          <a:xfrm>
            <a:off x="2223071" y="842962"/>
            <a:ext cx="1348740" cy="306070"/>
          </a:xfrm>
          <a:prstGeom prst="rect">
            <a:avLst/>
          </a:prstGeom>
        </p:spPr>
      </p:pic>
      <p:pic>
        <p:nvPicPr>
          <p:cNvPr id="7" name="Obrázek 6">
            <a:extLst>
              <a:ext uri="{FF2B5EF4-FFF2-40B4-BE49-F238E27FC236}">
                <a16:creationId xmlns:a16="http://schemas.microsoft.com/office/drawing/2014/main" id="{8F882E08-A090-4075-8C0C-AC695127F040}"/>
              </a:ext>
            </a:extLst>
          </p:cNvPr>
          <p:cNvPicPr/>
          <p:nvPr/>
        </p:nvPicPr>
        <p:blipFill>
          <a:blip r:embed="rId5">
            <a:extLst>
              <a:ext uri="{28A0092B-C50C-407E-A947-70E740481C1C}">
                <a14:useLocalDpi xmlns:a14="http://schemas.microsoft.com/office/drawing/2010/main" val="0"/>
              </a:ext>
            </a:extLst>
          </a:blip>
          <a:stretch>
            <a:fillRect/>
          </a:stretch>
        </p:blipFill>
        <p:spPr>
          <a:xfrm>
            <a:off x="4165536" y="801687"/>
            <a:ext cx="1524000" cy="408305"/>
          </a:xfrm>
          <a:prstGeom prst="rect">
            <a:avLst/>
          </a:prstGeom>
        </p:spPr>
      </p:pic>
    </p:spTree>
    <p:extLst>
      <p:ext uri="{BB962C8B-B14F-4D97-AF65-F5344CB8AC3E}">
        <p14:creationId xmlns:p14="http://schemas.microsoft.com/office/powerpoint/2010/main" val="133286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5F5A68B4-1D21-45A1-8EE1-A8083FB22E2B}"/>
              </a:ext>
            </a:extLst>
          </p:cNvPr>
          <p:cNvSpPr>
            <a:spLocks noGrp="1"/>
          </p:cNvSpPr>
          <p:nvPr>
            <p:ph type="subTitle" idx="1"/>
          </p:nvPr>
        </p:nvSpPr>
        <p:spPr/>
        <p:txBody>
          <a:bodyPr>
            <a:normAutofit/>
          </a:bodyPr>
          <a:lstStyle/>
          <a:p>
            <a:r>
              <a:rPr lang="cs-CZ" sz="3600" b="1" dirty="0" err="1">
                <a:solidFill>
                  <a:srgbClr val="E7AE05"/>
                </a:solidFill>
                <a:ea typeface="+mj-ea"/>
                <a:cs typeface="Arial" panose="020B0604020202020204" pitchFamily="34" charset="0"/>
              </a:rPr>
              <a:t>Thank</a:t>
            </a:r>
            <a:r>
              <a:rPr lang="cs-CZ" sz="3600" dirty="0"/>
              <a:t> </a:t>
            </a:r>
            <a:r>
              <a:rPr lang="cs-CZ" sz="3600" b="1" dirty="0" err="1">
                <a:solidFill>
                  <a:srgbClr val="E7AE05"/>
                </a:solidFill>
                <a:ea typeface="+mj-ea"/>
                <a:cs typeface="Arial" panose="020B0604020202020204" pitchFamily="34" charset="0"/>
              </a:rPr>
              <a:t>you</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for</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your</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attention</a:t>
            </a:r>
            <a:r>
              <a:rPr lang="cs-CZ" sz="3600" b="1" dirty="0">
                <a:solidFill>
                  <a:srgbClr val="E7AE05"/>
                </a:solidFill>
                <a:ea typeface="+mj-ea"/>
                <a:cs typeface="Arial" panose="020B0604020202020204" pitchFamily="34" charset="0"/>
              </a:rPr>
              <a:t>.</a:t>
            </a:r>
          </a:p>
        </p:txBody>
      </p:sp>
    </p:spTree>
    <p:extLst>
      <p:ext uri="{BB962C8B-B14F-4D97-AF65-F5344CB8AC3E}">
        <p14:creationId xmlns:p14="http://schemas.microsoft.com/office/powerpoint/2010/main" val="401916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BF4EECF-51BE-4C72-8AA9-67033A4447C4}"/>
              </a:ext>
            </a:extLst>
          </p:cNvPr>
          <p:cNvSpPr>
            <a:spLocks noGrp="1"/>
          </p:cNvSpPr>
          <p:nvPr>
            <p:ph type="title"/>
          </p:nvPr>
        </p:nvSpPr>
        <p:spPr>
          <a:xfrm>
            <a:off x="838201" y="365125"/>
            <a:ext cx="5251316" cy="1807305"/>
          </a:xfrm>
        </p:spPr>
        <p:txBody>
          <a:bodyPr>
            <a:normAutofit/>
          </a:bodyPr>
          <a:lstStyle/>
          <a:p>
            <a:r>
              <a:rPr lang="en-GB" sz="3600" b="1" dirty="0">
                <a:solidFill>
                  <a:srgbClr val="E7AE05"/>
                </a:solidFill>
                <a:latin typeface="+mn-lt"/>
                <a:cs typeface="Arial" panose="020B0604020202020204" pitchFamily="34" charset="0"/>
              </a:rPr>
              <a:t>In this </a:t>
            </a:r>
            <a:r>
              <a:rPr lang="cs-CZ" sz="3600" b="1" dirty="0">
                <a:solidFill>
                  <a:srgbClr val="E7AE05"/>
                </a:solidFill>
                <a:latin typeface="+mn-lt"/>
                <a:cs typeface="Arial" panose="020B0604020202020204" pitchFamily="34" charset="0"/>
              </a:rPr>
              <a:t>modul</a:t>
            </a:r>
            <a:r>
              <a:rPr lang="en-GB" sz="3600" b="1" dirty="0">
                <a:solidFill>
                  <a:srgbClr val="E7AE05"/>
                </a:solidFill>
                <a:latin typeface="+mn-lt"/>
                <a:cs typeface="Arial" panose="020B0604020202020204" pitchFamily="34" charset="0"/>
              </a:rPr>
              <a:t> you will get acquainted with:</a:t>
            </a:r>
            <a:r>
              <a:rPr lang="cs-CZ" sz="4100" dirty="0">
                <a:latin typeface="+mn-lt"/>
              </a:rPr>
              <a:t/>
            </a:r>
            <a:br>
              <a:rPr lang="cs-CZ" sz="4100" dirty="0">
                <a:latin typeface="+mn-lt"/>
              </a:rPr>
            </a:br>
            <a:endParaRPr lang="cs-CZ" sz="4100" b="1" dirty="0">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91CD208B-7CF1-4F44-929C-B7273DD3DE37}"/>
              </a:ext>
            </a:extLst>
          </p:cNvPr>
          <p:cNvSpPr>
            <a:spLocks noGrp="1"/>
          </p:cNvSpPr>
          <p:nvPr>
            <p:ph idx="1"/>
          </p:nvPr>
        </p:nvSpPr>
        <p:spPr>
          <a:xfrm>
            <a:off x="838200" y="2333297"/>
            <a:ext cx="4619621" cy="3843666"/>
          </a:xfrm>
        </p:spPr>
        <p:txBody>
          <a:bodyPr>
            <a:normAutofit/>
          </a:bodyPr>
          <a:lstStyle/>
          <a:p>
            <a:pPr lvl="0" algn="just"/>
            <a:r>
              <a:rPr lang="en-GB" sz="2400" dirty="0"/>
              <a:t>definition of the term feminism</a:t>
            </a:r>
            <a:endParaRPr lang="cs-CZ" sz="2400" dirty="0"/>
          </a:p>
          <a:p>
            <a:pPr lvl="0" algn="just"/>
            <a:r>
              <a:rPr lang="en-GB" sz="2400" dirty="0"/>
              <a:t>conditions of equality asserted and requested by the suffragettes</a:t>
            </a:r>
            <a:endParaRPr lang="cs-CZ" sz="2400" dirty="0"/>
          </a:p>
          <a:p>
            <a:pPr lvl="0" algn="just"/>
            <a:r>
              <a:rPr lang="en-GB" sz="2400" dirty="0"/>
              <a:t>the main causes of the second wave of feminism</a:t>
            </a:r>
            <a:endParaRPr lang="cs-CZ" sz="2400" dirty="0"/>
          </a:p>
          <a:p>
            <a:pPr lvl="0" algn="just"/>
            <a:r>
              <a:rPr lang="en-GB" sz="2400" dirty="0"/>
              <a:t>classification and characteristics of types of feminism</a:t>
            </a:r>
            <a:endParaRPr lang="cs-CZ" sz="2400" dirty="0"/>
          </a:p>
        </p:txBody>
      </p:sp>
      <p:pic>
        <p:nvPicPr>
          <p:cNvPr id="1026" name="Picture 2" descr="emancipation-156066_1280">
            <a:extLst>
              <a:ext uri="{FF2B5EF4-FFF2-40B4-BE49-F238E27FC236}">
                <a16:creationId xmlns:a16="http://schemas.microsoft.com/office/drawing/2014/main" id="{765AC9E9-AFE0-47E6-BAB3-19A5C3535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01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0CA1C61B-90CC-4D60-8C38-56FA7B8C6014}"/>
              </a:ext>
            </a:extLst>
          </p:cNvPr>
          <p:cNvSpPr txBox="1">
            <a:spLocks/>
          </p:cNvSpPr>
          <p:nvPr/>
        </p:nvSpPr>
        <p:spPr>
          <a:xfrm>
            <a:off x="2142837" y="1814941"/>
            <a:ext cx="8783782" cy="446578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endParaRPr lang="cs-CZ" sz="3200"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6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635BFB2-400C-40E2-86E9-67D319D18BDD}"/>
              </a:ext>
            </a:extLst>
          </p:cNvPr>
          <p:cNvSpPr>
            <a:spLocks noGrp="1"/>
          </p:cNvSpPr>
          <p:nvPr>
            <p:ph type="title"/>
          </p:nvPr>
        </p:nvSpPr>
        <p:spPr>
          <a:xfrm>
            <a:off x="1889760" y="365125"/>
            <a:ext cx="9316720" cy="1325563"/>
          </a:xfrm>
        </p:spPr>
        <p:txBody>
          <a:bodyPr>
            <a:noAutofit/>
          </a:bodyPr>
          <a:lstStyle/>
          <a:p>
            <a:r>
              <a:rPr lang="en-US" sz="3600" b="1" dirty="0">
                <a:solidFill>
                  <a:srgbClr val="E7AE05"/>
                </a:solidFill>
                <a:latin typeface="+mn-lt"/>
                <a:cs typeface="Arial" panose="020B0604020202020204" pitchFamily="34" charset="0"/>
              </a:rPr>
              <a:t>Feminism, emancipation and change in the first half of the 20th century</a:t>
            </a:r>
            <a:r>
              <a:rPr lang="cs-CZ" sz="3600" dirty="0">
                <a:latin typeface="+mn-lt"/>
              </a:rPr>
              <a:t/>
            </a:r>
            <a:br>
              <a:rPr lang="cs-CZ" sz="3600" dirty="0">
                <a:latin typeface="+mn-lt"/>
              </a:rPr>
            </a:br>
            <a:endParaRPr lang="cs-CZ" sz="3600" dirty="0">
              <a:latin typeface="+mn-lt"/>
            </a:endParaRPr>
          </a:p>
        </p:txBody>
      </p:sp>
      <p:sp>
        <p:nvSpPr>
          <p:cNvPr id="5" name="Zástupný obsah 4">
            <a:extLst>
              <a:ext uri="{FF2B5EF4-FFF2-40B4-BE49-F238E27FC236}">
                <a16:creationId xmlns:a16="http://schemas.microsoft.com/office/drawing/2014/main" id="{FF4EBB53-FD4B-4D3C-9798-7B6DD7456FF6}"/>
              </a:ext>
            </a:extLst>
          </p:cNvPr>
          <p:cNvSpPr>
            <a:spLocks noGrp="1"/>
          </p:cNvSpPr>
          <p:nvPr>
            <p:ph idx="1"/>
          </p:nvPr>
        </p:nvSpPr>
        <p:spPr>
          <a:xfrm>
            <a:off x="1889760" y="1825625"/>
            <a:ext cx="9316720" cy="4351338"/>
          </a:xfrm>
        </p:spPr>
        <p:txBody>
          <a:bodyPr>
            <a:normAutofit fontScale="92500" lnSpcReduction="20000"/>
          </a:bodyPr>
          <a:lstStyle/>
          <a:p>
            <a:pPr algn="just"/>
            <a:r>
              <a:rPr lang="en-GB" b="1" dirty="0"/>
              <a:t>Emancipation </a:t>
            </a:r>
            <a:r>
              <a:rPr lang="en-GB" dirty="0"/>
              <a:t>was originally understood as the acquisition of certain freedom or equality of a certain group of people through the use of force (in the Middle Ages it was sought by burghers or people who belonged to non-Roman Catholic religions, in the Modern Age by villeins, slaves in the USA, etc.). In later stages, emancipation is primarily related to efforts to equalize and gain women's independence from men</a:t>
            </a:r>
            <a:r>
              <a:rPr lang="cs-CZ" dirty="0"/>
              <a:t>.</a:t>
            </a:r>
          </a:p>
          <a:p>
            <a:pPr marL="0" indent="0" algn="just">
              <a:buNone/>
            </a:pPr>
            <a:endParaRPr lang="cs-CZ" dirty="0"/>
          </a:p>
          <a:p>
            <a:pPr algn="just"/>
            <a:r>
              <a:rPr lang="en-GB" b="1" dirty="0"/>
              <a:t>Feminism</a:t>
            </a:r>
            <a:r>
              <a:rPr lang="en-GB" dirty="0"/>
              <a:t> was a specific form of female emancipation. Especially in its early stages, it was often associated with more militant expressions of women striving for equality in society. This "struggle" of women for their own rights ceased to be violent in the 1960s.</a:t>
            </a:r>
            <a:endParaRPr lang="cs-CZ" dirty="0"/>
          </a:p>
          <a:p>
            <a:pPr algn="just"/>
            <a:endParaRPr lang="cs-CZ" dirty="0"/>
          </a:p>
        </p:txBody>
      </p:sp>
    </p:spTree>
    <p:extLst>
      <p:ext uri="{BB962C8B-B14F-4D97-AF65-F5344CB8AC3E}">
        <p14:creationId xmlns:p14="http://schemas.microsoft.com/office/powerpoint/2010/main" val="202869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CE93BDAF-1FCE-4F18-B01E-AE54C4A71D74}"/>
              </a:ext>
            </a:extLst>
          </p:cNvPr>
          <p:cNvSpPr>
            <a:spLocks noGrp="1"/>
          </p:cNvSpPr>
          <p:nvPr>
            <p:ph type="title"/>
          </p:nvPr>
        </p:nvSpPr>
        <p:spPr>
          <a:xfrm>
            <a:off x="6513788" y="365125"/>
            <a:ext cx="4840010" cy="1807305"/>
          </a:xfrm>
        </p:spPr>
        <p:txBody>
          <a:bodyPr>
            <a:normAutofit/>
          </a:bodyPr>
          <a:lstStyle/>
          <a:p>
            <a:r>
              <a:rPr lang="en-GB" sz="3600" b="1" dirty="0">
                <a:solidFill>
                  <a:srgbClr val="E7AE05"/>
                </a:solidFill>
                <a:latin typeface="+mn-lt"/>
                <a:cs typeface="Arial" panose="020B0604020202020204" pitchFamily="34" charset="0"/>
              </a:rPr>
              <a:t>Suffragettes</a:t>
            </a:r>
            <a:endParaRPr lang="cs-CZ" sz="3600" b="1" dirty="0">
              <a:solidFill>
                <a:srgbClr val="E7AE05"/>
              </a:solidFill>
              <a:latin typeface="+mn-lt"/>
              <a:cs typeface="Arial" panose="020B0604020202020204" pitchFamily="34" charset="0"/>
            </a:endParaRPr>
          </a:p>
        </p:txBody>
      </p:sp>
      <p:pic>
        <p:nvPicPr>
          <p:cNvPr id="2050" name="Picture 2">
            <a:extLst>
              <a:ext uri="{FF2B5EF4-FFF2-40B4-BE49-F238E27FC236}">
                <a16:creationId xmlns:a16="http://schemas.microsoft.com/office/drawing/2014/main" id="{6BFC4A9B-1B27-4D26-8D80-5EEB6562FF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0673"/>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0DD65E75-467D-42DC-BEA2-CFFB074F911B}"/>
              </a:ext>
            </a:extLst>
          </p:cNvPr>
          <p:cNvSpPr>
            <a:spLocks noGrp="1"/>
          </p:cNvSpPr>
          <p:nvPr>
            <p:ph idx="1"/>
          </p:nvPr>
        </p:nvSpPr>
        <p:spPr>
          <a:xfrm>
            <a:off x="6527799" y="1830314"/>
            <a:ext cx="4840010" cy="3843666"/>
          </a:xfrm>
        </p:spPr>
        <p:txBody>
          <a:bodyPr>
            <a:noAutofit/>
          </a:bodyPr>
          <a:lstStyle/>
          <a:p>
            <a:pPr lvl="0" algn="just"/>
            <a:r>
              <a:rPr lang="en-GB" sz="2000" dirty="0"/>
              <a:t>The first wave of feminism was marked by women's efforts to achieve equal political rights with men and it is very often referred to as the suffragette era.</a:t>
            </a:r>
            <a:endParaRPr lang="cs-CZ" sz="2000" dirty="0"/>
          </a:p>
          <a:p>
            <a:pPr lvl="0" algn="just"/>
            <a:r>
              <a:rPr lang="en-GB" sz="2000" dirty="0"/>
              <a:t>The activities of suffragettes is getting more intensive at the beginning of the 20th century and is gaining global support and popularity.</a:t>
            </a:r>
            <a:endParaRPr lang="cs-CZ" sz="2000" dirty="0"/>
          </a:p>
          <a:p>
            <a:pPr lvl="0" algn="just"/>
            <a:r>
              <a:rPr lang="en-GB" sz="2000" dirty="0"/>
              <a:t>On the other hand, the period of the 1920s is considered a period of decline of suffragettes. Partly because many states accepted their demands (after the first end of World War II), partly because suffragettes became too militant.</a:t>
            </a:r>
            <a:endParaRPr lang="cs-CZ" sz="2000" dirty="0"/>
          </a:p>
          <a:p>
            <a:pPr algn="just"/>
            <a:endParaRPr lang="cs-CZ" sz="2000" dirty="0"/>
          </a:p>
        </p:txBody>
      </p:sp>
      <p:sp>
        <p:nvSpPr>
          <p:cNvPr id="6" name="Nadpis 1">
            <a:extLst>
              <a:ext uri="{FF2B5EF4-FFF2-40B4-BE49-F238E27FC236}">
                <a16:creationId xmlns:a16="http://schemas.microsoft.com/office/drawing/2014/main" id="{0CA1C61B-90CC-4D60-8C38-56FA7B8C6014}"/>
              </a:ext>
            </a:extLst>
          </p:cNvPr>
          <p:cNvSpPr txBox="1">
            <a:spLocks/>
          </p:cNvSpPr>
          <p:nvPr/>
        </p:nvSpPr>
        <p:spPr>
          <a:xfrm>
            <a:off x="2217057" y="5331864"/>
            <a:ext cx="8621485" cy="126990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cs-CZ" sz="2400"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1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7FACA07-32BA-4E08-A568-F59D935005C8}"/>
              </a:ext>
            </a:extLst>
          </p:cNvPr>
          <p:cNvSpPr>
            <a:spLocks noGrp="1"/>
          </p:cNvSpPr>
          <p:nvPr>
            <p:ph idx="1"/>
          </p:nvPr>
        </p:nvSpPr>
        <p:spPr>
          <a:xfrm>
            <a:off x="1751330" y="333851"/>
            <a:ext cx="9305926" cy="4351338"/>
          </a:xfrm>
        </p:spPr>
        <p:txBody>
          <a:bodyPr>
            <a:normAutofit fontScale="92500"/>
          </a:bodyPr>
          <a:lstStyle/>
          <a:p>
            <a:pPr lvl="0" algn="just"/>
            <a:r>
              <a:rPr lang="en-GB" dirty="0"/>
              <a:t>In addition to achieving political equality, women also wanted to eliminate conventions in their lifestyle, occupations, or the opportunity to travel and discover the world.</a:t>
            </a:r>
            <a:endParaRPr lang="cs-CZ" dirty="0"/>
          </a:p>
          <a:p>
            <a:pPr lvl="0" algn="just"/>
            <a:r>
              <a:rPr lang="en-GB" dirty="0"/>
              <a:t>The change in women's economic </a:t>
            </a:r>
            <a:r>
              <a:rPr lang="en-GB" dirty="0" err="1"/>
              <a:t>behavior</a:t>
            </a:r>
            <a:r>
              <a:rPr lang="en-GB" dirty="0"/>
              <a:t> is also crucial, to which the advertising agencies reacted immediately. Women have fully entered the market and the industries have specialized in covering their demands by products exclusively for them. </a:t>
            </a:r>
            <a:endParaRPr lang="cs-CZ" dirty="0"/>
          </a:p>
          <a:p>
            <a:pPr lvl="0" algn="just"/>
            <a:r>
              <a:rPr lang="en-GB" dirty="0"/>
              <a:t>The end of the 1930s is marked by political events in the world (the rise of totalitarian ideologies), which limited the feminist movements, organizations and women's demands for stronger equality.</a:t>
            </a:r>
            <a:endParaRPr lang="cs-CZ" dirty="0"/>
          </a:p>
          <a:p>
            <a:pPr algn="just"/>
            <a:endParaRPr lang="cs-CZ" dirty="0"/>
          </a:p>
        </p:txBody>
      </p:sp>
      <p:pic>
        <p:nvPicPr>
          <p:cNvPr id="3078" name="Picture 6">
            <a:extLst>
              <a:ext uri="{FF2B5EF4-FFF2-40B4-BE49-F238E27FC236}">
                <a16:creationId xmlns:a16="http://schemas.microsoft.com/office/drawing/2014/main" id="{E60AC955-EEE8-469E-99B1-2FBB5F4A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640" y="4367530"/>
            <a:ext cx="6262371" cy="207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EC788-C994-43A4-9735-998BEC75803B}"/>
              </a:ext>
            </a:extLst>
          </p:cNvPr>
          <p:cNvSpPr>
            <a:spLocks noGrp="1"/>
          </p:cNvSpPr>
          <p:nvPr>
            <p:ph type="title"/>
          </p:nvPr>
        </p:nvSpPr>
        <p:spPr>
          <a:xfrm>
            <a:off x="3098800" y="365125"/>
            <a:ext cx="8121650" cy="1325563"/>
          </a:xfrm>
        </p:spPr>
        <p:txBody>
          <a:bodyPr/>
          <a:lstStyle/>
          <a:p>
            <a:r>
              <a:rPr lang="en-US" sz="3600" b="1" dirty="0">
                <a:solidFill>
                  <a:srgbClr val="E7AE05"/>
                </a:solidFill>
                <a:latin typeface="+mn-lt"/>
                <a:cs typeface="Arial" panose="020B0604020202020204" pitchFamily="34" charset="0"/>
              </a:rPr>
              <a:t>The second wave of feminism</a:t>
            </a:r>
            <a:endParaRPr lang="cs-CZ" dirty="0">
              <a:latin typeface="+mn-lt"/>
            </a:endParaRPr>
          </a:p>
        </p:txBody>
      </p:sp>
      <p:sp>
        <p:nvSpPr>
          <p:cNvPr id="3" name="Zástupný obsah 2">
            <a:extLst>
              <a:ext uri="{FF2B5EF4-FFF2-40B4-BE49-F238E27FC236}">
                <a16:creationId xmlns:a16="http://schemas.microsoft.com/office/drawing/2014/main" id="{9F85B5CA-203B-48E0-B02D-D258C085913E}"/>
              </a:ext>
            </a:extLst>
          </p:cNvPr>
          <p:cNvSpPr>
            <a:spLocks noGrp="1"/>
          </p:cNvSpPr>
          <p:nvPr>
            <p:ph idx="1"/>
          </p:nvPr>
        </p:nvSpPr>
        <p:spPr>
          <a:xfrm>
            <a:off x="2885440" y="1425575"/>
            <a:ext cx="8335010" cy="5067300"/>
          </a:xfrm>
        </p:spPr>
        <p:txBody>
          <a:bodyPr>
            <a:normAutofit fontScale="77500" lnSpcReduction="20000"/>
          </a:bodyPr>
          <a:lstStyle/>
          <a:p>
            <a:pPr lvl="0" algn="just"/>
            <a:r>
              <a:rPr lang="en-GB" dirty="0"/>
              <a:t>The stage of feminism, which dates back to the 1960s.</a:t>
            </a:r>
            <a:endParaRPr lang="cs-CZ" dirty="0"/>
          </a:p>
          <a:p>
            <a:pPr lvl="0" algn="just"/>
            <a:r>
              <a:rPr lang="en-GB" dirty="0"/>
              <a:t>It is characterized by a qualitative change in the content of women's activities that took place during the process of women's emancipation.</a:t>
            </a:r>
            <a:endParaRPr lang="cs-CZ" dirty="0"/>
          </a:p>
          <a:p>
            <a:pPr lvl="0" algn="just"/>
            <a:r>
              <a:rPr lang="en-GB" dirty="0"/>
              <a:t>The essence of womanhood, its social status and role in society was to be addressed.</a:t>
            </a:r>
            <a:endParaRPr lang="cs-CZ" dirty="0"/>
          </a:p>
          <a:p>
            <a:pPr lvl="0" algn="just"/>
            <a:r>
              <a:rPr lang="en-GB" dirty="0"/>
              <a:t>The causes of the changes lay mainly in the position of women during the World War II, but were also affected by e. g. the rise of the Hippies movement.</a:t>
            </a:r>
            <a:endParaRPr lang="cs-CZ" dirty="0"/>
          </a:p>
          <a:p>
            <a:pPr lvl="0" algn="just"/>
            <a:r>
              <a:rPr lang="en-GB" dirty="0"/>
              <a:t>The members of the so-called </a:t>
            </a:r>
            <a:r>
              <a:rPr lang="en-GB" b="1" dirty="0"/>
              <a:t>second wave</a:t>
            </a:r>
            <a:r>
              <a:rPr lang="en-GB" dirty="0"/>
              <a:t> pointed out, among other things, topics such as greater control over one's own body, including removing taboos on women's intimate behaviours, changes in legislation (e. g. the law on family, divorce, social support, etc.), the question of reason and origin for social gender inequality, efforts to break down social stereotypes and clichés, removal of economic barriers between the sexes, recognition for their domestic work, greater involvement in political life.</a:t>
            </a:r>
            <a:endParaRPr lang="cs-CZ" dirty="0"/>
          </a:p>
          <a:p>
            <a:pPr algn="just"/>
            <a:endParaRPr lang="cs-CZ" dirty="0"/>
          </a:p>
        </p:txBody>
      </p:sp>
      <p:pic>
        <p:nvPicPr>
          <p:cNvPr id="4098" name="Picture 2" descr="Historie feminismu">
            <a:extLst>
              <a:ext uri="{FF2B5EF4-FFF2-40B4-BE49-F238E27FC236}">
                <a16:creationId xmlns:a16="http://schemas.microsoft.com/office/drawing/2014/main" id="{23BE1236-FF8C-4D3B-9C33-9118C99EC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85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907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45F73E-EEC5-419E-B4E2-3FDB95CF9E05}"/>
              </a:ext>
            </a:extLst>
          </p:cNvPr>
          <p:cNvSpPr>
            <a:spLocks noGrp="1"/>
          </p:cNvSpPr>
          <p:nvPr>
            <p:ph type="title"/>
          </p:nvPr>
        </p:nvSpPr>
        <p:spPr>
          <a:xfrm>
            <a:off x="1943100" y="365125"/>
            <a:ext cx="9239250" cy="1325563"/>
          </a:xfrm>
        </p:spPr>
        <p:txBody>
          <a:bodyPr>
            <a:noAutofit/>
          </a:bodyPr>
          <a:lstStyle/>
          <a:p>
            <a:r>
              <a:rPr lang="en-GB" sz="3600" b="1" dirty="0">
                <a:latin typeface="+mn-lt"/>
              </a:rPr>
              <a:t> </a:t>
            </a:r>
            <a:r>
              <a:rPr lang="cs-CZ" sz="3600" dirty="0">
                <a:latin typeface="+mn-lt"/>
              </a:rPr>
              <a:t/>
            </a:r>
            <a:br>
              <a:rPr lang="cs-CZ" sz="3600" dirty="0">
                <a:latin typeface="+mn-lt"/>
              </a:rPr>
            </a:br>
            <a:r>
              <a:rPr lang="cs-CZ" sz="3600" b="1" dirty="0" err="1">
                <a:solidFill>
                  <a:srgbClr val="E7AE05"/>
                </a:solidFill>
                <a:latin typeface="+mn-lt"/>
                <a:cs typeface="Arial" panose="020B0604020202020204" pitchFamily="34" charset="0"/>
              </a:rPr>
              <a:t>Types</a:t>
            </a:r>
            <a:r>
              <a:rPr lang="cs-CZ" sz="3600" b="1" dirty="0">
                <a:solidFill>
                  <a:srgbClr val="E7AE05"/>
                </a:solidFill>
                <a:latin typeface="+mn-lt"/>
                <a:cs typeface="Arial" panose="020B0604020202020204" pitchFamily="34" charset="0"/>
              </a:rPr>
              <a:t> </a:t>
            </a:r>
            <a:r>
              <a:rPr lang="cs-CZ" sz="3600" b="1" dirty="0" err="1">
                <a:solidFill>
                  <a:srgbClr val="E7AE05"/>
                </a:solidFill>
                <a:latin typeface="+mn-lt"/>
                <a:cs typeface="Arial" panose="020B0604020202020204" pitchFamily="34" charset="0"/>
              </a:rPr>
              <a:t>of</a:t>
            </a:r>
            <a:r>
              <a:rPr lang="cs-CZ" sz="3600" b="1" dirty="0">
                <a:solidFill>
                  <a:srgbClr val="E7AE05"/>
                </a:solidFill>
                <a:latin typeface="+mn-lt"/>
                <a:cs typeface="Arial" panose="020B0604020202020204" pitchFamily="34" charset="0"/>
              </a:rPr>
              <a:t> </a:t>
            </a:r>
            <a:r>
              <a:rPr lang="cs-CZ" sz="3600" b="1" dirty="0" err="1">
                <a:solidFill>
                  <a:srgbClr val="E7AE05"/>
                </a:solidFill>
                <a:latin typeface="+mn-lt"/>
                <a:cs typeface="Arial" panose="020B0604020202020204" pitchFamily="34" charset="0"/>
              </a:rPr>
              <a:t>feminism</a:t>
            </a:r>
            <a:r>
              <a:rPr lang="cs-CZ" sz="3600" dirty="0">
                <a:latin typeface="+mn-lt"/>
              </a:rPr>
              <a:t/>
            </a:r>
            <a:br>
              <a:rPr lang="cs-CZ" sz="3600" dirty="0">
                <a:latin typeface="+mn-lt"/>
              </a:rPr>
            </a:br>
            <a:endParaRPr lang="cs-CZ" sz="3600" dirty="0">
              <a:latin typeface="+mn-lt"/>
            </a:endParaRPr>
          </a:p>
        </p:txBody>
      </p:sp>
      <p:sp>
        <p:nvSpPr>
          <p:cNvPr id="3" name="Zástupný obsah 2">
            <a:extLst>
              <a:ext uri="{FF2B5EF4-FFF2-40B4-BE49-F238E27FC236}">
                <a16:creationId xmlns:a16="http://schemas.microsoft.com/office/drawing/2014/main" id="{CC698161-8147-411A-90A9-4C0506841758}"/>
              </a:ext>
            </a:extLst>
          </p:cNvPr>
          <p:cNvSpPr>
            <a:spLocks noGrp="1"/>
          </p:cNvSpPr>
          <p:nvPr>
            <p:ph idx="1"/>
          </p:nvPr>
        </p:nvSpPr>
        <p:spPr>
          <a:xfrm>
            <a:off x="1943100" y="1825625"/>
            <a:ext cx="9239250" cy="4351338"/>
          </a:xfrm>
        </p:spPr>
        <p:txBody>
          <a:bodyPr>
            <a:normAutofit fontScale="92500" lnSpcReduction="10000"/>
          </a:bodyPr>
          <a:lstStyle/>
          <a:p>
            <a:pPr algn="just"/>
            <a:r>
              <a:rPr lang="en-GB" dirty="0"/>
              <a:t>In order to find answers to many new questions related to gender aspects and also due to the development of gender studies in Western Europe and the USA, feminism was differentiated during the 20th century according to the area to which it primarily related. Some of the areas have its roots in previous centuries. The most well-known approaches include:</a:t>
            </a:r>
            <a:endParaRPr lang="cs-CZ" dirty="0"/>
          </a:p>
          <a:p>
            <a:pPr algn="just"/>
            <a:r>
              <a:rPr lang="en-GB" dirty="0"/>
              <a:t>Liberal Feminism</a:t>
            </a:r>
            <a:endParaRPr lang="cs-CZ" dirty="0"/>
          </a:p>
          <a:p>
            <a:pPr algn="just"/>
            <a:r>
              <a:rPr lang="en-GB" dirty="0"/>
              <a:t>Socialist Feminism</a:t>
            </a:r>
            <a:endParaRPr lang="cs-CZ" dirty="0"/>
          </a:p>
          <a:p>
            <a:pPr algn="just"/>
            <a:r>
              <a:rPr lang="en-GB" dirty="0"/>
              <a:t>Radical Feminism</a:t>
            </a:r>
            <a:endParaRPr lang="cs-CZ" dirty="0"/>
          </a:p>
          <a:p>
            <a:pPr algn="just"/>
            <a:r>
              <a:rPr lang="en-GB" dirty="0"/>
              <a:t>Eco-Feminism</a:t>
            </a:r>
            <a:endParaRPr lang="cs-CZ" dirty="0"/>
          </a:p>
          <a:p>
            <a:pPr algn="just"/>
            <a:r>
              <a:rPr lang="en-GB" dirty="0"/>
              <a:t>Cultural Feminism</a:t>
            </a:r>
            <a:endParaRPr lang="cs-CZ" dirty="0"/>
          </a:p>
          <a:p>
            <a:pPr algn="just"/>
            <a:endParaRPr lang="cs-CZ" dirty="0"/>
          </a:p>
        </p:txBody>
      </p:sp>
      <p:pic>
        <p:nvPicPr>
          <p:cNvPr id="5122" name="Picture 2">
            <a:extLst>
              <a:ext uri="{FF2B5EF4-FFF2-40B4-BE49-F238E27FC236}">
                <a16:creationId xmlns:a16="http://schemas.microsoft.com/office/drawing/2014/main" id="{74E953C9-07F7-489E-9AAE-2C7C61B33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3850640"/>
            <a:ext cx="5808980" cy="290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8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E87FC3-901D-42C2-BFFB-9E717710B1D9}"/>
              </a:ext>
            </a:extLst>
          </p:cNvPr>
          <p:cNvSpPr>
            <a:spLocks noGrp="1"/>
          </p:cNvSpPr>
          <p:nvPr>
            <p:ph type="title"/>
          </p:nvPr>
        </p:nvSpPr>
        <p:spPr>
          <a:xfrm>
            <a:off x="1895474" y="365125"/>
            <a:ext cx="9239251" cy="1325563"/>
          </a:xfrm>
        </p:spPr>
        <p:txBody>
          <a:bodyPr/>
          <a:lstStyle/>
          <a:p>
            <a:pPr algn="just"/>
            <a:r>
              <a:rPr lang="cs-CZ" sz="3600" b="1" dirty="0" err="1">
                <a:solidFill>
                  <a:srgbClr val="E7AE05"/>
                </a:solidFill>
                <a:latin typeface="+mn-lt"/>
                <a:cs typeface="Arial" panose="020B0604020202020204" pitchFamily="34" charset="0"/>
              </a:rPr>
              <a:t>Literature</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515CD303-4516-4FAA-AD76-CD3702A29080}"/>
              </a:ext>
            </a:extLst>
          </p:cNvPr>
          <p:cNvSpPr>
            <a:spLocks noGrp="1"/>
          </p:cNvSpPr>
          <p:nvPr>
            <p:ph idx="1"/>
          </p:nvPr>
        </p:nvSpPr>
        <p:spPr>
          <a:xfrm>
            <a:off x="1895474" y="1690687"/>
            <a:ext cx="9239251" cy="4802188"/>
          </a:xfrm>
        </p:spPr>
        <p:txBody>
          <a:bodyPr>
            <a:noAutofit/>
          </a:bodyPr>
          <a:lstStyle/>
          <a:p>
            <a:pPr lvl="0" algn="just"/>
            <a:r>
              <a:rPr lang="en-GB" sz="1100" dirty="0"/>
              <a:t>ABRAMS, Lynn. </a:t>
            </a:r>
            <a:r>
              <a:rPr lang="en-GB" sz="1100" dirty="0" err="1"/>
              <a:t>Zrození</a:t>
            </a:r>
            <a:r>
              <a:rPr lang="en-GB" sz="1100" dirty="0"/>
              <a:t> </a:t>
            </a:r>
            <a:r>
              <a:rPr lang="en-GB" sz="1100" dirty="0" err="1"/>
              <a:t>moderní</a:t>
            </a:r>
            <a:r>
              <a:rPr lang="en-GB" sz="1100" dirty="0"/>
              <a:t> </a:t>
            </a:r>
            <a:r>
              <a:rPr lang="en-GB" sz="1100" dirty="0" err="1"/>
              <a:t>ženy</a:t>
            </a:r>
            <a:r>
              <a:rPr lang="en-GB" sz="1100" dirty="0"/>
              <a:t>: </a:t>
            </a:r>
            <a:r>
              <a:rPr lang="en-GB" sz="1100" dirty="0" err="1"/>
              <a:t>Evropa</a:t>
            </a:r>
            <a:r>
              <a:rPr lang="en-GB" sz="1100" dirty="0"/>
              <a:t> 1789-1918. 1. </a:t>
            </a:r>
            <a:r>
              <a:rPr lang="en-GB" sz="1100" dirty="0" err="1"/>
              <a:t>vyd</a:t>
            </a:r>
            <a:r>
              <a:rPr lang="en-GB" sz="1100" dirty="0"/>
              <a:t>. Brno: Centrum pro </a:t>
            </a:r>
            <a:r>
              <a:rPr lang="en-GB" sz="1100" dirty="0" err="1"/>
              <a:t>studium</a:t>
            </a:r>
            <a:r>
              <a:rPr lang="en-GB" sz="1100" dirty="0"/>
              <a:t> </a:t>
            </a:r>
            <a:r>
              <a:rPr lang="en-GB" sz="1100" dirty="0" err="1"/>
              <a:t>demokracie</a:t>
            </a:r>
            <a:r>
              <a:rPr lang="en-GB" sz="1100" dirty="0"/>
              <a:t> a </a:t>
            </a:r>
            <a:r>
              <a:rPr lang="en-GB" sz="1100" dirty="0" err="1"/>
              <a:t>kultury</a:t>
            </a:r>
            <a:r>
              <a:rPr lang="en-GB" sz="1100" dirty="0"/>
              <a:t>, 2005. 367 s. ISBN 80-7325-060-8. </a:t>
            </a:r>
            <a:endParaRPr lang="cs-CZ" sz="1100" dirty="0"/>
          </a:p>
          <a:p>
            <a:pPr lvl="0" algn="just"/>
            <a:r>
              <a:rPr lang="en-GB" sz="1100" dirty="0"/>
              <a:t>BARŠA, Pavel, ed. </a:t>
            </a:r>
            <a:r>
              <a:rPr lang="en-GB" sz="1100" dirty="0" err="1"/>
              <a:t>Politika</a:t>
            </a:r>
            <a:r>
              <a:rPr lang="en-GB" sz="1100" dirty="0"/>
              <a:t> </a:t>
            </a:r>
            <a:r>
              <a:rPr lang="en-GB" sz="1100" dirty="0" err="1"/>
              <a:t>rodu</a:t>
            </a:r>
            <a:r>
              <a:rPr lang="en-GB" sz="1100" dirty="0"/>
              <a:t> a </a:t>
            </a:r>
            <a:r>
              <a:rPr lang="en-GB" sz="1100" dirty="0" err="1"/>
              <a:t>sexuální</a:t>
            </a:r>
            <a:r>
              <a:rPr lang="en-GB" sz="1100" dirty="0"/>
              <a:t> identity. </a:t>
            </a:r>
            <a:r>
              <a:rPr lang="en-GB" sz="1100" dirty="0" err="1"/>
              <a:t>Vyd</a:t>
            </a:r>
            <a:r>
              <a:rPr lang="en-GB" sz="1100" dirty="0"/>
              <a:t>. 1. Brno: </a:t>
            </a:r>
            <a:r>
              <a:rPr lang="en-GB" sz="1100" dirty="0" err="1"/>
              <a:t>Masarykova</a:t>
            </a:r>
            <a:r>
              <a:rPr lang="en-GB" sz="1100" dirty="0"/>
              <a:t> </a:t>
            </a:r>
            <a:r>
              <a:rPr lang="en-GB" sz="1100" dirty="0" err="1"/>
              <a:t>univerzita</a:t>
            </a:r>
            <a:r>
              <a:rPr lang="en-GB" sz="1100" dirty="0"/>
              <a:t>, 2002. 219 s. </a:t>
            </a:r>
            <a:r>
              <a:rPr lang="en-GB" sz="1100" dirty="0" err="1"/>
              <a:t>Sborník</a:t>
            </a:r>
            <a:r>
              <a:rPr lang="en-GB" sz="1100" dirty="0"/>
              <a:t> </a:t>
            </a:r>
            <a:r>
              <a:rPr lang="en-GB" sz="1100" dirty="0" err="1"/>
              <a:t>prací</a:t>
            </a:r>
            <a:r>
              <a:rPr lang="en-GB" sz="1100" dirty="0"/>
              <a:t> </a:t>
            </a:r>
            <a:r>
              <a:rPr lang="en-GB" sz="1100" dirty="0" err="1"/>
              <a:t>Fakulty</a:t>
            </a:r>
            <a:r>
              <a:rPr lang="en-GB" sz="1100" dirty="0"/>
              <a:t> </a:t>
            </a:r>
            <a:r>
              <a:rPr lang="en-GB" sz="1100" dirty="0" err="1"/>
              <a:t>sociálních</a:t>
            </a:r>
            <a:r>
              <a:rPr lang="en-GB" sz="1100" dirty="0"/>
              <a:t> </a:t>
            </a:r>
            <a:r>
              <a:rPr lang="en-GB" sz="1100" dirty="0" err="1"/>
              <a:t>studií</a:t>
            </a:r>
            <a:r>
              <a:rPr lang="en-GB" sz="1100" dirty="0"/>
              <a:t> </a:t>
            </a:r>
            <a:r>
              <a:rPr lang="en-GB" sz="1100" dirty="0" err="1"/>
              <a:t>brněnské</a:t>
            </a:r>
            <a:r>
              <a:rPr lang="en-GB" sz="1100" dirty="0"/>
              <a:t> </a:t>
            </a:r>
            <a:r>
              <a:rPr lang="en-GB" sz="1100" dirty="0" err="1"/>
              <a:t>univerzity</a:t>
            </a:r>
            <a:r>
              <a:rPr lang="en-GB" sz="1100" dirty="0"/>
              <a:t>. 7. ISBN 80-210-2834-3. </a:t>
            </a:r>
            <a:endParaRPr lang="cs-CZ" sz="1100" dirty="0"/>
          </a:p>
          <a:p>
            <a:pPr lvl="0" algn="just"/>
            <a:r>
              <a:rPr lang="en-GB" sz="1100" dirty="0"/>
              <a:t>BOCK, Gisela. </a:t>
            </a:r>
            <a:r>
              <a:rPr lang="en-GB" sz="1100" dirty="0" err="1"/>
              <a:t>Ženy</a:t>
            </a:r>
            <a:r>
              <a:rPr lang="en-GB" sz="1100" dirty="0"/>
              <a:t> v </a:t>
            </a:r>
            <a:r>
              <a:rPr lang="en-GB" sz="1100" dirty="0" err="1"/>
              <a:t>evropských</a:t>
            </a:r>
            <a:r>
              <a:rPr lang="en-GB" sz="1100" dirty="0"/>
              <a:t> </a:t>
            </a:r>
            <a:r>
              <a:rPr lang="en-GB" sz="1100" dirty="0" err="1"/>
              <a:t>dějinách</a:t>
            </a:r>
            <a:r>
              <a:rPr lang="en-GB" sz="1100" dirty="0"/>
              <a:t>: od </a:t>
            </a:r>
            <a:r>
              <a:rPr lang="en-GB" sz="1100" dirty="0" err="1"/>
              <a:t>středověku</a:t>
            </a:r>
            <a:r>
              <a:rPr lang="en-GB" sz="1100" dirty="0"/>
              <a:t> do </a:t>
            </a:r>
            <a:r>
              <a:rPr lang="en-GB" sz="1100" dirty="0" err="1"/>
              <a:t>současnosti</a:t>
            </a:r>
            <a:r>
              <a:rPr lang="en-GB" sz="1100" dirty="0"/>
              <a:t>. </a:t>
            </a:r>
            <a:r>
              <a:rPr lang="en-GB" sz="1100" dirty="0" err="1"/>
              <a:t>Vyd</a:t>
            </a:r>
            <a:r>
              <a:rPr lang="en-GB" sz="1100" dirty="0"/>
              <a:t>. 1. Praha: NLN, </a:t>
            </a:r>
            <a:r>
              <a:rPr lang="en-GB" sz="1100" dirty="0" err="1"/>
              <a:t>Nakladatelství</a:t>
            </a:r>
            <a:r>
              <a:rPr lang="en-GB" sz="1100" dirty="0"/>
              <a:t> </a:t>
            </a:r>
            <a:r>
              <a:rPr lang="en-GB" sz="1100" dirty="0" err="1"/>
              <a:t>Lidové</a:t>
            </a:r>
            <a:r>
              <a:rPr lang="en-GB" sz="1100" dirty="0"/>
              <a:t> </a:t>
            </a:r>
            <a:r>
              <a:rPr lang="en-GB" sz="1100" dirty="0" err="1"/>
              <a:t>noviny</a:t>
            </a:r>
            <a:r>
              <a:rPr lang="en-GB" sz="1100" dirty="0"/>
              <a:t>, 2007. 381 s. </a:t>
            </a:r>
            <a:r>
              <a:rPr lang="en-GB" sz="1100" dirty="0" err="1"/>
              <a:t>Utváření</a:t>
            </a:r>
            <a:r>
              <a:rPr lang="en-GB" sz="1100" dirty="0"/>
              <a:t> </a:t>
            </a:r>
            <a:r>
              <a:rPr lang="en-GB" sz="1100" dirty="0" err="1"/>
              <a:t>Evropy</a:t>
            </a:r>
            <a:r>
              <a:rPr lang="en-GB" sz="1100" dirty="0"/>
              <a:t>; </a:t>
            </a:r>
            <a:r>
              <a:rPr lang="en-GB" sz="1100" dirty="0" err="1"/>
              <a:t>sv</a:t>
            </a:r>
            <a:r>
              <a:rPr lang="en-GB" sz="1100" dirty="0"/>
              <a:t>. 11. ISBN 978-80-7106-494-7. </a:t>
            </a:r>
            <a:endParaRPr lang="cs-CZ" sz="1100" dirty="0"/>
          </a:p>
          <a:p>
            <a:pPr lvl="0" algn="just"/>
            <a:r>
              <a:rPr lang="en-GB" sz="1100" dirty="0"/>
              <a:t>EISLER, </a:t>
            </a:r>
            <a:r>
              <a:rPr lang="en-GB" sz="1100" dirty="0" err="1"/>
              <a:t>Riane</a:t>
            </a:r>
            <a:r>
              <a:rPr lang="en-GB" sz="1100" dirty="0"/>
              <a:t> </a:t>
            </a:r>
            <a:r>
              <a:rPr lang="en-GB" sz="1100" dirty="0" err="1"/>
              <a:t>Tennenhaus</a:t>
            </a:r>
            <a:r>
              <a:rPr lang="en-GB" sz="1100" dirty="0"/>
              <a:t>. </a:t>
            </a:r>
            <a:r>
              <a:rPr lang="en-GB" sz="1100" dirty="0" err="1"/>
              <a:t>Číše</a:t>
            </a:r>
            <a:r>
              <a:rPr lang="en-GB" sz="1100" dirty="0"/>
              <a:t> a </a:t>
            </a:r>
            <a:r>
              <a:rPr lang="en-GB" sz="1100" dirty="0" err="1"/>
              <a:t>meč</a:t>
            </a:r>
            <a:r>
              <a:rPr lang="en-GB" sz="1100" dirty="0"/>
              <a:t>, </a:t>
            </a:r>
            <a:r>
              <a:rPr lang="en-GB" sz="1100" dirty="0" err="1"/>
              <a:t>agrese</a:t>
            </a:r>
            <a:r>
              <a:rPr lang="en-GB" sz="1100" dirty="0"/>
              <a:t> a </a:t>
            </a:r>
            <a:r>
              <a:rPr lang="en-GB" sz="1100" dirty="0" err="1"/>
              <a:t>láska</a:t>
            </a:r>
            <a:r>
              <a:rPr lang="en-GB" sz="1100" dirty="0"/>
              <a:t> </a:t>
            </a:r>
            <a:r>
              <a:rPr lang="en-GB" sz="1100" dirty="0" err="1"/>
              <a:t>aneb</a:t>
            </a:r>
            <a:r>
              <a:rPr lang="en-GB" sz="1100" dirty="0"/>
              <a:t> </a:t>
            </a:r>
            <a:r>
              <a:rPr lang="en-GB" sz="1100" dirty="0" err="1"/>
              <a:t>Žena</a:t>
            </a:r>
            <a:r>
              <a:rPr lang="en-GB" sz="1100" dirty="0"/>
              <a:t> a </a:t>
            </a:r>
            <a:r>
              <a:rPr lang="en-GB" sz="1100" dirty="0" err="1"/>
              <a:t>muž</a:t>
            </a:r>
            <a:r>
              <a:rPr lang="en-GB" sz="1100" dirty="0"/>
              <a:t> v </a:t>
            </a:r>
            <a:r>
              <a:rPr lang="en-GB" sz="1100" dirty="0" err="1"/>
              <a:t>průběhu</a:t>
            </a:r>
            <a:r>
              <a:rPr lang="en-GB" sz="1100" dirty="0"/>
              <a:t> </a:t>
            </a:r>
            <a:r>
              <a:rPr lang="en-GB" sz="1100" dirty="0" err="1"/>
              <a:t>staletí</a:t>
            </a:r>
            <a:r>
              <a:rPr lang="en-GB" sz="1100" dirty="0"/>
              <a:t>. Praha: </a:t>
            </a:r>
            <a:r>
              <a:rPr lang="en-GB" sz="1100" dirty="0" err="1"/>
              <a:t>Lidové</a:t>
            </a:r>
            <a:r>
              <a:rPr lang="en-GB" sz="1100" dirty="0"/>
              <a:t> </a:t>
            </a:r>
            <a:r>
              <a:rPr lang="en-GB" sz="1100" dirty="0" err="1"/>
              <a:t>noviny</a:t>
            </a:r>
            <a:r>
              <a:rPr lang="en-GB" sz="1100" dirty="0"/>
              <a:t>, 1995. 329 s. ISBN 80-7106-095-X. </a:t>
            </a:r>
            <a:endParaRPr lang="cs-CZ" sz="1100" dirty="0"/>
          </a:p>
          <a:p>
            <a:pPr lvl="0" algn="just"/>
            <a:r>
              <a:rPr lang="en-GB" sz="1100" dirty="0"/>
              <a:t>CHVOSTKOVÁ, </a:t>
            </a:r>
            <a:r>
              <a:rPr lang="en-GB" sz="1100" dirty="0" err="1"/>
              <a:t>Klára</a:t>
            </a:r>
            <a:r>
              <a:rPr lang="en-GB" sz="1100" dirty="0"/>
              <a:t>. </a:t>
            </a:r>
            <a:r>
              <a:rPr lang="en-GB" sz="1100" dirty="0" err="1"/>
              <a:t>Sociální</a:t>
            </a:r>
            <a:r>
              <a:rPr lang="en-GB" sz="1100" dirty="0"/>
              <a:t> </a:t>
            </a:r>
            <a:r>
              <a:rPr lang="en-GB" sz="1100" dirty="0" err="1"/>
              <a:t>hnutí</a:t>
            </a:r>
            <a:r>
              <a:rPr lang="en-GB" sz="1100" dirty="0"/>
              <a:t> </a:t>
            </a:r>
            <a:r>
              <a:rPr lang="en-GB" sz="1100" dirty="0" err="1"/>
              <a:t>zvané</a:t>
            </a:r>
            <a:r>
              <a:rPr lang="en-GB" sz="1100" dirty="0"/>
              <a:t> </a:t>
            </a:r>
            <a:r>
              <a:rPr lang="en-GB" sz="1100" dirty="0" err="1"/>
              <a:t>feminismus</a:t>
            </a:r>
            <a:r>
              <a:rPr lang="en-GB" sz="1100" dirty="0"/>
              <a:t>. Olomouc: </a:t>
            </a:r>
            <a:r>
              <a:rPr lang="en-GB" sz="1100" dirty="0" err="1"/>
              <a:t>Univerzita</a:t>
            </a:r>
            <a:r>
              <a:rPr lang="en-GB" sz="1100" dirty="0"/>
              <a:t> </a:t>
            </a:r>
            <a:r>
              <a:rPr lang="en-GB" sz="1100" dirty="0" err="1"/>
              <a:t>Palackého</a:t>
            </a:r>
            <a:r>
              <a:rPr lang="en-GB" sz="1100" dirty="0"/>
              <a:t>. </a:t>
            </a:r>
            <a:r>
              <a:rPr lang="en-GB" sz="1100" dirty="0" err="1"/>
              <a:t>Bakalářská</a:t>
            </a:r>
            <a:r>
              <a:rPr lang="en-GB" sz="1100" dirty="0"/>
              <a:t> </a:t>
            </a:r>
            <a:r>
              <a:rPr lang="en-GB" sz="1100" dirty="0" err="1"/>
              <a:t>práce</a:t>
            </a:r>
            <a:r>
              <a:rPr lang="en-GB" sz="1100" dirty="0"/>
              <a:t>. 2012. 46 s. [online]. [cit. 15. 8. 2017]. </a:t>
            </a:r>
            <a:r>
              <a:rPr lang="en-GB" sz="1100" dirty="0" err="1"/>
              <a:t>Dostupné</a:t>
            </a:r>
            <a:r>
              <a:rPr lang="en-GB" sz="1100" dirty="0"/>
              <a:t> z: http://theses.cz/id/jexnjw/BP.pdf </a:t>
            </a:r>
            <a:endParaRPr lang="cs-CZ" sz="1100" dirty="0"/>
          </a:p>
          <a:p>
            <a:pPr lvl="0" algn="just"/>
            <a:r>
              <a:rPr lang="en-GB" sz="1100" dirty="0"/>
              <a:t>LINHART, </a:t>
            </a:r>
            <a:r>
              <a:rPr lang="en-GB" sz="1100" dirty="0" err="1"/>
              <a:t>Jiří</a:t>
            </a:r>
            <a:r>
              <a:rPr lang="en-GB" sz="1100" dirty="0"/>
              <a:t>, ed. </a:t>
            </a:r>
            <a:r>
              <a:rPr lang="en-GB" sz="1100" dirty="0" err="1"/>
              <a:t>Velký</a:t>
            </a:r>
            <a:r>
              <a:rPr lang="en-GB" sz="1100" dirty="0"/>
              <a:t> </a:t>
            </a:r>
            <a:r>
              <a:rPr lang="en-GB" sz="1100" dirty="0" err="1"/>
              <a:t>sociologický</a:t>
            </a:r>
            <a:r>
              <a:rPr lang="en-GB" sz="1100" dirty="0"/>
              <a:t> </a:t>
            </a:r>
            <a:r>
              <a:rPr lang="en-GB" sz="1100" dirty="0" err="1"/>
              <a:t>slovník</a:t>
            </a:r>
            <a:r>
              <a:rPr lang="en-GB" sz="1100" dirty="0"/>
              <a:t>. </a:t>
            </a:r>
            <a:r>
              <a:rPr lang="en-GB" sz="1100" dirty="0" err="1"/>
              <a:t>Sv</a:t>
            </a:r>
            <a:r>
              <a:rPr lang="en-GB" sz="1100" dirty="0"/>
              <a:t>. 1, A-O. </a:t>
            </a:r>
            <a:r>
              <a:rPr lang="en-GB" sz="1100" dirty="0" err="1"/>
              <a:t>Vyd</a:t>
            </a:r>
            <a:r>
              <a:rPr lang="en-GB" sz="1100" dirty="0"/>
              <a:t>. 1. Praha: </a:t>
            </a:r>
            <a:r>
              <a:rPr lang="en-GB" sz="1100" dirty="0" err="1"/>
              <a:t>Karolinum</a:t>
            </a:r>
            <a:r>
              <a:rPr lang="en-GB" sz="1100" dirty="0"/>
              <a:t>, 1996. 747 s. ISBN 80-7184-164-1. </a:t>
            </a:r>
            <a:endParaRPr lang="cs-CZ" sz="1100" dirty="0"/>
          </a:p>
          <a:p>
            <a:pPr lvl="0" algn="just"/>
            <a:r>
              <a:rPr lang="en-GB" sz="1100" dirty="0"/>
              <a:t>OAKLEY, Ann. </a:t>
            </a:r>
            <a:r>
              <a:rPr lang="en-GB" sz="1100" dirty="0" err="1"/>
              <a:t>Pohlaví</a:t>
            </a:r>
            <a:r>
              <a:rPr lang="en-GB" sz="1100" dirty="0"/>
              <a:t>, gender a </a:t>
            </a:r>
            <a:r>
              <a:rPr lang="en-GB" sz="1100" dirty="0" err="1"/>
              <a:t>společnost</a:t>
            </a:r>
            <a:r>
              <a:rPr lang="en-GB" sz="1100" dirty="0"/>
              <a:t>. </a:t>
            </a:r>
            <a:r>
              <a:rPr lang="en-GB" sz="1100" dirty="0" err="1"/>
              <a:t>Vyd</a:t>
            </a:r>
            <a:r>
              <a:rPr lang="en-GB" sz="1100" dirty="0"/>
              <a:t>. 1. Praha: </a:t>
            </a:r>
            <a:r>
              <a:rPr lang="en-GB" sz="1100" dirty="0" err="1"/>
              <a:t>Portál</a:t>
            </a:r>
            <a:r>
              <a:rPr lang="en-GB" sz="1100" dirty="0"/>
              <a:t>, 2000. 176 s. ISBN 80-7178-403-6. </a:t>
            </a:r>
            <a:endParaRPr lang="cs-CZ" sz="1100" dirty="0"/>
          </a:p>
          <a:p>
            <a:pPr lvl="0" algn="just"/>
            <a:r>
              <a:rPr lang="en-GB" sz="1100" dirty="0"/>
              <a:t>PTÁČKOVÁ, </a:t>
            </a:r>
            <a:r>
              <a:rPr lang="en-GB" sz="1100" dirty="0" err="1"/>
              <a:t>Kateřina</a:t>
            </a:r>
            <a:r>
              <a:rPr lang="en-GB" sz="1100" dirty="0"/>
              <a:t>, ed., LENDEROVÁ, Milena, ed. a STRÁNÍKOVÁ, Jana, ed. </a:t>
            </a:r>
            <a:r>
              <a:rPr lang="en-GB" sz="1100" dirty="0" err="1"/>
              <a:t>Dějiny</a:t>
            </a:r>
            <a:r>
              <a:rPr lang="en-GB" sz="1100" dirty="0"/>
              <a:t> </a:t>
            </a:r>
            <a:r>
              <a:rPr lang="en-GB" sz="1100" dirty="0" err="1"/>
              <a:t>žen</a:t>
            </a:r>
            <a:r>
              <a:rPr lang="en-GB" sz="1100" dirty="0"/>
              <a:t>, </a:t>
            </a:r>
            <a:r>
              <a:rPr lang="en-GB" sz="1100" dirty="0" err="1"/>
              <a:t>aneb</a:t>
            </a:r>
            <a:r>
              <a:rPr lang="en-GB" sz="1100" dirty="0"/>
              <a:t>, </a:t>
            </a:r>
            <a:r>
              <a:rPr lang="en-GB" sz="1100" dirty="0" err="1"/>
              <a:t>Evropská</a:t>
            </a:r>
            <a:r>
              <a:rPr lang="en-GB" sz="1100" dirty="0"/>
              <a:t> </a:t>
            </a:r>
            <a:r>
              <a:rPr lang="en-GB" sz="1100" dirty="0" err="1"/>
              <a:t>žena</a:t>
            </a:r>
            <a:r>
              <a:rPr lang="en-GB" sz="1100" dirty="0"/>
              <a:t> od </a:t>
            </a:r>
            <a:r>
              <a:rPr lang="en-GB" sz="1100" dirty="0" err="1"/>
              <a:t>středověku</a:t>
            </a:r>
            <a:r>
              <a:rPr lang="en-GB" sz="1100" dirty="0"/>
              <a:t> do </a:t>
            </a:r>
            <a:r>
              <a:rPr lang="en-GB" sz="1100" dirty="0" err="1"/>
              <a:t>poloviny</a:t>
            </a:r>
            <a:r>
              <a:rPr lang="en-GB" sz="1100" dirty="0"/>
              <a:t> 20. </a:t>
            </a:r>
            <a:r>
              <a:rPr lang="en-GB" sz="1100" dirty="0" err="1"/>
              <a:t>století</a:t>
            </a:r>
            <a:r>
              <a:rPr lang="en-GB" sz="1100" dirty="0"/>
              <a:t> v </a:t>
            </a:r>
            <a:r>
              <a:rPr lang="en-GB" sz="1100" dirty="0" err="1"/>
              <a:t>zajetí</a:t>
            </a:r>
            <a:r>
              <a:rPr lang="en-GB" sz="1100" dirty="0"/>
              <a:t> </a:t>
            </a:r>
            <a:r>
              <a:rPr lang="en-GB" sz="1100" dirty="0" err="1"/>
              <a:t>historiografie</a:t>
            </a:r>
            <a:r>
              <a:rPr lang="en-GB" sz="1100" dirty="0"/>
              <a:t>: (</a:t>
            </a:r>
            <a:r>
              <a:rPr lang="en-GB" sz="1100" dirty="0" err="1"/>
              <a:t>sborník</a:t>
            </a:r>
            <a:r>
              <a:rPr lang="en-GB" sz="1100" dirty="0"/>
              <a:t> </a:t>
            </a:r>
            <a:r>
              <a:rPr lang="en-GB" sz="1100" dirty="0" err="1"/>
              <a:t>příspěvků</a:t>
            </a:r>
            <a:r>
              <a:rPr lang="en-GB" sz="1100" dirty="0"/>
              <a:t> z IV. </a:t>
            </a:r>
            <a:r>
              <a:rPr lang="en-GB" sz="1100" dirty="0" err="1"/>
              <a:t>pardubického</a:t>
            </a:r>
            <a:r>
              <a:rPr lang="en-GB" sz="1100" dirty="0"/>
              <a:t> </a:t>
            </a:r>
            <a:r>
              <a:rPr lang="en-GB" sz="1100" dirty="0" err="1"/>
              <a:t>bienále</a:t>
            </a:r>
            <a:r>
              <a:rPr lang="en-GB" sz="1100" dirty="0"/>
              <a:t> 27.-28. </a:t>
            </a:r>
            <a:r>
              <a:rPr lang="en-GB" sz="1100" dirty="0" err="1"/>
              <a:t>dubna</a:t>
            </a:r>
            <a:r>
              <a:rPr lang="en-GB" sz="1100" dirty="0"/>
              <a:t> 2006). </a:t>
            </a:r>
            <a:r>
              <a:rPr lang="en-GB" sz="1100" dirty="0" err="1"/>
              <a:t>Vyd</a:t>
            </a:r>
            <a:r>
              <a:rPr lang="en-GB" sz="1100" dirty="0"/>
              <a:t>. 1. Pardubice: </a:t>
            </a:r>
            <a:r>
              <a:rPr lang="en-GB" sz="1100" dirty="0" err="1"/>
              <a:t>Univerzita</a:t>
            </a:r>
            <a:r>
              <a:rPr lang="en-GB" sz="1100" dirty="0"/>
              <a:t> Pardubice, 2006. 601 s. ISBN 80-7194-920-5 </a:t>
            </a:r>
            <a:endParaRPr lang="cs-CZ" sz="1100" dirty="0"/>
          </a:p>
          <a:p>
            <a:pPr lvl="0" algn="just"/>
            <a:r>
              <a:rPr lang="en-GB" sz="1100" dirty="0"/>
              <a:t>SLABÁKOVÁ, </a:t>
            </a:r>
            <a:r>
              <a:rPr lang="en-GB" sz="1100" dirty="0" err="1"/>
              <a:t>Radmila</a:t>
            </a:r>
            <a:r>
              <a:rPr lang="en-GB" sz="1100" dirty="0"/>
              <a:t> et al. </a:t>
            </a:r>
            <a:r>
              <a:rPr lang="en-GB" sz="1100" dirty="0" err="1"/>
              <a:t>Konstrukce</a:t>
            </a:r>
            <a:r>
              <a:rPr lang="en-GB" sz="1100" dirty="0"/>
              <a:t> </a:t>
            </a:r>
            <a:r>
              <a:rPr lang="en-GB" sz="1100" dirty="0" err="1"/>
              <a:t>maskulinní</a:t>
            </a:r>
            <a:r>
              <a:rPr lang="en-GB" sz="1100" dirty="0"/>
              <a:t> identity v </a:t>
            </a:r>
            <a:r>
              <a:rPr lang="en-GB" sz="1100" dirty="0" err="1"/>
              <a:t>minulosti</a:t>
            </a:r>
            <a:r>
              <a:rPr lang="en-GB" sz="1100" dirty="0"/>
              <a:t> a </a:t>
            </a:r>
            <a:r>
              <a:rPr lang="en-GB" sz="1100" dirty="0" err="1"/>
              <a:t>současnosti</a:t>
            </a:r>
            <a:r>
              <a:rPr lang="en-GB" sz="1100" dirty="0"/>
              <a:t>: </a:t>
            </a:r>
            <a:r>
              <a:rPr lang="en-GB" sz="1100" dirty="0" err="1"/>
              <a:t>koncepty</a:t>
            </a:r>
            <a:r>
              <a:rPr lang="en-GB" sz="1100" dirty="0"/>
              <a:t>, </a:t>
            </a:r>
            <a:r>
              <a:rPr lang="en-GB" sz="1100" dirty="0" err="1"/>
              <a:t>metody</a:t>
            </a:r>
            <a:r>
              <a:rPr lang="en-GB" sz="1100" dirty="0"/>
              <a:t>, </a:t>
            </a:r>
            <a:r>
              <a:rPr lang="en-GB" sz="1100" dirty="0" err="1"/>
              <a:t>perspektivy</a:t>
            </a:r>
            <a:r>
              <a:rPr lang="en-GB" sz="1100" dirty="0"/>
              <a:t>. </a:t>
            </a:r>
            <a:r>
              <a:rPr lang="en-GB" sz="1100" dirty="0" err="1"/>
              <a:t>Vyd</a:t>
            </a:r>
            <a:r>
              <a:rPr lang="en-GB" sz="1100" dirty="0"/>
              <a:t>. 1. Praha: NLN, </a:t>
            </a:r>
            <a:r>
              <a:rPr lang="en-GB" sz="1100" dirty="0" err="1"/>
              <a:t>Nakladatelství</a:t>
            </a:r>
            <a:r>
              <a:rPr lang="en-GB" sz="1100" dirty="0"/>
              <a:t> </a:t>
            </a:r>
            <a:r>
              <a:rPr lang="en-GB" sz="1100" dirty="0" err="1"/>
              <a:t>Lidové</a:t>
            </a:r>
            <a:r>
              <a:rPr lang="en-GB" sz="1100" dirty="0"/>
              <a:t> </a:t>
            </a:r>
            <a:r>
              <a:rPr lang="en-GB" sz="1100" dirty="0" err="1"/>
              <a:t>noviny</a:t>
            </a:r>
            <a:r>
              <a:rPr lang="en-GB" sz="1100" dirty="0"/>
              <a:t>, 2012. 542 s. ISBN 978-80- 7422-218-4. </a:t>
            </a:r>
            <a:endParaRPr lang="cs-CZ" sz="1100" dirty="0"/>
          </a:p>
          <a:p>
            <a:pPr lvl="0" algn="just"/>
            <a:r>
              <a:rPr lang="en-GB" sz="1100" dirty="0"/>
              <a:t>SMETÁČKOVÁ, Irena, ed. a JARKOVSKÁ, Lucie. Gender </a:t>
            </a:r>
            <a:r>
              <a:rPr lang="en-GB" sz="1100" dirty="0" err="1"/>
              <a:t>ve</a:t>
            </a:r>
            <a:r>
              <a:rPr lang="en-GB" sz="1100" dirty="0"/>
              <a:t> </a:t>
            </a:r>
            <a:r>
              <a:rPr lang="en-GB" sz="1100" dirty="0" err="1"/>
              <a:t>škole</a:t>
            </a:r>
            <a:r>
              <a:rPr lang="en-GB" sz="1100" dirty="0"/>
              <a:t>: </a:t>
            </a:r>
            <a:r>
              <a:rPr lang="en-GB" sz="1100" dirty="0" err="1"/>
              <a:t>příručka</a:t>
            </a:r>
            <a:r>
              <a:rPr lang="en-GB" sz="1100" dirty="0"/>
              <a:t> pro </a:t>
            </a:r>
            <a:r>
              <a:rPr lang="en-GB" sz="1100" dirty="0" err="1"/>
              <a:t>budoucí</a:t>
            </a:r>
            <a:r>
              <a:rPr lang="en-GB" sz="1100" dirty="0"/>
              <a:t> </a:t>
            </a:r>
            <a:r>
              <a:rPr lang="en-GB" sz="1100" dirty="0" err="1"/>
              <a:t>i</a:t>
            </a:r>
            <a:r>
              <a:rPr lang="en-GB" sz="1100" dirty="0"/>
              <a:t> </a:t>
            </a:r>
            <a:r>
              <a:rPr lang="en-GB" sz="1100" dirty="0" err="1"/>
              <a:t>současné</a:t>
            </a:r>
            <a:r>
              <a:rPr lang="en-GB" sz="1100" dirty="0"/>
              <a:t> </a:t>
            </a:r>
            <a:r>
              <a:rPr lang="en-GB" sz="1100" dirty="0" err="1"/>
              <a:t>učitelky</a:t>
            </a:r>
            <a:r>
              <a:rPr lang="en-GB" sz="1100" dirty="0"/>
              <a:t> a </a:t>
            </a:r>
            <a:r>
              <a:rPr lang="en-GB" sz="1100" dirty="0" err="1"/>
              <a:t>učitele</a:t>
            </a:r>
            <a:r>
              <a:rPr lang="en-GB" sz="1100" dirty="0"/>
              <a:t>. </a:t>
            </a:r>
            <a:r>
              <a:rPr lang="en-GB" sz="1100" dirty="0" err="1"/>
              <a:t>Vyd</a:t>
            </a:r>
            <a:r>
              <a:rPr lang="en-GB" sz="1100" dirty="0"/>
              <a:t>. 1. Praha: </a:t>
            </a:r>
            <a:r>
              <a:rPr lang="en-GB" sz="1100" dirty="0" err="1"/>
              <a:t>Otevřená</a:t>
            </a:r>
            <a:r>
              <a:rPr lang="en-GB" sz="1100" dirty="0"/>
              <a:t> </a:t>
            </a:r>
            <a:r>
              <a:rPr lang="en-GB" sz="1100" dirty="0" err="1"/>
              <a:t>společnost</a:t>
            </a:r>
            <a:r>
              <a:rPr lang="en-GB" sz="1100" dirty="0"/>
              <a:t>, 2006. 67 s. ISBN 80-903331-5-X. </a:t>
            </a:r>
            <a:endParaRPr lang="cs-CZ" sz="1100" dirty="0"/>
          </a:p>
          <a:p>
            <a:pPr lvl="0" algn="just"/>
            <a:r>
              <a:rPr lang="en-GB" sz="1100" dirty="0"/>
              <a:t>SMETÁČKOVÁ, Irena, ed. a VLKOVÁ, </a:t>
            </a:r>
            <a:r>
              <a:rPr lang="en-GB" sz="1100" dirty="0" err="1"/>
              <a:t>Klára</a:t>
            </a:r>
            <a:r>
              <a:rPr lang="en-GB" sz="1100" dirty="0"/>
              <a:t>, ed. Gender </a:t>
            </a:r>
            <a:r>
              <a:rPr lang="en-GB" sz="1100" dirty="0" err="1"/>
              <a:t>ve</a:t>
            </a:r>
            <a:r>
              <a:rPr lang="en-GB" sz="1100" dirty="0"/>
              <a:t> </a:t>
            </a:r>
            <a:r>
              <a:rPr lang="en-GB" sz="1100" dirty="0" err="1"/>
              <a:t>škole</a:t>
            </a:r>
            <a:r>
              <a:rPr lang="en-GB" sz="1100" dirty="0"/>
              <a:t>: </a:t>
            </a:r>
            <a:r>
              <a:rPr lang="en-GB" sz="1100" dirty="0" err="1"/>
              <a:t>příručka</a:t>
            </a:r>
            <a:r>
              <a:rPr lang="en-GB" sz="1100" dirty="0"/>
              <a:t> pro </a:t>
            </a:r>
            <a:r>
              <a:rPr lang="en-GB" sz="1100" dirty="0" err="1"/>
              <a:t>vyučující</a:t>
            </a:r>
            <a:r>
              <a:rPr lang="en-GB" sz="1100" dirty="0"/>
              <a:t> </a:t>
            </a:r>
            <a:r>
              <a:rPr lang="en-GB" sz="1100" dirty="0" err="1"/>
              <a:t>předmětů</a:t>
            </a:r>
            <a:r>
              <a:rPr lang="en-GB" sz="1100" dirty="0"/>
              <a:t> </a:t>
            </a:r>
            <a:r>
              <a:rPr lang="en-GB" sz="1100" dirty="0" err="1"/>
              <a:t>občanská</a:t>
            </a:r>
            <a:r>
              <a:rPr lang="en-GB" sz="1100" dirty="0"/>
              <a:t> </a:t>
            </a:r>
            <a:r>
              <a:rPr lang="en-GB" sz="1100" dirty="0" err="1"/>
              <a:t>výchova</a:t>
            </a:r>
            <a:r>
              <a:rPr lang="en-GB" sz="1100" dirty="0"/>
              <a:t>, </a:t>
            </a:r>
            <a:r>
              <a:rPr lang="en-GB" sz="1100" dirty="0" err="1"/>
              <a:t>občanská</a:t>
            </a:r>
            <a:r>
              <a:rPr lang="en-GB" sz="1100" dirty="0"/>
              <a:t> </a:t>
            </a:r>
            <a:r>
              <a:rPr lang="en-GB" sz="1100" dirty="0" err="1"/>
              <a:t>nauka</a:t>
            </a:r>
            <a:r>
              <a:rPr lang="en-GB" sz="1100" dirty="0"/>
              <a:t> a </a:t>
            </a:r>
            <a:r>
              <a:rPr lang="en-GB" sz="1100" dirty="0" err="1"/>
              <a:t>základy</a:t>
            </a:r>
            <a:r>
              <a:rPr lang="en-GB" sz="1100" dirty="0"/>
              <a:t> </a:t>
            </a:r>
            <a:r>
              <a:rPr lang="en-GB" sz="1100" dirty="0" err="1"/>
              <a:t>společenských</a:t>
            </a:r>
            <a:r>
              <a:rPr lang="en-GB" sz="1100" dirty="0"/>
              <a:t> </a:t>
            </a:r>
            <a:r>
              <a:rPr lang="en-GB" sz="1100" dirty="0" err="1"/>
              <a:t>věd</a:t>
            </a:r>
            <a:r>
              <a:rPr lang="en-GB" sz="1100" dirty="0"/>
              <a:t> </a:t>
            </a:r>
            <a:r>
              <a:rPr lang="en-GB" sz="1100" dirty="0" err="1"/>
              <a:t>na</a:t>
            </a:r>
            <a:r>
              <a:rPr lang="en-GB" sz="1100" dirty="0"/>
              <a:t> </a:t>
            </a:r>
            <a:r>
              <a:rPr lang="en-GB" sz="1100" dirty="0" err="1"/>
              <a:t>základních</a:t>
            </a:r>
            <a:r>
              <a:rPr lang="en-GB" sz="1100" dirty="0"/>
              <a:t> a </a:t>
            </a:r>
            <a:r>
              <a:rPr lang="en-GB" sz="1100" dirty="0" err="1"/>
              <a:t>středních</a:t>
            </a:r>
            <a:r>
              <a:rPr lang="en-GB" sz="1100" dirty="0"/>
              <a:t> </a:t>
            </a:r>
            <a:r>
              <a:rPr lang="en-GB" sz="1100" dirty="0" err="1"/>
              <a:t>školách</a:t>
            </a:r>
            <a:r>
              <a:rPr lang="en-GB" sz="1100" dirty="0"/>
              <a:t>. </a:t>
            </a:r>
            <a:r>
              <a:rPr lang="en-GB" sz="1100" dirty="0" err="1"/>
              <a:t>Vyd</a:t>
            </a:r>
            <a:r>
              <a:rPr lang="en-GB" sz="1100" dirty="0"/>
              <a:t>. 1. Praha: </a:t>
            </a:r>
            <a:r>
              <a:rPr lang="en-GB" sz="1100" dirty="0" err="1"/>
              <a:t>Otevřená</a:t>
            </a:r>
            <a:r>
              <a:rPr lang="en-GB" sz="1100" dirty="0"/>
              <a:t> </a:t>
            </a:r>
            <a:r>
              <a:rPr lang="en-GB" sz="1100" dirty="0" err="1"/>
              <a:t>společnost</a:t>
            </a:r>
            <a:r>
              <a:rPr lang="en-GB" sz="1100" dirty="0"/>
              <a:t>, 2005. 191 s. ISBN 80-903331-2-5. </a:t>
            </a:r>
            <a:endParaRPr lang="cs-CZ" sz="1100" dirty="0"/>
          </a:p>
          <a:p>
            <a:pPr lvl="0" algn="just"/>
            <a:r>
              <a:rPr lang="en-GB" sz="1100" dirty="0"/>
              <a:t>ZVĚŘINA, Jaroslav. </a:t>
            </a:r>
            <a:r>
              <a:rPr lang="en-GB" sz="1100" dirty="0" err="1"/>
              <a:t>Feminismus</a:t>
            </a:r>
            <a:r>
              <a:rPr lang="en-GB" sz="1100" dirty="0"/>
              <a:t> a </a:t>
            </a:r>
            <a:r>
              <a:rPr lang="en-GB" sz="1100" dirty="0" err="1"/>
              <a:t>jeho</a:t>
            </a:r>
            <a:r>
              <a:rPr lang="en-GB" sz="1100" dirty="0"/>
              <a:t> </a:t>
            </a:r>
            <a:r>
              <a:rPr lang="en-GB" sz="1100" dirty="0" err="1"/>
              <a:t>současné</a:t>
            </a:r>
            <a:r>
              <a:rPr lang="en-GB" sz="1100" dirty="0"/>
              <a:t> </a:t>
            </a:r>
            <a:r>
              <a:rPr lang="en-GB" sz="1100" dirty="0" err="1"/>
              <a:t>podoby</a:t>
            </a:r>
            <a:r>
              <a:rPr lang="en-GB" sz="1100" dirty="0"/>
              <a:t>. </a:t>
            </a:r>
            <a:r>
              <a:rPr lang="en-GB" sz="1100" dirty="0" err="1"/>
              <a:t>Revuepolitika</a:t>
            </a:r>
            <a:r>
              <a:rPr lang="en-GB" sz="1100" dirty="0"/>
              <a:t> [online]. 2004. [cit. 15. 8. 2017]. </a:t>
            </a:r>
            <a:r>
              <a:rPr lang="en-GB" sz="1100" dirty="0" err="1"/>
              <a:t>Dostupné</a:t>
            </a:r>
            <a:r>
              <a:rPr lang="en-GB" sz="1100" dirty="0"/>
              <a:t> z: https://old.cdk.cz/rp/clanky/174/feminismus-a-jeho-soucasne-podoby/</a:t>
            </a:r>
            <a:endParaRPr lang="cs-CZ" sz="1100" dirty="0"/>
          </a:p>
        </p:txBody>
      </p:sp>
    </p:spTree>
    <p:extLst>
      <p:ext uri="{BB962C8B-B14F-4D97-AF65-F5344CB8AC3E}">
        <p14:creationId xmlns:p14="http://schemas.microsoft.com/office/powerpoint/2010/main" val="189463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E0562-63A6-4E16-8BCE-31DB24D99945}"/>
              </a:ext>
            </a:extLst>
          </p:cNvPr>
          <p:cNvSpPr>
            <a:spLocks noGrp="1"/>
          </p:cNvSpPr>
          <p:nvPr>
            <p:ph type="title"/>
          </p:nvPr>
        </p:nvSpPr>
        <p:spPr>
          <a:xfrm>
            <a:off x="1905000" y="346075"/>
            <a:ext cx="9286875" cy="1325563"/>
          </a:xfrm>
        </p:spPr>
        <p:txBody>
          <a:bodyPr/>
          <a:lstStyle/>
          <a:p>
            <a:r>
              <a:rPr lang="cs-CZ" sz="3600" b="1" dirty="0" err="1">
                <a:solidFill>
                  <a:srgbClr val="E7AE05"/>
                </a:solidFill>
                <a:latin typeface="+mn-lt"/>
                <a:cs typeface="Arial" panose="020B0604020202020204" pitchFamily="34" charset="0"/>
              </a:rPr>
              <a:t>Pictures</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09C03056-5885-4035-A3C4-E0C475EC2A84}"/>
              </a:ext>
            </a:extLst>
          </p:cNvPr>
          <p:cNvSpPr>
            <a:spLocks noGrp="1"/>
          </p:cNvSpPr>
          <p:nvPr>
            <p:ph idx="1"/>
          </p:nvPr>
        </p:nvSpPr>
        <p:spPr>
          <a:xfrm>
            <a:off x="1971674" y="1844675"/>
            <a:ext cx="9220201" cy="4351338"/>
          </a:xfrm>
        </p:spPr>
        <p:txBody>
          <a:bodyPr>
            <a:normAutofit fontScale="77500" lnSpcReduction="20000"/>
          </a:bodyPr>
          <a:lstStyle/>
          <a:p>
            <a:pPr algn="just"/>
            <a:r>
              <a:rPr lang="cs-CZ" dirty="0"/>
              <a:t>http://www.nezoufalemanzelky.cz/2016/07/20/1407/</a:t>
            </a:r>
          </a:p>
          <a:p>
            <a:pPr algn="just"/>
            <a:r>
              <a:rPr lang="cs-CZ" dirty="0"/>
              <a:t>https://cs.wikipedia.org/wiki/Sufra%C5%BEetka#/media/Soubor:British_suffragette_clipped.jpg</a:t>
            </a:r>
          </a:p>
          <a:p>
            <a:pPr algn="just"/>
            <a:r>
              <a:rPr lang="cs-CZ" dirty="0"/>
              <a:t>https://upload.wikimedia.org/wikipedia/commons/9/92/Younger_suffragettes_promoting_the_Women%E2%80%99s_exhibition%2C_May_1909.jpg</a:t>
            </a:r>
          </a:p>
          <a:p>
            <a:pPr algn="just"/>
            <a:r>
              <a:rPr lang="cs-CZ" dirty="0"/>
              <a:t>https://www.google.com/search?q=druh%C3%A1+vlna+feminismu&amp;tbm=isch&amp;ved=2ahUKEwjapK-dyL3xAhWU_IUKHdLDDhwQ2-cCegQIABAA&amp;oq=druh%C3%A1+vlna+feminismu&amp;gs_lcp=CgNpbWcQAzIECAAQGDoECCMQJzoCCAA6BAgAEB46BwgjEOoCECc6BQgAELEDOgYIABAIEB5Qge0XWLCfGGDeoxhoAXAAeAGAAVmIAdcPkgECMjmYAQCgAQGqAQtnd3Mtd2l6LWltZ7ABCsABAQ&amp;sclient=img&amp;ei=v3LbYJrJI5T5lwTSh7vgAQ&amp;bih=609&amp;biw=1263&amp;rlz=1C1SQJL_csCZ836CZ836&amp;hl=cs#imgrc=XPlqmuVOIAryJM</a:t>
            </a:r>
          </a:p>
          <a:p>
            <a:pPr algn="just"/>
            <a:r>
              <a:rPr lang="cs-CZ" dirty="0"/>
              <a:t>https://www.attelier.sk/medzinarodny-den-zien-feminizmus-v-hudbe/</a:t>
            </a:r>
          </a:p>
        </p:txBody>
      </p:sp>
    </p:spTree>
    <p:extLst>
      <p:ext uri="{BB962C8B-B14F-4D97-AF65-F5344CB8AC3E}">
        <p14:creationId xmlns:p14="http://schemas.microsoft.com/office/powerpoint/2010/main" val="224682452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156</TotalTime>
  <Words>1156</Words>
  <Application>Microsoft Office PowerPoint</Application>
  <PresentationFormat>Širokoúhlá obrazovka</PresentationFormat>
  <Paragraphs>51</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The situation in the 20th century and the shift in people's mindset</vt:lpstr>
      <vt:lpstr>In this modul you will get acquainted with: </vt:lpstr>
      <vt:lpstr>Feminism, emancipation and change in the first half of the 20th century </vt:lpstr>
      <vt:lpstr>Suffragettes</vt:lpstr>
      <vt:lpstr>Prezentace aplikace PowerPoint</vt:lpstr>
      <vt:lpstr>The second wave of feminism</vt:lpstr>
      <vt:lpstr>  Types of feminism </vt:lpstr>
      <vt:lpstr>Literature</vt:lpstr>
      <vt:lpstr>Pictures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Jakub Konecny</dc:creator>
  <cp:lastModifiedBy>maresh</cp:lastModifiedBy>
  <cp:revision>42</cp:revision>
  <dcterms:created xsi:type="dcterms:W3CDTF">2018-11-06T18:10:44Z</dcterms:created>
  <dcterms:modified xsi:type="dcterms:W3CDTF">2022-02-27T19:48:12Z</dcterms:modified>
</cp:coreProperties>
</file>