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8" r:id="rId2"/>
    <p:sldId id="256" r:id="rId3"/>
    <p:sldId id="265" r:id="rId4"/>
    <p:sldId id="287" r:id="rId5"/>
    <p:sldId id="266" r:id="rId6"/>
    <p:sldId id="267" r:id="rId7"/>
    <p:sldId id="268" r:id="rId8"/>
    <p:sldId id="269" r:id="rId9"/>
    <p:sldId id="278" r:id="rId10"/>
    <p:sldId id="272" r:id="rId11"/>
    <p:sldId id="289" r:id="rId12"/>
    <p:sldId id="291" r:id="rId13"/>
    <p:sldId id="292" r:id="rId14"/>
    <p:sldId id="298" r:id="rId15"/>
    <p:sldId id="279" r:id="rId16"/>
    <p:sldId id="290" r:id="rId17"/>
    <p:sldId id="300" r:id="rId18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0" y="66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CC7A2-AD5C-4C31-B003-3609D651462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B4FA578-0A9E-4249-9F31-0F8A6CBDF396}">
      <dgm:prSet phldrT="[Text]"/>
      <dgm:spPr/>
      <dgm:t>
        <a:bodyPr/>
        <a:lstStyle/>
        <a:p>
          <a:r>
            <a:rPr lang="cs-CZ" dirty="0" err="1" smtClean="0"/>
            <a:t>Multiplier</a:t>
          </a:r>
          <a:r>
            <a:rPr lang="cs-CZ" dirty="0" smtClean="0"/>
            <a:t> </a:t>
          </a:r>
          <a:r>
            <a:rPr lang="cs-CZ" dirty="0" err="1" smtClean="0"/>
            <a:t>events</a:t>
          </a:r>
          <a:r>
            <a:rPr lang="cs-CZ" dirty="0" smtClean="0"/>
            <a:t>   </a:t>
          </a:r>
          <a:endParaRPr lang="cs-CZ" dirty="0"/>
        </a:p>
      </dgm:t>
    </dgm:pt>
    <dgm:pt modelId="{38FAC851-99A2-49B6-A247-95B191A576CD}" type="parTrans" cxnId="{59036ED8-C58D-4BC5-8E0A-8CDE925E4E71}">
      <dgm:prSet/>
      <dgm:spPr/>
      <dgm:t>
        <a:bodyPr/>
        <a:lstStyle/>
        <a:p>
          <a:endParaRPr lang="cs-CZ"/>
        </a:p>
      </dgm:t>
    </dgm:pt>
    <dgm:pt modelId="{5E5BCFBA-7EE7-43CD-B200-CCA0548E60B9}" type="sibTrans" cxnId="{59036ED8-C58D-4BC5-8E0A-8CDE925E4E71}">
      <dgm:prSet/>
      <dgm:spPr/>
      <dgm:t>
        <a:bodyPr/>
        <a:lstStyle/>
        <a:p>
          <a:endParaRPr lang="cs-CZ"/>
        </a:p>
      </dgm:t>
    </dgm:pt>
    <dgm:pt modelId="{5BA2A3F7-1AB7-4467-9C0D-248E0A8594CA}">
      <dgm:prSet phldrT="[Text]"/>
      <dgm:spPr/>
      <dgm:t>
        <a:bodyPr/>
        <a:lstStyle/>
        <a:p>
          <a:r>
            <a:rPr lang="cs-CZ" dirty="0" err="1" smtClean="0"/>
            <a:t>Factsheets</a:t>
          </a:r>
          <a:r>
            <a:rPr lang="cs-CZ" dirty="0" smtClean="0"/>
            <a:t> / </a:t>
          </a:r>
          <a:r>
            <a:rPr lang="cs-CZ" dirty="0" err="1" smtClean="0"/>
            <a:t>Toolkit</a:t>
          </a:r>
          <a:r>
            <a:rPr lang="cs-CZ" dirty="0" smtClean="0"/>
            <a:t>  </a:t>
          </a:r>
          <a:endParaRPr lang="cs-CZ" dirty="0"/>
        </a:p>
      </dgm:t>
    </dgm:pt>
    <dgm:pt modelId="{B94F5CF8-38F8-42AA-85CD-4C8FCD7FE101}" type="parTrans" cxnId="{15F2F0B1-6D82-48F2-A769-CA38B265DD0A}">
      <dgm:prSet/>
      <dgm:spPr/>
      <dgm:t>
        <a:bodyPr/>
        <a:lstStyle/>
        <a:p>
          <a:endParaRPr lang="cs-CZ"/>
        </a:p>
      </dgm:t>
    </dgm:pt>
    <dgm:pt modelId="{E5D6CC0E-6B97-46F1-A648-5064256AFAE6}" type="sibTrans" cxnId="{15F2F0B1-6D82-48F2-A769-CA38B265DD0A}">
      <dgm:prSet/>
      <dgm:spPr/>
      <dgm:t>
        <a:bodyPr/>
        <a:lstStyle/>
        <a:p>
          <a:endParaRPr lang="cs-CZ"/>
        </a:p>
      </dgm:t>
    </dgm:pt>
    <dgm:pt modelId="{DDDBD559-45DB-44A5-B83F-293949ADBF78}">
      <dgm:prSet phldrT="[Text]"/>
      <dgm:spPr/>
      <dgm:t>
        <a:bodyPr/>
        <a:lstStyle/>
        <a:p>
          <a:r>
            <a:rPr lang="cs-CZ" dirty="0" err="1" smtClean="0"/>
            <a:t>Teaching</a:t>
          </a:r>
          <a:r>
            <a:rPr lang="cs-CZ" dirty="0" smtClean="0"/>
            <a:t> </a:t>
          </a:r>
          <a:r>
            <a:rPr lang="cs-CZ" dirty="0" err="1" smtClean="0"/>
            <a:t>students</a:t>
          </a:r>
          <a:r>
            <a:rPr lang="cs-CZ" dirty="0" smtClean="0"/>
            <a:t> </a:t>
          </a:r>
          <a:r>
            <a:rPr lang="cs-CZ" dirty="0" err="1" smtClean="0"/>
            <a:t>at</a:t>
          </a:r>
          <a:r>
            <a:rPr lang="cs-CZ" dirty="0" smtClean="0"/>
            <a:t> </a:t>
          </a:r>
          <a:r>
            <a:rPr lang="cs-CZ" dirty="0" err="1" smtClean="0"/>
            <a:t>universities</a:t>
          </a:r>
          <a:r>
            <a:rPr lang="cs-CZ" dirty="0" smtClean="0"/>
            <a:t> and </a:t>
          </a:r>
          <a:r>
            <a:rPr lang="cs-CZ" dirty="0" err="1" smtClean="0"/>
            <a:t>local</a:t>
          </a:r>
          <a:r>
            <a:rPr lang="cs-CZ" dirty="0" smtClean="0"/>
            <a:t> </a:t>
          </a:r>
          <a:r>
            <a:rPr lang="cs-CZ" dirty="0" err="1" smtClean="0"/>
            <a:t>stakeholderes</a:t>
          </a:r>
          <a:r>
            <a:rPr lang="cs-CZ" dirty="0" smtClean="0"/>
            <a:t> (</a:t>
          </a:r>
          <a:r>
            <a:rPr lang="cs-CZ" dirty="0" err="1" smtClean="0"/>
            <a:t>secondary</a:t>
          </a:r>
          <a:r>
            <a:rPr lang="cs-CZ" dirty="0" smtClean="0"/>
            <a:t> </a:t>
          </a:r>
          <a:r>
            <a:rPr lang="cs-CZ" dirty="0" err="1" smtClean="0"/>
            <a:t>school</a:t>
          </a:r>
          <a:r>
            <a:rPr lang="cs-CZ" dirty="0" smtClean="0"/>
            <a:t> </a:t>
          </a:r>
          <a:r>
            <a:rPr lang="cs-CZ" dirty="0" err="1" smtClean="0"/>
            <a:t>teachers</a:t>
          </a:r>
          <a:r>
            <a:rPr lang="cs-CZ" dirty="0" smtClean="0"/>
            <a:t>) </a:t>
          </a:r>
          <a:endParaRPr lang="cs-CZ" dirty="0"/>
        </a:p>
      </dgm:t>
    </dgm:pt>
    <dgm:pt modelId="{57C746E0-19DC-4802-98D4-DFF9F502B321}" type="parTrans" cxnId="{0DC01518-4F18-4292-8619-B51BDFD3FE1D}">
      <dgm:prSet/>
      <dgm:spPr/>
      <dgm:t>
        <a:bodyPr/>
        <a:lstStyle/>
        <a:p>
          <a:endParaRPr lang="cs-CZ"/>
        </a:p>
      </dgm:t>
    </dgm:pt>
    <dgm:pt modelId="{FCF6A20E-F2FE-4F64-8C3F-2738F3BCC769}" type="sibTrans" cxnId="{0DC01518-4F18-4292-8619-B51BDFD3FE1D}">
      <dgm:prSet/>
      <dgm:spPr/>
      <dgm:t>
        <a:bodyPr/>
        <a:lstStyle/>
        <a:p>
          <a:endParaRPr lang="cs-CZ"/>
        </a:p>
      </dgm:t>
    </dgm:pt>
    <dgm:pt modelId="{744F6F73-7AD9-4C05-B84F-EAE2FC475168}" type="pres">
      <dgm:prSet presAssocID="{F91CC7A2-AD5C-4C31-B003-3609D65146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1E9A17D-3D2C-4CD5-8C52-DB5423ABB19A}" type="pres">
      <dgm:prSet presAssocID="{7B4FA578-0A9E-4249-9F31-0F8A6CBDF3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350B9D-7391-4E1F-BEAD-9AB86416F4E7}" type="pres">
      <dgm:prSet presAssocID="{5E5BCFBA-7EE7-43CD-B200-CCA0548E60B9}" presName="sibTrans" presStyleLbl="sibTrans2D1" presStyleIdx="0" presStyleCnt="2"/>
      <dgm:spPr/>
      <dgm:t>
        <a:bodyPr/>
        <a:lstStyle/>
        <a:p>
          <a:endParaRPr lang="cs-CZ"/>
        </a:p>
      </dgm:t>
    </dgm:pt>
    <dgm:pt modelId="{92B024DC-ECC8-435F-8C4D-F7FF3823B4BD}" type="pres">
      <dgm:prSet presAssocID="{5E5BCFBA-7EE7-43CD-B200-CCA0548E60B9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60A05351-06B1-45E1-9E20-84A51B9A5409}" type="pres">
      <dgm:prSet presAssocID="{5BA2A3F7-1AB7-4467-9C0D-248E0A8594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BF8540-7C37-4B69-B085-63639A93B285}" type="pres">
      <dgm:prSet presAssocID="{E5D6CC0E-6B97-46F1-A648-5064256AFAE6}" presName="sibTrans" presStyleLbl="sibTrans2D1" presStyleIdx="1" presStyleCnt="2"/>
      <dgm:spPr/>
      <dgm:t>
        <a:bodyPr/>
        <a:lstStyle/>
        <a:p>
          <a:endParaRPr lang="cs-CZ"/>
        </a:p>
      </dgm:t>
    </dgm:pt>
    <dgm:pt modelId="{6CE85E81-637D-4B04-8085-672B33795E6C}" type="pres">
      <dgm:prSet presAssocID="{E5D6CC0E-6B97-46F1-A648-5064256AFAE6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92E04415-9BBB-408C-A114-D19533FC76B6}" type="pres">
      <dgm:prSet presAssocID="{DDDBD559-45DB-44A5-B83F-293949ADBF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DC01518-4F18-4292-8619-B51BDFD3FE1D}" srcId="{F91CC7A2-AD5C-4C31-B003-3609D651462A}" destId="{DDDBD559-45DB-44A5-B83F-293949ADBF78}" srcOrd="2" destOrd="0" parTransId="{57C746E0-19DC-4802-98D4-DFF9F502B321}" sibTransId="{FCF6A20E-F2FE-4F64-8C3F-2738F3BCC769}"/>
    <dgm:cxn modelId="{FC1A1474-03DA-45B4-B0CC-2736A3269F50}" type="presOf" srcId="{7B4FA578-0A9E-4249-9F31-0F8A6CBDF396}" destId="{A1E9A17D-3D2C-4CD5-8C52-DB5423ABB19A}" srcOrd="0" destOrd="0" presId="urn:microsoft.com/office/officeart/2005/8/layout/process5"/>
    <dgm:cxn modelId="{668DA5A8-1856-470C-8B2F-F27E686D469F}" type="presOf" srcId="{F91CC7A2-AD5C-4C31-B003-3609D651462A}" destId="{744F6F73-7AD9-4C05-B84F-EAE2FC475168}" srcOrd="0" destOrd="0" presId="urn:microsoft.com/office/officeart/2005/8/layout/process5"/>
    <dgm:cxn modelId="{D139934D-609D-48E6-B0E4-38929648EC4D}" type="presOf" srcId="{5BA2A3F7-1AB7-4467-9C0D-248E0A8594CA}" destId="{60A05351-06B1-45E1-9E20-84A51B9A5409}" srcOrd="0" destOrd="0" presId="urn:microsoft.com/office/officeart/2005/8/layout/process5"/>
    <dgm:cxn modelId="{C5027971-4B0D-474F-9A45-56FC3B1BF928}" type="presOf" srcId="{5E5BCFBA-7EE7-43CD-B200-CCA0548E60B9}" destId="{92B024DC-ECC8-435F-8C4D-F7FF3823B4BD}" srcOrd="1" destOrd="0" presId="urn:microsoft.com/office/officeart/2005/8/layout/process5"/>
    <dgm:cxn modelId="{DF50F1CF-EB06-45CA-8722-24C89E745877}" type="presOf" srcId="{E5D6CC0E-6B97-46F1-A648-5064256AFAE6}" destId="{6CE85E81-637D-4B04-8085-672B33795E6C}" srcOrd="1" destOrd="0" presId="urn:microsoft.com/office/officeart/2005/8/layout/process5"/>
    <dgm:cxn modelId="{15F2F0B1-6D82-48F2-A769-CA38B265DD0A}" srcId="{F91CC7A2-AD5C-4C31-B003-3609D651462A}" destId="{5BA2A3F7-1AB7-4467-9C0D-248E0A8594CA}" srcOrd="1" destOrd="0" parTransId="{B94F5CF8-38F8-42AA-85CD-4C8FCD7FE101}" sibTransId="{E5D6CC0E-6B97-46F1-A648-5064256AFAE6}"/>
    <dgm:cxn modelId="{59036ED8-C58D-4BC5-8E0A-8CDE925E4E71}" srcId="{F91CC7A2-AD5C-4C31-B003-3609D651462A}" destId="{7B4FA578-0A9E-4249-9F31-0F8A6CBDF396}" srcOrd="0" destOrd="0" parTransId="{38FAC851-99A2-49B6-A247-95B191A576CD}" sibTransId="{5E5BCFBA-7EE7-43CD-B200-CCA0548E60B9}"/>
    <dgm:cxn modelId="{01FB7C8C-DBDD-4384-8700-7EAE1965F8D0}" type="presOf" srcId="{5E5BCFBA-7EE7-43CD-B200-CCA0548E60B9}" destId="{3C350B9D-7391-4E1F-BEAD-9AB86416F4E7}" srcOrd="0" destOrd="0" presId="urn:microsoft.com/office/officeart/2005/8/layout/process5"/>
    <dgm:cxn modelId="{5155519C-E5B7-4BD5-89DD-A7E7724AC572}" type="presOf" srcId="{E5D6CC0E-6B97-46F1-A648-5064256AFAE6}" destId="{5CBF8540-7C37-4B69-B085-63639A93B285}" srcOrd="0" destOrd="0" presId="urn:microsoft.com/office/officeart/2005/8/layout/process5"/>
    <dgm:cxn modelId="{32E02123-4D3C-4830-AC12-989E7E3FF356}" type="presOf" srcId="{DDDBD559-45DB-44A5-B83F-293949ADBF78}" destId="{92E04415-9BBB-408C-A114-D19533FC76B6}" srcOrd="0" destOrd="0" presId="urn:microsoft.com/office/officeart/2005/8/layout/process5"/>
    <dgm:cxn modelId="{3C9D0F69-1BC0-4DB9-85D7-99BA9F4A402A}" type="presParOf" srcId="{744F6F73-7AD9-4C05-B84F-EAE2FC475168}" destId="{A1E9A17D-3D2C-4CD5-8C52-DB5423ABB19A}" srcOrd="0" destOrd="0" presId="urn:microsoft.com/office/officeart/2005/8/layout/process5"/>
    <dgm:cxn modelId="{05D8FB21-36F2-4A2F-A0A5-66A96A472CC5}" type="presParOf" srcId="{744F6F73-7AD9-4C05-B84F-EAE2FC475168}" destId="{3C350B9D-7391-4E1F-BEAD-9AB86416F4E7}" srcOrd="1" destOrd="0" presId="urn:microsoft.com/office/officeart/2005/8/layout/process5"/>
    <dgm:cxn modelId="{008072A4-DA96-4E9E-BBED-A96C4E0689F1}" type="presParOf" srcId="{3C350B9D-7391-4E1F-BEAD-9AB86416F4E7}" destId="{92B024DC-ECC8-435F-8C4D-F7FF3823B4BD}" srcOrd="0" destOrd="0" presId="urn:microsoft.com/office/officeart/2005/8/layout/process5"/>
    <dgm:cxn modelId="{FC70BCD0-F606-498F-99CB-6C026C0DBAD8}" type="presParOf" srcId="{744F6F73-7AD9-4C05-B84F-EAE2FC475168}" destId="{60A05351-06B1-45E1-9E20-84A51B9A5409}" srcOrd="2" destOrd="0" presId="urn:microsoft.com/office/officeart/2005/8/layout/process5"/>
    <dgm:cxn modelId="{F67B625A-82AA-49AD-B677-A04A38C6C876}" type="presParOf" srcId="{744F6F73-7AD9-4C05-B84F-EAE2FC475168}" destId="{5CBF8540-7C37-4B69-B085-63639A93B285}" srcOrd="3" destOrd="0" presId="urn:microsoft.com/office/officeart/2005/8/layout/process5"/>
    <dgm:cxn modelId="{0407292C-769E-407F-AC5D-EDB82D231E01}" type="presParOf" srcId="{5CBF8540-7C37-4B69-B085-63639A93B285}" destId="{6CE85E81-637D-4B04-8085-672B33795E6C}" srcOrd="0" destOrd="0" presId="urn:microsoft.com/office/officeart/2005/8/layout/process5"/>
    <dgm:cxn modelId="{9348DB44-3902-4974-9142-C36CBE2161C8}" type="presParOf" srcId="{744F6F73-7AD9-4C05-B84F-EAE2FC475168}" destId="{92E04415-9BBB-408C-A114-D19533FC76B6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9A17D-3D2C-4CD5-8C52-DB5423ABB19A}">
      <dsp:nvSpPr>
        <dsp:cNvPr id="0" name=""/>
        <dsp:cNvSpPr/>
      </dsp:nvSpPr>
      <dsp:spPr>
        <a:xfrm>
          <a:off x="920" y="60543"/>
          <a:ext cx="1962917" cy="1177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Multiplier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events</a:t>
          </a:r>
          <a:r>
            <a:rPr lang="cs-CZ" sz="1400" kern="1200" dirty="0" smtClean="0"/>
            <a:t>   </a:t>
          </a:r>
          <a:endParaRPr lang="cs-CZ" sz="1400" kern="1200" dirty="0"/>
        </a:p>
      </dsp:txBody>
      <dsp:txXfrm>
        <a:off x="35415" y="95038"/>
        <a:ext cx="1893927" cy="1108760"/>
      </dsp:txXfrm>
    </dsp:sp>
    <dsp:sp modelId="{3C350B9D-7391-4E1F-BEAD-9AB86416F4E7}">
      <dsp:nvSpPr>
        <dsp:cNvPr id="0" name=""/>
        <dsp:cNvSpPr/>
      </dsp:nvSpPr>
      <dsp:spPr>
        <a:xfrm>
          <a:off x="2136575" y="406017"/>
          <a:ext cx="416138" cy="486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2136575" y="503378"/>
        <a:ext cx="291297" cy="292081"/>
      </dsp:txXfrm>
    </dsp:sp>
    <dsp:sp modelId="{60A05351-06B1-45E1-9E20-84A51B9A5409}">
      <dsp:nvSpPr>
        <dsp:cNvPr id="0" name=""/>
        <dsp:cNvSpPr/>
      </dsp:nvSpPr>
      <dsp:spPr>
        <a:xfrm>
          <a:off x="2749005" y="60543"/>
          <a:ext cx="1962917" cy="1177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Factsheets</a:t>
          </a:r>
          <a:r>
            <a:rPr lang="cs-CZ" sz="1400" kern="1200" dirty="0" smtClean="0"/>
            <a:t> / </a:t>
          </a:r>
          <a:r>
            <a:rPr lang="cs-CZ" sz="1400" kern="1200" dirty="0" err="1" smtClean="0"/>
            <a:t>Toolkit</a:t>
          </a:r>
          <a:r>
            <a:rPr lang="cs-CZ" sz="1400" kern="1200" dirty="0" smtClean="0"/>
            <a:t>  </a:t>
          </a:r>
          <a:endParaRPr lang="cs-CZ" sz="1400" kern="1200" dirty="0"/>
        </a:p>
      </dsp:txBody>
      <dsp:txXfrm>
        <a:off x="2783500" y="95038"/>
        <a:ext cx="1893927" cy="1108760"/>
      </dsp:txXfrm>
    </dsp:sp>
    <dsp:sp modelId="{5CBF8540-7C37-4B69-B085-63639A93B285}">
      <dsp:nvSpPr>
        <dsp:cNvPr id="0" name=""/>
        <dsp:cNvSpPr/>
      </dsp:nvSpPr>
      <dsp:spPr>
        <a:xfrm rot="5400000">
          <a:off x="3522395" y="1375698"/>
          <a:ext cx="416138" cy="486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-5400000">
        <a:off x="3584424" y="1411031"/>
        <a:ext cx="292081" cy="291297"/>
      </dsp:txXfrm>
    </dsp:sp>
    <dsp:sp modelId="{92E04415-9BBB-408C-A114-D19533FC76B6}">
      <dsp:nvSpPr>
        <dsp:cNvPr id="0" name=""/>
        <dsp:cNvSpPr/>
      </dsp:nvSpPr>
      <dsp:spPr>
        <a:xfrm>
          <a:off x="2749005" y="2023461"/>
          <a:ext cx="1962917" cy="1177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Teaching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students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at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universities</a:t>
          </a:r>
          <a:r>
            <a:rPr lang="cs-CZ" sz="1400" kern="1200" dirty="0" smtClean="0"/>
            <a:t> and </a:t>
          </a:r>
          <a:r>
            <a:rPr lang="cs-CZ" sz="1400" kern="1200" dirty="0" err="1" smtClean="0"/>
            <a:t>local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stakeholderes</a:t>
          </a:r>
          <a:r>
            <a:rPr lang="cs-CZ" sz="1400" kern="1200" dirty="0" smtClean="0"/>
            <a:t> (</a:t>
          </a:r>
          <a:r>
            <a:rPr lang="cs-CZ" sz="1400" kern="1200" dirty="0" err="1" smtClean="0"/>
            <a:t>secondary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school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teachers</a:t>
          </a:r>
          <a:r>
            <a:rPr lang="cs-CZ" sz="1400" kern="1200" dirty="0" smtClean="0"/>
            <a:t>) </a:t>
          </a:r>
          <a:endParaRPr lang="cs-CZ" sz="1400" kern="1200" dirty="0"/>
        </a:p>
      </dsp:txBody>
      <dsp:txXfrm>
        <a:off x="2783500" y="2057956"/>
        <a:ext cx="1893927" cy="1108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28.10.2019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54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65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496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4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669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223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4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81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61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6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94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39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23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74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58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linkedin.com/groups/12311843/" TargetMode="External"/><Relationship Id="rId4" Type="http://schemas.openxmlformats.org/officeDocument/2006/relationships/hyperlink" Target="http://odborict.upol.cz/NAETINE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michaela.janakova@upol.cz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iveta.ruskova@upol.cz" TargetMode="External"/><Relationship Id="rId5" Type="http://schemas.openxmlformats.org/officeDocument/2006/relationships/hyperlink" Target="mailto:Veronika.knichalova@upol.cz" TargetMode="External"/><Relationship Id="rId4" Type="http://schemas.openxmlformats.org/officeDocument/2006/relationships/hyperlink" Target="mailto:pavla.tresterova@upol.c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dborict.upol.cz/NAETINE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www.linkedin.com/groups/1231184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4428" y="3819028"/>
            <a:ext cx="7560000" cy="982528"/>
          </a:xfrm>
        </p:spPr>
        <p:txBody>
          <a:bodyPr/>
          <a:lstStyle/>
          <a:p>
            <a:r>
              <a:rPr lang="en-GB" dirty="0"/>
              <a:t>Reflection of National and European Identity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in </a:t>
            </a:r>
            <a:r>
              <a:rPr lang="en-GB" dirty="0"/>
              <a:t>the New Millennium (NAETINEM)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Hana </a:t>
            </a:r>
            <a:r>
              <a:rPr lang="cs-CZ" sz="2000" dirty="0" err="1" smtClean="0"/>
              <a:t>Maresova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err="1" smtClean="0"/>
              <a:t>Banska</a:t>
            </a:r>
            <a:r>
              <a:rPr lang="cs-CZ" dirty="0" smtClean="0"/>
              <a:t> Bystrica 31. 10. 2019 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3" y="293595"/>
            <a:ext cx="2096347" cy="562202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00" y="160472"/>
            <a:ext cx="1581150" cy="69532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5" y="124688"/>
            <a:ext cx="3105583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Time</a:t>
            </a:r>
            <a:r>
              <a:rPr lang="cs-CZ" dirty="0" smtClean="0"/>
              <a:t> Schedule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5725"/>
            <a:ext cx="8999538" cy="25090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8" y="4804605"/>
            <a:ext cx="2257425" cy="6762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752" y="4804605"/>
            <a:ext cx="20288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8225" y="1620000"/>
            <a:ext cx="7701776" cy="500991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cs-CZ" sz="2500" b="1" dirty="0" smtClean="0"/>
              <a:t>Project </a:t>
            </a:r>
            <a:r>
              <a:rPr lang="cs-CZ" sz="2500" b="1" dirty="0" err="1" smtClean="0"/>
              <a:t>governance</a:t>
            </a:r>
            <a:r>
              <a:rPr lang="cs-CZ" sz="2500" b="1" dirty="0" smtClean="0"/>
              <a:t> </a:t>
            </a:r>
            <a:endParaRPr lang="es-ES_tradnl" sz="25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200" b="1" dirty="0" smtClean="0">
                <a:solidFill>
                  <a:schemeClr val="tx1"/>
                </a:solidFill>
              </a:rPr>
              <a:t>A </a:t>
            </a:r>
            <a:r>
              <a:rPr lang="cs-CZ" sz="2200" b="1" dirty="0" err="1" smtClean="0">
                <a:solidFill>
                  <a:schemeClr val="tx1"/>
                </a:solidFill>
              </a:rPr>
              <a:t>project</a:t>
            </a:r>
            <a:r>
              <a:rPr lang="cs-CZ" sz="2200" b="1" dirty="0" smtClean="0">
                <a:solidFill>
                  <a:schemeClr val="tx1"/>
                </a:solidFill>
              </a:rPr>
              <a:t> </a:t>
            </a:r>
            <a:r>
              <a:rPr lang="cs-CZ" sz="2200" b="1" dirty="0" err="1" smtClean="0">
                <a:solidFill>
                  <a:schemeClr val="tx1"/>
                </a:solidFill>
              </a:rPr>
              <a:t>steering</a:t>
            </a:r>
            <a:r>
              <a:rPr lang="cs-CZ" sz="2200" b="1" dirty="0" smtClean="0">
                <a:solidFill>
                  <a:schemeClr val="tx1"/>
                </a:solidFill>
              </a:rPr>
              <a:t> </a:t>
            </a:r>
            <a:r>
              <a:rPr lang="cs-CZ" sz="2200" b="1" dirty="0" err="1" smtClean="0">
                <a:solidFill>
                  <a:schemeClr val="tx1"/>
                </a:solidFill>
              </a:rPr>
              <a:t>group</a:t>
            </a:r>
            <a:r>
              <a:rPr lang="cs-CZ" sz="2200" b="1" dirty="0" smtClean="0">
                <a:solidFill>
                  <a:schemeClr val="tx1"/>
                </a:solidFill>
              </a:rPr>
              <a:t>: </a:t>
            </a:r>
          </a:p>
          <a:p>
            <a:pPr marL="558800" lvl="1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</a:rPr>
              <a:t>H. </a:t>
            </a:r>
            <a:r>
              <a:rPr lang="cs-CZ" sz="2400" dirty="0" err="1" smtClean="0">
                <a:solidFill>
                  <a:schemeClr val="tx1"/>
                </a:solidFill>
              </a:rPr>
              <a:t>Maresova</a:t>
            </a:r>
            <a:r>
              <a:rPr lang="cs-CZ" sz="2400" dirty="0" smtClean="0">
                <a:solidFill>
                  <a:schemeClr val="tx1"/>
                </a:solidFill>
              </a:rPr>
              <a:t>, P. </a:t>
            </a:r>
            <a:r>
              <a:rPr lang="cs-CZ" sz="2400" dirty="0" err="1" smtClean="0">
                <a:solidFill>
                  <a:schemeClr val="tx1"/>
                </a:solidFill>
              </a:rPr>
              <a:t>Flajsarova</a:t>
            </a:r>
            <a:r>
              <a:rPr lang="cs-CZ" sz="2400" dirty="0" smtClean="0">
                <a:solidFill>
                  <a:schemeClr val="tx1"/>
                </a:solidFill>
              </a:rPr>
              <a:t>, P. </a:t>
            </a:r>
            <a:r>
              <a:rPr lang="cs-CZ" sz="2400" dirty="0" err="1" smtClean="0">
                <a:solidFill>
                  <a:schemeClr val="tx1"/>
                </a:solidFill>
              </a:rPr>
              <a:t>Krakora</a:t>
            </a:r>
            <a:r>
              <a:rPr lang="cs-CZ" sz="2400" dirty="0" smtClean="0">
                <a:solidFill>
                  <a:schemeClr val="tx1"/>
                </a:solidFill>
              </a:rPr>
              <a:t> (Olomouc), 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558800" lvl="1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</a:rPr>
              <a:t>B</a:t>
            </a:r>
            <a:r>
              <a:rPr lang="cs-CZ" sz="2400" dirty="0" smtClean="0">
                <a:solidFill>
                  <a:schemeClr val="tx1"/>
                </a:solidFill>
              </a:rPr>
              <a:t>. </a:t>
            </a:r>
            <a:r>
              <a:rPr lang="cs-CZ" sz="2400" dirty="0" err="1" smtClean="0">
                <a:solidFill>
                  <a:schemeClr val="tx1"/>
                </a:solidFill>
              </a:rPr>
              <a:t>Degner</a:t>
            </a:r>
            <a:r>
              <a:rPr lang="cs-CZ" sz="2400" dirty="0" smtClean="0">
                <a:solidFill>
                  <a:schemeClr val="tx1"/>
                </a:solidFill>
              </a:rPr>
              <a:t> (Heidelberg), 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558800" lvl="1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</a:rPr>
              <a:t>J</a:t>
            </a:r>
            <a:r>
              <a:rPr lang="cs-CZ" sz="2400" dirty="0" smtClean="0">
                <a:solidFill>
                  <a:schemeClr val="tx1"/>
                </a:solidFill>
              </a:rPr>
              <a:t>. Robinson (Newcastle), 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558800" lvl="1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</a:rPr>
              <a:t>E</a:t>
            </a:r>
            <a:r>
              <a:rPr lang="cs-CZ" sz="2400" dirty="0" smtClean="0">
                <a:solidFill>
                  <a:schemeClr val="tx1"/>
                </a:solidFill>
              </a:rPr>
              <a:t>. </a:t>
            </a:r>
            <a:r>
              <a:rPr lang="cs-CZ" sz="2400" dirty="0" err="1" smtClean="0">
                <a:solidFill>
                  <a:schemeClr val="tx1"/>
                </a:solidFill>
              </a:rPr>
              <a:t>Vallova</a:t>
            </a:r>
            <a:r>
              <a:rPr lang="cs-CZ" sz="2400" dirty="0" smtClean="0">
                <a:solidFill>
                  <a:schemeClr val="tx1"/>
                </a:solidFill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</a:rPr>
              <a:t>Banska</a:t>
            </a:r>
            <a:r>
              <a:rPr lang="cs-CZ" sz="2400" dirty="0" smtClean="0">
                <a:solidFill>
                  <a:schemeClr val="tx1"/>
                </a:solidFill>
              </a:rPr>
              <a:t> Bystrica)</a:t>
            </a:r>
          </a:p>
          <a:p>
            <a:pPr marL="2730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tx1"/>
                </a:solidFill>
              </a:rPr>
              <a:t>A </a:t>
            </a:r>
            <a:r>
              <a:rPr lang="en-GB" sz="2100" dirty="0">
                <a:solidFill>
                  <a:schemeClr val="tx1"/>
                </a:solidFill>
              </a:rPr>
              <a:t>project steering group will be set and will bring together representatives from each project partner. </a:t>
            </a:r>
            <a:endParaRPr lang="cs-CZ" sz="21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tx1"/>
                </a:solidFill>
              </a:rPr>
              <a:t>The </a:t>
            </a:r>
            <a:r>
              <a:rPr lang="en-GB" sz="2100" dirty="0">
                <a:solidFill>
                  <a:schemeClr val="tx1"/>
                </a:solidFill>
              </a:rPr>
              <a:t>role of this group will be to ensure effective implementation and delivery of the project. </a:t>
            </a:r>
            <a:endParaRPr lang="cs-CZ" sz="21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tx1"/>
                </a:solidFill>
              </a:rPr>
              <a:t>The </a:t>
            </a:r>
            <a:r>
              <a:rPr lang="en-GB" sz="2100" dirty="0">
                <a:solidFill>
                  <a:schemeClr val="tx1"/>
                </a:solidFill>
              </a:rPr>
              <a:t>group will meet face to face during transnational events. </a:t>
            </a:r>
            <a:endParaRPr lang="cs-CZ" sz="21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tx1"/>
                </a:solidFill>
              </a:rPr>
              <a:t>There </a:t>
            </a:r>
            <a:r>
              <a:rPr lang="en-GB" sz="2100" dirty="0">
                <a:solidFill>
                  <a:schemeClr val="tx1"/>
                </a:solidFill>
              </a:rPr>
              <a:t>will also be regular on-line meetings to update on progress, share challenges and issues in terms of delivery, plan the transnational activities.</a:t>
            </a:r>
            <a:endParaRPr lang="cs-CZ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20000" y="1770757"/>
            <a:ext cx="7903005" cy="4382156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00" b="1" dirty="0" err="1" smtClean="0"/>
              <a:t>Partners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responsibilites</a:t>
            </a:r>
            <a:r>
              <a:rPr lang="cs-CZ" sz="2600" b="1" dirty="0" smtClean="0"/>
              <a:t> </a:t>
            </a:r>
          </a:p>
          <a:p>
            <a:pPr marL="0" indent="0">
              <a:buNone/>
            </a:pPr>
            <a:endParaRPr lang="cs-CZ" sz="2400" b="1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Deliver </a:t>
            </a:r>
            <a:r>
              <a:rPr lang="es-ES_tradnl" sz="2200" dirty="0">
                <a:solidFill>
                  <a:schemeClr val="tx1"/>
                </a:solidFill>
              </a:rPr>
              <a:t>all project activities as agreed and outlined in application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Respect programme budget rules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Participate actively in transnational events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Participate in local steering group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Participate in project steering group if required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Ensure adequate project management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Disseminate project </a:t>
            </a:r>
            <a:r>
              <a:rPr lang="es-ES_tradnl" sz="2200" dirty="0" smtClean="0">
                <a:solidFill>
                  <a:schemeClr val="tx1"/>
                </a:solidFill>
              </a:rPr>
              <a:t>results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266700" lvl="1" indent="0"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1"/>
                </a:solidFill>
              </a:rPr>
              <a:t>Coordination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of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Toolkit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production</a:t>
            </a:r>
            <a:r>
              <a:rPr lang="cs-CZ" sz="2200" dirty="0" smtClean="0">
                <a:solidFill>
                  <a:schemeClr val="tx1"/>
                </a:solidFill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</a:rPr>
              <a:t>blended</a:t>
            </a:r>
            <a:r>
              <a:rPr lang="cs-CZ" sz="2200" dirty="0" smtClean="0">
                <a:solidFill>
                  <a:schemeClr val="tx1"/>
                </a:solidFill>
              </a:rPr>
              <a:t> mobility </a:t>
            </a:r>
            <a:r>
              <a:rPr lang="cs-CZ" sz="2200" dirty="0" err="1" smtClean="0">
                <a:solidFill>
                  <a:schemeClr val="tx1"/>
                </a:solidFill>
              </a:rPr>
              <a:t>realization</a:t>
            </a:r>
            <a:r>
              <a:rPr lang="cs-CZ" sz="2200" dirty="0" smtClean="0">
                <a:solidFill>
                  <a:schemeClr val="tx1"/>
                </a:solidFill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</a:rPr>
              <a:t>website</a:t>
            </a:r>
            <a:r>
              <a:rPr lang="cs-CZ" sz="2200" dirty="0" smtClean="0">
                <a:solidFill>
                  <a:schemeClr val="tx1"/>
                </a:solidFill>
              </a:rPr>
              <a:t> and </a:t>
            </a:r>
            <a:r>
              <a:rPr lang="cs-CZ" sz="2200" dirty="0" err="1" smtClean="0">
                <a:solidFill>
                  <a:schemeClr val="tx1"/>
                </a:solidFill>
              </a:rPr>
              <a:t>social</a:t>
            </a:r>
            <a:r>
              <a:rPr lang="cs-CZ" sz="2200" dirty="0" smtClean="0">
                <a:solidFill>
                  <a:schemeClr val="tx1"/>
                </a:solidFill>
              </a:rPr>
              <a:t> media (</a:t>
            </a:r>
            <a:r>
              <a:rPr lang="cs-CZ" sz="2200" b="1" dirty="0" smtClean="0">
                <a:solidFill>
                  <a:schemeClr val="tx1"/>
                </a:solidFill>
              </a:rPr>
              <a:t>Olomouc</a:t>
            </a:r>
            <a:r>
              <a:rPr lang="cs-CZ" sz="2200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1"/>
                </a:solidFill>
              </a:rPr>
              <a:t>Coordination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of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Factsheets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production</a:t>
            </a:r>
            <a:r>
              <a:rPr lang="cs-CZ" sz="2200" dirty="0" smtClean="0">
                <a:solidFill>
                  <a:schemeClr val="tx1"/>
                </a:solidFill>
              </a:rPr>
              <a:t> (</a:t>
            </a:r>
            <a:r>
              <a:rPr lang="cs-CZ" sz="2200" b="1" dirty="0" smtClean="0">
                <a:solidFill>
                  <a:schemeClr val="tx1"/>
                </a:solidFill>
              </a:rPr>
              <a:t>Heidelberg</a:t>
            </a:r>
            <a:r>
              <a:rPr lang="cs-CZ" sz="2200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1"/>
                </a:solidFill>
              </a:rPr>
              <a:t>Coordination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of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Articles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production</a:t>
            </a:r>
            <a:r>
              <a:rPr lang="cs-CZ" sz="2200" dirty="0" smtClean="0">
                <a:solidFill>
                  <a:schemeClr val="tx1"/>
                </a:solidFill>
              </a:rPr>
              <a:t> (</a:t>
            </a:r>
            <a:r>
              <a:rPr lang="cs-CZ" sz="2200" b="1" dirty="0" smtClean="0">
                <a:solidFill>
                  <a:schemeClr val="tx1"/>
                </a:solidFill>
              </a:rPr>
              <a:t>Newcastle</a:t>
            </a:r>
            <a:r>
              <a:rPr lang="cs-CZ" sz="2200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1"/>
                </a:solidFill>
              </a:rPr>
              <a:t>Coordination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of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Questiannaire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evaluation</a:t>
            </a:r>
            <a:r>
              <a:rPr lang="cs-CZ" sz="2200" dirty="0" smtClean="0">
                <a:solidFill>
                  <a:schemeClr val="tx1"/>
                </a:solidFill>
              </a:rPr>
              <a:t> (</a:t>
            </a:r>
            <a:r>
              <a:rPr lang="cs-CZ" sz="2200" b="1" dirty="0" err="1" smtClean="0">
                <a:solidFill>
                  <a:schemeClr val="tx1"/>
                </a:solidFill>
              </a:rPr>
              <a:t>Banska</a:t>
            </a:r>
            <a:r>
              <a:rPr lang="cs-CZ" sz="2200" b="1" dirty="0" smtClean="0">
                <a:solidFill>
                  <a:schemeClr val="tx1"/>
                </a:solidFill>
              </a:rPr>
              <a:t> Bystrica</a:t>
            </a:r>
            <a:r>
              <a:rPr lang="cs-CZ" sz="2200" dirty="0" smtClean="0">
                <a:solidFill>
                  <a:schemeClr val="tx1"/>
                </a:solidFill>
              </a:rPr>
              <a:t>)</a:t>
            </a:r>
            <a:endParaRPr lang="es-ES_tradnl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_tradn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Multiplier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r>
              <a:rPr lang="cs-CZ" dirty="0" smtClean="0"/>
              <a:t> (+ </a:t>
            </a:r>
            <a:r>
              <a:rPr lang="cs-CZ" dirty="0" err="1" smtClean="0"/>
              <a:t>Transnational</a:t>
            </a:r>
            <a:r>
              <a:rPr lang="cs-CZ" dirty="0" smtClean="0"/>
              <a:t> </a:t>
            </a:r>
            <a:r>
              <a:rPr lang="cs-CZ" dirty="0" err="1" smtClean="0"/>
              <a:t>meetings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altLang="en-US" sz="1800" dirty="0" smtClean="0"/>
          </a:p>
          <a:p>
            <a:pPr marL="0" indent="0">
              <a:buNone/>
            </a:pPr>
            <a:r>
              <a:rPr lang="en-GB" altLang="en-US" sz="1900" dirty="0" smtClean="0">
                <a:solidFill>
                  <a:schemeClr val="tx1"/>
                </a:solidFill>
              </a:rPr>
              <a:t>Event </a:t>
            </a:r>
            <a:r>
              <a:rPr lang="en-GB" altLang="en-US" sz="1900" dirty="0">
                <a:solidFill>
                  <a:schemeClr val="tx1"/>
                </a:solidFill>
              </a:rPr>
              <a:t>1 – </a:t>
            </a:r>
            <a:r>
              <a:rPr lang="cs-CZ" altLang="en-US" sz="1900" dirty="0" err="1" smtClean="0">
                <a:solidFill>
                  <a:schemeClr val="tx1"/>
                </a:solidFill>
              </a:rPr>
              <a:t>October</a:t>
            </a:r>
            <a:r>
              <a:rPr lang="cs-CZ" altLang="en-US" sz="1900" dirty="0" smtClean="0">
                <a:solidFill>
                  <a:schemeClr val="tx1"/>
                </a:solidFill>
              </a:rPr>
              <a:t> 2019</a:t>
            </a:r>
            <a:r>
              <a:rPr lang="en-GB" altLang="en-US" sz="1900" dirty="0" smtClean="0">
                <a:solidFill>
                  <a:schemeClr val="tx1"/>
                </a:solidFill>
              </a:rPr>
              <a:t>, </a:t>
            </a:r>
            <a:r>
              <a:rPr lang="cs-CZ" altLang="en-US" sz="1900" b="1" dirty="0" err="1" smtClean="0">
                <a:solidFill>
                  <a:schemeClr val="tx1"/>
                </a:solidFill>
              </a:rPr>
              <a:t>Banska</a:t>
            </a:r>
            <a:r>
              <a:rPr lang="cs-CZ" altLang="en-US" sz="1900" b="1" dirty="0" smtClean="0">
                <a:solidFill>
                  <a:schemeClr val="tx1"/>
                </a:solidFill>
              </a:rPr>
              <a:t> Bystrica, Slovakia</a:t>
            </a:r>
            <a:endParaRPr lang="en-GB" altLang="en-US" sz="1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1900" dirty="0">
                <a:solidFill>
                  <a:schemeClr val="tx1"/>
                </a:solidFill>
              </a:rPr>
              <a:t>Theme: </a:t>
            </a:r>
            <a:r>
              <a:rPr lang="cs-CZ" sz="1900" dirty="0" err="1">
                <a:solidFill>
                  <a:schemeClr val="tx1"/>
                </a:solidFill>
              </a:rPr>
              <a:t>Concept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of</a:t>
            </a:r>
            <a:r>
              <a:rPr lang="cs-CZ" sz="1900" dirty="0">
                <a:solidFill>
                  <a:schemeClr val="tx1"/>
                </a:solidFill>
              </a:rPr>
              <a:t> EU </a:t>
            </a:r>
            <a:r>
              <a:rPr lang="cs-CZ" sz="1900" dirty="0" err="1">
                <a:solidFill>
                  <a:schemeClr val="tx1"/>
                </a:solidFill>
              </a:rPr>
              <a:t>citizenship</a:t>
            </a:r>
            <a:r>
              <a:rPr lang="cs-CZ" sz="1900" dirty="0">
                <a:solidFill>
                  <a:schemeClr val="tx1"/>
                </a:solidFill>
              </a:rPr>
              <a:t> and </a:t>
            </a:r>
            <a:r>
              <a:rPr lang="cs-CZ" sz="1900" dirty="0" err="1">
                <a:solidFill>
                  <a:schemeClr val="tx1"/>
                </a:solidFill>
              </a:rPr>
              <a:t>national</a:t>
            </a:r>
            <a:r>
              <a:rPr lang="cs-CZ" sz="1900" dirty="0">
                <a:solidFill>
                  <a:schemeClr val="tx1"/>
                </a:solidFill>
              </a:rPr>
              <a:t> identity (</a:t>
            </a:r>
            <a:r>
              <a:rPr lang="cs-CZ" sz="1900" dirty="0" err="1">
                <a:solidFill>
                  <a:schemeClr val="tx1"/>
                </a:solidFill>
              </a:rPr>
              <a:t>Civics</a:t>
            </a:r>
            <a:r>
              <a:rPr lang="cs-CZ" sz="1900" dirty="0">
                <a:solidFill>
                  <a:schemeClr val="tx1"/>
                </a:solidFill>
              </a:rPr>
              <a:t> and </a:t>
            </a:r>
            <a:r>
              <a:rPr lang="cs-CZ" sz="1900" dirty="0" err="1">
                <a:solidFill>
                  <a:schemeClr val="tx1"/>
                </a:solidFill>
              </a:rPr>
              <a:t>History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topics</a:t>
            </a:r>
            <a:r>
              <a:rPr lang="cs-CZ" sz="1900" dirty="0">
                <a:solidFill>
                  <a:schemeClr val="tx1"/>
                </a:solidFill>
              </a:rPr>
              <a:t>) </a:t>
            </a:r>
            <a:endParaRPr lang="en-GB" alt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alt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1900" dirty="0">
                <a:solidFill>
                  <a:schemeClr val="tx1"/>
                </a:solidFill>
              </a:rPr>
              <a:t>Event 2 – </a:t>
            </a:r>
            <a:r>
              <a:rPr lang="cs-CZ" altLang="en-US" sz="1900" dirty="0" err="1" smtClean="0">
                <a:solidFill>
                  <a:schemeClr val="tx1"/>
                </a:solidFill>
              </a:rPr>
              <a:t>March</a:t>
            </a:r>
            <a:r>
              <a:rPr lang="cs-CZ" altLang="en-US" sz="1900" dirty="0" smtClean="0">
                <a:solidFill>
                  <a:schemeClr val="tx1"/>
                </a:solidFill>
              </a:rPr>
              <a:t> 2020</a:t>
            </a:r>
            <a:r>
              <a:rPr lang="en-GB" altLang="en-US" sz="1900" dirty="0" smtClean="0">
                <a:solidFill>
                  <a:schemeClr val="tx1"/>
                </a:solidFill>
              </a:rPr>
              <a:t>, </a:t>
            </a:r>
            <a:r>
              <a:rPr lang="cs-CZ" altLang="en-US" sz="1900" b="1" dirty="0" smtClean="0">
                <a:solidFill>
                  <a:schemeClr val="tx1"/>
                </a:solidFill>
              </a:rPr>
              <a:t>Newcastle, UK</a:t>
            </a:r>
            <a:endParaRPr lang="en-GB" altLang="en-US" sz="1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1900" dirty="0">
                <a:solidFill>
                  <a:schemeClr val="tx1"/>
                </a:solidFill>
              </a:rPr>
              <a:t>Theme: </a:t>
            </a:r>
            <a:r>
              <a:rPr lang="cs-CZ" sz="1900" dirty="0" err="1">
                <a:solidFill>
                  <a:schemeClr val="tx1"/>
                </a:solidFill>
              </a:rPr>
              <a:t>Symbols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of</a:t>
            </a:r>
            <a:r>
              <a:rPr lang="cs-CZ" sz="1900" dirty="0">
                <a:solidFill>
                  <a:schemeClr val="tx1"/>
                </a:solidFill>
              </a:rPr>
              <a:t> EU </a:t>
            </a:r>
            <a:r>
              <a:rPr lang="cs-CZ" sz="1900" dirty="0" smtClean="0">
                <a:solidFill>
                  <a:schemeClr val="tx1"/>
                </a:solidFill>
              </a:rPr>
              <a:t>and (</a:t>
            </a:r>
            <a:r>
              <a:rPr lang="cs-CZ" sz="1900" dirty="0">
                <a:solidFill>
                  <a:schemeClr val="tx1"/>
                </a:solidFill>
              </a:rPr>
              <a:t>inter)</a:t>
            </a:r>
            <a:r>
              <a:rPr lang="cs-CZ" sz="1900" dirty="0" err="1">
                <a:solidFill>
                  <a:schemeClr val="tx1"/>
                </a:solidFill>
              </a:rPr>
              <a:t>national</a:t>
            </a:r>
            <a:r>
              <a:rPr lang="cs-CZ" sz="1900" dirty="0">
                <a:solidFill>
                  <a:schemeClr val="tx1"/>
                </a:solidFill>
              </a:rPr>
              <a:t> identity </a:t>
            </a:r>
            <a:r>
              <a:rPr lang="cs-CZ" sz="1900" dirty="0" smtClean="0">
                <a:solidFill>
                  <a:schemeClr val="tx1"/>
                </a:solidFill>
              </a:rPr>
              <a:t>in </a:t>
            </a:r>
            <a:r>
              <a:rPr lang="cs-CZ" sz="1900" dirty="0" err="1" smtClean="0">
                <a:solidFill>
                  <a:schemeClr val="tx1"/>
                </a:solidFill>
              </a:rPr>
              <a:t>Literature</a:t>
            </a:r>
            <a:r>
              <a:rPr lang="cs-CZ" sz="1900" dirty="0" smtClean="0">
                <a:solidFill>
                  <a:schemeClr val="tx1"/>
                </a:solidFill>
              </a:rPr>
              <a:t> </a:t>
            </a:r>
            <a:r>
              <a:rPr lang="cs-CZ" sz="1900" dirty="0">
                <a:solidFill>
                  <a:schemeClr val="tx1"/>
                </a:solidFill>
              </a:rPr>
              <a:t>and </a:t>
            </a:r>
            <a:r>
              <a:rPr lang="cs-CZ" sz="1900" dirty="0" err="1">
                <a:solidFill>
                  <a:schemeClr val="tx1"/>
                </a:solidFill>
              </a:rPr>
              <a:t>Language</a:t>
            </a:r>
            <a:endParaRPr lang="cs-CZ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900" dirty="0">
                <a:solidFill>
                  <a:schemeClr val="tx1"/>
                </a:solidFill>
              </a:rPr>
              <a:t>(</a:t>
            </a:r>
            <a:r>
              <a:rPr lang="cs-CZ" sz="1900" dirty="0" err="1">
                <a:solidFill>
                  <a:schemeClr val="tx1"/>
                </a:solidFill>
              </a:rPr>
              <a:t>History</a:t>
            </a:r>
            <a:r>
              <a:rPr lang="cs-CZ" sz="1900" dirty="0">
                <a:solidFill>
                  <a:schemeClr val="tx1"/>
                </a:solidFill>
              </a:rPr>
              <a:t>, </a:t>
            </a:r>
            <a:r>
              <a:rPr lang="cs-CZ" sz="1900" dirty="0" err="1">
                <a:solidFill>
                  <a:schemeClr val="tx1"/>
                </a:solidFill>
              </a:rPr>
              <a:t>Literature</a:t>
            </a:r>
            <a:r>
              <a:rPr lang="cs-CZ" sz="1900" dirty="0" smtClean="0">
                <a:solidFill>
                  <a:schemeClr val="tx1"/>
                </a:solidFill>
              </a:rPr>
              <a:t>, </a:t>
            </a:r>
            <a:r>
              <a:rPr lang="cs-CZ" sz="1900" dirty="0" err="1" smtClean="0">
                <a:solidFill>
                  <a:schemeClr val="tx1"/>
                </a:solidFill>
              </a:rPr>
              <a:t>Language</a:t>
            </a:r>
            <a:r>
              <a:rPr lang="cs-CZ" sz="19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GB" alt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1900" dirty="0">
                <a:solidFill>
                  <a:schemeClr val="tx1"/>
                </a:solidFill>
              </a:rPr>
              <a:t>Event 3 – </a:t>
            </a:r>
            <a:r>
              <a:rPr lang="cs-CZ" altLang="en-US" sz="1900" dirty="0" smtClean="0">
                <a:solidFill>
                  <a:schemeClr val="tx1"/>
                </a:solidFill>
              </a:rPr>
              <a:t>June 2020</a:t>
            </a:r>
            <a:r>
              <a:rPr lang="en-GB" altLang="en-US" sz="1900" dirty="0" smtClean="0">
                <a:solidFill>
                  <a:schemeClr val="tx1"/>
                </a:solidFill>
              </a:rPr>
              <a:t>, </a:t>
            </a:r>
            <a:r>
              <a:rPr lang="cs-CZ" altLang="en-US" sz="1900" b="1" dirty="0" smtClean="0">
                <a:solidFill>
                  <a:schemeClr val="tx1"/>
                </a:solidFill>
              </a:rPr>
              <a:t>Heidelberg, </a:t>
            </a:r>
            <a:r>
              <a:rPr lang="cs-CZ" altLang="en-US" sz="1900" b="1" dirty="0" err="1" smtClean="0">
                <a:solidFill>
                  <a:schemeClr val="tx1"/>
                </a:solidFill>
              </a:rPr>
              <a:t>Germany</a:t>
            </a:r>
            <a:endParaRPr lang="en-GB" altLang="en-US" sz="1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1900" dirty="0">
                <a:solidFill>
                  <a:schemeClr val="tx1"/>
                </a:solidFill>
              </a:rPr>
              <a:t>Theme: </a:t>
            </a:r>
            <a:r>
              <a:rPr lang="cs-CZ" sz="1900" dirty="0" err="1">
                <a:solidFill>
                  <a:schemeClr val="tx1"/>
                </a:solidFill>
              </a:rPr>
              <a:t>Challenges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for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smtClean="0">
                <a:solidFill>
                  <a:schemeClr val="tx1"/>
                </a:solidFill>
              </a:rPr>
              <a:t>EU </a:t>
            </a:r>
            <a:r>
              <a:rPr lang="cs-CZ" sz="1900" dirty="0" err="1" smtClean="0">
                <a:solidFill>
                  <a:schemeClr val="tx1"/>
                </a:solidFill>
              </a:rPr>
              <a:t>citizenship</a:t>
            </a:r>
            <a:r>
              <a:rPr lang="cs-CZ" sz="1900" dirty="0" smtClean="0">
                <a:solidFill>
                  <a:schemeClr val="tx1"/>
                </a:solidFill>
              </a:rPr>
              <a:t> and (</a:t>
            </a:r>
            <a:r>
              <a:rPr lang="cs-CZ" sz="1900" dirty="0">
                <a:solidFill>
                  <a:schemeClr val="tx1"/>
                </a:solidFill>
              </a:rPr>
              <a:t>inter)</a:t>
            </a:r>
            <a:r>
              <a:rPr lang="cs-CZ" sz="1900" dirty="0" err="1">
                <a:solidFill>
                  <a:schemeClr val="tx1"/>
                </a:solidFill>
              </a:rPr>
              <a:t>national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smtClean="0">
                <a:solidFill>
                  <a:schemeClr val="tx1"/>
                </a:solidFill>
              </a:rPr>
              <a:t>identity</a:t>
            </a:r>
          </a:p>
          <a:p>
            <a:pPr marL="0" indent="0">
              <a:buNone/>
            </a:pPr>
            <a:endParaRPr lang="en-GB" alt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1900" dirty="0">
                <a:solidFill>
                  <a:schemeClr val="tx1"/>
                </a:solidFill>
              </a:rPr>
              <a:t>Event 4  - </a:t>
            </a:r>
            <a:r>
              <a:rPr lang="cs-CZ" altLang="en-US" sz="1900" dirty="0" err="1" smtClean="0">
                <a:solidFill>
                  <a:schemeClr val="tx1"/>
                </a:solidFill>
              </a:rPr>
              <a:t>March</a:t>
            </a:r>
            <a:r>
              <a:rPr lang="cs-CZ" altLang="en-US" sz="1900" dirty="0" smtClean="0">
                <a:solidFill>
                  <a:schemeClr val="tx1"/>
                </a:solidFill>
              </a:rPr>
              <a:t>, 2021</a:t>
            </a:r>
            <a:r>
              <a:rPr lang="en-GB" altLang="en-US" sz="1900" dirty="0" smtClean="0">
                <a:solidFill>
                  <a:schemeClr val="tx1"/>
                </a:solidFill>
              </a:rPr>
              <a:t>, </a:t>
            </a:r>
            <a:r>
              <a:rPr lang="en-GB" altLang="en-US" sz="1900" b="1" dirty="0">
                <a:solidFill>
                  <a:schemeClr val="tx1"/>
                </a:solidFill>
              </a:rPr>
              <a:t>Olomouc, Czech </a:t>
            </a:r>
            <a:r>
              <a:rPr lang="en-GB" altLang="en-US" sz="1900" b="1" dirty="0" smtClean="0">
                <a:solidFill>
                  <a:schemeClr val="tx1"/>
                </a:solidFill>
              </a:rPr>
              <a:t>Republic</a:t>
            </a:r>
            <a:r>
              <a:rPr lang="cs-CZ" altLang="en-US" sz="1900" b="1" dirty="0" smtClean="0">
                <a:solidFill>
                  <a:schemeClr val="tx1"/>
                </a:solidFill>
              </a:rPr>
              <a:t> </a:t>
            </a:r>
            <a:r>
              <a:rPr lang="cs-CZ" altLang="en-US" sz="1900" b="1" dirty="0" smtClean="0">
                <a:solidFill>
                  <a:srgbClr val="FF0000"/>
                </a:solidFill>
              </a:rPr>
              <a:t>(MOBILITY)</a:t>
            </a:r>
            <a:endParaRPr lang="en-GB" altLang="en-US" sz="1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altLang="en-US" sz="1900" dirty="0">
                <a:solidFill>
                  <a:schemeClr val="tx1"/>
                </a:solidFill>
              </a:rPr>
              <a:t>Theme: </a:t>
            </a:r>
            <a:r>
              <a:rPr lang="cs-CZ" sz="1900" dirty="0" err="1">
                <a:solidFill>
                  <a:schemeClr val="tx1"/>
                </a:solidFill>
              </a:rPr>
              <a:t>Reflection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the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symbols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 smtClean="0">
                <a:solidFill>
                  <a:schemeClr val="tx1"/>
                </a:solidFill>
              </a:rPr>
              <a:t>of</a:t>
            </a:r>
            <a:r>
              <a:rPr lang="cs-CZ" sz="1900" dirty="0" smtClean="0">
                <a:solidFill>
                  <a:schemeClr val="tx1"/>
                </a:solidFill>
              </a:rPr>
              <a:t> EU </a:t>
            </a:r>
            <a:r>
              <a:rPr lang="cs-CZ" sz="1900" dirty="0" err="1">
                <a:solidFill>
                  <a:schemeClr val="tx1"/>
                </a:solidFill>
              </a:rPr>
              <a:t>citizenship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smtClean="0">
                <a:solidFill>
                  <a:schemeClr val="tx1"/>
                </a:solidFill>
              </a:rPr>
              <a:t>and (</a:t>
            </a:r>
            <a:r>
              <a:rPr lang="cs-CZ" sz="1900" dirty="0">
                <a:solidFill>
                  <a:schemeClr val="tx1"/>
                </a:solidFill>
              </a:rPr>
              <a:t>inter)</a:t>
            </a:r>
            <a:r>
              <a:rPr lang="cs-CZ" sz="1900" dirty="0" err="1">
                <a:solidFill>
                  <a:schemeClr val="tx1"/>
                </a:solidFill>
              </a:rPr>
              <a:t>national</a:t>
            </a:r>
            <a:r>
              <a:rPr lang="cs-CZ" sz="1900" dirty="0">
                <a:solidFill>
                  <a:schemeClr val="tx1"/>
                </a:solidFill>
              </a:rPr>
              <a:t> identity</a:t>
            </a:r>
          </a:p>
          <a:p>
            <a:pPr marL="0" indent="0">
              <a:buNone/>
            </a:pPr>
            <a:endParaRPr lang="es-ES_tradnl" sz="1800" dirty="0" smtClean="0"/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dissemination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(</a:t>
            </a:r>
            <a:r>
              <a:rPr lang="cs-CZ" dirty="0" err="1" smtClean="0"/>
              <a:t>Multiplier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r>
              <a:rPr lang="cs-CZ" dirty="0" smtClean="0"/>
              <a:t>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altLang="en-US" sz="1800" dirty="0" smtClean="0"/>
          </a:p>
          <a:p>
            <a:pPr marL="0" indent="0">
              <a:buNone/>
            </a:pPr>
            <a:endParaRPr lang="es-ES_tradnl" sz="1800" dirty="0" smtClean="0"/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637953" y="2094614"/>
          <a:ext cx="4712844" cy="326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08345" y="5453199"/>
            <a:ext cx="8261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Each partner will need to set up a local steering group whose role will be to ensure effective </a:t>
            </a:r>
            <a:endParaRPr lang="cs-CZ" sz="1600" dirty="0" smtClean="0"/>
          </a:p>
          <a:p>
            <a:pPr algn="just"/>
            <a:r>
              <a:rPr lang="en-GB" sz="1600" dirty="0" smtClean="0"/>
              <a:t>implementation </a:t>
            </a:r>
            <a:r>
              <a:rPr lang="en-GB" sz="1600" dirty="0"/>
              <a:t>of the project at local </a:t>
            </a:r>
            <a:r>
              <a:rPr lang="en-GB" sz="1600" dirty="0" smtClean="0"/>
              <a:t>and</a:t>
            </a:r>
            <a:r>
              <a:rPr lang="cs-CZ" sz="1600" dirty="0" smtClean="0"/>
              <a:t> </a:t>
            </a:r>
            <a:r>
              <a:rPr lang="en-GB" sz="1600" dirty="0" smtClean="0"/>
              <a:t>to </a:t>
            </a:r>
            <a:r>
              <a:rPr lang="en-GB" sz="1600" dirty="0"/>
              <a:t>shape the delivery at transnational level. </a:t>
            </a:r>
            <a:endParaRPr lang="cs-CZ" sz="1600" dirty="0" smtClean="0"/>
          </a:p>
          <a:p>
            <a:pPr algn="just"/>
            <a:r>
              <a:rPr lang="en-GB" sz="1600" dirty="0" smtClean="0"/>
              <a:t>This </a:t>
            </a:r>
            <a:r>
              <a:rPr lang="en-GB" sz="1600" dirty="0"/>
              <a:t>group should include the local relevant stakeholders. </a:t>
            </a:r>
            <a:r>
              <a:rPr lang="en-GB" sz="1600" dirty="0" smtClean="0"/>
              <a:t>These </a:t>
            </a:r>
            <a:r>
              <a:rPr lang="en-GB" sz="1600" dirty="0"/>
              <a:t>could be </a:t>
            </a:r>
            <a:r>
              <a:rPr lang="cs-CZ" sz="1600" dirty="0" err="1" smtClean="0"/>
              <a:t>secondary</a:t>
            </a:r>
            <a:r>
              <a:rPr lang="cs-CZ" sz="1600" dirty="0" smtClean="0"/>
              <a:t> </a:t>
            </a:r>
            <a:r>
              <a:rPr lang="cs-CZ" sz="1600" dirty="0" err="1" smtClean="0"/>
              <a:t>school</a:t>
            </a:r>
            <a:r>
              <a:rPr lang="cs-CZ" sz="1600" dirty="0" smtClean="0"/>
              <a:t> </a:t>
            </a:r>
            <a:r>
              <a:rPr lang="en-GB" sz="1600" dirty="0" smtClean="0"/>
              <a:t>teachers</a:t>
            </a:r>
            <a:r>
              <a:rPr lang="en-GB" sz="1600" dirty="0"/>
              <a:t>, young people, </a:t>
            </a:r>
            <a:r>
              <a:rPr lang="en-GB" sz="1600" dirty="0" smtClean="0"/>
              <a:t>education </a:t>
            </a:r>
            <a:r>
              <a:rPr lang="en-GB" sz="1600" dirty="0"/>
              <a:t>authority, politician, employer, etc. </a:t>
            </a:r>
            <a:endParaRPr lang="cs-CZ" sz="1600" dirty="0" smtClean="0"/>
          </a:p>
          <a:p>
            <a:pPr algn="just"/>
            <a:r>
              <a:rPr lang="en-US" sz="1600" dirty="0" smtClean="0"/>
              <a:t>Number </a:t>
            </a:r>
            <a:r>
              <a:rPr lang="en-US" sz="1600" dirty="0"/>
              <a:t>of participants at the multiplier </a:t>
            </a:r>
            <a:r>
              <a:rPr lang="en-US" sz="1600" dirty="0" smtClean="0"/>
              <a:t>events</a:t>
            </a:r>
            <a:r>
              <a:rPr lang="cs-CZ" sz="1600" dirty="0" smtClean="0"/>
              <a:t>:  </a:t>
            </a:r>
            <a:r>
              <a:rPr lang="cs-CZ" sz="1600" dirty="0" err="1" smtClean="0"/>
              <a:t>total</a:t>
            </a:r>
            <a:r>
              <a:rPr lang="cs-CZ" sz="1600" dirty="0" smtClean="0"/>
              <a:t> </a:t>
            </a:r>
            <a:r>
              <a:rPr lang="en-US" sz="1600" b="1" dirty="0" smtClean="0"/>
              <a:t>80</a:t>
            </a:r>
            <a:r>
              <a:rPr lang="cs-CZ" sz="1600" dirty="0" smtClean="0"/>
              <a:t>.</a:t>
            </a:r>
            <a:endParaRPr lang="en-US" sz="16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274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and publicity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25032" y="2218823"/>
            <a:ext cx="8229600" cy="438215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200" b="1" dirty="0" smtClean="0">
                <a:solidFill>
                  <a:schemeClr val="tx1"/>
                </a:solidFill>
              </a:rPr>
              <a:t>Branding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Project logo </a:t>
            </a:r>
            <a:endParaRPr lang="cs-CZ" sz="2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Project images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Project templates</a:t>
            </a:r>
          </a:p>
          <a:p>
            <a:pPr marL="0" indent="0">
              <a:buNone/>
            </a:pPr>
            <a:r>
              <a:rPr lang="es-ES_tradnl" sz="2200" b="1" dirty="0" smtClean="0">
                <a:solidFill>
                  <a:schemeClr val="tx1"/>
                </a:solidFill>
              </a:rPr>
              <a:t>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Project website</a:t>
            </a:r>
            <a:r>
              <a:rPr lang="cs-CZ" sz="2200" dirty="0" smtClean="0">
                <a:solidFill>
                  <a:schemeClr val="tx1"/>
                </a:solidFill>
              </a:rPr>
              <a:t>: </a:t>
            </a:r>
            <a:r>
              <a:rPr lang="cs-CZ" sz="2200" dirty="0" smtClean="0">
                <a:solidFill>
                  <a:schemeClr val="tx1"/>
                </a:solidFill>
                <a:hlinkClick r:id="rId4"/>
              </a:rPr>
              <a:t>http://odborict.upol.cz/NAETINEM</a:t>
            </a:r>
            <a:r>
              <a:rPr lang="cs-CZ" sz="2200" dirty="0" smtClean="0">
                <a:solidFill>
                  <a:schemeClr val="tx1"/>
                </a:solidFill>
              </a:rPr>
              <a:t> (</a:t>
            </a:r>
            <a:r>
              <a:rPr lang="cs-CZ" sz="2200" dirty="0" err="1" smtClean="0">
                <a:solidFill>
                  <a:schemeClr val="tx1"/>
                </a:solidFill>
              </a:rPr>
              <a:t>preparing</a:t>
            </a:r>
            <a:r>
              <a:rPr lang="cs-CZ" sz="2200" dirty="0" smtClean="0">
                <a:solidFill>
                  <a:schemeClr val="tx1"/>
                </a:solidFill>
              </a:rPr>
              <a:t>) </a:t>
            </a:r>
            <a:endParaRPr lang="es-ES_tradnl" sz="2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Social media</a:t>
            </a:r>
            <a:r>
              <a:rPr lang="cs-CZ" sz="2200" dirty="0" smtClean="0">
                <a:solidFill>
                  <a:schemeClr val="tx1"/>
                </a:solidFill>
              </a:rPr>
              <a:t>: </a:t>
            </a:r>
            <a:r>
              <a:rPr lang="cs-CZ" sz="2400" dirty="0">
                <a:solidFill>
                  <a:schemeClr val="tx1"/>
                </a:solidFill>
                <a:hlinkClick r:id="rId5"/>
              </a:rPr>
              <a:t>https://www.linkedin.com/groups/12311843/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b="1" dirty="0" smtClean="0">
                <a:solidFill>
                  <a:schemeClr val="tx1"/>
                </a:solidFill>
              </a:rPr>
              <a:t>C</a:t>
            </a:r>
            <a:r>
              <a:rPr lang="es-ES_tradnl" sz="2200" b="1" dirty="0" smtClean="0">
                <a:solidFill>
                  <a:schemeClr val="tx1"/>
                </a:solidFill>
              </a:rPr>
              <a:t>hannels</a:t>
            </a:r>
            <a:endParaRPr lang="es-ES_tradnl" sz="2200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Local media – press releases, press conference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Specialised media –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factsheets</a:t>
            </a:r>
            <a:r>
              <a:rPr lang="cs-CZ" sz="2200" dirty="0" smtClean="0">
                <a:solidFill>
                  <a:schemeClr val="tx1"/>
                </a:solidFill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</a:rPr>
              <a:t>articles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endParaRPr lang="es-ES_tradnl" sz="2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Local events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1"/>
                </a:solidFill>
              </a:rPr>
              <a:t>Multiplier</a:t>
            </a:r>
            <a:r>
              <a:rPr lang="es-ES_tradnl" sz="2200" dirty="0" smtClean="0">
                <a:solidFill>
                  <a:schemeClr val="tx1"/>
                </a:solidFill>
              </a:rPr>
              <a:t> events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_tradnl" sz="44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sz="44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sz="28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20000" y="1770757"/>
            <a:ext cx="7903005" cy="4382156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400" b="1" dirty="0" err="1" smtClean="0"/>
              <a:t>Administrative</a:t>
            </a:r>
            <a:r>
              <a:rPr lang="cs-CZ" sz="4400" b="1" dirty="0" smtClean="0"/>
              <a:t> management</a:t>
            </a:r>
          </a:p>
          <a:p>
            <a:pPr marL="0" indent="0">
              <a:buNone/>
            </a:pPr>
            <a:endParaRPr lang="cs-CZ" sz="2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900" b="1" dirty="0" smtClean="0">
                <a:solidFill>
                  <a:schemeClr val="tx1"/>
                </a:solidFill>
              </a:rPr>
              <a:t>Group </a:t>
            </a:r>
            <a:r>
              <a:rPr lang="cs-CZ" sz="2900" b="1" dirty="0" err="1" smtClean="0">
                <a:solidFill>
                  <a:schemeClr val="tx1"/>
                </a:solidFill>
              </a:rPr>
              <a:t>of</a:t>
            </a:r>
            <a:r>
              <a:rPr lang="cs-CZ" sz="2900" b="1" dirty="0" smtClean="0">
                <a:solidFill>
                  <a:schemeClr val="tx1"/>
                </a:solidFill>
              </a:rPr>
              <a:t> </a:t>
            </a:r>
            <a:r>
              <a:rPr lang="cs-CZ" sz="2900" b="1" dirty="0" err="1" smtClean="0">
                <a:solidFill>
                  <a:schemeClr val="tx1"/>
                </a:solidFill>
              </a:rPr>
              <a:t>administrators</a:t>
            </a:r>
            <a:r>
              <a:rPr lang="cs-CZ" sz="2900" b="1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endParaRPr lang="cs-CZ" sz="2900" b="1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900" dirty="0" err="1" smtClean="0">
                <a:solidFill>
                  <a:schemeClr val="tx1"/>
                </a:solidFill>
              </a:rPr>
              <a:t>Each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smtClean="0">
                <a:solidFill>
                  <a:schemeClr val="tx1"/>
                </a:solidFill>
              </a:rPr>
              <a:t>country </a:t>
            </a:r>
            <a:r>
              <a:rPr lang="cs-CZ" sz="2900" dirty="0" err="1" smtClean="0">
                <a:solidFill>
                  <a:schemeClr val="tx1"/>
                </a:solidFill>
              </a:rPr>
              <a:t>needs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administrator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for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its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own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administrative</a:t>
            </a:r>
            <a:r>
              <a:rPr lang="cs-CZ" sz="2900" dirty="0" smtClean="0">
                <a:solidFill>
                  <a:schemeClr val="tx1"/>
                </a:solidFill>
              </a:rPr>
              <a:t> and </a:t>
            </a:r>
            <a:r>
              <a:rPr lang="cs-CZ" sz="2900" dirty="0" err="1" smtClean="0">
                <a:solidFill>
                  <a:schemeClr val="tx1"/>
                </a:solidFill>
              </a:rPr>
              <a:t>financial</a:t>
            </a:r>
            <a:r>
              <a:rPr lang="cs-CZ" sz="2900" dirty="0" smtClean="0">
                <a:solidFill>
                  <a:schemeClr val="tx1"/>
                </a:solidFill>
              </a:rPr>
              <a:t> management!</a:t>
            </a:r>
          </a:p>
          <a:p>
            <a:pPr marL="2667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900" dirty="0" smtClean="0">
              <a:solidFill>
                <a:schemeClr val="tx1"/>
              </a:solidFill>
            </a:endParaRPr>
          </a:p>
          <a:p>
            <a:pPr marL="2667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900" dirty="0" err="1" smtClean="0">
                <a:solidFill>
                  <a:schemeClr val="tx1"/>
                </a:solidFill>
              </a:rPr>
              <a:t>Main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project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managers</a:t>
            </a:r>
            <a:r>
              <a:rPr lang="cs-CZ" sz="2900" dirty="0" smtClean="0">
                <a:solidFill>
                  <a:schemeClr val="tx1"/>
                </a:solidFill>
              </a:rPr>
              <a:t> and </a:t>
            </a:r>
            <a:r>
              <a:rPr lang="cs-CZ" sz="2900" dirty="0" err="1" smtClean="0">
                <a:solidFill>
                  <a:schemeClr val="tx1"/>
                </a:solidFill>
              </a:rPr>
              <a:t>administrators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of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the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project</a:t>
            </a:r>
            <a:r>
              <a:rPr lang="cs-CZ" sz="2900" dirty="0" smtClean="0">
                <a:solidFill>
                  <a:schemeClr val="tx1"/>
                </a:solidFill>
              </a:rPr>
              <a:t> (</a:t>
            </a:r>
            <a:r>
              <a:rPr lang="cs-CZ" sz="2900" dirty="0" err="1" smtClean="0">
                <a:solidFill>
                  <a:schemeClr val="tx1"/>
                </a:solidFill>
              </a:rPr>
              <a:t>available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for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partners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questions</a:t>
            </a:r>
            <a:r>
              <a:rPr lang="cs-CZ" sz="2900" dirty="0" smtClean="0">
                <a:solidFill>
                  <a:schemeClr val="tx1"/>
                </a:solidFill>
              </a:rPr>
              <a:t>):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900" dirty="0" smtClean="0">
                <a:solidFill>
                  <a:schemeClr val="tx1"/>
                </a:solidFill>
              </a:rPr>
              <a:t>Mgr. Pavla </a:t>
            </a:r>
            <a:r>
              <a:rPr lang="cs-CZ" sz="2900" dirty="0" err="1" smtClean="0">
                <a:solidFill>
                  <a:schemeClr val="tx1"/>
                </a:solidFill>
              </a:rPr>
              <a:t>Tresterova</a:t>
            </a:r>
            <a:r>
              <a:rPr lang="cs-CZ" sz="2900" dirty="0" smtClean="0">
                <a:solidFill>
                  <a:schemeClr val="tx1"/>
                </a:solidFill>
              </a:rPr>
              <a:t> (</a:t>
            </a:r>
            <a:r>
              <a:rPr lang="cs-CZ" sz="2900" dirty="0" smtClean="0">
                <a:solidFill>
                  <a:schemeClr val="tx1"/>
                </a:solidFill>
                <a:hlinkClick r:id="rId4"/>
              </a:rPr>
              <a:t>pavla.tresterova@upol.cz</a:t>
            </a:r>
            <a:r>
              <a:rPr lang="cs-CZ" sz="2900" dirty="0" smtClean="0">
                <a:solidFill>
                  <a:schemeClr val="tx1"/>
                </a:solidFill>
              </a:rPr>
              <a:t>) – </a:t>
            </a:r>
            <a:r>
              <a:rPr lang="cs-CZ" sz="2900" dirty="0" err="1" smtClean="0">
                <a:solidFill>
                  <a:schemeClr val="tx1"/>
                </a:solidFill>
              </a:rPr>
              <a:t>financial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issues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900" dirty="0" smtClean="0">
                <a:solidFill>
                  <a:schemeClr val="tx1"/>
                </a:solidFill>
              </a:rPr>
              <a:t>Ing. Veronika </a:t>
            </a:r>
            <a:r>
              <a:rPr lang="cs-CZ" sz="2900" dirty="0" err="1" smtClean="0">
                <a:solidFill>
                  <a:schemeClr val="tx1"/>
                </a:solidFill>
              </a:rPr>
              <a:t>Knichalova</a:t>
            </a:r>
            <a:r>
              <a:rPr lang="cs-CZ" sz="2900" dirty="0" smtClean="0">
                <a:solidFill>
                  <a:schemeClr val="tx1"/>
                </a:solidFill>
              </a:rPr>
              <a:t> (</a:t>
            </a:r>
            <a:r>
              <a:rPr lang="cs-CZ" sz="2900" dirty="0" smtClean="0">
                <a:solidFill>
                  <a:schemeClr val="tx1"/>
                </a:solidFill>
                <a:hlinkClick r:id="rId5"/>
              </a:rPr>
              <a:t>Veronika.knichalova@upol.cz</a:t>
            </a:r>
            <a:r>
              <a:rPr lang="cs-CZ" sz="2900" dirty="0" smtClean="0">
                <a:solidFill>
                  <a:schemeClr val="tx1"/>
                </a:solidFill>
              </a:rPr>
              <a:t>) – </a:t>
            </a:r>
            <a:r>
              <a:rPr lang="cs-CZ" sz="2900" dirty="0" err="1" smtClean="0">
                <a:solidFill>
                  <a:schemeClr val="tx1"/>
                </a:solidFill>
              </a:rPr>
              <a:t>financial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issues</a:t>
            </a:r>
            <a:r>
              <a:rPr lang="cs-CZ" sz="2900" dirty="0" smtClean="0">
                <a:solidFill>
                  <a:schemeClr val="tx1"/>
                </a:solidFill>
              </a:rPr>
              <a:t> 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900" dirty="0" smtClean="0">
                <a:solidFill>
                  <a:schemeClr val="tx1"/>
                </a:solidFill>
              </a:rPr>
              <a:t>Mgr. Iveta </a:t>
            </a:r>
            <a:r>
              <a:rPr lang="cs-CZ" sz="2900" dirty="0" smtClean="0">
                <a:solidFill>
                  <a:schemeClr val="tx1"/>
                </a:solidFill>
              </a:rPr>
              <a:t>Ruskova </a:t>
            </a:r>
            <a:r>
              <a:rPr lang="cs-CZ" sz="2900" dirty="0" smtClean="0">
                <a:solidFill>
                  <a:schemeClr val="tx1"/>
                </a:solidFill>
              </a:rPr>
              <a:t>(</a:t>
            </a:r>
            <a:r>
              <a:rPr lang="cs-CZ" sz="2900" dirty="0" smtClean="0">
                <a:solidFill>
                  <a:schemeClr val="tx1"/>
                </a:solidFill>
                <a:hlinkClick r:id="rId6"/>
              </a:rPr>
              <a:t>iveta.ruskova@upol.cz</a:t>
            </a:r>
            <a:r>
              <a:rPr lang="cs-CZ" sz="2900" dirty="0" smtClean="0">
                <a:solidFill>
                  <a:schemeClr val="tx1"/>
                </a:solidFill>
              </a:rPr>
              <a:t>) </a:t>
            </a:r>
            <a:r>
              <a:rPr lang="cs-CZ" sz="2900" dirty="0" smtClean="0">
                <a:solidFill>
                  <a:schemeClr val="tx1"/>
                </a:solidFill>
              </a:rPr>
              <a:t>– </a:t>
            </a:r>
            <a:r>
              <a:rPr lang="cs-CZ" sz="2900" dirty="0" err="1" smtClean="0">
                <a:solidFill>
                  <a:schemeClr val="tx1"/>
                </a:solidFill>
              </a:rPr>
              <a:t>administrative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issues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900" dirty="0" smtClean="0">
                <a:solidFill>
                  <a:schemeClr val="tx1"/>
                </a:solidFill>
              </a:rPr>
              <a:t>Mgr. Michaela </a:t>
            </a:r>
            <a:r>
              <a:rPr lang="cs-CZ" sz="2900" dirty="0" err="1" smtClean="0">
                <a:solidFill>
                  <a:schemeClr val="tx1"/>
                </a:solidFill>
              </a:rPr>
              <a:t>Janakova</a:t>
            </a:r>
            <a:r>
              <a:rPr lang="cs-CZ" sz="2900" dirty="0" smtClean="0">
                <a:solidFill>
                  <a:schemeClr val="tx1"/>
                </a:solidFill>
              </a:rPr>
              <a:t> (</a:t>
            </a:r>
            <a:r>
              <a:rPr lang="cs-CZ" sz="2900" dirty="0" smtClean="0">
                <a:solidFill>
                  <a:schemeClr val="tx1"/>
                </a:solidFill>
                <a:hlinkClick r:id="rId7"/>
              </a:rPr>
              <a:t>michaela.janakova@upol.cz</a:t>
            </a:r>
            <a:r>
              <a:rPr lang="cs-CZ" sz="2900" dirty="0" smtClean="0">
                <a:solidFill>
                  <a:schemeClr val="tx1"/>
                </a:solidFill>
              </a:rPr>
              <a:t>) – </a:t>
            </a:r>
            <a:r>
              <a:rPr lang="cs-CZ" sz="2900" dirty="0" err="1" smtClean="0">
                <a:solidFill>
                  <a:schemeClr val="tx1"/>
                </a:solidFill>
              </a:rPr>
              <a:t>blended</a:t>
            </a:r>
            <a:r>
              <a:rPr lang="cs-CZ" sz="2900" dirty="0" smtClean="0">
                <a:solidFill>
                  <a:schemeClr val="tx1"/>
                </a:solidFill>
              </a:rPr>
              <a:t> mobility </a:t>
            </a:r>
            <a:r>
              <a:rPr lang="cs-CZ" sz="2900" dirty="0" err="1" smtClean="0">
                <a:solidFill>
                  <a:schemeClr val="tx1"/>
                </a:solidFill>
              </a:rPr>
              <a:t>issues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endParaRPr lang="cs-CZ" sz="2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14" y="3683839"/>
            <a:ext cx="2880186" cy="27739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2935759"/>
            <a:ext cx="7560000" cy="748080"/>
          </a:xfrm>
        </p:spPr>
        <p:txBody>
          <a:bodyPr/>
          <a:lstStyle/>
          <a:p>
            <a:pPr algn="ctr"/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cooperation</a:t>
            </a:r>
            <a:r>
              <a:rPr lang="cs-CZ" dirty="0" smtClean="0"/>
              <a:t>!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1446" y="1579636"/>
            <a:ext cx="7560000" cy="1612866"/>
          </a:xfrm>
        </p:spPr>
        <p:txBody>
          <a:bodyPr/>
          <a:lstStyle/>
          <a:p>
            <a:pPr algn="ctr"/>
            <a:r>
              <a:rPr lang="cs-CZ" dirty="0" err="1" smtClean="0"/>
              <a:t>Welcome</a:t>
            </a:r>
            <a:r>
              <a:rPr lang="cs-CZ" dirty="0" smtClean="0"/>
              <a:t>!     </a:t>
            </a:r>
            <a:r>
              <a:rPr lang="cs-CZ" dirty="0" err="1" smtClean="0"/>
              <a:t>Willkommen</a:t>
            </a:r>
            <a:r>
              <a:rPr lang="cs-CZ" dirty="0" smtClean="0"/>
              <a:t>!     </a:t>
            </a:r>
            <a:r>
              <a:rPr lang="cs-CZ" dirty="0" err="1" smtClean="0"/>
              <a:t>Vitajte</a:t>
            </a:r>
            <a:r>
              <a:rPr lang="cs-CZ" dirty="0" smtClean="0"/>
              <a:t>!     Vítejte!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815" y="2106308"/>
            <a:ext cx="866775" cy="6953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202" y="2130121"/>
            <a:ext cx="904875" cy="647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416" y="2116205"/>
            <a:ext cx="885825" cy="6096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321" y="2130121"/>
            <a:ext cx="857250" cy="6000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8077" y="3029088"/>
            <a:ext cx="4686239" cy="314905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556" y="3192501"/>
            <a:ext cx="4284111" cy="2706961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494341" y="5545942"/>
            <a:ext cx="1909625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Palacky University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77273" y="5808494"/>
            <a:ext cx="1027845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Olomouc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Project </a:t>
            </a:r>
            <a:r>
              <a:rPr lang="cs-CZ" dirty="0" err="1" smtClean="0"/>
              <a:t>description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178179"/>
            <a:ext cx="7738200" cy="40747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Reflection of National and European Identity in the New Millennium </a:t>
            </a:r>
            <a:r>
              <a:rPr lang="en-GB" sz="1800" dirty="0">
                <a:solidFill>
                  <a:schemeClr val="tx1"/>
                </a:solidFill>
              </a:rPr>
              <a:t> 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Project No. </a:t>
            </a:r>
            <a:r>
              <a:rPr lang="cs-CZ" sz="1800" b="1" dirty="0">
                <a:solidFill>
                  <a:schemeClr val="tx1"/>
                </a:solidFill>
              </a:rPr>
              <a:t>2019-1-CZ01-KA203-061227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Project duration: 36 months (01.09.2019 – </a:t>
            </a:r>
            <a:r>
              <a:rPr lang="en-GB" sz="1800" dirty="0" smtClean="0">
                <a:solidFill>
                  <a:schemeClr val="tx1"/>
                </a:solidFill>
              </a:rPr>
              <a:t>31.08.202</a:t>
            </a:r>
            <a:r>
              <a:rPr lang="cs-CZ" sz="1800" dirty="0" smtClean="0">
                <a:solidFill>
                  <a:schemeClr val="tx1"/>
                </a:solidFill>
              </a:rPr>
              <a:t>1</a:t>
            </a:r>
            <a:r>
              <a:rPr lang="en-GB" sz="1800" dirty="0" smtClean="0">
                <a:solidFill>
                  <a:schemeClr val="tx1"/>
                </a:solidFill>
              </a:rPr>
              <a:t>)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Maximum grant amount:  </a:t>
            </a:r>
            <a:r>
              <a:rPr lang="en-GB" sz="1800" b="1" dirty="0">
                <a:solidFill>
                  <a:schemeClr val="tx1"/>
                </a:solidFill>
              </a:rPr>
              <a:t>240 414,00 EUR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tx1"/>
                </a:solidFill>
              </a:rPr>
              <a:t>Website</a:t>
            </a:r>
            <a:r>
              <a:rPr lang="cs-CZ" sz="1800" dirty="0" smtClean="0">
                <a:solidFill>
                  <a:schemeClr val="tx1"/>
                </a:solidFill>
              </a:rPr>
              <a:t>: </a:t>
            </a:r>
            <a:r>
              <a:rPr lang="cs-CZ" sz="1600" dirty="0" smtClean="0">
                <a:hlinkClick r:id="rId3"/>
              </a:rPr>
              <a:t>http://</a:t>
            </a:r>
            <a:r>
              <a:rPr lang="cs-CZ" sz="1600" dirty="0">
                <a:hlinkClick r:id="rId3"/>
              </a:rPr>
              <a:t>odborict.upol.cz/NAETINEM/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tx1"/>
                </a:solidFill>
              </a:rPr>
              <a:t>Social</a:t>
            </a:r>
            <a:r>
              <a:rPr lang="cs-CZ" sz="1800" dirty="0" smtClean="0">
                <a:solidFill>
                  <a:schemeClr val="tx1"/>
                </a:solidFill>
              </a:rPr>
              <a:t> network: </a:t>
            </a:r>
            <a:r>
              <a:rPr lang="cs-CZ" sz="18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cs-CZ" sz="1800" dirty="0">
                <a:solidFill>
                  <a:schemeClr val="tx1"/>
                </a:solidFill>
                <a:hlinkClick r:id="rId4"/>
              </a:rPr>
              <a:t>://www.linkedin.com/groups/12311843</a:t>
            </a:r>
            <a:r>
              <a:rPr lang="cs-CZ" sz="18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cs-CZ" sz="1800" dirty="0" smtClean="0">
                <a:solidFill>
                  <a:schemeClr val="tx1"/>
                </a:solidFill>
              </a:rPr>
              <a:t> (NAETINEM)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Lead </a:t>
            </a:r>
            <a:r>
              <a:rPr lang="en-GB" sz="1800" dirty="0">
                <a:solidFill>
                  <a:schemeClr val="tx1"/>
                </a:solidFill>
              </a:rPr>
              <a:t>partner: </a:t>
            </a:r>
            <a:r>
              <a:rPr lang="en-GB" sz="1800" dirty="0" err="1">
                <a:solidFill>
                  <a:schemeClr val="tx1"/>
                </a:solidFill>
              </a:rPr>
              <a:t>Palacky</a:t>
            </a:r>
            <a:r>
              <a:rPr lang="en-GB" sz="1800" dirty="0">
                <a:solidFill>
                  <a:schemeClr val="tx1"/>
                </a:solidFill>
              </a:rPr>
              <a:t> University in Olomouc, Czech Republic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Partners: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tx1"/>
                </a:solidFill>
              </a:rPr>
              <a:t>Paedagogische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Hochschule</a:t>
            </a:r>
            <a:r>
              <a:rPr lang="en-GB" sz="1800" dirty="0">
                <a:solidFill>
                  <a:schemeClr val="tx1"/>
                </a:solidFill>
              </a:rPr>
              <a:t> in Heidelberg, Germany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Northumbria University in Newcastle, United Kingdom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tx1"/>
                </a:solidFill>
              </a:rPr>
              <a:t>Matej</a:t>
            </a:r>
            <a:r>
              <a:rPr lang="en-GB" sz="1800" dirty="0">
                <a:solidFill>
                  <a:schemeClr val="tx1"/>
                </a:solidFill>
              </a:rPr>
              <a:t> Bel University in </a:t>
            </a:r>
            <a:r>
              <a:rPr lang="en-GB" sz="1800" dirty="0" err="1">
                <a:solidFill>
                  <a:schemeClr val="tx1"/>
                </a:solidFill>
              </a:rPr>
              <a:t>Banska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Bystrica</a:t>
            </a:r>
            <a:r>
              <a:rPr lang="en-GB" sz="1800" dirty="0">
                <a:solidFill>
                  <a:schemeClr val="tx1"/>
                </a:solidFill>
              </a:rPr>
              <a:t>, Slovak Republic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Project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aims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cs-CZ" sz="1800" dirty="0" err="1" smtClean="0">
                <a:solidFill>
                  <a:schemeClr val="tx1"/>
                </a:solidFill>
              </a:rPr>
              <a:t>Current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view</a:t>
            </a:r>
            <a:r>
              <a:rPr lang="cs-CZ" sz="1800" dirty="0" smtClean="0">
                <a:solidFill>
                  <a:schemeClr val="tx1"/>
                </a:solidFill>
              </a:rPr>
              <a:t> on </a:t>
            </a:r>
            <a:r>
              <a:rPr lang="cs-CZ" sz="1800" b="1" dirty="0" smtClean="0">
                <a:solidFill>
                  <a:schemeClr val="tx1"/>
                </a:solidFill>
              </a:rPr>
              <a:t>EU </a:t>
            </a:r>
            <a:r>
              <a:rPr lang="cs-CZ" sz="1800" b="1" dirty="0" err="1" smtClean="0">
                <a:solidFill>
                  <a:schemeClr val="tx1"/>
                </a:solidFill>
              </a:rPr>
              <a:t>citizenship</a:t>
            </a:r>
            <a:r>
              <a:rPr lang="cs-CZ" sz="1800" b="1" dirty="0" smtClean="0">
                <a:solidFill>
                  <a:schemeClr val="tx1"/>
                </a:solidFill>
              </a:rPr>
              <a:t> and </a:t>
            </a:r>
            <a:r>
              <a:rPr lang="cs-CZ" sz="1800" b="1" dirty="0" err="1" smtClean="0">
                <a:solidFill>
                  <a:schemeClr val="tx1"/>
                </a:solidFill>
              </a:rPr>
              <a:t>national</a:t>
            </a:r>
            <a:r>
              <a:rPr lang="cs-CZ" sz="1800" b="1" dirty="0" smtClean="0">
                <a:solidFill>
                  <a:schemeClr val="tx1"/>
                </a:solidFill>
              </a:rPr>
              <a:t> identity </a:t>
            </a:r>
            <a:r>
              <a:rPr lang="cs-CZ" sz="1800" dirty="0" smtClean="0">
                <a:solidFill>
                  <a:schemeClr val="tx1"/>
                </a:solidFill>
              </a:rPr>
              <a:t>and </a:t>
            </a:r>
            <a:r>
              <a:rPr lang="cs-CZ" sz="1800" dirty="0" err="1" smtClean="0">
                <a:solidFill>
                  <a:schemeClr val="tx1"/>
                </a:solidFill>
              </a:rPr>
              <a:t>their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reflexion</a:t>
            </a:r>
            <a:r>
              <a:rPr lang="cs-CZ" sz="1800" dirty="0" smtClean="0">
                <a:solidFill>
                  <a:schemeClr val="tx1"/>
                </a:solidFill>
              </a:rPr>
              <a:t> in </a:t>
            </a:r>
            <a:r>
              <a:rPr lang="cs-CZ" sz="1800" dirty="0" err="1" smtClean="0">
                <a:solidFill>
                  <a:schemeClr val="tx1"/>
                </a:solidFill>
              </a:rPr>
              <a:t>the</a:t>
            </a:r>
            <a:r>
              <a:rPr lang="cs-CZ" sz="1800" dirty="0" smtClean="0">
                <a:solidFill>
                  <a:schemeClr val="tx1"/>
                </a:solidFill>
              </a:rPr>
              <a:t> partner </a:t>
            </a:r>
            <a:r>
              <a:rPr lang="cs-CZ" sz="1800" dirty="0" err="1" smtClean="0">
                <a:solidFill>
                  <a:schemeClr val="tx1"/>
                </a:solidFill>
              </a:rPr>
              <a:t>countries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r>
              <a:rPr lang="cs-CZ" sz="1800" b="1" dirty="0" err="1" smtClean="0">
                <a:solidFill>
                  <a:schemeClr val="tx1"/>
                </a:solidFill>
              </a:rPr>
              <a:t>Innovation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of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university and </a:t>
            </a:r>
            <a:r>
              <a:rPr lang="cs-CZ" sz="1800" dirty="0" err="1" smtClean="0">
                <a:solidFill>
                  <a:schemeClr val="tx1"/>
                </a:solidFill>
              </a:rPr>
              <a:t>secondary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schools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curricula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</a:rPr>
              <a:t>Civics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History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Language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Literature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AutoNum type="arabicParenR"/>
            </a:pPr>
            <a:r>
              <a:rPr lang="cs-CZ" sz="1800" dirty="0" err="1" smtClean="0">
                <a:solidFill>
                  <a:schemeClr val="tx1"/>
                </a:solidFill>
              </a:rPr>
              <a:t>Innovation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of</a:t>
            </a:r>
            <a:r>
              <a:rPr lang="cs-CZ" sz="1800" dirty="0" smtClean="0">
                <a:solidFill>
                  <a:schemeClr val="tx1"/>
                </a:solidFill>
              </a:rPr>
              <a:t> university </a:t>
            </a:r>
            <a:r>
              <a:rPr lang="cs-CZ" sz="1800" dirty="0" err="1" smtClean="0">
                <a:solidFill>
                  <a:schemeClr val="tx1"/>
                </a:solidFill>
              </a:rPr>
              <a:t>teaching</a:t>
            </a:r>
            <a:r>
              <a:rPr lang="cs-CZ" sz="1800" dirty="0" smtClean="0">
                <a:solidFill>
                  <a:schemeClr val="tx1"/>
                </a:solidFill>
              </a:rPr>
              <a:t> by </a:t>
            </a:r>
            <a:r>
              <a:rPr lang="cs-CZ" sz="1800" b="1" dirty="0" err="1" smtClean="0">
                <a:solidFill>
                  <a:schemeClr val="tx1"/>
                </a:solidFill>
              </a:rPr>
              <a:t>using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new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digital</a:t>
            </a:r>
            <a:r>
              <a:rPr lang="cs-CZ" sz="1800" b="1" dirty="0" smtClean="0">
                <a:solidFill>
                  <a:schemeClr val="tx1"/>
                </a:solidFill>
              </a:rPr>
              <a:t> technology </a:t>
            </a:r>
            <a:r>
              <a:rPr lang="cs-CZ" sz="1800" dirty="0" smtClean="0">
                <a:solidFill>
                  <a:schemeClr val="tx1"/>
                </a:solidFill>
              </a:rPr>
              <a:t>(3D </a:t>
            </a:r>
            <a:r>
              <a:rPr lang="cs-CZ" sz="1800" dirty="0" err="1" smtClean="0">
                <a:solidFill>
                  <a:schemeClr val="tx1"/>
                </a:solidFill>
              </a:rPr>
              <a:t>virtual</a:t>
            </a:r>
            <a:r>
              <a:rPr lang="cs-CZ" sz="1800" dirty="0" smtClean="0">
                <a:solidFill>
                  <a:schemeClr val="tx1"/>
                </a:solidFill>
              </a:rPr>
              <a:t> reality) 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tx1"/>
                </a:solidFill>
              </a:rPr>
              <a:t>Relates</a:t>
            </a:r>
            <a:r>
              <a:rPr lang="cs-CZ" sz="1800" dirty="0" smtClean="0">
                <a:solidFill>
                  <a:schemeClr val="tx1"/>
                </a:solidFill>
              </a:rPr>
              <a:t> to these Erasmus+ </a:t>
            </a:r>
            <a:r>
              <a:rPr lang="cs-CZ" sz="1800" dirty="0" err="1" smtClean="0">
                <a:solidFill>
                  <a:schemeClr val="tx1"/>
                </a:solidFill>
              </a:rPr>
              <a:t>topics</a:t>
            </a:r>
            <a:r>
              <a:rPr lang="cs-CZ" sz="1800" dirty="0" smtClean="0">
                <a:solidFill>
                  <a:schemeClr val="tx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EU Citizenship, EU awareness and Democracy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ICT </a:t>
            </a:r>
            <a:r>
              <a:rPr lang="cs-CZ" sz="1800" dirty="0" smtClean="0">
                <a:solidFill>
                  <a:schemeClr val="tx1"/>
                </a:solidFill>
              </a:rPr>
              <a:t>–  </a:t>
            </a:r>
            <a:r>
              <a:rPr lang="cs-CZ" sz="1800" dirty="0" err="1">
                <a:solidFill>
                  <a:schemeClr val="tx1"/>
                </a:solidFill>
              </a:rPr>
              <a:t>new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technologies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– </a:t>
            </a:r>
            <a:r>
              <a:rPr lang="cs-CZ" sz="1800" dirty="0" err="1" smtClean="0">
                <a:solidFill>
                  <a:schemeClr val="tx1"/>
                </a:solidFill>
              </a:rPr>
              <a:t>digital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competences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New innovative curricula/educational methods/development of training courses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Project </a:t>
            </a:r>
            <a:r>
              <a:rPr lang="cs-CZ" dirty="0" err="1" smtClean="0"/>
              <a:t>outputs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1 Project </a:t>
            </a:r>
            <a:r>
              <a:rPr lang="cs-CZ" sz="1800" dirty="0" err="1" smtClean="0">
                <a:solidFill>
                  <a:schemeClr val="tx1"/>
                </a:solidFill>
              </a:rPr>
              <a:t>website</a:t>
            </a:r>
            <a:r>
              <a:rPr lang="cs-CZ" sz="1800" dirty="0" smtClean="0">
                <a:solidFill>
                  <a:schemeClr val="tx1"/>
                </a:solidFill>
              </a:rPr>
              <a:t> + </a:t>
            </a:r>
            <a:r>
              <a:rPr lang="cs-CZ" sz="1800" dirty="0" err="1" smtClean="0">
                <a:solidFill>
                  <a:schemeClr val="tx1"/>
                </a:solidFill>
              </a:rPr>
              <a:t>LinkedIN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 err="1" smtClean="0">
                <a:solidFill>
                  <a:schemeClr val="tx1"/>
                </a:solidFill>
              </a:rPr>
              <a:t>coordination</a:t>
            </a:r>
            <a:r>
              <a:rPr lang="cs-CZ" sz="1800" dirty="0" smtClean="0">
                <a:solidFill>
                  <a:schemeClr val="tx1"/>
                </a:solidFill>
              </a:rPr>
              <a:t>: Olomouc)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1 </a:t>
            </a:r>
            <a:r>
              <a:rPr lang="cs-CZ" sz="1800" dirty="0" err="1" smtClean="0">
                <a:solidFill>
                  <a:schemeClr val="tx1"/>
                </a:solidFill>
              </a:rPr>
              <a:t>virtual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room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for</a:t>
            </a:r>
            <a:r>
              <a:rPr lang="cs-CZ" sz="1800" dirty="0" smtClean="0">
                <a:solidFill>
                  <a:schemeClr val="tx1"/>
                </a:solidFill>
              </a:rPr>
              <a:t> mobility in 3D (</a:t>
            </a:r>
            <a:r>
              <a:rPr lang="cs-CZ" sz="1800" dirty="0" err="1" smtClean="0">
                <a:solidFill>
                  <a:schemeClr val="tx1"/>
                </a:solidFill>
              </a:rPr>
              <a:t>coordination</a:t>
            </a:r>
            <a:r>
              <a:rPr lang="cs-CZ" sz="1800" dirty="0" smtClean="0">
                <a:solidFill>
                  <a:schemeClr val="tx1"/>
                </a:solidFill>
              </a:rPr>
              <a:t>: Olomouc)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26 </a:t>
            </a:r>
            <a:r>
              <a:rPr lang="cs-CZ" sz="1800" dirty="0" err="1" smtClean="0">
                <a:solidFill>
                  <a:schemeClr val="tx1"/>
                </a:solidFill>
              </a:rPr>
              <a:t>Toolkit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teaching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objects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</a:rPr>
              <a:t>coordination</a:t>
            </a:r>
            <a:r>
              <a:rPr lang="cs-CZ" sz="1800" dirty="0" smtClean="0">
                <a:solidFill>
                  <a:schemeClr val="tx1"/>
                </a:solidFill>
              </a:rPr>
              <a:t>: Olomouc)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4 </a:t>
            </a:r>
            <a:r>
              <a:rPr lang="cs-CZ" sz="1800" dirty="0" err="1" smtClean="0">
                <a:solidFill>
                  <a:schemeClr val="tx1"/>
                </a:solidFill>
              </a:rPr>
              <a:t>Factsheets</a:t>
            </a:r>
            <a:r>
              <a:rPr lang="cs-CZ" sz="1800" dirty="0" smtClean="0">
                <a:solidFill>
                  <a:schemeClr val="tx1"/>
                </a:solidFill>
              </a:rPr>
              <a:t> (in 4 </a:t>
            </a:r>
            <a:r>
              <a:rPr lang="cs-CZ" sz="1800" dirty="0" err="1" smtClean="0">
                <a:solidFill>
                  <a:schemeClr val="tx1"/>
                </a:solidFill>
              </a:rPr>
              <a:t>languages</a:t>
            </a:r>
            <a:r>
              <a:rPr lang="cs-CZ" sz="1800" dirty="0" smtClean="0">
                <a:solidFill>
                  <a:schemeClr val="tx1"/>
                </a:solidFill>
              </a:rPr>
              <a:t>) (</a:t>
            </a:r>
            <a:r>
              <a:rPr lang="cs-CZ" sz="1800" dirty="0" err="1" smtClean="0">
                <a:solidFill>
                  <a:schemeClr val="tx1"/>
                </a:solidFill>
              </a:rPr>
              <a:t>coordination</a:t>
            </a:r>
            <a:r>
              <a:rPr lang="cs-CZ" sz="1800" dirty="0" smtClean="0">
                <a:solidFill>
                  <a:schemeClr val="tx1"/>
                </a:solidFill>
              </a:rPr>
              <a:t>: Heidelberg)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30 </a:t>
            </a:r>
            <a:r>
              <a:rPr lang="cs-CZ" sz="1800" dirty="0" err="1" smtClean="0">
                <a:solidFill>
                  <a:schemeClr val="tx1"/>
                </a:solidFill>
              </a:rPr>
              <a:t>Articles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</a:rPr>
              <a:t>coordination</a:t>
            </a:r>
            <a:r>
              <a:rPr lang="cs-CZ" sz="1800" dirty="0" smtClean="0">
                <a:solidFill>
                  <a:schemeClr val="tx1"/>
                </a:solidFill>
              </a:rPr>
              <a:t>: Newcastle)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1 </a:t>
            </a:r>
            <a:r>
              <a:rPr lang="cs-CZ" sz="1800" dirty="0" err="1" smtClean="0">
                <a:solidFill>
                  <a:schemeClr val="tx1"/>
                </a:solidFill>
              </a:rPr>
              <a:t>Questionnaire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for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students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</a:rPr>
              <a:t>coordination</a:t>
            </a:r>
            <a:r>
              <a:rPr lang="cs-CZ" sz="1800" dirty="0" smtClean="0">
                <a:solidFill>
                  <a:schemeClr val="tx1"/>
                </a:solidFill>
              </a:rPr>
              <a:t>: </a:t>
            </a:r>
            <a:r>
              <a:rPr lang="cs-CZ" sz="1800" dirty="0" err="1" smtClean="0">
                <a:solidFill>
                  <a:schemeClr val="tx1"/>
                </a:solidFill>
              </a:rPr>
              <a:t>Banska</a:t>
            </a:r>
            <a:r>
              <a:rPr lang="cs-CZ" sz="1800" dirty="0" smtClean="0">
                <a:solidFill>
                  <a:schemeClr val="tx1"/>
                </a:solidFill>
              </a:rPr>
              <a:t> Bystrica)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28 </a:t>
            </a:r>
            <a:r>
              <a:rPr lang="cs-CZ" sz="1800" dirty="0" err="1" smtClean="0">
                <a:solidFill>
                  <a:schemeClr val="tx1"/>
                </a:solidFill>
              </a:rPr>
              <a:t>Workshops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for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students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during</a:t>
            </a:r>
            <a:r>
              <a:rPr lang="cs-CZ" sz="1800" dirty="0" smtClean="0">
                <a:solidFill>
                  <a:schemeClr val="tx1"/>
                </a:solidFill>
              </a:rPr>
              <a:t> mobility (</a:t>
            </a:r>
            <a:r>
              <a:rPr lang="cs-CZ" sz="1800" dirty="0" err="1" smtClean="0">
                <a:solidFill>
                  <a:schemeClr val="tx1"/>
                </a:solidFill>
              </a:rPr>
              <a:t>all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partners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12 </a:t>
            </a:r>
            <a:r>
              <a:rPr lang="cs-CZ" sz="1800" dirty="0" err="1" smtClean="0">
                <a:solidFill>
                  <a:schemeClr val="tx1"/>
                </a:solidFill>
              </a:rPr>
              <a:t>Workshops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for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teachers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during</a:t>
            </a:r>
            <a:r>
              <a:rPr lang="cs-CZ" sz="1800" dirty="0" smtClean="0">
                <a:solidFill>
                  <a:schemeClr val="tx1"/>
                </a:solidFill>
              </a:rPr>
              <a:t> mobility (</a:t>
            </a:r>
            <a:r>
              <a:rPr lang="cs-CZ" sz="1800" dirty="0" err="1" smtClean="0">
                <a:solidFill>
                  <a:schemeClr val="tx1"/>
                </a:solidFill>
              </a:rPr>
              <a:t>all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partners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36 </a:t>
            </a:r>
            <a:r>
              <a:rPr lang="cs-CZ" sz="1800" dirty="0" err="1" smtClean="0">
                <a:solidFill>
                  <a:schemeClr val="tx1"/>
                </a:solidFill>
              </a:rPr>
              <a:t>Presentations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at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multiplier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events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</a:rPr>
              <a:t>all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partners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Project </a:t>
            </a:r>
            <a:r>
              <a:rPr lang="cs-CZ" dirty="0" err="1" smtClean="0"/>
              <a:t>outputs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238802"/>
            <a:ext cx="7507844" cy="19228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99" y="4371534"/>
            <a:ext cx="7507844" cy="12192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9999" y="5683221"/>
            <a:ext cx="5475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UP = Palacky University Olomouc, PH = </a:t>
            </a:r>
            <a:r>
              <a:rPr lang="cs-CZ" sz="1200" dirty="0" err="1" smtClean="0"/>
              <a:t>Paedagogische</a:t>
            </a:r>
            <a:r>
              <a:rPr lang="cs-CZ" sz="1200" dirty="0" smtClean="0"/>
              <a:t> </a:t>
            </a:r>
            <a:r>
              <a:rPr lang="cs-CZ" sz="1200" dirty="0" err="1" smtClean="0"/>
              <a:t>Hochschule</a:t>
            </a:r>
            <a:r>
              <a:rPr lang="cs-CZ" sz="1200" dirty="0" smtClean="0"/>
              <a:t> Heidelberg, </a:t>
            </a:r>
          </a:p>
          <a:p>
            <a:r>
              <a:rPr lang="cs-CZ" sz="1200" dirty="0" smtClean="0"/>
              <a:t>NU = </a:t>
            </a:r>
            <a:r>
              <a:rPr lang="cs-CZ" sz="1200" dirty="0" err="1" smtClean="0"/>
              <a:t>Northumbria</a:t>
            </a:r>
            <a:r>
              <a:rPr lang="cs-CZ" sz="1200" dirty="0" smtClean="0"/>
              <a:t> University Newcastle, MBU = Matej Bel University </a:t>
            </a:r>
            <a:r>
              <a:rPr lang="cs-CZ" sz="1200" dirty="0" err="1" smtClean="0"/>
              <a:t>Banska</a:t>
            </a:r>
            <a:r>
              <a:rPr lang="cs-CZ" sz="1200" dirty="0" smtClean="0"/>
              <a:t> Bystrica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099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going</a:t>
            </a:r>
            <a:r>
              <a:rPr lang="cs-CZ" dirty="0" smtClean="0"/>
              <a:t> to do?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150" y="2190576"/>
            <a:ext cx="52197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Project </a:t>
            </a:r>
            <a:r>
              <a:rPr lang="cs-CZ" dirty="0" err="1" smtClean="0"/>
              <a:t>activities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_tradnl" sz="1800" dirty="0" smtClean="0">
                <a:solidFill>
                  <a:schemeClr val="tx1"/>
                </a:solidFill>
              </a:rPr>
              <a:t>Mapping </a:t>
            </a:r>
            <a:r>
              <a:rPr lang="es-ES_tradnl" sz="1800" dirty="0">
                <a:solidFill>
                  <a:schemeClr val="tx1"/>
                </a:solidFill>
              </a:rPr>
              <a:t>of </a:t>
            </a:r>
            <a:r>
              <a:rPr lang="es-ES_tradnl" sz="1800" dirty="0" smtClean="0">
                <a:solidFill>
                  <a:schemeClr val="tx1"/>
                </a:solidFill>
              </a:rPr>
              <a:t>existing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view</a:t>
            </a:r>
            <a:r>
              <a:rPr lang="cs-CZ" sz="1800" dirty="0" smtClean="0">
                <a:solidFill>
                  <a:schemeClr val="tx1"/>
                </a:solidFill>
              </a:rPr>
              <a:t> on </a:t>
            </a:r>
            <a:r>
              <a:rPr lang="cs-CZ" sz="1800" dirty="0" err="1" smtClean="0">
                <a:solidFill>
                  <a:schemeClr val="tx1"/>
                </a:solidFill>
              </a:rPr>
              <a:t>topics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of</a:t>
            </a:r>
            <a:r>
              <a:rPr lang="cs-CZ" sz="1800" dirty="0" smtClean="0">
                <a:solidFill>
                  <a:schemeClr val="tx1"/>
                </a:solidFill>
              </a:rPr>
              <a:t> EU </a:t>
            </a:r>
            <a:r>
              <a:rPr lang="cs-CZ" sz="1800" dirty="0" err="1" smtClean="0">
                <a:solidFill>
                  <a:schemeClr val="tx1"/>
                </a:solidFill>
              </a:rPr>
              <a:t>citizenship</a:t>
            </a:r>
            <a:r>
              <a:rPr lang="cs-CZ" sz="1800" dirty="0" smtClean="0">
                <a:solidFill>
                  <a:schemeClr val="tx1"/>
                </a:solidFill>
              </a:rPr>
              <a:t> and </a:t>
            </a:r>
            <a:r>
              <a:rPr lang="cs-CZ" sz="1800" dirty="0" err="1" smtClean="0">
                <a:solidFill>
                  <a:schemeClr val="tx1"/>
                </a:solidFill>
              </a:rPr>
              <a:t>national</a:t>
            </a:r>
            <a:r>
              <a:rPr lang="cs-CZ" sz="1800" dirty="0" smtClean="0">
                <a:solidFill>
                  <a:schemeClr val="tx1"/>
                </a:solidFill>
              </a:rPr>
              <a:t> identity</a:t>
            </a:r>
            <a:r>
              <a:rPr lang="es-ES_tradnl" sz="1800" dirty="0" smtClean="0">
                <a:solidFill>
                  <a:schemeClr val="tx1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</a:rPr>
              <a:t>1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s-ES_tradnl" sz="1800" dirty="0" smtClean="0">
                <a:solidFill>
                  <a:schemeClr val="tx1"/>
                </a:solidFill>
              </a:rPr>
              <a:t>Baseline</a:t>
            </a:r>
            <a:r>
              <a:rPr lang="es-ES_tradnl" sz="1800" b="1" dirty="0" smtClean="0">
                <a:solidFill>
                  <a:schemeClr val="tx1"/>
                </a:solidFill>
              </a:rPr>
              <a:t> </a:t>
            </a:r>
            <a:r>
              <a:rPr lang="es-ES_tradnl" sz="1800" b="1" dirty="0">
                <a:solidFill>
                  <a:schemeClr val="tx1"/>
                </a:solidFill>
              </a:rPr>
              <a:t>survey </a:t>
            </a:r>
            <a:r>
              <a:rPr lang="es-ES_tradnl" sz="1800" dirty="0">
                <a:solidFill>
                  <a:schemeClr val="tx1"/>
                </a:solidFill>
              </a:rPr>
              <a:t>– </a:t>
            </a:r>
            <a:r>
              <a:rPr lang="cs-CZ" sz="1800" dirty="0" smtClean="0">
                <a:solidFill>
                  <a:schemeClr val="tx1"/>
                </a:solidFill>
              </a:rPr>
              <a:t>university </a:t>
            </a:r>
            <a:r>
              <a:rPr lang="cs-CZ" sz="1800" dirty="0" err="1" smtClean="0">
                <a:solidFill>
                  <a:schemeClr val="tx1"/>
                </a:solidFill>
              </a:rPr>
              <a:t>students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endParaRPr lang="es-ES_tradnl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</a:rPr>
              <a:t>4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s-ES_tradnl" sz="1800" b="1" dirty="0" smtClean="0">
                <a:solidFill>
                  <a:schemeClr val="tx1"/>
                </a:solidFill>
              </a:rPr>
              <a:t>Transnational events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(meeting </a:t>
            </a:r>
            <a:r>
              <a:rPr lang="cs-CZ" sz="1800" dirty="0" err="1" smtClean="0">
                <a:solidFill>
                  <a:schemeClr val="tx1"/>
                </a:solidFill>
              </a:rPr>
              <a:t>of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partners</a:t>
            </a:r>
            <a:r>
              <a:rPr lang="cs-CZ" sz="1800" dirty="0" smtClean="0">
                <a:solidFill>
                  <a:schemeClr val="tx1"/>
                </a:solidFill>
              </a:rPr>
              <a:t> in </a:t>
            </a:r>
            <a:r>
              <a:rPr lang="cs-CZ" sz="1800" dirty="0" err="1" smtClean="0">
                <a:solidFill>
                  <a:schemeClr val="tx1"/>
                </a:solidFill>
              </a:rPr>
              <a:t>project</a:t>
            </a:r>
            <a:r>
              <a:rPr lang="cs-CZ" sz="1800" dirty="0" smtClean="0">
                <a:solidFill>
                  <a:schemeClr val="tx1"/>
                </a:solidFill>
              </a:rPr>
              <a:t> management </a:t>
            </a:r>
            <a:r>
              <a:rPr lang="cs-CZ" sz="1800" dirty="0" err="1" smtClean="0">
                <a:solidFill>
                  <a:schemeClr val="tx1"/>
                </a:solidFill>
              </a:rPr>
              <a:t>issues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es-ES_tradnl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</a:rPr>
              <a:t>4 </a:t>
            </a:r>
            <a:r>
              <a:rPr lang="es-ES_tradnl" sz="1800" b="1" dirty="0" smtClean="0">
                <a:solidFill>
                  <a:schemeClr val="tx1"/>
                </a:solidFill>
              </a:rPr>
              <a:t>Multiplier events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(meeting on </a:t>
            </a:r>
            <a:r>
              <a:rPr lang="cs-CZ" sz="1800" dirty="0" err="1" smtClean="0">
                <a:solidFill>
                  <a:schemeClr val="tx1"/>
                </a:solidFill>
              </a:rPr>
              <a:t>topic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with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regional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stakeholders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es-ES_tradnl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</a:rPr>
              <a:t>1 </a:t>
            </a:r>
            <a:r>
              <a:rPr lang="cs-CZ" sz="1800" b="1" dirty="0" err="1" smtClean="0">
                <a:solidFill>
                  <a:schemeClr val="tx1"/>
                </a:solidFill>
              </a:rPr>
              <a:t>Virtual</a:t>
            </a:r>
            <a:r>
              <a:rPr lang="cs-CZ" sz="1800" b="1" dirty="0" smtClean="0">
                <a:solidFill>
                  <a:schemeClr val="tx1"/>
                </a:solidFill>
              </a:rPr>
              <a:t> and </a:t>
            </a:r>
            <a:r>
              <a:rPr lang="cs-CZ" sz="1800" b="1" dirty="0" err="1" smtClean="0">
                <a:solidFill>
                  <a:schemeClr val="tx1"/>
                </a:solidFill>
              </a:rPr>
              <a:t>real</a:t>
            </a:r>
            <a:r>
              <a:rPr lang="cs-CZ" sz="1800" b="1" dirty="0" smtClean="0">
                <a:solidFill>
                  <a:schemeClr val="tx1"/>
                </a:solidFill>
              </a:rPr>
              <a:t> mobility </a:t>
            </a:r>
            <a:r>
              <a:rPr lang="cs-CZ" sz="1800" dirty="0" err="1" smtClean="0">
                <a:solidFill>
                  <a:schemeClr val="tx1"/>
                </a:solidFill>
              </a:rPr>
              <a:t>of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teachers</a:t>
            </a:r>
            <a:r>
              <a:rPr lang="cs-CZ" sz="1800" dirty="0" smtClean="0">
                <a:solidFill>
                  <a:schemeClr val="tx1"/>
                </a:solidFill>
              </a:rPr>
              <a:t> and </a:t>
            </a:r>
            <a:r>
              <a:rPr lang="cs-CZ" sz="1800" dirty="0" err="1" smtClean="0">
                <a:solidFill>
                  <a:schemeClr val="tx1"/>
                </a:solidFill>
              </a:rPr>
              <a:t>students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endParaRPr lang="es-ES_tradnl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dirty="0" smtClean="0">
                <a:solidFill>
                  <a:schemeClr val="tx1"/>
                </a:solidFill>
              </a:rPr>
              <a:t>Testing, piloting and training events</a:t>
            </a:r>
            <a:endParaRPr lang="cs-CZ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 smtClean="0">
                <a:solidFill>
                  <a:schemeClr val="tx1"/>
                </a:solidFill>
              </a:rPr>
              <a:t>Producing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intellectual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outputs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 err="1" smtClean="0">
                <a:solidFill>
                  <a:schemeClr val="tx1"/>
                </a:solidFill>
              </a:rPr>
              <a:t>Toolkit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Articles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Factsheets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  <a:endParaRPr lang="cs-CZ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6 </a:t>
            </a:r>
            <a:r>
              <a:rPr lang="es-ES_tradnl" sz="1800" b="1" dirty="0">
                <a:solidFill>
                  <a:schemeClr val="tx1"/>
                </a:solidFill>
              </a:rPr>
              <a:t>On-line planning meetings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(via </a:t>
            </a:r>
            <a:r>
              <a:rPr lang="cs-CZ" sz="1800" dirty="0" err="1">
                <a:solidFill>
                  <a:schemeClr val="tx1"/>
                </a:solidFill>
              </a:rPr>
              <a:t>CisCo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WebEx</a:t>
            </a:r>
            <a:r>
              <a:rPr lang="cs-CZ" sz="1800" dirty="0">
                <a:solidFill>
                  <a:schemeClr val="tx1"/>
                </a:solidFill>
              </a:rPr>
              <a:t>)</a:t>
            </a:r>
            <a:endParaRPr lang="es-ES_tradn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_tradnl" sz="1800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Project management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812" y="2283360"/>
            <a:ext cx="60483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</Template>
  <TotalTime>571</TotalTime>
  <Words>853</Words>
  <Application>Microsoft Office PowerPoint</Application>
  <PresentationFormat>Vlastní</PresentationFormat>
  <Paragraphs>155</Paragraphs>
  <Slides>17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Motiv Office</vt:lpstr>
      <vt:lpstr>Reflection of National and European Identity  in the New Millennium (NAETINEM) </vt:lpstr>
      <vt:lpstr>Welcome!     Willkommen!     Vitajte!     Vítejte! </vt:lpstr>
      <vt:lpstr>Project description   </vt:lpstr>
      <vt:lpstr>Project main aims   </vt:lpstr>
      <vt:lpstr>Project outputs   </vt:lpstr>
      <vt:lpstr>Project outputs   </vt:lpstr>
      <vt:lpstr>What are we going to do?    </vt:lpstr>
      <vt:lpstr>Project activities   </vt:lpstr>
      <vt:lpstr>Project management    </vt:lpstr>
      <vt:lpstr>Time Schedule    </vt:lpstr>
      <vt:lpstr>   </vt:lpstr>
      <vt:lpstr>   </vt:lpstr>
      <vt:lpstr>Multiplier events (+ Transnational meetings)   </vt:lpstr>
      <vt:lpstr>Local dissemination of results (Multiplier events)   </vt:lpstr>
      <vt:lpstr>Communication tools and publicity   </vt:lpstr>
      <vt:lpstr>   </vt:lpstr>
      <vt:lpstr>Thank you for cooperation!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maresh</dc:creator>
  <cp:lastModifiedBy>uzivatel</cp:lastModifiedBy>
  <cp:revision>66</cp:revision>
  <dcterms:created xsi:type="dcterms:W3CDTF">2019-09-05T16:41:24Z</dcterms:created>
  <dcterms:modified xsi:type="dcterms:W3CDTF">2019-10-28T12:57:31Z</dcterms:modified>
</cp:coreProperties>
</file>