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8" r:id="rId2"/>
    <p:sldId id="256" r:id="rId3"/>
    <p:sldId id="265" r:id="rId4"/>
    <p:sldId id="287" r:id="rId5"/>
    <p:sldId id="266" r:id="rId6"/>
    <p:sldId id="267" r:id="rId7"/>
    <p:sldId id="268" r:id="rId8"/>
    <p:sldId id="269" r:id="rId9"/>
    <p:sldId id="278" r:id="rId10"/>
    <p:sldId id="272" r:id="rId11"/>
    <p:sldId id="289" r:id="rId12"/>
    <p:sldId id="291" r:id="rId13"/>
    <p:sldId id="290" r:id="rId14"/>
    <p:sldId id="301" r:id="rId15"/>
    <p:sldId id="288" r:id="rId16"/>
    <p:sldId id="281" r:id="rId17"/>
    <p:sldId id="283" r:id="rId18"/>
    <p:sldId id="285" r:id="rId19"/>
    <p:sldId id="284" r:id="rId20"/>
    <p:sldId id="286" r:id="rId21"/>
    <p:sldId id="279" r:id="rId22"/>
    <p:sldId id="292" r:id="rId23"/>
    <p:sldId id="298" r:id="rId24"/>
    <p:sldId id="293" r:id="rId25"/>
    <p:sldId id="294" r:id="rId26"/>
    <p:sldId id="295" r:id="rId27"/>
    <p:sldId id="296" r:id="rId28"/>
    <p:sldId id="297" r:id="rId29"/>
    <p:sldId id="299" r:id="rId30"/>
    <p:sldId id="300" r:id="rId31"/>
    <p:sldId id="257" r:id="rId32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54" y="54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CC7A2-AD5C-4C31-B003-3609D651462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4FA578-0A9E-4249-9F31-0F8A6CBDF396}">
      <dgm:prSet phldrT="[Text]"/>
      <dgm:spPr/>
      <dgm:t>
        <a:bodyPr/>
        <a:lstStyle/>
        <a:p>
          <a:r>
            <a:rPr lang="cs-CZ" dirty="0" err="1" smtClean="0"/>
            <a:t>Multiplier</a:t>
          </a:r>
          <a:r>
            <a:rPr lang="cs-CZ" dirty="0" smtClean="0"/>
            <a:t> </a:t>
          </a:r>
          <a:r>
            <a:rPr lang="cs-CZ" dirty="0" err="1" smtClean="0"/>
            <a:t>events</a:t>
          </a:r>
          <a:r>
            <a:rPr lang="cs-CZ" dirty="0" smtClean="0"/>
            <a:t>   </a:t>
          </a:r>
          <a:endParaRPr lang="cs-CZ" dirty="0"/>
        </a:p>
      </dgm:t>
    </dgm:pt>
    <dgm:pt modelId="{38FAC851-99A2-49B6-A247-95B191A576CD}" type="parTrans" cxnId="{59036ED8-C58D-4BC5-8E0A-8CDE925E4E71}">
      <dgm:prSet/>
      <dgm:spPr/>
      <dgm:t>
        <a:bodyPr/>
        <a:lstStyle/>
        <a:p>
          <a:endParaRPr lang="cs-CZ"/>
        </a:p>
      </dgm:t>
    </dgm:pt>
    <dgm:pt modelId="{5E5BCFBA-7EE7-43CD-B200-CCA0548E60B9}" type="sibTrans" cxnId="{59036ED8-C58D-4BC5-8E0A-8CDE925E4E71}">
      <dgm:prSet/>
      <dgm:spPr/>
      <dgm:t>
        <a:bodyPr/>
        <a:lstStyle/>
        <a:p>
          <a:endParaRPr lang="cs-CZ"/>
        </a:p>
      </dgm:t>
    </dgm:pt>
    <dgm:pt modelId="{5BA2A3F7-1AB7-4467-9C0D-248E0A8594CA}">
      <dgm:prSet phldrT="[Text]"/>
      <dgm:spPr/>
      <dgm:t>
        <a:bodyPr/>
        <a:lstStyle/>
        <a:p>
          <a:r>
            <a:rPr lang="cs-CZ" dirty="0" err="1" smtClean="0"/>
            <a:t>Factsheets</a:t>
          </a:r>
          <a:r>
            <a:rPr lang="cs-CZ" dirty="0" smtClean="0"/>
            <a:t> / </a:t>
          </a:r>
          <a:r>
            <a:rPr lang="cs-CZ" dirty="0" err="1" smtClean="0"/>
            <a:t>Toolkit</a:t>
          </a:r>
          <a:r>
            <a:rPr lang="cs-CZ" dirty="0" smtClean="0"/>
            <a:t>  </a:t>
          </a:r>
          <a:endParaRPr lang="cs-CZ" dirty="0"/>
        </a:p>
      </dgm:t>
    </dgm:pt>
    <dgm:pt modelId="{B94F5CF8-38F8-42AA-85CD-4C8FCD7FE101}" type="parTrans" cxnId="{15F2F0B1-6D82-48F2-A769-CA38B265DD0A}">
      <dgm:prSet/>
      <dgm:spPr/>
      <dgm:t>
        <a:bodyPr/>
        <a:lstStyle/>
        <a:p>
          <a:endParaRPr lang="cs-CZ"/>
        </a:p>
      </dgm:t>
    </dgm:pt>
    <dgm:pt modelId="{E5D6CC0E-6B97-46F1-A648-5064256AFAE6}" type="sibTrans" cxnId="{15F2F0B1-6D82-48F2-A769-CA38B265DD0A}">
      <dgm:prSet/>
      <dgm:spPr/>
      <dgm:t>
        <a:bodyPr/>
        <a:lstStyle/>
        <a:p>
          <a:endParaRPr lang="cs-CZ"/>
        </a:p>
      </dgm:t>
    </dgm:pt>
    <dgm:pt modelId="{DDDBD559-45DB-44A5-B83F-293949ADBF78}">
      <dgm:prSet phldrT="[Text]"/>
      <dgm:spPr/>
      <dgm:t>
        <a:bodyPr/>
        <a:lstStyle/>
        <a:p>
          <a:r>
            <a:rPr lang="cs-CZ" dirty="0" err="1" smtClean="0"/>
            <a:t>Teaching</a:t>
          </a:r>
          <a:r>
            <a:rPr lang="cs-CZ" dirty="0" smtClean="0"/>
            <a:t> </a:t>
          </a:r>
          <a:r>
            <a:rPr lang="cs-CZ" dirty="0" err="1" smtClean="0"/>
            <a:t>students</a:t>
          </a:r>
          <a:r>
            <a:rPr lang="cs-CZ" dirty="0" smtClean="0"/>
            <a:t> </a:t>
          </a:r>
          <a:r>
            <a:rPr lang="cs-CZ" dirty="0" err="1" smtClean="0"/>
            <a:t>at</a:t>
          </a:r>
          <a:r>
            <a:rPr lang="cs-CZ" dirty="0" smtClean="0"/>
            <a:t> </a:t>
          </a:r>
          <a:r>
            <a:rPr lang="cs-CZ" dirty="0" err="1" smtClean="0"/>
            <a:t>universities</a:t>
          </a:r>
          <a:r>
            <a:rPr lang="cs-CZ" dirty="0" smtClean="0"/>
            <a:t> and </a:t>
          </a:r>
          <a:r>
            <a:rPr lang="cs-CZ" dirty="0" err="1" smtClean="0"/>
            <a:t>local</a:t>
          </a:r>
          <a:r>
            <a:rPr lang="cs-CZ" dirty="0" smtClean="0"/>
            <a:t> </a:t>
          </a:r>
          <a:r>
            <a:rPr lang="cs-CZ" dirty="0" err="1" smtClean="0"/>
            <a:t>stakeholderes</a:t>
          </a:r>
          <a:r>
            <a:rPr lang="cs-CZ" dirty="0" smtClean="0"/>
            <a:t> (</a:t>
          </a:r>
          <a:r>
            <a:rPr lang="cs-CZ" dirty="0" err="1" smtClean="0"/>
            <a:t>secondary</a:t>
          </a:r>
          <a:r>
            <a:rPr lang="cs-CZ" dirty="0" smtClean="0"/>
            <a:t> </a:t>
          </a:r>
          <a:r>
            <a:rPr lang="cs-CZ" dirty="0" err="1" smtClean="0"/>
            <a:t>school</a:t>
          </a:r>
          <a:r>
            <a:rPr lang="cs-CZ" dirty="0" smtClean="0"/>
            <a:t> </a:t>
          </a:r>
          <a:r>
            <a:rPr lang="cs-CZ" dirty="0" err="1" smtClean="0"/>
            <a:t>teachers</a:t>
          </a:r>
          <a:r>
            <a:rPr lang="cs-CZ" dirty="0" smtClean="0"/>
            <a:t>) </a:t>
          </a:r>
          <a:endParaRPr lang="cs-CZ" dirty="0"/>
        </a:p>
      </dgm:t>
    </dgm:pt>
    <dgm:pt modelId="{57C746E0-19DC-4802-98D4-DFF9F502B321}" type="parTrans" cxnId="{0DC01518-4F18-4292-8619-B51BDFD3FE1D}">
      <dgm:prSet/>
      <dgm:spPr/>
      <dgm:t>
        <a:bodyPr/>
        <a:lstStyle/>
        <a:p>
          <a:endParaRPr lang="cs-CZ"/>
        </a:p>
      </dgm:t>
    </dgm:pt>
    <dgm:pt modelId="{FCF6A20E-F2FE-4F64-8C3F-2738F3BCC769}" type="sibTrans" cxnId="{0DC01518-4F18-4292-8619-B51BDFD3FE1D}">
      <dgm:prSet/>
      <dgm:spPr/>
      <dgm:t>
        <a:bodyPr/>
        <a:lstStyle/>
        <a:p>
          <a:endParaRPr lang="cs-CZ"/>
        </a:p>
      </dgm:t>
    </dgm:pt>
    <dgm:pt modelId="{744F6F73-7AD9-4C05-B84F-EAE2FC475168}" type="pres">
      <dgm:prSet presAssocID="{F91CC7A2-AD5C-4C31-B003-3609D65146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1E9A17D-3D2C-4CD5-8C52-DB5423ABB19A}" type="pres">
      <dgm:prSet presAssocID="{7B4FA578-0A9E-4249-9F31-0F8A6CBDF3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350B9D-7391-4E1F-BEAD-9AB86416F4E7}" type="pres">
      <dgm:prSet presAssocID="{5E5BCFBA-7EE7-43CD-B200-CCA0548E60B9}" presName="sibTrans" presStyleLbl="sibTrans2D1" presStyleIdx="0" presStyleCnt="2"/>
      <dgm:spPr/>
      <dgm:t>
        <a:bodyPr/>
        <a:lstStyle/>
        <a:p>
          <a:endParaRPr lang="cs-CZ"/>
        </a:p>
      </dgm:t>
    </dgm:pt>
    <dgm:pt modelId="{92B024DC-ECC8-435F-8C4D-F7FF3823B4BD}" type="pres">
      <dgm:prSet presAssocID="{5E5BCFBA-7EE7-43CD-B200-CCA0548E60B9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60A05351-06B1-45E1-9E20-84A51B9A5409}" type="pres">
      <dgm:prSet presAssocID="{5BA2A3F7-1AB7-4467-9C0D-248E0A8594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BF8540-7C37-4B69-B085-63639A93B285}" type="pres">
      <dgm:prSet presAssocID="{E5D6CC0E-6B97-46F1-A648-5064256AFAE6}" presName="sibTrans" presStyleLbl="sibTrans2D1" presStyleIdx="1" presStyleCnt="2"/>
      <dgm:spPr/>
      <dgm:t>
        <a:bodyPr/>
        <a:lstStyle/>
        <a:p>
          <a:endParaRPr lang="cs-CZ"/>
        </a:p>
      </dgm:t>
    </dgm:pt>
    <dgm:pt modelId="{6CE85E81-637D-4B04-8085-672B33795E6C}" type="pres">
      <dgm:prSet presAssocID="{E5D6CC0E-6B97-46F1-A648-5064256AFAE6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92E04415-9BBB-408C-A114-D19533FC76B6}" type="pres">
      <dgm:prSet presAssocID="{DDDBD559-45DB-44A5-B83F-293949ADBF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C01518-4F18-4292-8619-B51BDFD3FE1D}" srcId="{F91CC7A2-AD5C-4C31-B003-3609D651462A}" destId="{DDDBD559-45DB-44A5-B83F-293949ADBF78}" srcOrd="2" destOrd="0" parTransId="{57C746E0-19DC-4802-98D4-DFF9F502B321}" sibTransId="{FCF6A20E-F2FE-4F64-8C3F-2738F3BCC769}"/>
    <dgm:cxn modelId="{FC1A1474-03DA-45B4-B0CC-2736A3269F50}" type="presOf" srcId="{7B4FA578-0A9E-4249-9F31-0F8A6CBDF396}" destId="{A1E9A17D-3D2C-4CD5-8C52-DB5423ABB19A}" srcOrd="0" destOrd="0" presId="urn:microsoft.com/office/officeart/2005/8/layout/process5"/>
    <dgm:cxn modelId="{668DA5A8-1856-470C-8B2F-F27E686D469F}" type="presOf" srcId="{F91CC7A2-AD5C-4C31-B003-3609D651462A}" destId="{744F6F73-7AD9-4C05-B84F-EAE2FC475168}" srcOrd="0" destOrd="0" presId="urn:microsoft.com/office/officeart/2005/8/layout/process5"/>
    <dgm:cxn modelId="{D139934D-609D-48E6-B0E4-38929648EC4D}" type="presOf" srcId="{5BA2A3F7-1AB7-4467-9C0D-248E0A8594CA}" destId="{60A05351-06B1-45E1-9E20-84A51B9A5409}" srcOrd="0" destOrd="0" presId="urn:microsoft.com/office/officeart/2005/8/layout/process5"/>
    <dgm:cxn modelId="{C5027971-4B0D-474F-9A45-56FC3B1BF928}" type="presOf" srcId="{5E5BCFBA-7EE7-43CD-B200-CCA0548E60B9}" destId="{92B024DC-ECC8-435F-8C4D-F7FF3823B4BD}" srcOrd="1" destOrd="0" presId="urn:microsoft.com/office/officeart/2005/8/layout/process5"/>
    <dgm:cxn modelId="{DF50F1CF-EB06-45CA-8722-24C89E745877}" type="presOf" srcId="{E5D6CC0E-6B97-46F1-A648-5064256AFAE6}" destId="{6CE85E81-637D-4B04-8085-672B33795E6C}" srcOrd="1" destOrd="0" presId="urn:microsoft.com/office/officeart/2005/8/layout/process5"/>
    <dgm:cxn modelId="{15F2F0B1-6D82-48F2-A769-CA38B265DD0A}" srcId="{F91CC7A2-AD5C-4C31-B003-3609D651462A}" destId="{5BA2A3F7-1AB7-4467-9C0D-248E0A8594CA}" srcOrd="1" destOrd="0" parTransId="{B94F5CF8-38F8-42AA-85CD-4C8FCD7FE101}" sibTransId="{E5D6CC0E-6B97-46F1-A648-5064256AFAE6}"/>
    <dgm:cxn modelId="{59036ED8-C58D-4BC5-8E0A-8CDE925E4E71}" srcId="{F91CC7A2-AD5C-4C31-B003-3609D651462A}" destId="{7B4FA578-0A9E-4249-9F31-0F8A6CBDF396}" srcOrd="0" destOrd="0" parTransId="{38FAC851-99A2-49B6-A247-95B191A576CD}" sibTransId="{5E5BCFBA-7EE7-43CD-B200-CCA0548E60B9}"/>
    <dgm:cxn modelId="{01FB7C8C-DBDD-4384-8700-7EAE1965F8D0}" type="presOf" srcId="{5E5BCFBA-7EE7-43CD-B200-CCA0548E60B9}" destId="{3C350B9D-7391-4E1F-BEAD-9AB86416F4E7}" srcOrd="0" destOrd="0" presId="urn:microsoft.com/office/officeart/2005/8/layout/process5"/>
    <dgm:cxn modelId="{5155519C-E5B7-4BD5-89DD-A7E7724AC572}" type="presOf" srcId="{E5D6CC0E-6B97-46F1-A648-5064256AFAE6}" destId="{5CBF8540-7C37-4B69-B085-63639A93B285}" srcOrd="0" destOrd="0" presId="urn:microsoft.com/office/officeart/2005/8/layout/process5"/>
    <dgm:cxn modelId="{32E02123-4D3C-4830-AC12-989E7E3FF356}" type="presOf" srcId="{DDDBD559-45DB-44A5-B83F-293949ADBF78}" destId="{92E04415-9BBB-408C-A114-D19533FC76B6}" srcOrd="0" destOrd="0" presId="urn:microsoft.com/office/officeart/2005/8/layout/process5"/>
    <dgm:cxn modelId="{3C9D0F69-1BC0-4DB9-85D7-99BA9F4A402A}" type="presParOf" srcId="{744F6F73-7AD9-4C05-B84F-EAE2FC475168}" destId="{A1E9A17D-3D2C-4CD5-8C52-DB5423ABB19A}" srcOrd="0" destOrd="0" presId="urn:microsoft.com/office/officeart/2005/8/layout/process5"/>
    <dgm:cxn modelId="{05D8FB21-36F2-4A2F-A0A5-66A96A472CC5}" type="presParOf" srcId="{744F6F73-7AD9-4C05-B84F-EAE2FC475168}" destId="{3C350B9D-7391-4E1F-BEAD-9AB86416F4E7}" srcOrd="1" destOrd="0" presId="urn:microsoft.com/office/officeart/2005/8/layout/process5"/>
    <dgm:cxn modelId="{008072A4-DA96-4E9E-BBED-A96C4E0689F1}" type="presParOf" srcId="{3C350B9D-7391-4E1F-BEAD-9AB86416F4E7}" destId="{92B024DC-ECC8-435F-8C4D-F7FF3823B4BD}" srcOrd="0" destOrd="0" presId="urn:microsoft.com/office/officeart/2005/8/layout/process5"/>
    <dgm:cxn modelId="{FC70BCD0-F606-498F-99CB-6C026C0DBAD8}" type="presParOf" srcId="{744F6F73-7AD9-4C05-B84F-EAE2FC475168}" destId="{60A05351-06B1-45E1-9E20-84A51B9A5409}" srcOrd="2" destOrd="0" presId="urn:microsoft.com/office/officeart/2005/8/layout/process5"/>
    <dgm:cxn modelId="{F67B625A-82AA-49AD-B677-A04A38C6C876}" type="presParOf" srcId="{744F6F73-7AD9-4C05-B84F-EAE2FC475168}" destId="{5CBF8540-7C37-4B69-B085-63639A93B285}" srcOrd="3" destOrd="0" presId="urn:microsoft.com/office/officeart/2005/8/layout/process5"/>
    <dgm:cxn modelId="{0407292C-769E-407F-AC5D-EDB82D231E01}" type="presParOf" srcId="{5CBF8540-7C37-4B69-B085-63639A93B285}" destId="{6CE85E81-637D-4B04-8085-672B33795E6C}" srcOrd="0" destOrd="0" presId="urn:microsoft.com/office/officeart/2005/8/layout/process5"/>
    <dgm:cxn modelId="{9348DB44-3902-4974-9142-C36CBE2161C8}" type="presParOf" srcId="{744F6F73-7AD9-4C05-B84F-EAE2FC475168}" destId="{92E04415-9BBB-408C-A114-D19533FC76B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9A17D-3D2C-4CD5-8C52-DB5423ABB19A}">
      <dsp:nvSpPr>
        <dsp:cNvPr id="0" name=""/>
        <dsp:cNvSpPr/>
      </dsp:nvSpPr>
      <dsp:spPr>
        <a:xfrm>
          <a:off x="920" y="60543"/>
          <a:ext cx="1962917" cy="1177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Multiplier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events</a:t>
          </a:r>
          <a:r>
            <a:rPr lang="cs-CZ" sz="1400" kern="1200" dirty="0" smtClean="0"/>
            <a:t>   </a:t>
          </a:r>
          <a:endParaRPr lang="cs-CZ" sz="1400" kern="1200" dirty="0"/>
        </a:p>
      </dsp:txBody>
      <dsp:txXfrm>
        <a:off x="35415" y="95038"/>
        <a:ext cx="1893927" cy="1108760"/>
      </dsp:txXfrm>
    </dsp:sp>
    <dsp:sp modelId="{3C350B9D-7391-4E1F-BEAD-9AB86416F4E7}">
      <dsp:nvSpPr>
        <dsp:cNvPr id="0" name=""/>
        <dsp:cNvSpPr/>
      </dsp:nvSpPr>
      <dsp:spPr>
        <a:xfrm>
          <a:off x="2136575" y="406017"/>
          <a:ext cx="416138" cy="486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2136575" y="503378"/>
        <a:ext cx="291297" cy="292081"/>
      </dsp:txXfrm>
    </dsp:sp>
    <dsp:sp modelId="{60A05351-06B1-45E1-9E20-84A51B9A5409}">
      <dsp:nvSpPr>
        <dsp:cNvPr id="0" name=""/>
        <dsp:cNvSpPr/>
      </dsp:nvSpPr>
      <dsp:spPr>
        <a:xfrm>
          <a:off x="2749005" y="60543"/>
          <a:ext cx="1962917" cy="1177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Factsheets</a:t>
          </a:r>
          <a:r>
            <a:rPr lang="cs-CZ" sz="1400" kern="1200" dirty="0" smtClean="0"/>
            <a:t> / </a:t>
          </a:r>
          <a:r>
            <a:rPr lang="cs-CZ" sz="1400" kern="1200" dirty="0" err="1" smtClean="0"/>
            <a:t>Toolkit</a:t>
          </a:r>
          <a:r>
            <a:rPr lang="cs-CZ" sz="1400" kern="1200" dirty="0" smtClean="0"/>
            <a:t>  </a:t>
          </a:r>
          <a:endParaRPr lang="cs-CZ" sz="1400" kern="1200" dirty="0"/>
        </a:p>
      </dsp:txBody>
      <dsp:txXfrm>
        <a:off x="2783500" y="95038"/>
        <a:ext cx="1893927" cy="1108760"/>
      </dsp:txXfrm>
    </dsp:sp>
    <dsp:sp modelId="{5CBF8540-7C37-4B69-B085-63639A93B285}">
      <dsp:nvSpPr>
        <dsp:cNvPr id="0" name=""/>
        <dsp:cNvSpPr/>
      </dsp:nvSpPr>
      <dsp:spPr>
        <a:xfrm rot="5400000">
          <a:off x="3522395" y="1375698"/>
          <a:ext cx="416138" cy="486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 rot="-5400000">
        <a:off x="3584424" y="1411031"/>
        <a:ext cx="292081" cy="291297"/>
      </dsp:txXfrm>
    </dsp:sp>
    <dsp:sp modelId="{92E04415-9BBB-408C-A114-D19533FC76B6}">
      <dsp:nvSpPr>
        <dsp:cNvPr id="0" name=""/>
        <dsp:cNvSpPr/>
      </dsp:nvSpPr>
      <dsp:spPr>
        <a:xfrm>
          <a:off x="2749005" y="2023461"/>
          <a:ext cx="1962917" cy="1177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Teaching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students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at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universities</a:t>
          </a:r>
          <a:r>
            <a:rPr lang="cs-CZ" sz="1400" kern="1200" dirty="0" smtClean="0"/>
            <a:t> and </a:t>
          </a:r>
          <a:r>
            <a:rPr lang="cs-CZ" sz="1400" kern="1200" dirty="0" err="1" smtClean="0"/>
            <a:t>local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stakeholderes</a:t>
          </a:r>
          <a:r>
            <a:rPr lang="cs-CZ" sz="1400" kern="1200" dirty="0" smtClean="0"/>
            <a:t> (</a:t>
          </a:r>
          <a:r>
            <a:rPr lang="cs-CZ" sz="1400" kern="1200" dirty="0" err="1" smtClean="0"/>
            <a:t>secondary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school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teachers</a:t>
          </a:r>
          <a:r>
            <a:rPr lang="cs-CZ" sz="1400" kern="1200" dirty="0" smtClean="0"/>
            <a:t>) </a:t>
          </a:r>
          <a:endParaRPr lang="cs-CZ" sz="1400" kern="1200" dirty="0"/>
        </a:p>
      </dsp:txBody>
      <dsp:txXfrm>
        <a:off x="2783500" y="2057956"/>
        <a:ext cx="1893927" cy="110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22.9.2019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54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65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22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795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82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186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71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95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249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43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15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69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96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042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250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065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029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318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42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19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4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1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6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94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39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3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74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8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michaela.janakova@upol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iveta.komarkova@upol.cz" TargetMode="External"/><Relationship Id="rId5" Type="http://schemas.openxmlformats.org/officeDocument/2006/relationships/hyperlink" Target="mailto:Veronika.knichalova@upol.cz" TargetMode="External"/><Relationship Id="rId4" Type="http://schemas.openxmlformats.org/officeDocument/2006/relationships/hyperlink" Target="mailto:pavla.tresterova@upol.c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dborict.upol.cz/NAETINE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lena.vallova@umb.sk" TargetMode="External"/><Relationship Id="rId5" Type="http://schemas.openxmlformats.org/officeDocument/2006/relationships/hyperlink" Target="mailto:iveta.komarkova@upol.cz" TargetMode="External"/><Relationship Id="rId4" Type="http://schemas.openxmlformats.org/officeDocument/2006/relationships/hyperlink" Target="mailto:pavla.tresterova@upol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4428" y="3819028"/>
            <a:ext cx="7560000" cy="982528"/>
          </a:xfrm>
        </p:spPr>
        <p:txBody>
          <a:bodyPr/>
          <a:lstStyle/>
          <a:p>
            <a:r>
              <a:rPr lang="en-GB" dirty="0"/>
              <a:t>Reflection of National and European Identity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in </a:t>
            </a:r>
            <a:r>
              <a:rPr lang="en-GB" dirty="0"/>
              <a:t>the New Millennium (NAETINEM)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Hana </a:t>
            </a:r>
            <a:r>
              <a:rPr lang="cs-CZ" sz="2000" dirty="0" err="1" smtClean="0"/>
              <a:t>Maresova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/>
              <a:t>1st online meeting, 6. 9. 2019, 11 AM 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60472"/>
            <a:ext cx="1581150" cy="69532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Time</a:t>
            </a:r>
            <a:r>
              <a:rPr lang="cs-CZ" dirty="0" smtClean="0"/>
              <a:t> Schedule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5725"/>
            <a:ext cx="8999538" cy="25090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8" y="4804605"/>
            <a:ext cx="2257425" cy="6762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752" y="4804605"/>
            <a:ext cx="20288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770757"/>
            <a:ext cx="7903005" cy="4382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Project </a:t>
            </a:r>
            <a:r>
              <a:rPr lang="cs-CZ" sz="2400" b="1" dirty="0" err="1" smtClean="0"/>
              <a:t>governance</a:t>
            </a:r>
            <a:r>
              <a:rPr lang="cs-CZ" sz="2400" b="1" dirty="0" smtClean="0"/>
              <a:t> </a:t>
            </a:r>
          </a:p>
          <a:p>
            <a:pPr marL="0" indent="0">
              <a:buNone/>
            </a:pPr>
            <a:endParaRPr lang="es-ES_tradnl" sz="2400" b="1" dirty="0"/>
          </a:p>
          <a:p>
            <a:pPr marL="0" indent="0"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A </a:t>
            </a:r>
            <a:r>
              <a:rPr lang="cs-CZ" sz="2200" b="1" dirty="0" err="1" smtClean="0">
                <a:solidFill>
                  <a:schemeClr val="tx1"/>
                </a:solidFill>
              </a:rPr>
              <a:t>project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steering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group</a:t>
            </a:r>
            <a:r>
              <a:rPr lang="cs-CZ" sz="2200" b="1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273050" lvl="1" indent="0">
              <a:spcBef>
                <a:spcPts val="0"/>
              </a:spcBef>
              <a:buNone/>
            </a:pPr>
            <a:r>
              <a:rPr lang="cs-CZ" dirty="0" smtClean="0">
                <a:solidFill>
                  <a:schemeClr val="tx1"/>
                </a:solidFill>
              </a:rPr>
              <a:t>H. </a:t>
            </a:r>
            <a:r>
              <a:rPr lang="cs-CZ" dirty="0" err="1" smtClean="0">
                <a:solidFill>
                  <a:schemeClr val="tx1"/>
                </a:solidFill>
              </a:rPr>
              <a:t>Maresova</a:t>
            </a:r>
            <a:r>
              <a:rPr lang="cs-CZ" dirty="0" smtClean="0">
                <a:solidFill>
                  <a:schemeClr val="tx1"/>
                </a:solidFill>
              </a:rPr>
              <a:t>, P. </a:t>
            </a:r>
            <a:r>
              <a:rPr lang="cs-CZ" dirty="0" err="1" smtClean="0">
                <a:solidFill>
                  <a:schemeClr val="tx1"/>
                </a:solidFill>
              </a:rPr>
              <a:t>Flajsarova</a:t>
            </a:r>
            <a:r>
              <a:rPr lang="cs-CZ" dirty="0" smtClean="0">
                <a:solidFill>
                  <a:schemeClr val="tx1"/>
                </a:solidFill>
              </a:rPr>
              <a:t>, P. </a:t>
            </a:r>
            <a:r>
              <a:rPr lang="cs-CZ" dirty="0" err="1" smtClean="0">
                <a:solidFill>
                  <a:schemeClr val="tx1"/>
                </a:solidFill>
              </a:rPr>
              <a:t>Krakora</a:t>
            </a:r>
            <a:r>
              <a:rPr lang="cs-CZ" dirty="0" smtClean="0">
                <a:solidFill>
                  <a:schemeClr val="tx1"/>
                </a:solidFill>
              </a:rPr>
              <a:t> (Olomouc), B. </a:t>
            </a:r>
            <a:r>
              <a:rPr lang="cs-CZ" dirty="0" err="1" smtClean="0">
                <a:solidFill>
                  <a:schemeClr val="tx1"/>
                </a:solidFill>
              </a:rPr>
              <a:t>Degner</a:t>
            </a:r>
            <a:r>
              <a:rPr lang="cs-CZ" dirty="0" smtClean="0">
                <a:solidFill>
                  <a:schemeClr val="tx1"/>
                </a:solidFill>
              </a:rPr>
              <a:t> (Heidelberg), J. Robinson (Newcastle), E. </a:t>
            </a:r>
            <a:r>
              <a:rPr lang="cs-CZ" dirty="0" err="1" smtClean="0">
                <a:solidFill>
                  <a:schemeClr val="tx1"/>
                </a:solidFill>
              </a:rPr>
              <a:t>Vallova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Banska</a:t>
            </a:r>
            <a:r>
              <a:rPr lang="cs-CZ" dirty="0" smtClean="0">
                <a:solidFill>
                  <a:schemeClr val="tx1"/>
                </a:solidFill>
              </a:rPr>
              <a:t> Bystrica)</a:t>
            </a:r>
          </a:p>
          <a:p>
            <a:pPr marL="273050" lvl="1" indent="0">
              <a:spcBef>
                <a:spcPts val="0"/>
              </a:spcBef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project steering group will be set and will bring together representatives from each project partner. </a:t>
            </a:r>
            <a:endParaRPr lang="cs-CZ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role of this group will be to ensure effective implementation and delivery of the project. </a:t>
            </a:r>
            <a:endParaRPr lang="cs-CZ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group will meet face to face during transnational events. </a:t>
            </a:r>
            <a:endParaRPr lang="cs-CZ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There </a:t>
            </a:r>
            <a:r>
              <a:rPr lang="en-GB" dirty="0">
                <a:solidFill>
                  <a:schemeClr val="tx1"/>
                </a:solidFill>
              </a:rPr>
              <a:t>will also be regular on-line meetings to update on progress, share challenges and issues in terms of delivery, plan the transnational activities.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770757"/>
            <a:ext cx="7903005" cy="4382156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b="1" dirty="0" err="1" smtClean="0"/>
              <a:t>Partners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responsibilites</a:t>
            </a:r>
            <a:r>
              <a:rPr lang="cs-CZ" sz="2600" b="1" dirty="0" smtClean="0"/>
              <a:t> </a:t>
            </a:r>
          </a:p>
          <a:p>
            <a:pPr marL="0" indent="0">
              <a:buNone/>
            </a:pPr>
            <a:endParaRPr lang="cs-CZ" sz="2400" b="1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Deliver </a:t>
            </a:r>
            <a:r>
              <a:rPr lang="es-ES_tradnl" sz="2200" dirty="0">
                <a:solidFill>
                  <a:schemeClr val="tx1"/>
                </a:solidFill>
              </a:rPr>
              <a:t>all project activities as agreed and outlined in application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Respect programme budget rules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Participate actively in transnational events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Participate in local steering group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Participate in project steering group if required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Ensure adequate project management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Disseminate project </a:t>
            </a:r>
            <a:r>
              <a:rPr lang="es-ES_tradnl" sz="2200" dirty="0" smtClean="0">
                <a:solidFill>
                  <a:schemeClr val="tx1"/>
                </a:solidFill>
              </a:rPr>
              <a:t>results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266700" lvl="1" indent="0">
              <a:spcBef>
                <a:spcPts val="0"/>
              </a:spcBef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Coordination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Toolkit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production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blended</a:t>
            </a:r>
            <a:r>
              <a:rPr lang="cs-CZ" sz="2200" dirty="0" smtClean="0">
                <a:solidFill>
                  <a:schemeClr val="tx1"/>
                </a:solidFill>
              </a:rPr>
              <a:t> mobility </a:t>
            </a:r>
            <a:r>
              <a:rPr lang="cs-CZ" sz="2200" dirty="0" err="1" smtClean="0">
                <a:solidFill>
                  <a:schemeClr val="tx1"/>
                </a:solidFill>
              </a:rPr>
              <a:t>realization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website</a:t>
            </a:r>
            <a:r>
              <a:rPr lang="cs-CZ" sz="2200" dirty="0" smtClean="0">
                <a:solidFill>
                  <a:schemeClr val="tx1"/>
                </a:solidFill>
              </a:rPr>
              <a:t> and </a:t>
            </a:r>
            <a:r>
              <a:rPr lang="cs-CZ" sz="2200" dirty="0" err="1" smtClean="0">
                <a:solidFill>
                  <a:schemeClr val="tx1"/>
                </a:solidFill>
              </a:rPr>
              <a:t>social</a:t>
            </a:r>
            <a:r>
              <a:rPr lang="cs-CZ" sz="2200" dirty="0" smtClean="0">
                <a:solidFill>
                  <a:schemeClr val="tx1"/>
                </a:solidFill>
              </a:rPr>
              <a:t> media (Olomouc)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Coordination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Factsheets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production</a:t>
            </a:r>
            <a:r>
              <a:rPr lang="cs-CZ" sz="2200" dirty="0" smtClean="0">
                <a:solidFill>
                  <a:schemeClr val="tx1"/>
                </a:solidFill>
              </a:rPr>
              <a:t> (Heidelberg)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Coordination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Articles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production</a:t>
            </a:r>
            <a:r>
              <a:rPr lang="cs-CZ" sz="2200" dirty="0" smtClean="0">
                <a:solidFill>
                  <a:schemeClr val="tx1"/>
                </a:solidFill>
              </a:rPr>
              <a:t> (Newcastle)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Coordination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of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Questiannaire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evaluation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Banska</a:t>
            </a:r>
            <a:r>
              <a:rPr lang="cs-CZ" sz="2200" dirty="0" smtClean="0">
                <a:solidFill>
                  <a:schemeClr val="tx1"/>
                </a:solidFill>
              </a:rPr>
              <a:t> Bystrica)</a:t>
            </a:r>
            <a:endParaRPr lang="es-ES_tradnl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770757"/>
            <a:ext cx="7903005" cy="4382156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b="1" dirty="0" err="1" smtClean="0"/>
              <a:t>Administrative</a:t>
            </a:r>
            <a:r>
              <a:rPr lang="cs-CZ" sz="4400" b="1" dirty="0" smtClean="0"/>
              <a:t> management</a:t>
            </a:r>
          </a:p>
          <a:p>
            <a:pPr marL="0" indent="0">
              <a:buNone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900" b="1" dirty="0" smtClean="0">
                <a:solidFill>
                  <a:schemeClr val="tx1"/>
                </a:solidFill>
              </a:rPr>
              <a:t>Group </a:t>
            </a:r>
            <a:r>
              <a:rPr lang="cs-CZ" sz="2900" b="1" dirty="0" err="1" smtClean="0">
                <a:solidFill>
                  <a:schemeClr val="tx1"/>
                </a:solidFill>
              </a:rPr>
              <a:t>of</a:t>
            </a:r>
            <a:r>
              <a:rPr lang="cs-CZ" sz="2900" b="1" dirty="0" smtClean="0">
                <a:solidFill>
                  <a:schemeClr val="tx1"/>
                </a:solidFill>
              </a:rPr>
              <a:t> </a:t>
            </a:r>
            <a:r>
              <a:rPr lang="cs-CZ" sz="2900" b="1" dirty="0" err="1" smtClean="0">
                <a:solidFill>
                  <a:schemeClr val="tx1"/>
                </a:solidFill>
              </a:rPr>
              <a:t>administrators</a:t>
            </a:r>
            <a:r>
              <a:rPr lang="cs-CZ" sz="2900" b="1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endParaRPr lang="cs-CZ" sz="2900" b="1" dirty="0" smtClean="0">
              <a:solidFill>
                <a:schemeClr val="tx1"/>
              </a:solidFill>
            </a:endParaRPr>
          </a:p>
          <a:p>
            <a:pPr marL="273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dirty="0" smtClean="0">
                <a:solidFill>
                  <a:schemeClr val="tx1"/>
                </a:solidFill>
              </a:rPr>
              <a:t>P. </a:t>
            </a:r>
            <a:r>
              <a:rPr lang="cs-CZ" sz="2900" dirty="0" err="1" smtClean="0">
                <a:solidFill>
                  <a:schemeClr val="tx1"/>
                </a:solidFill>
              </a:rPr>
              <a:t>Tresterova</a:t>
            </a:r>
            <a:r>
              <a:rPr lang="cs-CZ" sz="2900" dirty="0" smtClean="0">
                <a:solidFill>
                  <a:schemeClr val="tx1"/>
                </a:solidFill>
              </a:rPr>
              <a:t>, V. </a:t>
            </a:r>
            <a:r>
              <a:rPr lang="cs-CZ" sz="2900" dirty="0" err="1" smtClean="0">
                <a:solidFill>
                  <a:schemeClr val="tx1"/>
                </a:solidFill>
              </a:rPr>
              <a:t>Knichalova</a:t>
            </a:r>
            <a:r>
              <a:rPr lang="cs-CZ" sz="2900" dirty="0" smtClean="0">
                <a:solidFill>
                  <a:schemeClr val="tx1"/>
                </a:solidFill>
              </a:rPr>
              <a:t>, I. </a:t>
            </a:r>
            <a:r>
              <a:rPr lang="cs-CZ" sz="2900" dirty="0" err="1" smtClean="0">
                <a:solidFill>
                  <a:schemeClr val="tx1"/>
                </a:solidFill>
              </a:rPr>
              <a:t>Komarkova</a:t>
            </a:r>
            <a:r>
              <a:rPr lang="cs-CZ" sz="2900" dirty="0" smtClean="0">
                <a:solidFill>
                  <a:schemeClr val="tx1"/>
                </a:solidFill>
              </a:rPr>
              <a:t>, M. </a:t>
            </a:r>
            <a:r>
              <a:rPr lang="cs-CZ" sz="2900" dirty="0" err="1" smtClean="0">
                <a:solidFill>
                  <a:schemeClr val="tx1"/>
                </a:solidFill>
              </a:rPr>
              <a:t>Janakova</a:t>
            </a:r>
            <a:r>
              <a:rPr lang="cs-CZ" sz="2900" dirty="0" smtClean="0">
                <a:solidFill>
                  <a:schemeClr val="tx1"/>
                </a:solidFill>
              </a:rPr>
              <a:t> (Olomouc), </a:t>
            </a:r>
          </a:p>
          <a:p>
            <a:pPr marL="273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dirty="0" smtClean="0">
                <a:solidFill>
                  <a:schemeClr val="tx1"/>
                </a:solidFill>
              </a:rPr>
              <a:t>? (Heidelberg), ? (Newcastle), ? (</a:t>
            </a:r>
            <a:r>
              <a:rPr lang="cs-CZ" sz="2900" dirty="0" err="1" smtClean="0">
                <a:solidFill>
                  <a:schemeClr val="tx1"/>
                </a:solidFill>
              </a:rPr>
              <a:t>Banska</a:t>
            </a:r>
            <a:r>
              <a:rPr lang="cs-CZ" sz="2900" dirty="0" smtClean="0">
                <a:solidFill>
                  <a:schemeClr val="tx1"/>
                </a:solidFill>
              </a:rPr>
              <a:t> Bystrica)</a:t>
            </a:r>
          </a:p>
          <a:p>
            <a:pPr marL="2730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9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err="1" smtClean="0">
                <a:solidFill>
                  <a:schemeClr val="tx1"/>
                </a:solidFill>
              </a:rPr>
              <a:t>Each</a:t>
            </a:r>
            <a:r>
              <a:rPr lang="cs-CZ" sz="2900" dirty="0" smtClean="0">
                <a:solidFill>
                  <a:schemeClr val="tx1"/>
                </a:solidFill>
              </a:rPr>
              <a:t> country </a:t>
            </a:r>
            <a:r>
              <a:rPr lang="cs-CZ" sz="2900" dirty="0" err="1" smtClean="0">
                <a:solidFill>
                  <a:schemeClr val="tx1"/>
                </a:solidFill>
              </a:rPr>
              <a:t>needs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administrator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for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its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own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administrative</a:t>
            </a:r>
            <a:r>
              <a:rPr lang="cs-CZ" sz="2900" dirty="0" smtClean="0">
                <a:solidFill>
                  <a:schemeClr val="tx1"/>
                </a:solidFill>
              </a:rPr>
              <a:t> and </a:t>
            </a:r>
            <a:r>
              <a:rPr lang="cs-CZ" sz="2900" dirty="0" err="1" smtClean="0">
                <a:solidFill>
                  <a:schemeClr val="tx1"/>
                </a:solidFill>
              </a:rPr>
              <a:t>financial</a:t>
            </a:r>
            <a:r>
              <a:rPr lang="cs-CZ" sz="2900" dirty="0" smtClean="0">
                <a:solidFill>
                  <a:schemeClr val="tx1"/>
                </a:solidFill>
              </a:rPr>
              <a:t> management!</a:t>
            </a:r>
          </a:p>
          <a:p>
            <a:pPr marL="2667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900" dirty="0" smtClean="0">
              <a:solidFill>
                <a:schemeClr val="tx1"/>
              </a:solidFill>
            </a:endParaRPr>
          </a:p>
          <a:p>
            <a:pPr marL="2667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900" dirty="0" err="1" smtClean="0">
                <a:solidFill>
                  <a:schemeClr val="tx1"/>
                </a:solidFill>
              </a:rPr>
              <a:t>Main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project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managers</a:t>
            </a:r>
            <a:r>
              <a:rPr lang="cs-CZ" sz="2900" dirty="0" smtClean="0">
                <a:solidFill>
                  <a:schemeClr val="tx1"/>
                </a:solidFill>
              </a:rPr>
              <a:t> and </a:t>
            </a:r>
            <a:r>
              <a:rPr lang="cs-CZ" sz="2900" dirty="0" err="1" smtClean="0">
                <a:solidFill>
                  <a:schemeClr val="tx1"/>
                </a:solidFill>
              </a:rPr>
              <a:t>administrators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of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the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project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err="1" smtClean="0">
                <a:solidFill>
                  <a:schemeClr val="tx1"/>
                </a:solidFill>
              </a:rPr>
              <a:t>available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for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partners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questions</a:t>
            </a:r>
            <a:r>
              <a:rPr lang="cs-CZ" sz="2900" dirty="0" smtClean="0">
                <a:solidFill>
                  <a:schemeClr val="tx1"/>
                </a:solidFill>
              </a:rPr>
              <a:t>):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Mgr. Pavla </a:t>
            </a:r>
            <a:r>
              <a:rPr lang="cs-CZ" sz="2900" dirty="0" err="1" smtClean="0">
                <a:solidFill>
                  <a:schemeClr val="tx1"/>
                </a:solidFill>
              </a:rPr>
              <a:t>Tresterova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smtClean="0">
                <a:solidFill>
                  <a:schemeClr val="tx1"/>
                </a:solidFill>
                <a:hlinkClick r:id="rId4"/>
              </a:rPr>
              <a:t>pavla.tresterova@upol.cz</a:t>
            </a:r>
            <a:r>
              <a:rPr lang="cs-CZ" sz="2900" dirty="0" smtClean="0">
                <a:solidFill>
                  <a:schemeClr val="tx1"/>
                </a:solidFill>
              </a:rPr>
              <a:t>) – </a:t>
            </a:r>
            <a:r>
              <a:rPr lang="cs-CZ" sz="2900" dirty="0" err="1" smtClean="0">
                <a:solidFill>
                  <a:schemeClr val="tx1"/>
                </a:solidFill>
              </a:rPr>
              <a:t>financial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issues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Ing. Veronika </a:t>
            </a:r>
            <a:r>
              <a:rPr lang="cs-CZ" sz="2900" dirty="0" err="1" smtClean="0">
                <a:solidFill>
                  <a:schemeClr val="tx1"/>
                </a:solidFill>
              </a:rPr>
              <a:t>Knichalova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smtClean="0">
                <a:solidFill>
                  <a:schemeClr val="tx1"/>
                </a:solidFill>
                <a:hlinkClick r:id="rId5"/>
              </a:rPr>
              <a:t>Veronika.knichalova@upol.cz</a:t>
            </a:r>
            <a:r>
              <a:rPr lang="cs-CZ" sz="2900" dirty="0" smtClean="0">
                <a:solidFill>
                  <a:schemeClr val="tx1"/>
                </a:solidFill>
              </a:rPr>
              <a:t>) – </a:t>
            </a:r>
            <a:r>
              <a:rPr lang="cs-CZ" sz="2900" dirty="0" err="1" smtClean="0">
                <a:solidFill>
                  <a:schemeClr val="tx1"/>
                </a:solidFill>
              </a:rPr>
              <a:t>financial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issues</a:t>
            </a:r>
            <a:r>
              <a:rPr lang="cs-CZ" sz="2900" dirty="0" smtClean="0">
                <a:solidFill>
                  <a:schemeClr val="tx1"/>
                </a:solidFill>
              </a:rPr>
              <a:t>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Mgr. Iveta </a:t>
            </a:r>
            <a:r>
              <a:rPr lang="cs-CZ" sz="2900" dirty="0" err="1" smtClean="0">
                <a:solidFill>
                  <a:schemeClr val="tx1"/>
                </a:solidFill>
              </a:rPr>
              <a:t>Komarkova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smtClean="0">
                <a:solidFill>
                  <a:schemeClr val="tx1"/>
                </a:solidFill>
                <a:hlinkClick r:id="rId6"/>
              </a:rPr>
              <a:t>iveta.komarkova@upol.cz</a:t>
            </a:r>
            <a:r>
              <a:rPr lang="cs-CZ" sz="2900" dirty="0" smtClean="0">
                <a:solidFill>
                  <a:schemeClr val="tx1"/>
                </a:solidFill>
              </a:rPr>
              <a:t>) – </a:t>
            </a:r>
            <a:r>
              <a:rPr lang="cs-CZ" sz="2900" dirty="0" err="1" smtClean="0">
                <a:solidFill>
                  <a:schemeClr val="tx1"/>
                </a:solidFill>
              </a:rPr>
              <a:t>administrative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r>
              <a:rPr lang="cs-CZ" sz="2900" dirty="0" err="1" smtClean="0">
                <a:solidFill>
                  <a:schemeClr val="tx1"/>
                </a:solidFill>
              </a:rPr>
              <a:t>issues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Mgr. Michaela </a:t>
            </a:r>
            <a:r>
              <a:rPr lang="cs-CZ" sz="2900" dirty="0" err="1" smtClean="0">
                <a:solidFill>
                  <a:schemeClr val="tx1"/>
                </a:solidFill>
              </a:rPr>
              <a:t>Janakova</a:t>
            </a:r>
            <a:r>
              <a:rPr lang="cs-CZ" sz="2900" dirty="0" smtClean="0">
                <a:solidFill>
                  <a:schemeClr val="tx1"/>
                </a:solidFill>
              </a:rPr>
              <a:t> (</a:t>
            </a:r>
            <a:r>
              <a:rPr lang="cs-CZ" sz="2900" dirty="0" smtClean="0">
                <a:solidFill>
                  <a:schemeClr val="tx1"/>
                </a:solidFill>
                <a:hlinkClick r:id="rId7"/>
              </a:rPr>
              <a:t>michaela.janakova@upol.cz</a:t>
            </a:r>
            <a:r>
              <a:rPr lang="cs-CZ" sz="2900" dirty="0" smtClean="0">
                <a:solidFill>
                  <a:schemeClr val="tx1"/>
                </a:solidFill>
              </a:rPr>
              <a:t>) – </a:t>
            </a:r>
            <a:r>
              <a:rPr lang="cs-CZ" sz="2900" dirty="0" err="1" smtClean="0">
                <a:solidFill>
                  <a:schemeClr val="tx1"/>
                </a:solidFill>
              </a:rPr>
              <a:t>blended</a:t>
            </a:r>
            <a:r>
              <a:rPr lang="cs-CZ" sz="2900" dirty="0" smtClean="0">
                <a:solidFill>
                  <a:schemeClr val="tx1"/>
                </a:solidFill>
              </a:rPr>
              <a:t> mobility </a:t>
            </a:r>
            <a:r>
              <a:rPr lang="cs-CZ" sz="2900" dirty="0" err="1" smtClean="0">
                <a:solidFill>
                  <a:schemeClr val="tx1"/>
                </a:solidFill>
              </a:rPr>
              <a:t>issues</a:t>
            </a:r>
            <a:r>
              <a:rPr lang="cs-CZ" sz="2900" dirty="0" smtClean="0">
                <a:solidFill>
                  <a:schemeClr val="tx1"/>
                </a:solidFill>
              </a:rPr>
              <a:t> </a:t>
            </a:r>
            <a:endParaRPr lang="cs-CZ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770757"/>
            <a:ext cx="7903005" cy="4382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400" b="1" dirty="0" smtClean="0"/>
              <a:t>Team </a:t>
            </a:r>
            <a:r>
              <a:rPr lang="cs-CZ" sz="4400" b="1" dirty="0" err="1" smtClean="0"/>
              <a:t>members</a:t>
            </a:r>
            <a:r>
              <a:rPr lang="cs-CZ" sz="4400" b="1" dirty="0" smtClean="0"/>
              <a:t> </a:t>
            </a:r>
          </a:p>
          <a:p>
            <a:pPr marL="0" indent="0">
              <a:buNone/>
            </a:pPr>
            <a:endParaRPr lang="cs-CZ" sz="2200" b="1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" y="2796660"/>
            <a:ext cx="8999538" cy="19741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6077" y="2430085"/>
            <a:ext cx="1027845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Olomouc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6076" y="4945025"/>
            <a:ext cx="6522363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Heidelberg, Newcastle, </a:t>
            </a:r>
            <a:r>
              <a:rPr lang="cs-CZ" dirty="0" err="1" smtClean="0"/>
              <a:t>Banska</a:t>
            </a:r>
            <a:r>
              <a:rPr lang="cs-CZ" dirty="0" smtClean="0"/>
              <a:t> Bystrica – </a:t>
            </a:r>
            <a:r>
              <a:rPr lang="en-US" dirty="0" smtClean="0"/>
              <a:t>task</a:t>
            </a:r>
            <a:r>
              <a:rPr lang="cs-CZ" dirty="0" smtClean="0"/>
              <a:t>: </a:t>
            </a:r>
            <a:r>
              <a:rPr lang="en-US" dirty="0" smtClean="0"/>
              <a:t>to </a:t>
            </a:r>
            <a:r>
              <a:rPr lang="en-US" dirty="0"/>
              <a:t>complete the </a:t>
            </a:r>
            <a:r>
              <a:rPr lang="en-US" dirty="0" smtClean="0"/>
              <a:t>team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36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Administrative</a:t>
            </a:r>
            <a:r>
              <a:rPr lang="cs-CZ" dirty="0" smtClean="0"/>
              <a:t> management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25032" y="2218823"/>
            <a:ext cx="8229600" cy="4382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solidFill>
                  <a:schemeClr val="tx1"/>
                </a:solidFill>
              </a:rPr>
              <a:t>Recording of activities </a:t>
            </a:r>
            <a:r>
              <a:rPr lang="es-ES_tradnl" dirty="0">
                <a:solidFill>
                  <a:schemeClr val="tx1"/>
                </a:solidFill>
              </a:rPr>
              <a:t>– Mobility Tool 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Information on </a:t>
            </a:r>
            <a:r>
              <a:rPr lang="es-ES_tradnl" sz="2000" dirty="0" smtClean="0">
                <a:solidFill>
                  <a:schemeClr val="tx1"/>
                </a:solidFill>
              </a:rPr>
              <a:t>mobilities</a:t>
            </a:r>
            <a:endParaRPr lang="es-ES_tradnl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Information on time spent on intellectual outputs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Information on multiplier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Information on learning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Information on exceptional costs (outputs)</a:t>
            </a:r>
          </a:p>
          <a:p>
            <a:pPr marL="0" indent="0">
              <a:buNone/>
            </a:pPr>
            <a:r>
              <a:rPr lang="es-ES_tradnl" b="1" dirty="0">
                <a:solidFill>
                  <a:schemeClr val="tx1"/>
                </a:solidFill>
              </a:rPr>
              <a:t>Recording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Timesheets</a:t>
            </a:r>
          </a:p>
          <a:p>
            <a:pPr marL="0" indent="0">
              <a:buNone/>
            </a:pPr>
            <a:r>
              <a:rPr lang="es-ES_tradnl" b="1" dirty="0">
                <a:solidFill>
                  <a:schemeClr val="tx1"/>
                </a:solidFill>
              </a:rPr>
              <a:t>Audit trail </a:t>
            </a:r>
            <a:r>
              <a:rPr lang="es-ES_tradnl" dirty="0">
                <a:solidFill>
                  <a:schemeClr val="tx1"/>
                </a:solidFill>
              </a:rPr>
              <a:t>– document </a:t>
            </a:r>
            <a:r>
              <a:rPr lang="cs-CZ" dirty="0" smtClean="0">
                <a:solidFill>
                  <a:schemeClr val="tx1"/>
                </a:solidFill>
              </a:rPr>
              <a:t>and </a:t>
            </a:r>
            <a:r>
              <a:rPr lang="cs-CZ" dirty="0" err="1" smtClean="0">
                <a:solidFill>
                  <a:schemeClr val="tx1"/>
                </a:solidFill>
              </a:rPr>
              <a:t>receipts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archiving</a:t>
            </a:r>
            <a:endParaRPr lang="es-ES_tradnl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Keep everything!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sz="4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4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8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Financial</a:t>
            </a:r>
            <a:r>
              <a:rPr lang="cs-CZ" dirty="0" smtClean="0"/>
              <a:t> management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2218823"/>
            <a:ext cx="8229600" cy="4382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>
                <a:solidFill>
                  <a:schemeClr val="tx1"/>
                </a:solidFill>
              </a:rPr>
              <a:t>Budget </a:t>
            </a:r>
            <a:endParaRPr lang="es-ES_tradnl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ach </a:t>
            </a:r>
            <a:r>
              <a:rPr lang="en-US" dirty="0">
                <a:solidFill>
                  <a:schemeClr val="tx1"/>
                </a:solidFill>
              </a:rPr>
              <a:t>country will receive a budget only after signing the partnership agreement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b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4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4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8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784730"/>
            <a:ext cx="7560000" cy="748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Project management and </a:t>
            </a:r>
            <a:r>
              <a:rPr lang="cs-CZ" dirty="0" err="1" smtClean="0"/>
              <a:t>implementation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9098" y="2532810"/>
            <a:ext cx="8229600" cy="4382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tx1"/>
                </a:solidFill>
              </a:rPr>
              <a:t>Time </a:t>
            </a:r>
            <a:r>
              <a:rPr lang="es-ES_tradnl" sz="2000" dirty="0">
                <a:solidFill>
                  <a:schemeClr val="tx1"/>
                </a:solidFill>
              </a:rPr>
              <a:t>spent on general project co-ordination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Organisation, hosting and participation in transnational events including expertise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Organisation of local events (consultation, training, piloting)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Communication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Translation of project documents (except factsheets and toolkit)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Development and production of factsheets</a:t>
            </a:r>
          </a:p>
        </p:txBody>
      </p:sp>
    </p:spTree>
    <p:extLst>
      <p:ext uri="{BB962C8B-B14F-4D97-AF65-F5344CB8AC3E}">
        <p14:creationId xmlns:p14="http://schemas.microsoft.com/office/powerpoint/2010/main" val="71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994040"/>
            <a:ext cx="7903005" cy="4382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 err="1" smtClean="0"/>
              <a:t>Teaching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activities</a:t>
            </a:r>
            <a:r>
              <a:rPr lang="cs-CZ" sz="2200" b="1" dirty="0" smtClean="0"/>
              <a:t> (</a:t>
            </a:r>
            <a:r>
              <a:rPr lang="cs-CZ" sz="2200" b="1" dirty="0" err="1" smtClean="0"/>
              <a:t>blended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mobilty</a:t>
            </a:r>
            <a:r>
              <a:rPr lang="cs-CZ" sz="2200" b="1" dirty="0" smtClean="0"/>
              <a:t>)</a:t>
            </a:r>
            <a:endParaRPr lang="es-ES_tradnl" sz="2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Travel costs to participate </a:t>
            </a:r>
            <a:r>
              <a:rPr lang="cs-CZ" sz="2200" dirty="0" smtClean="0">
                <a:solidFill>
                  <a:schemeClr val="tx1"/>
                </a:solidFill>
              </a:rPr>
              <a:t>in mobility in Olomouc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Accommodation</a:t>
            </a:r>
            <a:endParaRPr lang="es-ES_tradnl" sz="2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Based on flat rate and number of mobilities</a:t>
            </a:r>
          </a:p>
          <a:p>
            <a:pPr marL="0" indent="0">
              <a:buNone/>
            </a:pPr>
            <a:r>
              <a:rPr lang="es-ES_tradnl" sz="2200" b="1" dirty="0"/>
              <a:t>Intellectual outputs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Time spent on developing and producting </a:t>
            </a:r>
            <a:r>
              <a:rPr lang="cs-CZ" sz="2200" dirty="0" err="1" smtClean="0">
                <a:solidFill>
                  <a:schemeClr val="tx1"/>
                </a:solidFill>
              </a:rPr>
              <a:t>Articles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es-ES_tradnl" sz="2200" dirty="0" smtClean="0">
                <a:solidFill>
                  <a:schemeClr val="tx1"/>
                </a:solidFill>
              </a:rPr>
              <a:t>Factsheets </a:t>
            </a:r>
            <a:r>
              <a:rPr lang="es-ES_tradnl" sz="2200" dirty="0">
                <a:solidFill>
                  <a:schemeClr val="tx1"/>
                </a:solidFill>
              </a:rPr>
              <a:t>and Toolkit – flat rate per day based on cost of living</a:t>
            </a:r>
          </a:p>
          <a:p>
            <a:pPr marL="0" indent="0">
              <a:buNone/>
            </a:pPr>
            <a:r>
              <a:rPr lang="es-ES_tradnl" sz="2200" b="1" dirty="0"/>
              <a:t>Multiplier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Organisation costs for multiplier events – venue, catering, expertise</a:t>
            </a:r>
          </a:p>
        </p:txBody>
      </p:sp>
    </p:spTree>
    <p:extLst>
      <p:ext uri="{BB962C8B-B14F-4D97-AF65-F5344CB8AC3E}">
        <p14:creationId xmlns:p14="http://schemas.microsoft.com/office/powerpoint/2010/main" val="8035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770757"/>
            <a:ext cx="7903005" cy="43821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200" b="1" dirty="0"/>
              <a:t>Transnational project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Travel costs to participate in all transnational </a:t>
            </a:r>
            <a:r>
              <a:rPr lang="es-ES_tradnl" sz="2200" dirty="0" smtClean="0">
                <a:solidFill>
                  <a:schemeClr val="tx1"/>
                </a:solidFill>
              </a:rPr>
              <a:t>events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Accommodation</a:t>
            </a:r>
            <a:endParaRPr lang="es-ES_tradnl" sz="2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Based on flat rate and number of mobilities</a:t>
            </a:r>
          </a:p>
          <a:p>
            <a:pPr marL="0" indent="0">
              <a:buNone/>
            </a:pPr>
            <a:r>
              <a:rPr lang="cs-CZ" sz="2200" b="1" dirty="0" err="1" smtClean="0"/>
              <a:t>Special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needs</a:t>
            </a:r>
            <a:r>
              <a:rPr lang="cs-CZ" sz="2200" b="1" dirty="0" smtClean="0"/>
              <a:t> support </a:t>
            </a:r>
            <a:endParaRPr lang="es-ES_tradnl" sz="2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All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travel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costs</a:t>
            </a:r>
            <a:r>
              <a:rPr lang="cs-CZ" sz="2200" dirty="0" smtClean="0">
                <a:solidFill>
                  <a:schemeClr val="tx1"/>
                </a:solidFill>
              </a:rPr>
              <a:t> and support </a:t>
            </a:r>
            <a:r>
              <a:rPr lang="cs-CZ" sz="2200" dirty="0" err="1" smtClean="0">
                <a:solidFill>
                  <a:schemeClr val="tx1"/>
                </a:solidFill>
              </a:rPr>
              <a:t>tools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for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students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with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special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needs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multiplier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events</a:t>
            </a:r>
            <a:r>
              <a:rPr lang="cs-CZ" sz="2200" dirty="0" smtClean="0">
                <a:solidFill>
                  <a:schemeClr val="tx1"/>
                </a:solidFill>
              </a:rPr>
              <a:t>, mobility)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This</a:t>
            </a:r>
            <a:r>
              <a:rPr lang="cs-CZ" sz="2200" dirty="0" smtClean="0">
                <a:solidFill>
                  <a:schemeClr val="tx1"/>
                </a:solidFill>
              </a:rPr>
              <a:t> budget </a:t>
            </a:r>
            <a:r>
              <a:rPr lang="cs-CZ" sz="2200" dirty="0" err="1" smtClean="0">
                <a:solidFill>
                  <a:schemeClr val="tx1"/>
                </a:solidFill>
              </a:rPr>
              <a:t>cannot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be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used</a:t>
            </a:r>
            <a:r>
              <a:rPr lang="cs-CZ" sz="2200" dirty="0" smtClean="0">
                <a:solidFill>
                  <a:schemeClr val="tx1"/>
                </a:solidFill>
              </a:rPr>
              <a:t> in </a:t>
            </a:r>
            <a:r>
              <a:rPr lang="cs-CZ" sz="2200" dirty="0" err="1" smtClean="0">
                <a:solidFill>
                  <a:schemeClr val="tx1"/>
                </a:solidFill>
              </a:rPr>
              <a:t>any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other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way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 err="1" smtClean="0"/>
              <a:t>Exeptional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costs</a:t>
            </a:r>
            <a:r>
              <a:rPr lang="cs-CZ" sz="2200" b="1" dirty="0" smtClean="0"/>
              <a:t> (</a:t>
            </a:r>
            <a:r>
              <a:rPr lang="cs-CZ" sz="2200" b="1" dirty="0" err="1" smtClean="0"/>
              <a:t>translation</a:t>
            </a:r>
            <a:r>
              <a:rPr lang="cs-CZ" sz="2200" b="1" dirty="0" smtClean="0"/>
              <a:t>)</a:t>
            </a:r>
            <a:endParaRPr lang="es-ES_tradnl" sz="22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chemeClr val="tx1"/>
                </a:solidFill>
              </a:rPr>
              <a:t>Translation </a:t>
            </a:r>
            <a:r>
              <a:rPr lang="cs-CZ" sz="2200" dirty="0" smtClean="0">
                <a:solidFill>
                  <a:schemeClr val="tx1"/>
                </a:solidFill>
              </a:rPr>
              <a:t>to </a:t>
            </a:r>
            <a:r>
              <a:rPr lang="cs-CZ" sz="2200" dirty="0" err="1" smtClean="0">
                <a:solidFill>
                  <a:schemeClr val="tx1"/>
                </a:solidFill>
              </a:rPr>
              <a:t>English</a:t>
            </a:r>
            <a:r>
              <a:rPr lang="cs-CZ" sz="2200" dirty="0" smtClean="0">
                <a:solidFill>
                  <a:schemeClr val="tx1"/>
                </a:solidFill>
              </a:rPr>
              <a:t> and </a:t>
            </a:r>
            <a:r>
              <a:rPr lang="cs-CZ" sz="2200" dirty="0" err="1" smtClean="0">
                <a:solidFill>
                  <a:schemeClr val="tx1"/>
                </a:solidFill>
              </a:rPr>
              <a:t>from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English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smtClean="0">
                <a:solidFill>
                  <a:schemeClr val="tx1"/>
                </a:solidFill>
              </a:rPr>
              <a:t>of </a:t>
            </a:r>
            <a:r>
              <a:rPr lang="cs-CZ" sz="2200" dirty="0" err="1" smtClean="0">
                <a:solidFill>
                  <a:schemeClr val="tx1"/>
                </a:solidFill>
              </a:rPr>
              <a:t>Articles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es-ES_tradnl" sz="2200" dirty="0" smtClean="0">
                <a:solidFill>
                  <a:schemeClr val="tx1"/>
                </a:solidFill>
              </a:rPr>
              <a:t>Factsheets </a:t>
            </a:r>
            <a:r>
              <a:rPr lang="es-ES_tradnl" sz="2200" dirty="0">
                <a:solidFill>
                  <a:schemeClr val="tx1"/>
                </a:solidFill>
              </a:rPr>
              <a:t>and Toolkit – 75% of actual </a:t>
            </a:r>
            <a:r>
              <a:rPr lang="es-ES_tradnl" sz="2200" dirty="0" smtClean="0">
                <a:solidFill>
                  <a:schemeClr val="tx1"/>
                </a:solidFill>
              </a:rPr>
              <a:t>costs</a:t>
            </a: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</a:rPr>
              <a:t>Not </a:t>
            </a:r>
            <a:r>
              <a:rPr lang="cs-CZ" sz="2200" dirty="0" err="1" smtClean="0">
                <a:solidFill>
                  <a:schemeClr val="tx1"/>
                </a:solidFill>
              </a:rPr>
              <a:t>for</a:t>
            </a:r>
            <a:r>
              <a:rPr lang="cs-CZ" sz="2200" dirty="0" smtClean="0">
                <a:solidFill>
                  <a:schemeClr val="tx1"/>
                </a:solidFill>
              </a:rPr>
              <a:t> Newcastle</a:t>
            </a:r>
            <a:endParaRPr lang="es-ES_tradn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1446" y="1579636"/>
            <a:ext cx="7560000" cy="1612866"/>
          </a:xfrm>
        </p:spPr>
        <p:txBody>
          <a:bodyPr/>
          <a:lstStyle/>
          <a:p>
            <a:pPr algn="ctr"/>
            <a:r>
              <a:rPr lang="cs-CZ" dirty="0" err="1" smtClean="0"/>
              <a:t>Welcome</a:t>
            </a:r>
            <a:r>
              <a:rPr lang="cs-CZ" dirty="0" smtClean="0"/>
              <a:t>!     </a:t>
            </a:r>
            <a:r>
              <a:rPr lang="cs-CZ" dirty="0" err="1" smtClean="0"/>
              <a:t>Willkommen</a:t>
            </a:r>
            <a:r>
              <a:rPr lang="cs-CZ" dirty="0" smtClean="0"/>
              <a:t>!     </a:t>
            </a:r>
            <a:r>
              <a:rPr lang="cs-CZ" dirty="0" err="1" smtClean="0"/>
              <a:t>Vitajte</a:t>
            </a:r>
            <a:r>
              <a:rPr lang="cs-CZ" dirty="0" smtClean="0"/>
              <a:t>!     Vítejte!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815" y="2106308"/>
            <a:ext cx="866775" cy="695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202" y="2130121"/>
            <a:ext cx="904875" cy="647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416" y="2116205"/>
            <a:ext cx="885825" cy="609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321" y="2130121"/>
            <a:ext cx="857250" cy="6000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8077" y="3029088"/>
            <a:ext cx="4686239" cy="314905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56" y="3192501"/>
            <a:ext cx="4284111" cy="2706961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494341" y="5545942"/>
            <a:ext cx="1909625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Palacky University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77273" y="5808494"/>
            <a:ext cx="1027845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Olomouc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0000" y="1339702"/>
            <a:ext cx="7903005" cy="4813211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8000" b="1" dirty="0" err="1" smtClean="0"/>
              <a:t>Financial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rules</a:t>
            </a:r>
            <a:endParaRPr lang="cs-CZ" sz="8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80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6400" b="1" dirty="0" smtClean="0">
                <a:solidFill>
                  <a:schemeClr val="tx1"/>
                </a:solidFill>
              </a:rPr>
              <a:t>Exchange rate</a:t>
            </a:r>
            <a:endParaRPr lang="cs-CZ" sz="64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6400" dirty="0" smtClean="0">
                <a:solidFill>
                  <a:schemeClr val="tx1"/>
                </a:solidFill>
              </a:rPr>
              <a:t>Conversion </a:t>
            </a:r>
            <a:r>
              <a:rPr lang="es-ES_tradnl" sz="6400" dirty="0">
                <a:solidFill>
                  <a:schemeClr val="tx1"/>
                </a:solidFill>
              </a:rPr>
              <a:t>into € </a:t>
            </a:r>
            <a:r>
              <a:rPr lang="es-ES_tradnl" sz="6400" dirty="0" smtClean="0">
                <a:solidFill>
                  <a:schemeClr val="tx1"/>
                </a:solidFill>
              </a:rPr>
              <a:t>-</a:t>
            </a:r>
            <a:r>
              <a:rPr lang="cs-CZ" sz="6400" dirty="0">
                <a:solidFill>
                  <a:schemeClr val="tx1"/>
                </a:solidFill>
              </a:rPr>
              <a:t> </a:t>
            </a:r>
            <a:r>
              <a:rPr lang="es-ES_tradnl" sz="6400" dirty="0" smtClean="0">
                <a:solidFill>
                  <a:schemeClr val="tx1"/>
                </a:solidFill>
              </a:rPr>
              <a:t>exchange </a:t>
            </a:r>
            <a:r>
              <a:rPr lang="es-ES_tradnl" sz="6400" dirty="0">
                <a:solidFill>
                  <a:schemeClr val="tx1"/>
                </a:solidFill>
              </a:rPr>
              <a:t>rate set by Commission on date of receipt of </a:t>
            </a:r>
            <a:r>
              <a:rPr lang="es-ES_tradnl" sz="6400" dirty="0" smtClean="0">
                <a:solidFill>
                  <a:schemeClr val="tx1"/>
                </a:solidFill>
              </a:rPr>
              <a:t>pre-financing</a:t>
            </a:r>
            <a:endParaRPr lang="cs-CZ" sz="6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S_tradnl" sz="6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6400" b="1" dirty="0">
                <a:solidFill>
                  <a:schemeClr val="tx1"/>
                </a:solidFill>
              </a:rPr>
              <a:t>Budget flexibility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_tradnl" sz="6400" dirty="0">
                <a:solidFill>
                  <a:schemeClr val="tx1"/>
                </a:solidFill>
              </a:rPr>
              <a:t>20% flexibility rule between budget </a:t>
            </a:r>
            <a:r>
              <a:rPr lang="es-ES_tradnl" sz="6400" dirty="0" smtClean="0">
                <a:solidFill>
                  <a:schemeClr val="tx1"/>
                </a:solidFill>
              </a:rPr>
              <a:t>categories</a:t>
            </a:r>
            <a:endParaRPr lang="cs-CZ" sz="6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1"/>
                </a:solidFill>
              </a:rPr>
              <a:t>Up to 20% can be converted from: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1"/>
                </a:solidFill>
              </a:rPr>
              <a:t>• Project management and organization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1"/>
                </a:solidFill>
              </a:rPr>
              <a:t>• </a:t>
            </a:r>
            <a:r>
              <a:rPr lang="cs-CZ" sz="6400" dirty="0" err="1" smtClean="0">
                <a:solidFill>
                  <a:schemeClr val="tx1"/>
                </a:solidFill>
              </a:rPr>
              <a:t>Transnational</a:t>
            </a:r>
            <a:r>
              <a:rPr lang="en-US" sz="6400" dirty="0" smtClean="0">
                <a:solidFill>
                  <a:schemeClr val="tx1"/>
                </a:solidFill>
              </a:rPr>
              <a:t> </a:t>
            </a:r>
            <a:r>
              <a:rPr lang="en-US" sz="6400" dirty="0">
                <a:solidFill>
                  <a:schemeClr val="tx1"/>
                </a:solidFill>
              </a:rPr>
              <a:t>project meetings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1"/>
                </a:solidFill>
              </a:rPr>
              <a:t>• </a:t>
            </a:r>
            <a:r>
              <a:rPr lang="cs-CZ" sz="6400" dirty="0" err="1" smtClean="0">
                <a:solidFill>
                  <a:schemeClr val="tx1"/>
                </a:solidFill>
              </a:rPr>
              <a:t>Intellectual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r>
              <a:rPr lang="cs-CZ" sz="6400" dirty="0" err="1" smtClean="0">
                <a:solidFill>
                  <a:schemeClr val="tx1"/>
                </a:solidFill>
              </a:rPr>
              <a:t>outputs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endParaRPr lang="en-US" sz="6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1"/>
                </a:solidFill>
              </a:rPr>
              <a:t>• </a:t>
            </a:r>
            <a:r>
              <a:rPr lang="cs-CZ" sz="6400" dirty="0" err="1" smtClean="0">
                <a:solidFill>
                  <a:schemeClr val="tx1"/>
                </a:solidFill>
              </a:rPr>
              <a:t>Multiplier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r>
              <a:rPr lang="cs-CZ" sz="6400" dirty="0" err="1" smtClean="0">
                <a:solidFill>
                  <a:schemeClr val="tx1"/>
                </a:solidFill>
              </a:rPr>
              <a:t>events</a:t>
            </a:r>
            <a:endParaRPr lang="en-US" sz="6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tx1"/>
                </a:solidFill>
              </a:rPr>
              <a:t>• Exceptional costs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tx1"/>
                </a:solidFill>
              </a:rPr>
              <a:t>To: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endParaRPr lang="en-US" sz="6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tx1"/>
                </a:solidFill>
              </a:rPr>
              <a:t>• </a:t>
            </a:r>
            <a:r>
              <a:rPr lang="cs-CZ" sz="6400" dirty="0" err="1" smtClean="0">
                <a:solidFill>
                  <a:schemeClr val="tx1"/>
                </a:solidFill>
              </a:rPr>
              <a:t>Transnational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r>
              <a:rPr lang="en-US" sz="6400" dirty="0" smtClean="0">
                <a:solidFill>
                  <a:schemeClr val="tx1"/>
                </a:solidFill>
              </a:rPr>
              <a:t>project meetings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tx1"/>
                </a:solidFill>
              </a:rPr>
              <a:t>• </a:t>
            </a:r>
            <a:r>
              <a:rPr lang="cs-CZ" sz="6400" dirty="0" err="1" smtClean="0">
                <a:solidFill>
                  <a:schemeClr val="tx1"/>
                </a:solidFill>
              </a:rPr>
              <a:t>Intellectual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r>
              <a:rPr lang="cs-CZ" sz="6400" dirty="0" err="1" smtClean="0">
                <a:solidFill>
                  <a:schemeClr val="tx1"/>
                </a:solidFill>
              </a:rPr>
              <a:t>outputs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endParaRPr lang="en-US" sz="6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tx1"/>
                </a:solidFill>
              </a:rPr>
              <a:t>• </a:t>
            </a:r>
            <a:r>
              <a:rPr lang="cs-CZ" sz="6400" dirty="0" err="1" smtClean="0">
                <a:solidFill>
                  <a:schemeClr val="tx1"/>
                </a:solidFill>
              </a:rPr>
              <a:t>Multiplier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r>
              <a:rPr lang="cs-CZ" sz="6400" dirty="0" err="1" smtClean="0">
                <a:solidFill>
                  <a:schemeClr val="tx1"/>
                </a:solidFill>
              </a:rPr>
              <a:t>events</a:t>
            </a:r>
            <a:r>
              <a:rPr lang="cs-CZ" sz="6400" dirty="0" smtClean="0">
                <a:solidFill>
                  <a:schemeClr val="tx1"/>
                </a:solidFill>
              </a:rPr>
              <a:t> </a:t>
            </a:r>
            <a:endParaRPr lang="cs-CZ" sz="6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6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 smtClean="0">
                <a:solidFill>
                  <a:srgbClr val="FF0000"/>
                </a:solidFill>
              </a:rPr>
              <a:t>Project </a:t>
            </a:r>
            <a:r>
              <a:rPr lang="en-US" sz="6400" b="1" dirty="0">
                <a:solidFill>
                  <a:srgbClr val="FF0000"/>
                </a:solidFill>
              </a:rPr>
              <a:t>management and </a:t>
            </a:r>
            <a:r>
              <a:rPr lang="cs-CZ" sz="6400" b="1" dirty="0" err="1" smtClean="0">
                <a:solidFill>
                  <a:srgbClr val="FF0000"/>
                </a:solidFill>
              </a:rPr>
              <a:t>implementation</a:t>
            </a:r>
            <a:r>
              <a:rPr lang="cs-CZ" sz="6400" b="1" dirty="0" smtClean="0">
                <a:solidFill>
                  <a:srgbClr val="FF0000"/>
                </a:solidFill>
              </a:rPr>
              <a:t> and </a:t>
            </a:r>
            <a:r>
              <a:rPr lang="cs-CZ" sz="6400" b="1" dirty="0" err="1" smtClean="0">
                <a:solidFill>
                  <a:srgbClr val="FF0000"/>
                </a:solidFill>
              </a:rPr>
              <a:t>exceptional</a:t>
            </a:r>
            <a:r>
              <a:rPr lang="cs-CZ" sz="6400" b="1" dirty="0" smtClean="0">
                <a:solidFill>
                  <a:srgbClr val="FF0000"/>
                </a:solidFill>
              </a:rPr>
              <a:t> </a:t>
            </a:r>
            <a:r>
              <a:rPr lang="en-US" sz="6400" b="1" dirty="0" smtClean="0">
                <a:solidFill>
                  <a:srgbClr val="FF0000"/>
                </a:solidFill>
              </a:rPr>
              <a:t>costs </a:t>
            </a:r>
            <a:r>
              <a:rPr lang="en-US" sz="6400" b="1" dirty="0">
                <a:solidFill>
                  <a:srgbClr val="FF0000"/>
                </a:solidFill>
              </a:rPr>
              <a:t>cannot be </a:t>
            </a:r>
            <a:r>
              <a:rPr lang="en-US" sz="6400" b="1" dirty="0" smtClean="0">
                <a:solidFill>
                  <a:srgbClr val="FF0000"/>
                </a:solidFill>
              </a:rPr>
              <a:t>increased</a:t>
            </a:r>
            <a:r>
              <a:rPr lang="cs-CZ" sz="6400" b="1" dirty="0" smtClean="0">
                <a:solidFill>
                  <a:srgbClr val="FF0000"/>
                </a:solidFill>
              </a:rPr>
              <a:t>!!!</a:t>
            </a:r>
            <a:endParaRPr lang="es-ES_tradnl" sz="6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r>
              <a:rPr lang="cs-CZ" dirty="0" smtClean="0"/>
              <a:t> and publicity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25032" y="2218823"/>
            <a:ext cx="8229600" cy="438215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66700" indent="-26670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27305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6450" indent="-266700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1563" indent="-265113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27463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200" b="1" dirty="0" smtClean="0">
                <a:solidFill>
                  <a:schemeClr val="tx1"/>
                </a:solidFill>
              </a:rPr>
              <a:t>Branding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Project logo </a:t>
            </a:r>
            <a:endParaRPr lang="cs-CZ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Project 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Project templates</a:t>
            </a:r>
          </a:p>
          <a:p>
            <a:pPr marL="0" indent="0">
              <a:buNone/>
            </a:pPr>
            <a:r>
              <a:rPr lang="es-ES_tradnl" sz="2200" b="1" dirty="0" smtClean="0">
                <a:solidFill>
                  <a:schemeClr val="tx1"/>
                </a:solidFill>
              </a:rPr>
              <a:t>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Project website</a:t>
            </a:r>
            <a:r>
              <a:rPr lang="cs-CZ" sz="2200" dirty="0" smtClean="0">
                <a:solidFill>
                  <a:schemeClr val="tx1"/>
                </a:solidFill>
              </a:rPr>
              <a:t>: </a:t>
            </a:r>
            <a:r>
              <a:rPr lang="cs-CZ" sz="2200" dirty="0" smtClean="0">
                <a:solidFill>
                  <a:schemeClr val="tx1"/>
                </a:solidFill>
                <a:hlinkClick r:id="rId4"/>
              </a:rPr>
              <a:t>http://</a:t>
            </a:r>
            <a:r>
              <a:rPr lang="cs-CZ" sz="2200" dirty="0" smtClean="0">
                <a:solidFill>
                  <a:schemeClr val="tx1"/>
                </a:solidFill>
                <a:hlinkClick r:id="rId4"/>
              </a:rPr>
              <a:t>odborict.upol.cz/NAETINEM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preparing</a:t>
            </a:r>
            <a:r>
              <a:rPr lang="cs-CZ" sz="2200" dirty="0" smtClean="0">
                <a:solidFill>
                  <a:schemeClr val="tx1"/>
                </a:solidFill>
              </a:rPr>
              <a:t>) 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Social media</a:t>
            </a:r>
            <a:r>
              <a:rPr lang="cs-CZ" sz="2200" dirty="0" smtClean="0">
                <a:solidFill>
                  <a:schemeClr val="tx1"/>
                </a:solidFill>
              </a:rPr>
              <a:t>: </a:t>
            </a:r>
            <a:r>
              <a:rPr lang="cs-CZ" sz="2200" dirty="0" err="1" smtClean="0">
                <a:solidFill>
                  <a:schemeClr val="tx1"/>
                </a:solidFill>
              </a:rPr>
              <a:t>Facebook</a:t>
            </a:r>
            <a:r>
              <a:rPr lang="cs-CZ" sz="2200" dirty="0" smtClean="0">
                <a:solidFill>
                  <a:schemeClr val="tx1"/>
                </a:solidFill>
              </a:rPr>
              <a:t> (</a:t>
            </a:r>
            <a:r>
              <a:rPr lang="cs-CZ" sz="2200" dirty="0" err="1" smtClean="0">
                <a:solidFill>
                  <a:schemeClr val="tx1"/>
                </a:solidFill>
              </a:rPr>
              <a:t>preparing</a:t>
            </a:r>
            <a:r>
              <a:rPr lang="cs-CZ" sz="2200" dirty="0" smtClean="0">
                <a:solidFill>
                  <a:schemeClr val="tx1"/>
                </a:solidFill>
              </a:rPr>
              <a:t>)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2200" b="1" dirty="0" smtClean="0">
                <a:solidFill>
                  <a:schemeClr val="tx1"/>
                </a:solidFill>
              </a:rPr>
              <a:t>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Local media – press releases, press conference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Specialised media –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</a:rPr>
              <a:t>factsheets</a:t>
            </a:r>
            <a:r>
              <a:rPr lang="cs-CZ" sz="2200" dirty="0" smtClean="0">
                <a:solidFill>
                  <a:schemeClr val="tx1"/>
                </a:solidFill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</a:rPr>
              <a:t>articles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endParaRPr lang="es-ES_tradnl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200" dirty="0" smtClean="0">
                <a:solidFill>
                  <a:schemeClr val="tx1"/>
                </a:solidFill>
              </a:rPr>
              <a:t>Local events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err="1" smtClean="0">
                <a:solidFill>
                  <a:schemeClr val="tx1"/>
                </a:solidFill>
              </a:rPr>
              <a:t>Multiplier</a:t>
            </a:r>
            <a:r>
              <a:rPr lang="es-ES_tradnl" sz="2200" dirty="0" smtClean="0">
                <a:solidFill>
                  <a:schemeClr val="tx1"/>
                </a:solidFill>
              </a:rPr>
              <a:t> events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sz="4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44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800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Multiplier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(+ </a:t>
            </a:r>
            <a:r>
              <a:rPr lang="cs-CZ" dirty="0" err="1" smtClean="0"/>
              <a:t>Transnational</a:t>
            </a:r>
            <a:r>
              <a:rPr lang="cs-CZ" dirty="0" smtClean="0"/>
              <a:t> </a:t>
            </a:r>
            <a:r>
              <a:rPr lang="cs-CZ" dirty="0" err="1" smtClean="0"/>
              <a:t>meetings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altLang="en-US" sz="1800" dirty="0" smtClean="0"/>
          </a:p>
          <a:p>
            <a:pPr marL="0" indent="0">
              <a:buNone/>
            </a:pPr>
            <a:r>
              <a:rPr lang="en-GB" altLang="en-US" sz="1900" dirty="0" smtClean="0">
                <a:solidFill>
                  <a:schemeClr val="tx1"/>
                </a:solidFill>
              </a:rPr>
              <a:t>Event </a:t>
            </a:r>
            <a:r>
              <a:rPr lang="en-GB" altLang="en-US" sz="1900" dirty="0">
                <a:solidFill>
                  <a:schemeClr val="tx1"/>
                </a:solidFill>
              </a:rPr>
              <a:t>1 – </a:t>
            </a:r>
            <a:r>
              <a:rPr lang="cs-CZ" altLang="en-US" sz="1900" dirty="0" err="1" smtClean="0">
                <a:solidFill>
                  <a:schemeClr val="tx1"/>
                </a:solidFill>
              </a:rPr>
              <a:t>October</a:t>
            </a:r>
            <a:r>
              <a:rPr lang="cs-CZ" altLang="en-US" sz="1900" dirty="0" smtClean="0">
                <a:solidFill>
                  <a:schemeClr val="tx1"/>
                </a:solidFill>
              </a:rPr>
              <a:t> 2019</a:t>
            </a:r>
            <a:r>
              <a:rPr lang="en-GB" altLang="en-US" sz="1900" dirty="0" smtClean="0">
                <a:solidFill>
                  <a:schemeClr val="tx1"/>
                </a:solidFill>
              </a:rPr>
              <a:t>, </a:t>
            </a:r>
            <a:r>
              <a:rPr lang="cs-CZ" altLang="en-US" sz="1900" b="1" dirty="0" err="1" smtClean="0">
                <a:solidFill>
                  <a:schemeClr val="tx1"/>
                </a:solidFill>
              </a:rPr>
              <a:t>Banska</a:t>
            </a:r>
            <a:r>
              <a:rPr lang="cs-CZ" altLang="en-US" sz="1900" b="1" dirty="0" smtClean="0">
                <a:solidFill>
                  <a:schemeClr val="tx1"/>
                </a:solidFill>
              </a:rPr>
              <a:t> Bystrica, Slovakia</a:t>
            </a:r>
            <a:endParaRPr lang="en-GB" altLang="en-US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Theme: </a:t>
            </a:r>
            <a:r>
              <a:rPr lang="cs-CZ" sz="1900" dirty="0" err="1">
                <a:solidFill>
                  <a:schemeClr val="tx1"/>
                </a:solidFill>
              </a:rPr>
              <a:t>Concept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of</a:t>
            </a:r>
            <a:r>
              <a:rPr lang="cs-CZ" sz="1900" dirty="0">
                <a:solidFill>
                  <a:schemeClr val="tx1"/>
                </a:solidFill>
              </a:rPr>
              <a:t> EU </a:t>
            </a:r>
            <a:r>
              <a:rPr lang="cs-CZ" sz="1900" dirty="0" err="1">
                <a:solidFill>
                  <a:schemeClr val="tx1"/>
                </a:solidFill>
              </a:rPr>
              <a:t>citizenship</a:t>
            </a:r>
            <a:r>
              <a:rPr lang="cs-CZ" sz="1900" dirty="0">
                <a:solidFill>
                  <a:schemeClr val="tx1"/>
                </a:solidFill>
              </a:rPr>
              <a:t> and </a:t>
            </a:r>
            <a:r>
              <a:rPr lang="cs-CZ" sz="1900" dirty="0" err="1">
                <a:solidFill>
                  <a:schemeClr val="tx1"/>
                </a:solidFill>
              </a:rPr>
              <a:t>national</a:t>
            </a:r>
            <a:r>
              <a:rPr lang="cs-CZ" sz="1900" dirty="0">
                <a:solidFill>
                  <a:schemeClr val="tx1"/>
                </a:solidFill>
              </a:rPr>
              <a:t> identity (</a:t>
            </a:r>
            <a:r>
              <a:rPr lang="cs-CZ" sz="1900" dirty="0" err="1">
                <a:solidFill>
                  <a:schemeClr val="tx1"/>
                </a:solidFill>
              </a:rPr>
              <a:t>Civics</a:t>
            </a:r>
            <a:r>
              <a:rPr lang="cs-CZ" sz="1900" dirty="0">
                <a:solidFill>
                  <a:schemeClr val="tx1"/>
                </a:solidFill>
              </a:rPr>
              <a:t> and </a:t>
            </a:r>
            <a:r>
              <a:rPr lang="cs-CZ" sz="1900" dirty="0" err="1">
                <a:solidFill>
                  <a:schemeClr val="tx1"/>
                </a:solidFill>
              </a:rPr>
              <a:t>History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topics</a:t>
            </a:r>
            <a:r>
              <a:rPr lang="cs-CZ" sz="1900" dirty="0">
                <a:solidFill>
                  <a:schemeClr val="tx1"/>
                </a:solidFill>
              </a:rPr>
              <a:t>) </a:t>
            </a:r>
            <a:endParaRPr lang="en-GB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Event 2 – </a:t>
            </a:r>
            <a:r>
              <a:rPr lang="cs-CZ" altLang="en-US" sz="1900" dirty="0" err="1" smtClean="0">
                <a:solidFill>
                  <a:schemeClr val="tx1"/>
                </a:solidFill>
              </a:rPr>
              <a:t>March</a:t>
            </a:r>
            <a:r>
              <a:rPr lang="cs-CZ" altLang="en-US" sz="1900" dirty="0" smtClean="0">
                <a:solidFill>
                  <a:schemeClr val="tx1"/>
                </a:solidFill>
              </a:rPr>
              <a:t> 2020</a:t>
            </a:r>
            <a:r>
              <a:rPr lang="en-GB" altLang="en-US" sz="1900" dirty="0" smtClean="0">
                <a:solidFill>
                  <a:schemeClr val="tx1"/>
                </a:solidFill>
              </a:rPr>
              <a:t>, </a:t>
            </a:r>
            <a:r>
              <a:rPr lang="cs-CZ" altLang="en-US" sz="1900" b="1" dirty="0" smtClean="0">
                <a:solidFill>
                  <a:schemeClr val="tx1"/>
                </a:solidFill>
              </a:rPr>
              <a:t>Newcastle, UK</a:t>
            </a:r>
            <a:endParaRPr lang="en-GB" altLang="en-US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Theme: </a:t>
            </a:r>
            <a:r>
              <a:rPr lang="cs-CZ" sz="1900" dirty="0" err="1">
                <a:solidFill>
                  <a:schemeClr val="tx1"/>
                </a:solidFill>
              </a:rPr>
              <a:t>Symbols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of</a:t>
            </a:r>
            <a:r>
              <a:rPr lang="cs-CZ" sz="1900" dirty="0">
                <a:solidFill>
                  <a:schemeClr val="tx1"/>
                </a:solidFill>
              </a:rPr>
              <a:t> EU </a:t>
            </a:r>
            <a:r>
              <a:rPr lang="cs-CZ" sz="1900" dirty="0" smtClean="0">
                <a:solidFill>
                  <a:schemeClr val="tx1"/>
                </a:solidFill>
              </a:rPr>
              <a:t>and (</a:t>
            </a:r>
            <a:r>
              <a:rPr lang="cs-CZ" sz="1900" dirty="0">
                <a:solidFill>
                  <a:schemeClr val="tx1"/>
                </a:solidFill>
              </a:rPr>
              <a:t>inter)</a:t>
            </a:r>
            <a:r>
              <a:rPr lang="cs-CZ" sz="1900" dirty="0" err="1">
                <a:solidFill>
                  <a:schemeClr val="tx1"/>
                </a:solidFill>
              </a:rPr>
              <a:t>national</a:t>
            </a:r>
            <a:r>
              <a:rPr lang="cs-CZ" sz="1900" dirty="0">
                <a:solidFill>
                  <a:schemeClr val="tx1"/>
                </a:solidFill>
              </a:rPr>
              <a:t> identity </a:t>
            </a:r>
            <a:r>
              <a:rPr lang="cs-CZ" sz="1900" dirty="0" smtClean="0">
                <a:solidFill>
                  <a:schemeClr val="tx1"/>
                </a:solidFill>
              </a:rPr>
              <a:t>in </a:t>
            </a:r>
            <a:r>
              <a:rPr lang="cs-CZ" sz="1900" dirty="0" err="1" smtClean="0">
                <a:solidFill>
                  <a:schemeClr val="tx1"/>
                </a:solidFill>
              </a:rPr>
              <a:t>Literature</a:t>
            </a:r>
            <a:r>
              <a:rPr lang="cs-CZ" sz="1900" dirty="0" smtClean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tx1"/>
                </a:solidFill>
              </a:rPr>
              <a:t>and </a:t>
            </a:r>
            <a:r>
              <a:rPr lang="cs-CZ" sz="1900" dirty="0" err="1">
                <a:solidFill>
                  <a:schemeClr val="tx1"/>
                </a:solidFill>
              </a:rPr>
              <a:t>Language</a:t>
            </a:r>
            <a:endParaRPr lang="cs-CZ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900" dirty="0">
                <a:solidFill>
                  <a:schemeClr val="tx1"/>
                </a:solidFill>
              </a:rPr>
              <a:t>(</a:t>
            </a:r>
            <a:r>
              <a:rPr lang="cs-CZ" sz="1900" dirty="0" err="1">
                <a:solidFill>
                  <a:schemeClr val="tx1"/>
                </a:solidFill>
              </a:rPr>
              <a:t>History</a:t>
            </a:r>
            <a:r>
              <a:rPr lang="cs-CZ" sz="1900" dirty="0">
                <a:solidFill>
                  <a:schemeClr val="tx1"/>
                </a:solidFill>
              </a:rPr>
              <a:t>, </a:t>
            </a:r>
            <a:r>
              <a:rPr lang="cs-CZ" sz="1900" dirty="0" err="1">
                <a:solidFill>
                  <a:schemeClr val="tx1"/>
                </a:solidFill>
              </a:rPr>
              <a:t>Literature</a:t>
            </a:r>
            <a:r>
              <a:rPr lang="cs-CZ" sz="1900" dirty="0" smtClean="0">
                <a:solidFill>
                  <a:schemeClr val="tx1"/>
                </a:solidFill>
              </a:rPr>
              <a:t>, </a:t>
            </a:r>
            <a:r>
              <a:rPr lang="cs-CZ" sz="1900" dirty="0" err="1" smtClean="0">
                <a:solidFill>
                  <a:schemeClr val="tx1"/>
                </a:solidFill>
              </a:rPr>
              <a:t>Language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GB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Event 3 – </a:t>
            </a:r>
            <a:r>
              <a:rPr lang="cs-CZ" altLang="en-US" sz="1900" dirty="0" smtClean="0">
                <a:solidFill>
                  <a:schemeClr val="tx1"/>
                </a:solidFill>
              </a:rPr>
              <a:t>June 2020</a:t>
            </a:r>
            <a:r>
              <a:rPr lang="en-GB" altLang="en-US" sz="1900" dirty="0" smtClean="0">
                <a:solidFill>
                  <a:schemeClr val="tx1"/>
                </a:solidFill>
              </a:rPr>
              <a:t>, </a:t>
            </a:r>
            <a:r>
              <a:rPr lang="cs-CZ" altLang="en-US" sz="1900" b="1" dirty="0" smtClean="0">
                <a:solidFill>
                  <a:schemeClr val="tx1"/>
                </a:solidFill>
              </a:rPr>
              <a:t>Heidelberg, </a:t>
            </a:r>
            <a:r>
              <a:rPr lang="cs-CZ" altLang="en-US" sz="1900" b="1" dirty="0" err="1" smtClean="0">
                <a:solidFill>
                  <a:schemeClr val="tx1"/>
                </a:solidFill>
              </a:rPr>
              <a:t>Germany</a:t>
            </a:r>
            <a:endParaRPr lang="en-GB" altLang="en-US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Theme: </a:t>
            </a:r>
            <a:r>
              <a:rPr lang="cs-CZ" sz="1900" dirty="0" err="1">
                <a:solidFill>
                  <a:schemeClr val="tx1"/>
                </a:solidFill>
              </a:rPr>
              <a:t>Challenges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for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smtClean="0">
                <a:solidFill>
                  <a:schemeClr val="tx1"/>
                </a:solidFill>
              </a:rPr>
              <a:t>EU </a:t>
            </a:r>
            <a:r>
              <a:rPr lang="cs-CZ" sz="1900" dirty="0" err="1" smtClean="0">
                <a:solidFill>
                  <a:schemeClr val="tx1"/>
                </a:solidFill>
              </a:rPr>
              <a:t>citizenship</a:t>
            </a:r>
            <a:r>
              <a:rPr lang="cs-CZ" sz="1900" dirty="0" smtClean="0">
                <a:solidFill>
                  <a:schemeClr val="tx1"/>
                </a:solidFill>
              </a:rPr>
              <a:t> and (</a:t>
            </a:r>
            <a:r>
              <a:rPr lang="cs-CZ" sz="1900" dirty="0">
                <a:solidFill>
                  <a:schemeClr val="tx1"/>
                </a:solidFill>
              </a:rPr>
              <a:t>inter)</a:t>
            </a:r>
            <a:r>
              <a:rPr lang="cs-CZ" sz="1900" dirty="0" err="1">
                <a:solidFill>
                  <a:schemeClr val="tx1"/>
                </a:solidFill>
              </a:rPr>
              <a:t>national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smtClean="0">
                <a:solidFill>
                  <a:schemeClr val="tx1"/>
                </a:solidFill>
              </a:rPr>
              <a:t>identity</a:t>
            </a:r>
          </a:p>
          <a:p>
            <a:pPr marL="0" indent="0">
              <a:buNone/>
            </a:pPr>
            <a:endParaRPr lang="en-GB" alt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Event 4  - </a:t>
            </a:r>
            <a:r>
              <a:rPr lang="cs-CZ" altLang="en-US" sz="1900" dirty="0" err="1" smtClean="0">
                <a:solidFill>
                  <a:schemeClr val="tx1"/>
                </a:solidFill>
              </a:rPr>
              <a:t>March</a:t>
            </a:r>
            <a:r>
              <a:rPr lang="cs-CZ" altLang="en-US" sz="1900" dirty="0" smtClean="0">
                <a:solidFill>
                  <a:schemeClr val="tx1"/>
                </a:solidFill>
              </a:rPr>
              <a:t>, 2021</a:t>
            </a:r>
            <a:r>
              <a:rPr lang="en-GB" altLang="en-US" sz="1900" dirty="0" smtClean="0">
                <a:solidFill>
                  <a:schemeClr val="tx1"/>
                </a:solidFill>
              </a:rPr>
              <a:t>, </a:t>
            </a:r>
            <a:r>
              <a:rPr lang="en-GB" altLang="en-US" sz="1900" b="1" dirty="0">
                <a:solidFill>
                  <a:schemeClr val="tx1"/>
                </a:solidFill>
              </a:rPr>
              <a:t>Olomouc, Czech Republic</a:t>
            </a:r>
          </a:p>
          <a:p>
            <a:pPr marL="0" indent="0">
              <a:buNone/>
            </a:pPr>
            <a:r>
              <a:rPr lang="en-GB" altLang="en-US" sz="1900" dirty="0">
                <a:solidFill>
                  <a:schemeClr val="tx1"/>
                </a:solidFill>
              </a:rPr>
              <a:t>Theme: </a:t>
            </a:r>
            <a:r>
              <a:rPr lang="cs-CZ" sz="1900" dirty="0" err="1">
                <a:solidFill>
                  <a:schemeClr val="tx1"/>
                </a:solidFill>
              </a:rPr>
              <a:t>Reflection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the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>
                <a:solidFill>
                  <a:schemeClr val="tx1"/>
                </a:solidFill>
              </a:rPr>
              <a:t>symbols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err="1" smtClean="0">
                <a:solidFill>
                  <a:schemeClr val="tx1"/>
                </a:solidFill>
              </a:rPr>
              <a:t>of</a:t>
            </a:r>
            <a:r>
              <a:rPr lang="cs-CZ" sz="1900" dirty="0" smtClean="0">
                <a:solidFill>
                  <a:schemeClr val="tx1"/>
                </a:solidFill>
              </a:rPr>
              <a:t> EU </a:t>
            </a:r>
            <a:r>
              <a:rPr lang="cs-CZ" sz="1900" dirty="0" err="1">
                <a:solidFill>
                  <a:schemeClr val="tx1"/>
                </a:solidFill>
              </a:rPr>
              <a:t>citizenship</a:t>
            </a:r>
            <a:r>
              <a:rPr lang="cs-CZ" sz="1900" dirty="0">
                <a:solidFill>
                  <a:schemeClr val="tx1"/>
                </a:solidFill>
              </a:rPr>
              <a:t> </a:t>
            </a:r>
            <a:r>
              <a:rPr lang="cs-CZ" sz="1900" dirty="0" smtClean="0">
                <a:solidFill>
                  <a:schemeClr val="tx1"/>
                </a:solidFill>
              </a:rPr>
              <a:t>and (</a:t>
            </a:r>
            <a:r>
              <a:rPr lang="cs-CZ" sz="1900" dirty="0">
                <a:solidFill>
                  <a:schemeClr val="tx1"/>
                </a:solidFill>
              </a:rPr>
              <a:t>inter)</a:t>
            </a:r>
            <a:r>
              <a:rPr lang="cs-CZ" sz="1900" dirty="0" err="1">
                <a:solidFill>
                  <a:schemeClr val="tx1"/>
                </a:solidFill>
              </a:rPr>
              <a:t>national</a:t>
            </a:r>
            <a:r>
              <a:rPr lang="cs-CZ" sz="1900" dirty="0">
                <a:solidFill>
                  <a:schemeClr val="tx1"/>
                </a:solidFill>
              </a:rPr>
              <a:t> identity</a:t>
            </a:r>
          </a:p>
          <a:p>
            <a:pPr marL="0" indent="0">
              <a:buNone/>
            </a:pPr>
            <a:endParaRPr lang="es-ES_tradnl" sz="1800" dirty="0" smtClean="0"/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dissemination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altLang="en-US" sz="1800" dirty="0" smtClean="0"/>
          </a:p>
          <a:p>
            <a:pPr marL="0" indent="0">
              <a:buNone/>
            </a:pPr>
            <a:endParaRPr lang="es-ES_tradnl" sz="1800" dirty="0" smtClean="0"/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637953" y="2094614"/>
          <a:ext cx="4712844" cy="326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08345" y="5453199"/>
            <a:ext cx="8261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Each partner will need to set up a local steering group whose role will be to ensure effective </a:t>
            </a:r>
            <a:endParaRPr lang="cs-CZ" sz="1600" dirty="0" smtClean="0"/>
          </a:p>
          <a:p>
            <a:pPr algn="just"/>
            <a:r>
              <a:rPr lang="en-GB" sz="1600" dirty="0" smtClean="0"/>
              <a:t>implementation </a:t>
            </a:r>
            <a:r>
              <a:rPr lang="en-GB" sz="1600" dirty="0"/>
              <a:t>of the project at local </a:t>
            </a:r>
            <a:r>
              <a:rPr lang="en-GB" sz="1600" dirty="0" smtClean="0"/>
              <a:t>and</a:t>
            </a:r>
            <a:r>
              <a:rPr lang="cs-CZ" sz="1600" dirty="0" smtClean="0"/>
              <a:t> </a:t>
            </a:r>
            <a:r>
              <a:rPr lang="en-GB" sz="1600" dirty="0" smtClean="0"/>
              <a:t>to </a:t>
            </a:r>
            <a:r>
              <a:rPr lang="en-GB" sz="1600" dirty="0"/>
              <a:t>shape the delivery at transnational level. </a:t>
            </a:r>
            <a:endParaRPr lang="cs-CZ" sz="1600" dirty="0" smtClean="0"/>
          </a:p>
          <a:p>
            <a:pPr algn="just"/>
            <a:r>
              <a:rPr lang="en-GB" sz="1600" dirty="0" smtClean="0"/>
              <a:t>This </a:t>
            </a:r>
            <a:r>
              <a:rPr lang="en-GB" sz="1600" dirty="0"/>
              <a:t>group should include the local relevant stakeholders. </a:t>
            </a:r>
            <a:r>
              <a:rPr lang="en-GB" sz="1600" dirty="0" smtClean="0"/>
              <a:t>These </a:t>
            </a:r>
            <a:r>
              <a:rPr lang="en-GB" sz="1600" dirty="0"/>
              <a:t>could be </a:t>
            </a:r>
            <a:r>
              <a:rPr lang="cs-CZ" sz="1600" dirty="0" err="1" smtClean="0"/>
              <a:t>secondary</a:t>
            </a:r>
            <a:r>
              <a:rPr lang="cs-CZ" sz="1600" dirty="0" smtClean="0"/>
              <a:t> </a:t>
            </a:r>
            <a:r>
              <a:rPr lang="cs-CZ" sz="1600" dirty="0" err="1" smtClean="0"/>
              <a:t>school</a:t>
            </a:r>
            <a:r>
              <a:rPr lang="cs-CZ" sz="1600" dirty="0" smtClean="0"/>
              <a:t> </a:t>
            </a:r>
            <a:r>
              <a:rPr lang="en-GB" sz="1600" dirty="0" smtClean="0"/>
              <a:t>teachers</a:t>
            </a:r>
            <a:r>
              <a:rPr lang="en-GB" sz="1600" dirty="0"/>
              <a:t>, young people, </a:t>
            </a:r>
            <a:r>
              <a:rPr lang="en-GB" sz="1600" dirty="0" smtClean="0"/>
              <a:t>education </a:t>
            </a:r>
            <a:r>
              <a:rPr lang="en-GB" sz="1600" dirty="0"/>
              <a:t>authority, politician, employer, etc. </a:t>
            </a:r>
            <a:endParaRPr lang="cs-CZ" sz="1600" dirty="0" smtClean="0"/>
          </a:p>
          <a:p>
            <a:pPr algn="just"/>
            <a:r>
              <a:rPr lang="en-US" sz="1600" dirty="0" smtClean="0"/>
              <a:t>Number </a:t>
            </a:r>
            <a:r>
              <a:rPr lang="en-US" sz="1600" dirty="0"/>
              <a:t>of participants at the multiplier </a:t>
            </a:r>
            <a:r>
              <a:rPr lang="en-US" sz="1600" dirty="0" smtClean="0"/>
              <a:t>events</a:t>
            </a:r>
            <a:r>
              <a:rPr lang="cs-CZ" sz="1600" dirty="0" smtClean="0"/>
              <a:t>:  </a:t>
            </a:r>
            <a:r>
              <a:rPr lang="cs-CZ" sz="1600" dirty="0" err="1" smtClean="0"/>
              <a:t>total</a:t>
            </a:r>
            <a:r>
              <a:rPr lang="cs-CZ" sz="1600" dirty="0" smtClean="0"/>
              <a:t> </a:t>
            </a:r>
            <a:r>
              <a:rPr lang="en-US" sz="1600" dirty="0" smtClean="0"/>
              <a:t>80</a:t>
            </a:r>
            <a:r>
              <a:rPr lang="cs-CZ" sz="1600" dirty="0" smtClean="0"/>
              <a:t>.</a:t>
            </a:r>
            <a:endParaRPr lang="en-US" sz="16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274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Meeting in </a:t>
            </a:r>
            <a:r>
              <a:rPr lang="cs-CZ" dirty="0" err="1" smtClean="0"/>
              <a:t>Banska</a:t>
            </a:r>
            <a:r>
              <a:rPr lang="cs-CZ" dirty="0" smtClean="0"/>
              <a:t> Bystrica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37" y="2213695"/>
            <a:ext cx="57245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Banska</a:t>
            </a:r>
            <a:r>
              <a:rPr lang="cs-CZ" dirty="0" smtClean="0"/>
              <a:t> Bystrica Meeting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DAY 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cs-CZ" altLang="en-US" dirty="0" err="1" smtClean="0">
                <a:solidFill>
                  <a:schemeClr val="accent6">
                    <a:lumMod val="75000"/>
                  </a:schemeClr>
                </a:solidFill>
              </a:rPr>
              <a:t>uesday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29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en-US" dirty="0" err="1" smtClean="0">
                <a:solidFill>
                  <a:schemeClr val="accent6">
                    <a:lumMod val="75000"/>
                  </a:schemeClr>
                </a:solidFill>
              </a:rPr>
              <a:t>October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201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9, 7.00 PM – 9.00 PM </a:t>
            </a:r>
          </a:p>
          <a:p>
            <a:pPr marL="0" indent="0">
              <a:buNone/>
            </a:pPr>
            <a:r>
              <a:rPr lang="cs-CZ" altLang="en-US" dirty="0" smtClean="0"/>
              <a:t>Place: </a:t>
            </a:r>
            <a:r>
              <a:rPr lang="cs-CZ" altLang="en-US" dirty="0" err="1" smtClean="0"/>
              <a:t>Banska</a:t>
            </a:r>
            <a:r>
              <a:rPr lang="cs-CZ" altLang="en-US" dirty="0" smtClean="0"/>
              <a:t> Bystrica, Restaurant (TBC…)</a:t>
            </a:r>
          </a:p>
          <a:p>
            <a:pPr marL="0" indent="0">
              <a:buNone/>
            </a:pPr>
            <a:endParaRPr lang="cs-CZ" altLang="en-US" dirty="0" smtClean="0"/>
          </a:p>
          <a:p>
            <a:pPr marL="0" indent="0">
              <a:buNone/>
            </a:pPr>
            <a:r>
              <a:rPr lang="es-ES_tradnl" altLang="en-US" dirty="0" smtClean="0">
                <a:solidFill>
                  <a:schemeClr val="tx1"/>
                </a:solidFill>
              </a:rPr>
              <a:t>Main </a:t>
            </a:r>
            <a:r>
              <a:rPr lang="es-ES_tradnl" altLang="en-US" dirty="0">
                <a:solidFill>
                  <a:schemeClr val="tx1"/>
                </a:solidFill>
              </a:rPr>
              <a:t>focus: introductory </a:t>
            </a:r>
            <a:r>
              <a:rPr lang="es-ES_tradnl" altLang="en-US" dirty="0" smtClean="0">
                <a:solidFill>
                  <a:schemeClr val="tx1"/>
                </a:solidFill>
              </a:rPr>
              <a:t>evening</a:t>
            </a:r>
            <a:endParaRPr lang="cs-CZ" alt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_tradnl" altLang="en-US" dirty="0" smtClean="0">
                <a:solidFill>
                  <a:schemeClr val="tx1"/>
                </a:solidFill>
              </a:rPr>
              <a:t>Getting </a:t>
            </a:r>
            <a:r>
              <a:rPr lang="es-ES_tradnl" altLang="en-US" dirty="0">
                <a:solidFill>
                  <a:schemeClr val="tx1"/>
                </a:solidFill>
              </a:rPr>
              <a:t>to know the partner </a:t>
            </a:r>
            <a:r>
              <a:rPr lang="es-ES_tradnl" altLang="en-US" dirty="0" smtClean="0">
                <a:solidFill>
                  <a:schemeClr val="tx1"/>
                </a:solidFill>
              </a:rPr>
              <a:t>contexts</a:t>
            </a:r>
            <a:endParaRPr lang="cs-CZ" alt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altLang="en-US" dirty="0" err="1" smtClean="0">
                <a:solidFill>
                  <a:schemeClr val="tx1"/>
                </a:solidFill>
              </a:rPr>
              <a:t>Optional</a:t>
            </a:r>
            <a:r>
              <a:rPr lang="cs-CZ" altLang="en-US" dirty="0" smtClean="0">
                <a:solidFill>
                  <a:schemeClr val="tx1"/>
                </a:solidFill>
              </a:rPr>
              <a:t> meeting</a:t>
            </a:r>
          </a:p>
          <a:p>
            <a:pPr marL="0" indent="0">
              <a:buNone/>
            </a:pP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smtClean="0">
                <a:solidFill>
                  <a:schemeClr val="tx1"/>
                </a:solidFill>
              </a:rPr>
              <a:t>   (</a:t>
            </a:r>
            <a:r>
              <a:rPr lang="cs-CZ" altLang="en-US" dirty="0" err="1" smtClean="0">
                <a:solidFill>
                  <a:schemeClr val="tx1"/>
                </a:solidFill>
              </a:rPr>
              <a:t>depends</a:t>
            </a:r>
            <a:r>
              <a:rPr lang="cs-CZ" altLang="en-US" dirty="0" smtClean="0">
                <a:solidFill>
                  <a:schemeClr val="tx1"/>
                </a:solidFill>
              </a:rPr>
              <a:t> on </a:t>
            </a:r>
            <a:r>
              <a:rPr lang="cs-CZ" altLang="en-US" dirty="0" err="1" smtClean="0">
                <a:solidFill>
                  <a:schemeClr val="tx1"/>
                </a:solidFill>
              </a:rPr>
              <a:t>the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arrival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time</a:t>
            </a:r>
            <a:r>
              <a:rPr lang="cs-CZ" altLang="en-US" dirty="0" smtClean="0">
                <a:solidFill>
                  <a:schemeClr val="tx1"/>
                </a:solidFill>
              </a:rPr>
              <a:t>)</a:t>
            </a:r>
            <a:endParaRPr lang="es-ES_tradnl" altLang="en-US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74" y="3271663"/>
            <a:ext cx="2314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Banska</a:t>
            </a:r>
            <a:r>
              <a:rPr lang="cs-CZ" dirty="0" smtClean="0"/>
              <a:t> Bystrica Meeting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DAY 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cs-CZ" altLang="en-US" dirty="0" err="1" smtClean="0">
                <a:solidFill>
                  <a:schemeClr val="accent6">
                    <a:lumMod val="75000"/>
                  </a:schemeClr>
                </a:solidFill>
              </a:rPr>
              <a:t>Wednesday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 30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en-US" dirty="0" err="1" smtClean="0">
                <a:solidFill>
                  <a:schemeClr val="accent6">
                    <a:lumMod val="75000"/>
                  </a:schemeClr>
                </a:solidFill>
              </a:rPr>
              <a:t>October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201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9, 10.00 </a:t>
            </a:r>
            <a:r>
              <a:rPr lang="cs-CZ" alt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M – 12.00 AM </a:t>
            </a:r>
          </a:p>
          <a:p>
            <a:pPr marL="0" indent="0">
              <a:buNone/>
            </a:pPr>
            <a:r>
              <a:rPr lang="cs-CZ" altLang="en-US" dirty="0" smtClean="0"/>
              <a:t>Place: </a:t>
            </a:r>
            <a:r>
              <a:rPr lang="cs-CZ" altLang="en-US" dirty="0" err="1" smtClean="0"/>
              <a:t>Banska</a:t>
            </a:r>
            <a:r>
              <a:rPr lang="cs-CZ" altLang="en-US" dirty="0" smtClean="0"/>
              <a:t> Bystrica, Matej Bel University (</a:t>
            </a:r>
            <a:r>
              <a:rPr lang="cs-CZ" altLang="en-US" dirty="0" err="1" smtClean="0"/>
              <a:t>Room</a:t>
            </a:r>
            <a:r>
              <a:rPr lang="cs-CZ" altLang="en-US" dirty="0" smtClean="0"/>
              <a:t>: TBC…) </a:t>
            </a:r>
          </a:p>
          <a:p>
            <a:pPr marL="0" indent="0">
              <a:buNone/>
            </a:pPr>
            <a:endParaRPr lang="cs-CZ" altLang="en-US" dirty="0" smtClean="0"/>
          </a:p>
          <a:p>
            <a:pPr marL="0" indent="0">
              <a:buNone/>
            </a:pPr>
            <a:r>
              <a:rPr lang="es-ES_tradnl" altLang="en-US" dirty="0" smtClean="0">
                <a:solidFill>
                  <a:schemeClr val="tx1"/>
                </a:solidFill>
              </a:rPr>
              <a:t>Main </a:t>
            </a:r>
            <a:r>
              <a:rPr lang="cs-CZ" altLang="en-US" dirty="0" err="1" smtClean="0">
                <a:solidFill>
                  <a:schemeClr val="tx1"/>
                </a:solidFill>
              </a:rPr>
              <a:t>topic</a:t>
            </a:r>
            <a:r>
              <a:rPr lang="es-ES_tradnl" altLang="en-US" dirty="0" smtClean="0">
                <a:solidFill>
                  <a:schemeClr val="tx1"/>
                </a:solidFill>
              </a:rPr>
              <a:t>: </a:t>
            </a:r>
            <a:r>
              <a:rPr lang="cs-CZ" altLang="en-US" b="1" dirty="0" err="1" smtClean="0">
                <a:solidFill>
                  <a:schemeClr val="tx1"/>
                </a:solidFill>
              </a:rPr>
              <a:t>Concept</a:t>
            </a:r>
            <a:r>
              <a:rPr lang="cs-CZ" altLang="en-US" b="1" dirty="0" smtClean="0">
                <a:solidFill>
                  <a:schemeClr val="tx1"/>
                </a:solidFill>
              </a:rPr>
              <a:t> </a:t>
            </a:r>
            <a:r>
              <a:rPr lang="cs-CZ" altLang="en-US" b="1" dirty="0" err="1" smtClean="0">
                <a:solidFill>
                  <a:schemeClr val="tx1"/>
                </a:solidFill>
              </a:rPr>
              <a:t>of</a:t>
            </a:r>
            <a:r>
              <a:rPr lang="cs-CZ" altLang="en-US" b="1" dirty="0" smtClean="0">
                <a:solidFill>
                  <a:schemeClr val="tx1"/>
                </a:solidFill>
              </a:rPr>
              <a:t> EU </a:t>
            </a:r>
            <a:r>
              <a:rPr lang="cs-CZ" altLang="en-US" b="1" dirty="0" err="1" smtClean="0">
                <a:solidFill>
                  <a:schemeClr val="tx1"/>
                </a:solidFill>
              </a:rPr>
              <a:t>citizenship</a:t>
            </a:r>
            <a:r>
              <a:rPr lang="cs-CZ" altLang="en-US" b="1" dirty="0" smtClean="0">
                <a:solidFill>
                  <a:schemeClr val="tx1"/>
                </a:solidFill>
              </a:rPr>
              <a:t> and </a:t>
            </a:r>
            <a:r>
              <a:rPr lang="cs-CZ" altLang="en-US" b="1" dirty="0" err="1" smtClean="0">
                <a:solidFill>
                  <a:schemeClr val="tx1"/>
                </a:solidFill>
              </a:rPr>
              <a:t>national</a:t>
            </a:r>
            <a:r>
              <a:rPr lang="cs-CZ" altLang="en-US" b="1" dirty="0" smtClean="0">
                <a:solidFill>
                  <a:schemeClr val="tx1"/>
                </a:solidFill>
              </a:rPr>
              <a:t> identity </a:t>
            </a:r>
          </a:p>
          <a:p>
            <a:pPr marL="0" indent="0">
              <a:buNone/>
            </a:pPr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cs-CZ" altLang="en-US" dirty="0" err="1" smtClean="0">
                <a:solidFill>
                  <a:schemeClr val="tx1"/>
                </a:solidFill>
              </a:rPr>
              <a:t>Civics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History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topic</a:t>
            </a:r>
            <a:r>
              <a:rPr lang="cs-CZ" alt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altLang="en-US" dirty="0" err="1" smtClean="0">
                <a:solidFill>
                  <a:schemeClr val="tx1"/>
                </a:solidFill>
              </a:rPr>
              <a:t>Definition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of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the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core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terms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issues</a:t>
            </a:r>
            <a:r>
              <a:rPr lang="cs-CZ" altLang="en-US" dirty="0" smtClean="0">
                <a:solidFill>
                  <a:schemeClr val="tx1"/>
                </a:solidFill>
              </a:rPr>
              <a:t>  (Olomouc)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altLang="en-US" dirty="0" err="1" smtClean="0">
                <a:solidFill>
                  <a:schemeClr val="tx1"/>
                </a:solidFill>
              </a:rPr>
              <a:t>Introducing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of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each</a:t>
            </a:r>
            <a:r>
              <a:rPr lang="cs-CZ" altLang="en-US" dirty="0" smtClean="0">
                <a:solidFill>
                  <a:schemeClr val="tx1"/>
                </a:solidFill>
              </a:rPr>
              <a:t> country and university and </a:t>
            </a:r>
            <a:r>
              <a:rPr lang="cs-CZ" altLang="en-US" dirty="0" err="1" smtClean="0">
                <a:solidFill>
                  <a:schemeClr val="tx1"/>
                </a:solidFill>
              </a:rPr>
              <a:t>their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view</a:t>
            </a:r>
            <a:r>
              <a:rPr lang="cs-CZ" altLang="en-US" dirty="0" smtClean="0">
                <a:solidFill>
                  <a:schemeClr val="tx1"/>
                </a:solidFill>
              </a:rPr>
              <a:t> on </a:t>
            </a:r>
            <a:r>
              <a:rPr lang="cs-CZ" altLang="en-US" dirty="0" err="1" smtClean="0">
                <a:solidFill>
                  <a:schemeClr val="tx1"/>
                </a:solidFill>
              </a:rPr>
              <a:t>the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core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terms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issues</a:t>
            </a:r>
            <a:r>
              <a:rPr lang="cs-CZ" altLang="en-US" dirty="0" smtClean="0">
                <a:solidFill>
                  <a:schemeClr val="tx1"/>
                </a:solidFill>
              </a:rPr>
              <a:t> (Heidelberg, Newcastle, </a:t>
            </a:r>
            <a:r>
              <a:rPr lang="cs-CZ" altLang="en-US" dirty="0" err="1" smtClean="0">
                <a:solidFill>
                  <a:schemeClr val="tx1"/>
                </a:solidFill>
              </a:rPr>
              <a:t>Banska</a:t>
            </a:r>
            <a:r>
              <a:rPr lang="cs-CZ" altLang="en-US" dirty="0" smtClean="0">
                <a:solidFill>
                  <a:schemeClr val="tx1"/>
                </a:solidFill>
              </a:rPr>
              <a:t> Bystrica) 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Banska</a:t>
            </a:r>
            <a:r>
              <a:rPr lang="cs-CZ" dirty="0" smtClean="0"/>
              <a:t> Bystrica Meeting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DAY 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cs-CZ" altLang="en-US" dirty="0" err="1" smtClean="0">
                <a:solidFill>
                  <a:schemeClr val="accent6">
                    <a:lumMod val="75000"/>
                  </a:schemeClr>
                </a:solidFill>
              </a:rPr>
              <a:t>Wednesday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 30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en-US" dirty="0" err="1" smtClean="0">
                <a:solidFill>
                  <a:schemeClr val="accent6">
                    <a:lumMod val="75000"/>
                  </a:schemeClr>
                </a:solidFill>
              </a:rPr>
              <a:t>October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201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9, 1.00 PM – 5.00 PM </a:t>
            </a:r>
          </a:p>
          <a:p>
            <a:pPr marL="0" indent="0">
              <a:buNone/>
            </a:pPr>
            <a:r>
              <a:rPr lang="cs-CZ" altLang="en-US" dirty="0" smtClean="0"/>
              <a:t>Place: </a:t>
            </a:r>
            <a:r>
              <a:rPr lang="cs-CZ" altLang="en-US" dirty="0" err="1" smtClean="0"/>
              <a:t>Banska</a:t>
            </a:r>
            <a:r>
              <a:rPr lang="cs-CZ" altLang="en-US" dirty="0" smtClean="0"/>
              <a:t> Bystrica, Matej Bel University (</a:t>
            </a:r>
            <a:r>
              <a:rPr lang="cs-CZ" altLang="en-US" dirty="0" err="1" smtClean="0"/>
              <a:t>Room</a:t>
            </a:r>
            <a:r>
              <a:rPr lang="cs-CZ" altLang="en-US" dirty="0" smtClean="0"/>
              <a:t>: TBC…) </a:t>
            </a:r>
          </a:p>
          <a:p>
            <a:pPr marL="0" indent="0">
              <a:buNone/>
            </a:pPr>
            <a:endParaRPr lang="cs-CZ" altLang="en-US" dirty="0" smtClean="0"/>
          </a:p>
          <a:p>
            <a:pPr marL="0" indent="0">
              <a:buNone/>
            </a:pPr>
            <a:r>
              <a:rPr lang="es-ES_tradnl" altLang="en-US" dirty="0" smtClean="0">
                <a:solidFill>
                  <a:schemeClr val="tx1"/>
                </a:solidFill>
              </a:rPr>
              <a:t>Main </a:t>
            </a:r>
            <a:r>
              <a:rPr lang="cs-CZ" altLang="en-US" dirty="0" err="1" smtClean="0">
                <a:solidFill>
                  <a:schemeClr val="tx1"/>
                </a:solidFill>
              </a:rPr>
              <a:t>topic</a:t>
            </a:r>
            <a:r>
              <a:rPr lang="es-ES_tradnl" altLang="en-US" dirty="0" smtClean="0">
                <a:solidFill>
                  <a:schemeClr val="tx1"/>
                </a:solidFill>
              </a:rPr>
              <a:t>: </a:t>
            </a:r>
            <a:r>
              <a:rPr lang="cs-CZ" altLang="en-US" b="1" dirty="0" err="1" smtClean="0">
                <a:solidFill>
                  <a:schemeClr val="tx1"/>
                </a:solidFill>
              </a:rPr>
              <a:t>Concept</a:t>
            </a:r>
            <a:r>
              <a:rPr lang="cs-CZ" altLang="en-US" b="1" dirty="0" smtClean="0">
                <a:solidFill>
                  <a:schemeClr val="tx1"/>
                </a:solidFill>
              </a:rPr>
              <a:t> </a:t>
            </a:r>
            <a:r>
              <a:rPr lang="cs-CZ" altLang="en-US" b="1" dirty="0" err="1" smtClean="0">
                <a:solidFill>
                  <a:schemeClr val="tx1"/>
                </a:solidFill>
              </a:rPr>
              <a:t>of</a:t>
            </a:r>
            <a:r>
              <a:rPr lang="cs-CZ" altLang="en-US" b="1" dirty="0" smtClean="0">
                <a:solidFill>
                  <a:schemeClr val="tx1"/>
                </a:solidFill>
              </a:rPr>
              <a:t> EU </a:t>
            </a:r>
            <a:r>
              <a:rPr lang="cs-CZ" altLang="en-US" b="1" dirty="0" err="1" smtClean="0">
                <a:solidFill>
                  <a:schemeClr val="tx1"/>
                </a:solidFill>
              </a:rPr>
              <a:t>citizenship</a:t>
            </a:r>
            <a:r>
              <a:rPr lang="cs-CZ" altLang="en-US" b="1" dirty="0" smtClean="0">
                <a:solidFill>
                  <a:schemeClr val="tx1"/>
                </a:solidFill>
              </a:rPr>
              <a:t> and </a:t>
            </a:r>
            <a:r>
              <a:rPr lang="cs-CZ" altLang="en-US" b="1" dirty="0" err="1" smtClean="0">
                <a:solidFill>
                  <a:schemeClr val="tx1"/>
                </a:solidFill>
              </a:rPr>
              <a:t>national</a:t>
            </a:r>
            <a:r>
              <a:rPr lang="cs-CZ" altLang="en-US" b="1" dirty="0" smtClean="0">
                <a:solidFill>
                  <a:schemeClr val="tx1"/>
                </a:solidFill>
              </a:rPr>
              <a:t> identity </a:t>
            </a:r>
          </a:p>
          <a:p>
            <a:pPr marL="0" indent="0">
              <a:buNone/>
            </a:pPr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cs-CZ" altLang="en-US" dirty="0" err="1" smtClean="0">
                <a:solidFill>
                  <a:schemeClr val="tx1"/>
                </a:solidFill>
              </a:rPr>
              <a:t>Civics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History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topic</a:t>
            </a:r>
            <a:r>
              <a:rPr lang="cs-CZ" alt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altLang="en-US" dirty="0" smtClean="0">
                <a:solidFill>
                  <a:schemeClr val="tx1"/>
                </a:solidFill>
              </a:rPr>
              <a:t>Workshop </a:t>
            </a:r>
            <a:r>
              <a:rPr lang="cs-CZ" altLang="en-US" dirty="0" err="1" smtClean="0">
                <a:solidFill>
                  <a:schemeClr val="tx1"/>
                </a:solidFill>
              </a:rPr>
              <a:t>for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teachers</a:t>
            </a:r>
            <a:r>
              <a:rPr lang="cs-CZ" altLang="en-US" dirty="0" smtClean="0">
                <a:solidFill>
                  <a:schemeClr val="tx1"/>
                </a:solidFill>
              </a:rPr>
              <a:t> – 3D </a:t>
            </a:r>
            <a:r>
              <a:rPr lang="cs-CZ" altLang="en-US" dirty="0" err="1" smtClean="0">
                <a:solidFill>
                  <a:schemeClr val="tx1"/>
                </a:solidFill>
              </a:rPr>
              <a:t>virtual</a:t>
            </a:r>
            <a:r>
              <a:rPr lang="cs-CZ" altLang="en-US" dirty="0" smtClean="0">
                <a:solidFill>
                  <a:schemeClr val="tx1"/>
                </a:solidFill>
              </a:rPr>
              <a:t> mobility </a:t>
            </a:r>
            <a:r>
              <a:rPr lang="cs-CZ" altLang="en-US" dirty="0" err="1" smtClean="0">
                <a:solidFill>
                  <a:schemeClr val="tx1"/>
                </a:solidFill>
              </a:rPr>
              <a:t>training</a:t>
            </a:r>
            <a:r>
              <a:rPr lang="cs-CZ" altLang="en-US" dirty="0" smtClean="0">
                <a:solidFill>
                  <a:schemeClr val="tx1"/>
                </a:solidFill>
              </a:rPr>
              <a:t> (Olomouc)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altLang="en-US" dirty="0" smtClean="0">
                <a:solidFill>
                  <a:schemeClr val="tx1"/>
                </a:solidFill>
              </a:rPr>
              <a:t>Workshop </a:t>
            </a:r>
            <a:r>
              <a:rPr lang="cs-CZ" altLang="en-US" dirty="0" err="1" smtClean="0">
                <a:solidFill>
                  <a:schemeClr val="tx1"/>
                </a:solidFill>
              </a:rPr>
              <a:t>for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students</a:t>
            </a:r>
            <a:r>
              <a:rPr lang="cs-CZ" altLang="en-US" dirty="0" smtClean="0">
                <a:solidFill>
                  <a:schemeClr val="tx1"/>
                </a:solidFill>
              </a:rPr>
              <a:t> – EU </a:t>
            </a:r>
            <a:r>
              <a:rPr lang="cs-CZ" altLang="en-US" dirty="0" err="1" smtClean="0">
                <a:solidFill>
                  <a:schemeClr val="tx1"/>
                </a:solidFill>
              </a:rPr>
              <a:t>citizenship</a:t>
            </a:r>
            <a:r>
              <a:rPr lang="cs-CZ" altLang="en-US" dirty="0" smtClean="0">
                <a:solidFill>
                  <a:schemeClr val="tx1"/>
                </a:solidFill>
              </a:rPr>
              <a:t> and </a:t>
            </a:r>
            <a:r>
              <a:rPr lang="cs-CZ" altLang="en-US" dirty="0" err="1" smtClean="0">
                <a:solidFill>
                  <a:schemeClr val="tx1"/>
                </a:solidFill>
              </a:rPr>
              <a:t>its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challenges</a:t>
            </a:r>
            <a:r>
              <a:rPr lang="cs-CZ" altLang="en-US" dirty="0" smtClean="0">
                <a:solidFill>
                  <a:schemeClr val="tx1"/>
                </a:solidFill>
              </a:rPr>
              <a:t> (</a:t>
            </a:r>
            <a:r>
              <a:rPr lang="cs-CZ" altLang="en-US" dirty="0" err="1" smtClean="0">
                <a:solidFill>
                  <a:schemeClr val="tx1"/>
                </a:solidFill>
              </a:rPr>
              <a:t>Banska</a:t>
            </a:r>
            <a:r>
              <a:rPr lang="cs-CZ" altLang="en-US" dirty="0" smtClean="0">
                <a:solidFill>
                  <a:schemeClr val="tx1"/>
                </a:solidFill>
              </a:rPr>
              <a:t> Bystrica)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altLang="en-US" dirty="0" smtClean="0">
                <a:solidFill>
                  <a:schemeClr val="tx1"/>
                </a:solidFill>
              </a:rPr>
              <a:t>I</a:t>
            </a:r>
            <a:r>
              <a:rPr lang="en-US" altLang="en-US" dirty="0" err="1" smtClean="0">
                <a:solidFill>
                  <a:schemeClr val="tx1"/>
                </a:solidFill>
              </a:rPr>
              <a:t>ntroducing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a questionnaire on EU citizenship and national identity among university </a:t>
            </a:r>
            <a:r>
              <a:rPr lang="en-US" altLang="en-US" dirty="0" smtClean="0">
                <a:solidFill>
                  <a:schemeClr val="tx1"/>
                </a:solidFill>
              </a:rPr>
              <a:t>students</a:t>
            </a:r>
            <a:r>
              <a:rPr lang="cs-CZ" altLang="en-US" dirty="0" smtClean="0">
                <a:solidFill>
                  <a:schemeClr val="tx1"/>
                </a:solidFill>
              </a:rPr>
              <a:t> (</a:t>
            </a:r>
            <a:r>
              <a:rPr lang="cs-CZ" altLang="en-US" dirty="0" err="1" smtClean="0">
                <a:solidFill>
                  <a:schemeClr val="tx1"/>
                </a:solidFill>
              </a:rPr>
              <a:t>Banska</a:t>
            </a:r>
            <a:r>
              <a:rPr lang="cs-CZ" altLang="en-US" dirty="0" smtClean="0">
                <a:solidFill>
                  <a:schemeClr val="tx1"/>
                </a:solidFill>
              </a:rPr>
              <a:t> Bystrica) 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Banska</a:t>
            </a:r>
            <a:r>
              <a:rPr lang="cs-CZ" dirty="0" smtClean="0"/>
              <a:t> Bystrica Meeting </a:t>
            </a:r>
            <a:r>
              <a:rPr lang="cs-CZ" dirty="0" err="1" smtClean="0"/>
              <a:t>Programme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DAY 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cs-CZ" altLang="en-US" dirty="0" err="1" smtClean="0">
                <a:solidFill>
                  <a:schemeClr val="accent6">
                    <a:lumMod val="75000"/>
                  </a:schemeClr>
                </a:solidFill>
              </a:rPr>
              <a:t>Thursday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 31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en-US" dirty="0" err="1" smtClean="0">
                <a:solidFill>
                  <a:schemeClr val="accent6">
                    <a:lumMod val="75000"/>
                  </a:schemeClr>
                </a:solidFill>
              </a:rPr>
              <a:t>October</a:t>
            </a:r>
            <a:r>
              <a:rPr lang="en-GB" altLang="en-US" dirty="0" smtClean="0">
                <a:solidFill>
                  <a:schemeClr val="accent6">
                    <a:lumMod val="75000"/>
                  </a:schemeClr>
                </a:solidFill>
              </a:rPr>
              <a:t> 201</a:t>
            </a:r>
            <a:r>
              <a:rPr lang="cs-CZ" altLang="en-US" dirty="0" smtClean="0">
                <a:solidFill>
                  <a:schemeClr val="accent6">
                    <a:lumMod val="75000"/>
                  </a:schemeClr>
                </a:solidFill>
              </a:rPr>
              <a:t>9, 10.00 AM – 12.00 AM</a:t>
            </a:r>
          </a:p>
          <a:p>
            <a:pPr marL="0" indent="0">
              <a:buNone/>
            </a:pPr>
            <a:r>
              <a:rPr lang="cs-CZ" altLang="en-US" dirty="0" smtClean="0"/>
              <a:t>Place: </a:t>
            </a:r>
            <a:r>
              <a:rPr lang="cs-CZ" altLang="en-US" dirty="0" err="1" smtClean="0"/>
              <a:t>Banska</a:t>
            </a:r>
            <a:r>
              <a:rPr lang="cs-CZ" altLang="en-US" dirty="0" smtClean="0"/>
              <a:t> Bystrica, Matej Bel University (</a:t>
            </a:r>
            <a:r>
              <a:rPr lang="cs-CZ" altLang="en-US" dirty="0" err="1" smtClean="0"/>
              <a:t>Room</a:t>
            </a:r>
            <a:r>
              <a:rPr lang="cs-CZ" altLang="en-US" dirty="0" smtClean="0"/>
              <a:t>: TBC…) </a:t>
            </a:r>
          </a:p>
          <a:p>
            <a:pPr marL="0" indent="0">
              <a:buNone/>
            </a:pPr>
            <a:r>
              <a:rPr lang="cs-CZ" altLang="en-US" dirty="0" err="1" smtClean="0">
                <a:solidFill>
                  <a:schemeClr val="tx1"/>
                </a:solidFill>
              </a:rPr>
              <a:t>Only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members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of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project</a:t>
            </a:r>
            <a:r>
              <a:rPr lang="cs-CZ" altLang="en-US" dirty="0" smtClean="0">
                <a:solidFill>
                  <a:schemeClr val="tx1"/>
                </a:solidFill>
              </a:rPr>
              <a:t> team: </a:t>
            </a:r>
          </a:p>
          <a:p>
            <a:pPr>
              <a:buFontTx/>
              <a:buChar char="-"/>
            </a:pPr>
            <a:r>
              <a:rPr lang="cs-CZ" altLang="en-US" dirty="0" smtClean="0">
                <a:solidFill>
                  <a:schemeClr val="tx1"/>
                </a:solidFill>
              </a:rPr>
              <a:t>Project management, </a:t>
            </a:r>
            <a:r>
              <a:rPr lang="es-ES_tradnl" altLang="en-US" dirty="0" smtClean="0">
                <a:solidFill>
                  <a:schemeClr val="tx1"/>
                </a:solidFill>
              </a:rPr>
              <a:t>Roles </a:t>
            </a:r>
            <a:r>
              <a:rPr lang="es-ES_tradnl" altLang="en-US" dirty="0">
                <a:solidFill>
                  <a:schemeClr val="tx1"/>
                </a:solidFill>
              </a:rPr>
              <a:t>and responsibilities</a:t>
            </a:r>
          </a:p>
          <a:p>
            <a:pPr>
              <a:buFontTx/>
              <a:buChar char="-"/>
            </a:pPr>
            <a:r>
              <a:rPr lang="es-ES_tradnl" altLang="en-US" dirty="0">
                <a:solidFill>
                  <a:schemeClr val="tx1"/>
                </a:solidFill>
              </a:rPr>
              <a:t>Budget and financial management</a:t>
            </a:r>
          </a:p>
          <a:p>
            <a:pPr>
              <a:buFontTx/>
              <a:buChar char="-"/>
            </a:pPr>
            <a:r>
              <a:rPr lang="es-ES_tradnl" altLang="en-US" dirty="0" smtClean="0">
                <a:solidFill>
                  <a:schemeClr val="tx1"/>
                </a:solidFill>
              </a:rPr>
              <a:t>Finalising </a:t>
            </a:r>
            <a:r>
              <a:rPr lang="es-ES_tradnl" altLang="en-US" dirty="0">
                <a:solidFill>
                  <a:schemeClr val="tx1"/>
                </a:solidFill>
              </a:rPr>
              <a:t>project aims and objectives</a:t>
            </a:r>
          </a:p>
          <a:p>
            <a:pPr>
              <a:buFontTx/>
              <a:buChar char="-"/>
            </a:pPr>
            <a:r>
              <a:rPr lang="es-ES_tradnl" altLang="en-US" dirty="0" smtClean="0">
                <a:solidFill>
                  <a:schemeClr val="tx1"/>
                </a:solidFill>
              </a:rPr>
              <a:t>Reviewing </a:t>
            </a:r>
            <a:r>
              <a:rPr lang="es-ES_tradnl" altLang="en-US" dirty="0">
                <a:solidFill>
                  <a:schemeClr val="tx1"/>
                </a:solidFill>
              </a:rPr>
              <a:t>the project work plan and outputs</a:t>
            </a:r>
          </a:p>
          <a:p>
            <a:pPr>
              <a:buFontTx/>
              <a:buChar char="-"/>
            </a:pPr>
            <a:r>
              <a:rPr lang="es-ES_tradnl" altLang="en-US" dirty="0">
                <a:solidFill>
                  <a:schemeClr val="tx1"/>
                </a:solidFill>
              </a:rPr>
              <a:t>Linking transnational and local levels</a:t>
            </a:r>
          </a:p>
          <a:p>
            <a:pPr>
              <a:buFontTx/>
              <a:buChar char="-"/>
            </a:pPr>
            <a:r>
              <a:rPr lang="es-ES_tradnl" altLang="en-US" dirty="0">
                <a:solidFill>
                  <a:schemeClr val="tx1"/>
                </a:solidFill>
              </a:rPr>
              <a:t>Communicating and dissemination the project </a:t>
            </a:r>
            <a:r>
              <a:rPr lang="es-ES_tradnl" altLang="en-US" dirty="0" smtClean="0">
                <a:solidFill>
                  <a:schemeClr val="tx1"/>
                </a:solidFill>
              </a:rPr>
              <a:t>results</a:t>
            </a:r>
            <a:endParaRPr lang="cs-CZ" alt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alt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altLang="en-US" dirty="0">
                <a:solidFill>
                  <a:schemeClr val="tx1"/>
                </a:solidFill>
              </a:rPr>
              <a:t>Workshop </a:t>
            </a:r>
            <a:r>
              <a:rPr lang="cs-CZ" altLang="en-US" dirty="0" err="1">
                <a:solidFill>
                  <a:schemeClr val="tx1"/>
                </a:solidFill>
              </a:rPr>
              <a:t>for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students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>
                <a:solidFill>
                  <a:schemeClr val="tx1"/>
                </a:solidFill>
              </a:rPr>
              <a:t>– 3D </a:t>
            </a:r>
            <a:r>
              <a:rPr lang="cs-CZ" altLang="en-US" dirty="0" err="1">
                <a:solidFill>
                  <a:schemeClr val="tx1"/>
                </a:solidFill>
              </a:rPr>
              <a:t>virtual</a:t>
            </a:r>
            <a:r>
              <a:rPr lang="cs-CZ" altLang="en-US" dirty="0">
                <a:solidFill>
                  <a:schemeClr val="tx1"/>
                </a:solidFill>
              </a:rPr>
              <a:t> mobility </a:t>
            </a:r>
            <a:r>
              <a:rPr lang="cs-CZ" altLang="en-US" dirty="0" err="1">
                <a:solidFill>
                  <a:schemeClr val="tx1"/>
                </a:solidFill>
              </a:rPr>
              <a:t>training</a:t>
            </a:r>
            <a:r>
              <a:rPr lang="cs-CZ" altLang="en-US" dirty="0">
                <a:solidFill>
                  <a:schemeClr val="tx1"/>
                </a:solidFill>
              </a:rPr>
              <a:t> (Olomouc) </a:t>
            </a:r>
          </a:p>
          <a:p>
            <a:pPr marL="0" indent="0">
              <a:buNone/>
            </a:pPr>
            <a:endParaRPr lang="cs-CZ" altLang="en-US" dirty="0" smtClean="0"/>
          </a:p>
          <a:p>
            <a:pPr marL="0" indent="0">
              <a:buNone/>
            </a:pPr>
            <a:endParaRPr lang="cs-CZ" altLang="en-US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572" y="1386454"/>
            <a:ext cx="7560000" cy="748080"/>
          </a:xfrm>
        </p:spPr>
        <p:txBody>
          <a:bodyPr/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nearest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5609"/>
              </p:ext>
            </p:extLst>
          </p:nvPr>
        </p:nvGraphicFramePr>
        <p:xfrm>
          <a:off x="337353" y="1868720"/>
          <a:ext cx="8389090" cy="451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545"/>
                <a:gridCol w="419454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Task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Need</a:t>
                      </a:r>
                      <a:r>
                        <a:rPr lang="cs-CZ" baseline="0" dirty="0" smtClean="0"/>
                        <a:t> to </a:t>
                      </a:r>
                      <a:r>
                        <a:rPr lang="cs-CZ" baseline="0" dirty="0" err="1" smtClean="0"/>
                        <a:t>be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sent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To sign the Partnership agreement</a:t>
                      </a:r>
                      <a:r>
                        <a:rPr lang="en-US" baseline="0" noProof="0" dirty="0" smtClean="0"/>
                        <a:t> by institution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Signed</a:t>
                      </a:r>
                      <a:r>
                        <a:rPr lang="en-US" baseline="0" noProof="0" dirty="0" smtClean="0"/>
                        <a:t> agreement in print version with stamp and scanned version on e-mail: </a:t>
                      </a:r>
                      <a:r>
                        <a:rPr lang="en-US" baseline="0" noProof="0" dirty="0" smtClean="0">
                          <a:hlinkClick r:id="rId4"/>
                        </a:rPr>
                        <a:t>pavla.tresterova@upol.cz</a:t>
                      </a:r>
                      <a:r>
                        <a:rPr lang="en-US" baseline="0" noProof="0" dirty="0" smtClean="0"/>
                        <a:t> (as soon as possible) 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To identify</a:t>
                      </a:r>
                      <a:r>
                        <a:rPr lang="en-US" baseline="0" noProof="0" dirty="0" smtClean="0"/>
                        <a:t> group of work team and 2 students with special needs for meeting in </a:t>
                      </a:r>
                      <a:r>
                        <a:rPr lang="en-US" baseline="0" noProof="0" dirty="0" err="1" smtClean="0"/>
                        <a:t>Banska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baseline="0" noProof="0" dirty="0" err="1" smtClean="0"/>
                        <a:t>Bystrica</a:t>
                      </a:r>
                      <a:endParaRPr lang="en-US" noProof="0" dirty="0" smtClean="0"/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Completed</a:t>
                      </a:r>
                      <a:r>
                        <a:rPr lang="en-US" baseline="0" noProof="0" dirty="0" smtClean="0"/>
                        <a:t> excel document with list of members on e-mail: </a:t>
                      </a:r>
                      <a:r>
                        <a:rPr lang="en-US" baseline="0" noProof="0" dirty="0" smtClean="0">
                          <a:hlinkClick r:id="rId5"/>
                        </a:rPr>
                        <a:t>iveta.komarkova@upol.cz</a:t>
                      </a:r>
                      <a:r>
                        <a:rPr lang="en-US" baseline="0" noProof="0" dirty="0" smtClean="0"/>
                        <a:t> </a:t>
                      </a:r>
                      <a:endParaRPr lang="en-US" noProof="0" dirty="0" smtClean="0"/>
                    </a:p>
                    <a:p>
                      <a:r>
                        <a:rPr lang="en-US" noProof="0" dirty="0" smtClean="0"/>
                        <a:t>(as</a:t>
                      </a:r>
                      <a:r>
                        <a:rPr lang="en-US" baseline="0" noProof="0" dirty="0" smtClean="0"/>
                        <a:t> soon as possible)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To manage</a:t>
                      </a:r>
                      <a:r>
                        <a:rPr lang="en-US" baseline="0" noProof="0" dirty="0" smtClean="0"/>
                        <a:t> the trip to </a:t>
                      </a:r>
                      <a:r>
                        <a:rPr lang="en-US" baseline="0" noProof="0" dirty="0" err="1" smtClean="0"/>
                        <a:t>Banska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baseline="0" noProof="0" dirty="0" err="1" smtClean="0"/>
                        <a:t>Bystrica</a:t>
                      </a:r>
                      <a:r>
                        <a:rPr lang="en-US" baseline="0" noProof="0" dirty="0" smtClean="0"/>
                        <a:t> (fly ticket, bus ticket, the list of participants for hotel booking)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List of participants for hotel booking on e-mail: </a:t>
                      </a:r>
                      <a:r>
                        <a:rPr lang="en-US" sz="1772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elena.vallova@umb.sk</a:t>
                      </a:r>
                      <a:r>
                        <a:rPr lang="en-US" sz="1772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72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(as</a:t>
                      </a:r>
                      <a:r>
                        <a:rPr lang="en-US" sz="1772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soon as possible) 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To prepare the presentation for</a:t>
                      </a:r>
                      <a:r>
                        <a:rPr lang="en-US" baseline="0" noProof="0" dirty="0" smtClean="0"/>
                        <a:t> 1 multiplier event in BB (we´ll send you a presentation template with topics during September)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Final</a:t>
                      </a:r>
                      <a:r>
                        <a:rPr lang="en-US" baseline="0" noProof="0" dirty="0" smtClean="0"/>
                        <a:t> presentation on e-mail: </a:t>
                      </a:r>
                      <a:r>
                        <a:rPr lang="en-US" baseline="0" noProof="0" dirty="0" smtClean="0">
                          <a:hlinkClick r:id="rId5"/>
                        </a:rPr>
                        <a:t>iveta.komarkova@upol.cz</a:t>
                      </a:r>
                      <a:r>
                        <a:rPr lang="en-US" baseline="0" noProof="0" dirty="0" smtClean="0"/>
                        <a:t> (before 30. 10. 2019) 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0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description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Reflection of National and European Identity in the New Millennium (NAETINEM) 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 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Project No. </a:t>
            </a:r>
            <a:r>
              <a:rPr lang="cs-CZ" sz="1800" b="1" dirty="0">
                <a:solidFill>
                  <a:schemeClr val="tx1"/>
                </a:solidFill>
              </a:rPr>
              <a:t>2019-1-CZ01-KA203-061227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Project duration: 36 months (01.09.2019 – </a:t>
            </a:r>
            <a:r>
              <a:rPr lang="en-GB" sz="1800" dirty="0" smtClean="0">
                <a:solidFill>
                  <a:schemeClr val="tx1"/>
                </a:solidFill>
              </a:rPr>
              <a:t>31.08.202</a:t>
            </a:r>
            <a:r>
              <a:rPr lang="cs-CZ" sz="1800" dirty="0" smtClean="0">
                <a:solidFill>
                  <a:schemeClr val="tx1"/>
                </a:solidFill>
              </a:rPr>
              <a:t>1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Maximum grant amount:  </a:t>
            </a:r>
            <a:r>
              <a:rPr lang="en-GB" sz="1800" b="1" dirty="0">
                <a:solidFill>
                  <a:schemeClr val="tx1"/>
                </a:solidFill>
              </a:rPr>
              <a:t>240 414,00 EUR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Lead </a:t>
            </a:r>
            <a:r>
              <a:rPr lang="en-GB" sz="1800" dirty="0">
                <a:solidFill>
                  <a:schemeClr val="tx1"/>
                </a:solidFill>
              </a:rPr>
              <a:t>partner: </a:t>
            </a:r>
            <a:r>
              <a:rPr lang="en-GB" sz="1800" dirty="0" err="1">
                <a:solidFill>
                  <a:schemeClr val="tx1"/>
                </a:solidFill>
              </a:rPr>
              <a:t>Palacky</a:t>
            </a:r>
            <a:r>
              <a:rPr lang="en-GB" sz="1800" dirty="0">
                <a:solidFill>
                  <a:schemeClr val="tx1"/>
                </a:solidFill>
              </a:rPr>
              <a:t> University in Olomouc, Czech Republic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Partners: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</a:rPr>
              <a:t>Paedagogische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Hochschule</a:t>
            </a:r>
            <a:r>
              <a:rPr lang="en-GB" sz="1800" dirty="0">
                <a:solidFill>
                  <a:schemeClr val="tx1"/>
                </a:solidFill>
              </a:rPr>
              <a:t> in Heidelberg, Germany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Northumbria University in Newcastle, United Kingdom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</a:rPr>
              <a:t>Matej</a:t>
            </a:r>
            <a:r>
              <a:rPr lang="en-GB" sz="1800" dirty="0">
                <a:solidFill>
                  <a:schemeClr val="tx1"/>
                </a:solidFill>
              </a:rPr>
              <a:t> Bel University in </a:t>
            </a:r>
            <a:r>
              <a:rPr lang="en-GB" sz="1800" dirty="0" err="1">
                <a:solidFill>
                  <a:schemeClr val="tx1"/>
                </a:solidFill>
              </a:rPr>
              <a:t>Banska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Bystrica</a:t>
            </a:r>
            <a:r>
              <a:rPr lang="en-GB" sz="1800" dirty="0">
                <a:solidFill>
                  <a:schemeClr val="tx1"/>
                </a:solidFill>
              </a:rPr>
              <a:t>, Slovak Republic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14" y="3683839"/>
            <a:ext cx="2880186" cy="27739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236688"/>
            <a:ext cx="7560000" cy="748080"/>
          </a:xfrm>
        </p:spPr>
        <p:txBody>
          <a:bodyPr/>
          <a:lstStyle/>
          <a:p>
            <a:pPr algn="ctr"/>
            <a:r>
              <a:rPr lang="cs-CZ" dirty="0" err="1" smtClean="0"/>
              <a:t>That´s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!  (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altLang="en-US" dirty="0" smtClean="0"/>
          </a:p>
          <a:p>
            <a:pPr marL="0" indent="0" algn="ctr">
              <a:buNone/>
            </a:pPr>
            <a:r>
              <a:rPr lang="cs-CZ" altLang="en-US" sz="2500" dirty="0" err="1" smtClean="0"/>
              <a:t>Looking</a:t>
            </a:r>
            <a:r>
              <a:rPr lang="cs-CZ" altLang="en-US" sz="2500" dirty="0" smtClean="0"/>
              <a:t> forward </a:t>
            </a:r>
            <a:r>
              <a:rPr lang="cs-CZ" altLang="en-US" sz="2500" dirty="0" err="1" smtClean="0"/>
              <a:t>seeing</a:t>
            </a:r>
            <a:r>
              <a:rPr lang="cs-CZ" altLang="en-US" sz="2500" dirty="0" smtClean="0"/>
              <a:t> </a:t>
            </a:r>
            <a:r>
              <a:rPr lang="cs-CZ" altLang="en-US" sz="2500" dirty="0" err="1" smtClean="0"/>
              <a:t>you</a:t>
            </a:r>
            <a:r>
              <a:rPr lang="cs-CZ" altLang="en-US" sz="2500" dirty="0" smtClean="0"/>
              <a:t> </a:t>
            </a:r>
          </a:p>
          <a:p>
            <a:pPr marL="0" indent="0" algn="ctr">
              <a:buNone/>
            </a:pPr>
            <a:r>
              <a:rPr lang="cs-CZ" altLang="en-US" sz="2500" dirty="0" smtClean="0"/>
              <a:t>in </a:t>
            </a:r>
            <a:r>
              <a:rPr lang="cs-CZ" altLang="en-US" sz="2500" dirty="0" err="1" smtClean="0"/>
              <a:t>Banska</a:t>
            </a:r>
            <a:r>
              <a:rPr lang="cs-CZ" altLang="en-US" sz="2500" dirty="0" smtClean="0"/>
              <a:t> Bystrica (30. – 31. 10. 2019)!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aims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cs-CZ" sz="1800" dirty="0" err="1" smtClean="0">
                <a:solidFill>
                  <a:schemeClr val="tx1"/>
                </a:solidFill>
              </a:rPr>
              <a:t>Current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view</a:t>
            </a:r>
            <a:r>
              <a:rPr lang="cs-CZ" sz="1800" dirty="0" smtClean="0">
                <a:solidFill>
                  <a:schemeClr val="tx1"/>
                </a:solidFill>
              </a:rPr>
              <a:t> on </a:t>
            </a:r>
            <a:r>
              <a:rPr lang="cs-CZ" sz="1800" b="1" dirty="0" smtClean="0">
                <a:solidFill>
                  <a:schemeClr val="tx1"/>
                </a:solidFill>
              </a:rPr>
              <a:t>EU </a:t>
            </a:r>
            <a:r>
              <a:rPr lang="cs-CZ" sz="1800" b="1" dirty="0" err="1" smtClean="0">
                <a:solidFill>
                  <a:schemeClr val="tx1"/>
                </a:solidFill>
              </a:rPr>
              <a:t>citizenship</a:t>
            </a:r>
            <a:r>
              <a:rPr lang="cs-CZ" sz="1800" b="1" dirty="0" smtClean="0">
                <a:solidFill>
                  <a:schemeClr val="tx1"/>
                </a:solidFill>
              </a:rPr>
              <a:t> and </a:t>
            </a:r>
            <a:r>
              <a:rPr lang="cs-CZ" sz="1800" b="1" dirty="0" err="1" smtClean="0">
                <a:solidFill>
                  <a:schemeClr val="tx1"/>
                </a:solidFill>
              </a:rPr>
              <a:t>national</a:t>
            </a:r>
            <a:r>
              <a:rPr lang="cs-CZ" sz="1800" b="1" dirty="0" smtClean="0">
                <a:solidFill>
                  <a:schemeClr val="tx1"/>
                </a:solidFill>
              </a:rPr>
              <a:t> identity </a:t>
            </a:r>
            <a:r>
              <a:rPr lang="cs-CZ" sz="1800" dirty="0" smtClean="0">
                <a:solidFill>
                  <a:schemeClr val="tx1"/>
                </a:solidFill>
              </a:rPr>
              <a:t>and </a:t>
            </a:r>
            <a:r>
              <a:rPr lang="cs-CZ" sz="1800" dirty="0" err="1" smtClean="0">
                <a:solidFill>
                  <a:schemeClr val="tx1"/>
                </a:solidFill>
              </a:rPr>
              <a:t>their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reflexion</a:t>
            </a:r>
            <a:r>
              <a:rPr lang="cs-CZ" sz="1800" dirty="0" smtClean="0">
                <a:solidFill>
                  <a:schemeClr val="tx1"/>
                </a:solidFill>
              </a:rPr>
              <a:t> in </a:t>
            </a:r>
            <a:r>
              <a:rPr lang="cs-CZ" sz="1800" dirty="0" err="1" smtClean="0">
                <a:solidFill>
                  <a:schemeClr val="tx1"/>
                </a:solidFill>
              </a:rPr>
              <a:t>the</a:t>
            </a:r>
            <a:r>
              <a:rPr lang="cs-CZ" sz="1800" dirty="0" smtClean="0">
                <a:solidFill>
                  <a:schemeClr val="tx1"/>
                </a:solidFill>
              </a:rPr>
              <a:t> partner </a:t>
            </a:r>
            <a:r>
              <a:rPr lang="cs-CZ" sz="1800" dirty="0" err="1" smtClean="0">
                <a:solidFill>
                  <a:schemeClr val="tx1"/>
                </a:solidFill>
              </a:rPr>
              <a:t>countries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cs-CZ" sz="1800" b="1" dirty="0" err="1" smtClean="0">
                <a:solidFill>
                  <a:schemeClr val="tx1"/>
                </a:solidFill>
              </a:rPr>
              <a:t>Innovation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of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university and </a:t>
            </a:r>
            <a:r>
              <a:rPr lang="cs-CZ" sz="1800" dirty="0" err="1" smtClean="0">
                <a:solidFill>
                  <a:schemeClr val="tx1"/>
                </a:solidFill>
              </a:rPr>
              <a:t>secondary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schools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curricula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Civics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History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Language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Literature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cs-CZ" sz="1800" dirty="0" err="1" smtClean="0">
                <a:solidFill>
                  <a:schemeClr val="tx1"/>
                </a:solidFill>
              </a:rPr>
              <a:t>Innovation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university </a:t>
            </a:r>
            <a:r>
              <a:rPr lang="cs-CZ" sz="1800" dirty="0" err="1" smtClean="0">
                <a:solidFill>
                  <a:schemeClr val="tx1"/>
                </a:solidFill>
              </a:rPr>
              <a:t>teaching</a:t>
            </a:r>
            <a:r>
              <a:rPr lang="cs-CZ" sz="1800" dirty="0" smtClean="0">
                <a:solidFill>
                  <a:schemeClr val="tx1"/>
                </a:solidFill>
              </a:rPr>
              <a:t> by </a:t>
            </a:r>
            <a:r>
              <a:rPr lang="cs-CZ" sz="1800" b="1" dirty="0" err="1" smtClean="0">
                <a:solidFill>
                  <a:schemeClr val="tx1"/>
                </a:solidFill>
              </a:rPr>
              <a:t>using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new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digital</a:t>
            </a:r>
            <a:r>
              <a:rPr lang="cs-CZ" sz="1800" b="1" dirty="0" smtClean="0">
                <a:solidFill>
                  <a:schemeClr val="tx1"/>
                </a:solidFill>
              </a:rPr>
              <a:t> technology </a:t>
            </a:r>
            <a:r>
              <a:rPr lang="cs-CZ" sz="1800" dirty="0" smtClean="0">
                <a:solidFill>
                  <a:schemeClr val="tx1"/>
                </a:solidFill>
              </a:rPr>
              <a:t>(3D </a:t>
            </a:r>
            <a:r>
              <a:rPr lang="cs-CZ" sz="1800" dirty="0" err="1" smtClean="0">
                <a:solidFill>
                  <a:schemeClr val="tx1"/>
                </a:solidFill>
              </a:rPr>
              <a:t>virtual</a:t>
            </a:r>
            <a:r>
              <a:rPr lang="cs-CZ" sz="1800" dirty="0" smtClean="0">
                <a:solidFill>
                  <a:schemeClr val="tx1"/>
                </a:solidFill>
              </a:rPr>
              <a:t> reality) 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tx1"/>
                </a:solidFill>
              </a:rPr>
              <a:t>Relates</a:t>
            </a:r>
            <a:r>
              <a:rPr lang="cs-CZ" sz="1800" dirty="0" smtClean="0">
                <a:solidFill>
                  <a:schemeClr val="tx1"/>
                </a:solidFill>
              </a:rPr>
              <a:t> to these Erasmus+ </a:t>
            </a:r>
            <a:r>
              <a:rPr lang="cs-CZ" sz="1800" dirty="0" err="1" smtClean="0">
                <a:solidFill>
                  <a:schemeClr val="tx1"/>
                </a:solidFill>
              </a:rPr>
              <a:t>topics</a:t>
            </a:r>
            <a:r>
              <a:rPr lang="cs-CZ" sz="1800" dirty="0" smtClean="0">
                <a:solidFill>
                  <a:schemeClr val="tx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EU Citizenship, EU awareness and Democracy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ICT </a:t>
            </a:r>
            <a:r>
              <a:rPr lang="cs-CZ" sz="1800" dirty="0" smtClean="0">
                <a:solidFill>
                  <a:schemeClr val="tx1"/>
                </a:solidFill>
              </a:rPr>
              <a:t>–  </a:t>
            </a:r>
            <a:r>
              <a:rPr lang="cs-CZ" sz="1800" dirty="0" err="1">
                <a:solidFill>
                  <a:schemeClr val="tx1"/>
                </a:solidFill>
              </a:rPr>
              <a:t>new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technologies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– </a:t>
            </a:r>
            <a:r>
              <a:rPr lang="cs-CZ" sz="1800" dirty="0" err="1" smtClean="0">
                <a:solidFill>
                  <a:schemeClr val="tx1"/>
                </a:solidFill>
              </a:rPr>
              <a:t>digital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competences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innovative curricula/educational methods/development of training courses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outputs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 Project </a:t>
            </a:r>
            <a:r>
              <a:rPr lang="cs-CZ" sz="1800" dirty="0" err="1" smtClean="0">
                <a:solidFill>
                  <a:schemeClr val="tx1"/>
                </a:solidFill>
              </a:rPr>
              <a:t>website</a:t>
            </a:r>
            <a:r>
              <a:rPr lang="cs-CZ" sz="1800" dirty="0" smtClean="0">
                <a:solidFill>
                  <a:schemeClr val="tx1"/>
                </a:solidFill>
              </a:rPr>
              <a:t> + </a:t>
            </a:r>
            <a:r>
              <a:rPr lang="cs-CZ" sz="1800" dirty="0" err="1" smtClean="0">
                <a:solidFill>
                  <a:schemeClr val="tx1"/>
                </a:solidFill>
              </a:rPr>
              <a:t>Facebook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Olomouc)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 </a:t>
            </a:r>
            <a:r>
              <a:rPr lang="cs-CZ" sz="1800" dirty="0" err="1" smtClean="0">
                <a:solidFill>
                  <a:schemeClr val="tx1"/>
                </a:solidFill>
              </a:rPr>
              <a:t>virtual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room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for</a:t>
            </a:r>
            <a:r>
              <a:rPr lang="cs-CZ" sz="1800" dirty="0" smtClean="0">
                <a:solidFill>
                  <a:schemeClr val="tx1"/>
                </a:solidFill>
              </a:rPr>
              <a:t> mobility in 3D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Olomouc)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26 </a:t>
            </a:r>
            <a:r>
              <a:rPr lang="cs-CZ" sz="1800" dirty="0" err="1" smtClean="0">
                <a:solidFill>
                  <a:schemeClr val="tx1"/>
                </a:solidFill>
              </a:rPr>
              <a:t>Toolkit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teaching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objects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Olomouc)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4 </a:t>
            </a:r>
            <a:r>
              <a:rPr lang="cs-CZ" sz="1800" dirty="0" err="1" smtClean="0">
                <a:solidFill>
                  <a:schemeClr val="tx1"/>
                </a:solidFill>
              </a:rPr>
              <a:t>Factsheets</a:t>
            </a:r>
            <a:r>
              <a:rPr lang="cs-CZ" sz="1800" dirty="0" smtClean="0">
                <a:solidFill>
                  <a:schemeClr val="tx1"/>
                </a:solidFill>
              </a:rPr>
              <a:t> (in 4 </a:t>
            </a:r>
            <a:r>
              <a:rPr lang="cs-CZ" sz="1800" dirty="0" err="1" smtClean="0">
                <a:solidFill>
                  <a:schemeClr val="tx1"/>
                </a:solidFill>
              </a:rPr>
              <a:t>languages</a:t>
            </a:r>
            <a:r>
              <a:rPr lang="cs-CZ" sz="1800" dirty="0" smtClean="0">
                <a:solidFill>
                  <a:schemeClr val="tx1"/>
                </a:solidFill>
              </a:rPr>
              <a:t>)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Heidelberg)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30 </a:t>
            </a:r>
            <a:r>
              <a:rPr lang="cs-CZ" sz="1800" dirty="0" err="1" smtClean="0">
                <a:solidFill>
                  <a:schemeClr val="tx1"/>
                </a:solidFill>
              </a:rPr>
              <a:t>Articles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Newcastle)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 </a:t>
            </a:r>
            <a:r>
              <a:rPr lang="cs-CZ" sz="1800" dirty="0" err="1" smtClean="0">
                <a:solidFill>
                  <a:schemeClr val="tx1"/>
                </a:solidFill>
              </a:rPr>
              <a:t>Questionnaire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students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coordination</a:t>
            </a:r>
            <a:r>
              <a:rPr lang="cs-CZ" sz="1800" dirty="0" smtClean="0">
                <a:solidFill>
                  <a:schemeClr val="tx1"/>
                </a:solidFill>
              </a:rPr>
              <a:t>: </a:t>
            </a:r>
            <a:r>
              <a:rPr lang="cs-CZ" sz="1800" dirty="0" err="1" smtClean="0">
                <a:solidFill>
                  <a:schemeClr val="tx1"/>
                </a:solidFill>
              </a:rPr>
              <a:t>Banska</a:t>
            </a:r>
            <a:r>
              <a:rPr lang="cs-CZ" sz="1800" dirty="0" smtClean="0">
                <a:solidFill>
                  <a:schemeClr val="tx1"/>
                </a:solidFill>
              </a:rPr>
              <a:t> Bystrica)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28 </a:t>
            </a:r>
            <a:r>
              <a:rPr lang="cs-CZ" sz="1800" dirty="0" err="1" smtClean="0">
                <a:solidFill>
                  <a:schemeClr val="tx1"/>
                </a:solidFill>
              </a:rPr>
              <a:t>Workshops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students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during</a:t>
            </a:r>
            <a:r>
              <a:rPr lang="cs-CZ" sz="1800" dirty="0" smtClean="0">
                <a:solidFill>
                  <a:schemeClr val="tx1"/>
                </a:solidFill>
              </a:rPr>
              <a:t> mobility (</a:t>
            </a:r>
            <a:r>
              <a:rPr lang="cs-CZ" sz="1800" dirty="0" err="1" smtClean="0">
                <a:solidFill>
                  <a:schemeClr val="tx1"/>
                </a:solidFill>
              </a:rPr>
              <a:t>all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partners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12 </a:t>
            </a:r>
            <a:r>
              <a:rPr lang="cs-CZ" sz="1800" dirty="0" err="1" smtClean="0">
                <a:solidFill>
                  <a:schemeClr val="tx1"/>
                </a:solidFill>
              </a:rPr>
              <a:t>Workshops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for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teachers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during</a:t>
            </a:r>
            <a:r>
              <a:rPr lang="cs-CZ" sz="1800" dirty="0" smtClean="0">
                <a:solidFill>
                  <a:schemeClr val="tx1"/>
                </a:solidFill>
              </a:rPr>
              <a:t> mobility (</a:t>
            </a:r>
            <a:r>
              <a:rPr lang="cs-CZ" sz="1800" dirty="0" err="1" smtClean="0">
                <a:solidFill>
                  <a:schemeClr val="tx1"/>
                </a:solidFill>
              </a:rPr>
              <a:t>all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partners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36 </a:t>
            </a:r>
            <a:r>
              <a:rPr lang="cs-CZ" sz="1800" dirty="0" err="1" smtClean="0">
                <a:solidFill>
                  <a:schemeClr val="tx1"/>
                </a:solidFill>
              </a:rPr>
              <a:t>Presentations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at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multiplier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events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all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partners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outputs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2238802"/>
            <a:ext cx="7507844" cy="19228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99" y="4371534"/>
            <a:ext cx="7507844" cy="12192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9999" y="5683221"/>
            <a:ext cx="547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UP = Palacky University Olomouc, PH = </a:t>
            </a:r>
            <a:r>
              <a:rPr lang="cs-CZ" sz="1200" dirty="0" err="1" smtClean="0"/>
              <a:t>Paedagogische</a:t>
            </a:r>
            <a:r>
              <a:rPr lang="cs-CZ" sz="1200" dirty="0" smtClean="0"/>
              <a:t> </a:t>
            </a:r>
            <a:r>
              <a:rPr lang="cs-CZ" sz="1200" dirty="0" err="1" smtClean="0"/>
              <a:t>Hochschule</a:t>
            </a:r>
            <a:r>
              <a:rPr lang="cs-CZ" sz="1200" dirty="0" smtClean="0"/>
              <a:t> Heidelberg, </a:t>
            </a:r>
          </a:p>
          <a:p>
            <a:r>
              <a:rPr lang="cs-CZ" sz="1200" dirty="0" smtClean="0"/>
              <a:t>NU = </a:t>
            </a:r>
            <a:r>
              <a:rPr lang="cs-CZ" sz="1200" dirty="0" err="1" smtClean="0"/>
              <a:t>Northumbria</a:t>
            </a:r>
            <a:r>
              <a:rPr lang="cs-CZ" sz="1200" dirty="0" smtClean="0"/>
              <a:t> University Newcastle, MBU = Matej Bel University </a:t>
            </a:r>
            <a:r>
              <a:rPr lang="cs-CZ" sz="1200" dirty="0" err="1" smtClean="0"/>
              <a:t>Banska</a:t>
            </a:r>
            <a:r>
              <a:rPr lang="cs-CZ" sz="1200" dirty="0" smtClean="0"/>
              <a:t> Bystrica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099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to do?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150" y="2190576"/>
            <a:ext cx="52197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Project </a:t>
            </a:r>
            <a:r>
              <a:rPr lang="cs-CZ" dirty="0" err="1" smtClean="0"/>
              <a:t>activities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_tradnl" sz="1800" dirty="0" smtClean="0">
                <a:solidFill>
                  <a:schemeClr val="tx1"/>
                </a:solidFill>
              </a:rPr>
              <a:t>Mapping </a:t>
            </a:r>
            <a:r>
              <a:rPr lang="es-ES_tradnl" sz="1800" dirty="0">
                <a:solidFill>
                  <a:schemeClr val="tx1"/>
                </a:solidFill>
              </a:rPr>
              <a:t>of </a:t>
            </a:r>
            <a:r>
              <a:rPr lang="es-ES_tradnl" sz="1800" dirty="0" smtClean="0">
                <a:solidFill>
                  <a:schemeClr val="tx1"/>
                </a:solidFill>
              </a:rPr>
              <a:t>existing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view</a:t>
            </a:r>
            <a:r>
              <a:rPr lang="cs-CZ" sz="1800" dirty="0" smtClean="0">
                <a:solidFill>
                  <a:schemeClr val="tx1"/>
                </a:solidFill>
              </a:rPr>
              <a:t> on </a:t>
            </a:r>
            <a:r>
              <a:rPr lang="cs-CZ" sz="1800" dirty="0" err="1" smtClean="0">
                <a:solidFill>
                  <a:schemeClr val="tx1"/>
                </a:solidFill>
              </a:rPr>
              <a:t>topics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EU </a:t>
            </a:r>
            <a:r>
              <a:rPr lang="cs-CZ" sz="1800" dirty="0" err="1" smtClean="0">
                <a:solidFill>
                  <a:schemeClr val="tx1"/>
                </a:solidFill>
              </a:rPr>
              <a:t>citizenship</a:t>
            </a:r>
            <a:r>
              <a:rPr lang="cs-CZ" sz="1800" dirty="0" smtClean="0">
                <a:solidFill>
                  <a:schemeClr val="tx1"/>
                </a:solidFill>
              </a:rPr>
              <a:t> and </a:t>
            </a:r>
            <a:r>
              <a:rPr lang="cs-CZ" sz="1800" dirty="0" err="1" smtClean="0">
                <a:solidFill>
                  <a:schemeClr val="tx1"/>
                </a:solidFill>
              </a:rPr>
              <a:t>national</a:t>
            </a:r>
            <a:r>
              <a:rPr lang="cs-CZ" sz="1800" dirty="0" smtClean="0">
                <a:solidFill>
                  <a:schemeClr val="tx1"/>
                </a:solidFill>
              </a:rPr>
              <a:t> identity</a:t>
            </a:r>
            <a:r>
              <a:rPr lang="es-ES_tradnl" sz="1800" dirty="0" smtClean="0">
                <a:solidFill>
                  <a:schemeClr val="tx1"/>
                </a:solidFill>
              </a:rPr>
              <a:t> </a:t>
            </a:r>
            <a:endParaRPr lang="cs-CZ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 </a:t>
            </a:r>
            <a:r>
              <a:rPr lang="es-ES_tradnl" sz="1800" dirty="0" smtClean="0">
                <a:solidFill>
                  <a:schemeClr val="tx1"/>
                </a:solidFill>
              </a:rPr>
              <a:t>Baseline </a:t>
            </a:r>
            <a:r>
              <a:rPr lang="es-ES_tradnl" sz="1800" dirty="0">
                <a:solidFill>
                  <a:schemeClr val="tx1"/>
                </a:solidFill>
              </a:rPr>
              <a:t>survey – </a:t>
            </a:r>
            <a:r>
              <a:rPr lang="cs-CZ" sz="1800" dirty="0" smtClean="0">
                <a:solidFill>
                  <a:schemeClr val="tx1"/>
                </a:solidFill>
              </a:rPr>
              <a:t>university </a:t>
            </a:r>
            <a:r>
              <a:rPr lang="cs-CZ" sz="1800" dirty="0" err="1" smtClean="0">
                <a:solidFill>
                  <a:schemeClr val="tx1"/>
                </a:solidFill>
              </a:rPr>
              <a:t>students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4 </a:t>
            </a:r>
            <a:r>
              <a:rPr lang="es-ES_tradnl" sz="1800" dirty="0" smtClean="0">
                <a:solidFill>
                  <a:schemeClr val="tx1"/>
                </a:solidFill>
              </a:rPr>
              <a:t>Transnational events</a:t>
            </a:r>
            <a:r>
              <a:rPr lang="cs-CZ" sz="1800" dirty="0" smtClean="0">
                <a:solidFill>
                  <a:schemeClr val="tx1"/>
                </a:solidFill>
              </a:rPr>
              <a:t> (meeting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partners</a:t>
            </a:r>
            <a:r>
              <a:rPr lang="cs-CZ" sz="1800" dirty="0" smtClean="0">
                <a:solidFill>
                  <a:schemeClr val="tx1"/>
                </a:solidFill>
              </a:rPr>
              <a:t> in </a:t>
            </a:r>
            <a:r>
              <a:rPr lang="cs-CZ" sz="1800" dirty="0" err="1" smtClean="0">
                <a:solidFill>
                  <a:schemeClr val="tx1"/>
                </a:solidFill>
              </a:rPr>
              <a:t>project</a:t>
            </a:r>
            <a:r>
              <a:rPr lang="cs-CZ" sz="1800" dirty="0" smtClean="0">
                <a:solidFill>
                  <a:schemeClr val="tx1"/>
                </a:solidFill>
              </a:rPr>
              <a:t> management </a:t>
            </a:r>
            <a:r>
              <a:rPr lang="cs-CZ" sz="1800" dirty="0" err="1" smtClean="0">
                <a:solidFill>
                  <a:schemeClr val="tx1"/>
                </a:solidFill>
              </a:rPr>
              <a:t>issues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4 </a:t>
            </a:r>
            <a:r>
              <a:rPr lang="es-ES_tradnl" sz="1800" dirty="0" smtClean="0">
                <a:solidFill>
                  <a:schemeClr val="tx1"/>
                </a:solidFill>
              </a:rPr>
              <a:t>Multiplier events</a:t>
            </a:r>
            <a:r>
              <a:rPr lang="cs-CZ" sz="1800" dirty="0" smtClean="0">
                <a:solidFill>
                  <a:schemeClr val="tx1"/>
                </a:solidFill>
              </a:rPr>
              <a:t> (meeting on </a:t>
            </a:r>
            <a:r>
              <a:rPr lang="cs-CZ" sz="1800" dirty="0" err="1" smtClean="0">
                <a:solidFill>
                  <a:schemeClr val="tx1"/>
                </a:solidFill>
              </a:rPr>
              <a:t>topic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with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regional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stakeholders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6 </a:t>
            </a:r>
            <a:r>
              <a:rPr lang="es-ES_tradnl" sz="1800" dirty="0" smtClean="0">
                <a:solidFill>
                  <a:schemeClr val="tx1"/>
                </a:solidFill>
              </a:rPr>
              <a:t>On-line </a:t>
            </a:r>
            <a:r>
              <a:rPr lang="es-ES_tradnl" sz="1800" dirty="0">
                <a:solidFill>
                  <a:schemeClr val="tx1"/>
                </a:solidFill>
              </a:rPr>
              <a:t>planning </a:t>
            </a:r>
            <a:r>
              <a:rPr lang="es-ES_tradnl" sz="1800" dirty="0" smtClean="0">
                <a:solidFill>
                  <a:schemeClr val="tx1"/>
                </a:solidFill>
              </a:rPr>
              <a:t>meetings</a:t>
            </a:r>
            <a:r>
              <a:rPr lang="cs-CZ" sz="1800" dirty="0" smtClean="0">
                <a:solidFill>
                  <a:schemeClr val="tx1"/>
                </a:solidFill>
              </a:rPr>
              <a:t> (via </a:t>
            </a:r>
            <a:r>
              <a:rPr lang="cs-CZ" sz="1800" dirty="0" err="1" smtClean="0">
                <a:solidFill>
                  <a:schemeClr val="tx1"/>
                </a:solidFill>
              </a:rPr>
              <a:t>CisCo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WebEx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1 </a:t>
            </a:r>
            <a:r>
              <a:rPr lang="cs-CZ" sz="1800" dirty="0" err="1" smtClean="0">
                <a:solidFill>
                  <a:schemeClr val="tx1"/>
                </a:solidFill>
              </a:rPr>
              <a:t>Virtual</a:t>
            </a:r>
            <a:r>
              <a:rPr lang="cs-CZ" sz="1800" dirty="0" smtClean="0">
                <a:solidFill>
                  <a:schemeClr val="tx1"/>
                </a:solidFill>
              </a:rPr>
              <a:t> and </a:t>
            </a:r>
            <a:r>
              <a:rPr lang="cs-CZ" sz="1800" dirty="0" err="1" smtClean="0">
                <a:solidFill>
                  <a:schemeClr val="tx1"/>
                </a:solidFill>
              </a:rPr>
              <a:t>real</a:t>
            </a:r>
            <a:r>
              <a:rPr lang="cs-CZ" sz="1800" dirty="0" smtClean="0">
                <a:solidFill>
                  <a:schemeClr val="tx1"/>
                </a:solidFill>
              </a:rPr>
              <a:t> mobility </a:t>
            </a:r>
            <a:r>
              <a:rPr lang="cs-CZ" sz="1800" dirty="0" err="1" smtClean="0">
                <a:solidFill>
                  <a:schemeClr val="tx1"/>
                </a:solidFill>
              </a:rPr>
              <a:t>of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teachers</a:t>
            </a:r>
            <a:r>
              <a:rPr lang="cs-CZ" sz="1800" dirty="0" smtClean="0">
                <a:solidFill>
                  <a:schemeClr val="tx1"/>
                </a:solidFill>
              </a:rPr>
              <a:t> and </a:t>
            </a:r>
            <a:r>
              <a:rPr lang="cs-CZ" sz="1800" dirty="0" err="1" smtClean="0">
                <a:solidFill>
                  <a:schemeClr val="tx1"/>
                </a:solidFill>
              </a:rPr>
              <a:t>students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endParaRPr lang="es-ES_trad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sz="1800" dirty="0">
                <a:solidFill>
                  <a:schemeClr val="tx1"/>
                </a:solidFill>
              </a:rPr>
              <a:t>Testing, piloting and training </a:t>
            </a:r>
            <a:r>
              <a:rPr lang="es-ES_tradnl" sz="1800" dirty="0" smtClean="0">
                <a:solidFill>
                  <a:schemeClr val="tx1"/>
                </a:solidFill>
              </a:rPr>
              <a:t>events</a:t>
            </a:r>
            <a:endParaRPr lang="cs-CZ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 smtClean="0">
                <a:solidFill>
                  <a:schemeClr val="tx1"/>
                </a:solidFill>
              </a:rPr>
              <a:t>Producing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intellectual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outputs</a:t>
            </a:r>
            <a:r>
              <a:rPr lang="cs-CZ" sz="1800" dirty="0" smtClean="0">
                <a:solidFill>
                  <a:schemeClr val="tx1"/>
                </a:solidFill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</a:rPr>
              <a:t>Toolkit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Articles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Factsheets</a:t>
            </a:r>
            <a:r>
              <a:rPr lang="cs-CZ" sz="1800" dirty="0" smtClean="0">
                <a:solidFill>
                  <a:schemeClr val="tx1"/>
                </a:solidFill>
              </a:rPr>
              <a:t>) </a:t>
            </a:r>
            <a:endParaRPr lang="es-ES_tradnl" sz="1800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Project management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43" y="629218"/>
            <a:ext cx="2096347" cy="562202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812" y="2283360"/>
            <a:ext cx="60483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415</TotalTime>
  <Words>1708</Words>
  <Application>Microsoft Office PowerPoint</Application>
  <PresentationFormat>Vlastní</PresentationFormat>
  <Paragraphs>293</Paragraphs>
  <Slides>31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Motiv Office</vt:lpstr>
      <vt:lpstr>Reflection of National and European Identity  in the New Millennium (NAETINEM) </vt:lpstr>
      <vt:lpstr>Welcome!     Willkommen!     Vitajte!     Vítejte! </vt:lpstr>
      <vt:lpstr>Project description   </vt:lpstr>
      <vt:lpstr>Project main aims   </vt:lpstr>
      <vt:lpstr>Project outputs   </vt:lpstr>
      <vt:lpstr>Project outputs   </vt:lpstr>
      <vt:lpstr>What are we going to do?    </vt:lpstr>
      <vt:lpstr>Project activities   </vt:lpstr>
      <vt:lpstr>Project management    </vt:lpstr>
      <vt:lpstr>Time Schedule    </vt:lpstr>
      <vt:lpstr>   </vt:lpstr>
      <vt:lpstr>   </vt:lpstr>
      <vt:lpstr>   </vt:lpstr>
      <vt:lpstr>   </vt:lpstr>
      <vt:lpstr>Administrative management   </vt:lpstr>
      <vt:lpstr>Financial management   </vt:lpstr>
      <vt:lpstr>Project management and implementation   </vt:lpstr>
      <vt:lpstr>   </vt:lpstr>
      <vt:lpstr>   </vt:lpstr>
      <vt:lpstr>   </vt:lpstr>
      <vt:lpstr>Communication tools and publicity   </vt:lpstr>
      <vt:lpstr>Multiplier events (+ Transnational meetings)   </vt:lpstr>
      <vt:lpstr>Local dissemination of results   </vt:lpstr>
      <vt:lpstr>Meeting in Banska Bystrica    </vt:lpstr>
      <vt:lpstr>Banska Bystrica Meeting Programme </vt:lpstr>
      <vt:lpstr>Banska Bystrica Meeting Programme </vt:lpstr>
      <vt:lpstr>Banska Bystrica Meeting Programme </vt:lpstr>
      <vt:lpstr>Banska Bystrica Meeting Programme </vt:lpstr>
      <vt:lpstr>Next nearest steps </vt:lpstr>
      <vt:lpstr>That´s all !  (For now )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maresh</dc:creator>
  <cp:lastModifiedBy>uzivatel</cp:lastModifiedBy>
  <cp:revision>58</cp:revision>
  <dcterms:created xsi:type="dcterms:W3CDTF">2019-09-05T16:41:24Z</dcterms:created>
  <dcterms:modified xsi:type="dcterms:W3CDTF">2019-09-22T21:15:55Z</dcterms:modified>
</cp:coreProperties>
</file>