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65" r:id="rId2"/>
    <p:sldId id="307" r:id="rId3"/>
    <p:sldId id="309" r:id="rId4"/>
    <p:sldId id="310" r:id="rId5"/>
    <p:sldId id="311" r:id="rId6"/>
    <p:sldId id="313" r:id="rId7"/>
    <p:sldId id="314" r:id="rId8"/>
    <p:sldId id="316" r:id="rId9"/>
    <p:sldId id="315" r:id="rId10"/>
    <p:sldId id="317" r:id="rId11"/>
    <p:sldId id="318" r:id="rId12"/>
    <p:sldId id="319" r:id="rId13"/>
    <p:sldId id="320" r:id="rId14"/>
    <p:sldId id="322" r:id="rId15"/>
    <p:sldId id="321" r:id="rId16"/>
  </p:sldIdLst>
  <p:sldSz cx="8999538" cy="6840538"/>
  <p:notesSz cx="6858000" cy="9144000"/>
  <p:defaultTextStyle>
    <a:defPPr>
      <a:defRPr lang="cs-CZ"/>
    </a:defPPr>
    <a:lvl1pPr marL="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1pPr>
    <a:lvl2pPr marL="452537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2pPr>
    <a:lvl3pPr marL="90507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3pPr>
    <a:lvl4pPr marL="1357610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4pPr>
    <a:lvl5pPr marL="181014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5pPr>
    <a:lvl6pPr marL="2262683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6pPr>
    <a:lvl7pPr marL="2715219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7pPr>
    <a:lvl8pPr marL="3167756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8pPr>
    <a:lvl9pPr marL="3620292" algn="l" defTabSz="905073" rtl="0" eaLnBrk="1" latinLnBrk="0" hangingPunct="1">
      <a:defRPr sz="178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esh" initials="m" lastIdx="1" clrIdx="0">
    <p:extLst>
      <p:ext uri="{19B8F6BF-5375-455C-9EA6-DF929625EA0E}">
        <p15:presenceInfo xmlns:p15="http://schemas.microsoft.com/office/powerpoint/2012/main" userId="mare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73" y="86"/>
      </p:cViewPr>
      <p:guideLst>
        <p:guide orient="horz" pos="2154"/>
        <p:guide pos="28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DC1901-92BB-4FDD-BA03-8B5D36861ACA}" type="datetimeFigureOut">
              <a:rPr lang="cs-CZ" smtClean="0"/>
              <a:t>13.12.2021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8588" y="1143000"/>
            <a:ext cx="40608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EE4EC-FC1D-4A5C-A5BA-DA124659C1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03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4815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695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3150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496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16201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568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869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863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887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3529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0900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4076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755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72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8EE4EC-FC1D-4A5C-A5BA-DA124659C1D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526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17" y="2907061"/>
            <a:ext cx="3070104" cy="102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570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1980001"/>
            <a:ext cx="7560000" cy="1612866"/>
          </a:xfrm>
        </p:spPr>
        <p:txBody>
          <a:bodyPr anchor="t">
            <a:normAutofit/>
          </a:bodyPr>
          <a:lstStyle>
            <a:lvl1pPr algn="l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592866"/>
            <a:ext cx="7560000" cy="1552712"/>
          </a:xfrm>
        </p:spPr>
        <p:txBody>
          <a:bodyPr/>
          <a:lstStyle>
            <a:lvl1pPr marL="0" indent="0" algn="l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721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4380949"/>
            <a:ext cx="7560000" cy="982528"/>
          </a:xfrm>
        </p:spPr>
        <p:txBody>
          <a:bodyPr anchor="t">
            <a:normAutofit/>
          </a:bodyPr>
          <a:lstStyle>
            <a:lvl1pPr algn="ctr"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5363477"/>
            <a:ext cx="7560000" cy="945883"/>
          </a:xfrm>
        </p:spPr>
        <p:txBody>
          <a:bodyPr/>
          <a:lstStyle>
            <a:lvl1pPr marL="0" indent="0" algn="ctr">
              <a:buNone/>
              <a:defRPr sz="2362">
                <a:solidFill>
                  <a:schemeClr val="accent2"/>
                </a:solidFill>
              </a:defRPr>
            </a:lvl1pPr>
            <a:lvl2pPr marL="449976" indent="0" algn="ctr">
              <a:buNone/>
              <a:defRPr sz="1968"/>
            </a:lvl2pPr>
            <a:lvl3pPr marL="899952" indent="0" algn="ctr">
              <a:buNone/>
              <a:defRPr sz="1772"/>
            </a:lvl3pPr>
            <a:lvl4pPr marL="1349929" indent="0" algn="ctr">
              <a:buNone/>
              <a:defRPr sz="1575"/>
            </a:lvl4pPr>
            <a:lvl5pPr marL="1799905" indent="0" algn="ctr">
              <a:buNone/>
              <a:defRPr sz="1575"/>
            </a:lvl5pPr>
            <a:lvl6pPr marL="2249881" indent="0" algn="ctr">
              <a:buNone/>
              <a:defRPr sz="1575"/>
            </a:lvl6pPr>
            <a:lvl7pPr marL="2699857" indent="0" algn="ctr">
              <a:buNone/>
              <a:defRPr sz="1575"/>
            </a:lvl7pPr>
            <a:lvl8pPr marL="3149834" indent="0" algn="ctr">
              <a:buNone/>
              <a:defRPr sz="1575"/>
            </a:lvl8pPr>
            <a:lvl9pPr marL="3599810" indent="0" algn="ctr">
              <a:buNone/>
              <a:defRPr sz="1575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80000" y="6450675"/>
            <a:ext cx="6840000" cy="216000"/>
          </a:xfrm>
        </p:spPr>
        <p:txBody>
          <a:bodyPr/>
          <a:lstStyle/>
          <a:p>
            <a:pPr algn="ctr"/>
            <a:r>
              <a:rPr lang="cs-CZ" dirty="0"/>
              <a:t>autor prezentace, datum prezentace, univerzitní oddělení, fakulta, adresa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503" y="1260000"/>
            <a:ext cx="1938532" cy="184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40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34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98" y="2462400"/>
            <a:ext cx="3622702" cy="389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82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58400" y="2368800"/>
            <a:ext cx="3621600" cy="693376"/>
          </a:xfrm>
        </p:spPr>
        <p:txBody>
          <a:bodyPr anchor="b"/>
          <a:lstStyle>
            <a:lvl1pPr marL="0" indent="0">
              <a:buNone/>
              <a:defRPr sz="2362" b="1"/>
            </a:lvl1pPr>
            <a:lvl2pPr marL="449976" indent="0">
              <a:buNone/>
              <a:defRPr sz="1968" b="1"/>
            </a:lvl2pPr>
            <a:lvl3pPr marL="899952" indent="0">
              <a:buNone/>
              <a:defRPr sz="1772" b="1"/>
            </a:lvl3pPr>
            <a:lvl4pPr marL="1349929" indent="0">
              <a:buNone/>
              <a:defRPr sz="1575" b="1"/>
            </a:lvl4pPr>
            <a:lvl5pPr marL="1799905" indent="0">
              <a:buNone/>
              <a:defRPr sz="1575" b="1"/>
            </a:lvl5pPr>
            <a:lvl6pPr marL="2249881" indent="0">
              <a:buNone/>
              <a:defRPr sz="1575" b="1"/>
            </a:lvl6pPr>
            <a:lvl7pPr marL="2699857" indent="0">
              <a:buNone/>
              <a:defRPr sz="1575" b="1"/>
            </a:lvl7pPr>
            <a:lvl8pPr marL="3149834" indent="0">
              <a:buNone/>
              <a:defRPr sz="1575" b="1"/>
            </a:lvl8pPr>
            <a:lvl9pPr marL="3599810" indent="0">
              <a:buNone/>
              <a:defRPr sz="1575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400" y="3151650"/>
            <a:ext cx="3621600" cy="32095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27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47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811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3004102" cy="748800"/>
          </a:xfrm>
        </p:spPr>
        <p:txBody>
          <a:bodyPr anchor="b">
            <a:normAutofit/>
          </a:bodyPr>
          <a:lstStyle>
            <a:lvl1pPr>
              <a:defRPr sz="2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5976" y="1620000"/>
            <a:ext cx="4454024" cy="473328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968"/>
            </a:lvl6pPr>
            <a:lvl7pPr>
              <a:defRPr sz="1968"/>
            </a:lvl7pPr>
            <a:lvl8pPr>
              <a:defRPr sz="1968"/>
            </a:lvl8pPr>
            <a:lvl9pPr>
              <a:defRPr sz="1968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458274"/>
            <a:ext cx="3004102" cy="3902926"/>
          </a:xfrm>
        </p:spPr>
        <p:txBody>
          <a:bodyPr/>
          <a:lstStyle>
            <a:lvl1pPr marL="0" indent="0">
              <a:buNone/>
              <a:defRPr sz="1575"/>
            </a:lvl1pPr>
            <a:lvl2pPr marL="449976" indent="0">
              <a:buNone/>
              <a:defRPr sz="1378"/>
            </a:lvl2pPr>
            <a:lvl3pPr marL="899952" indent="0">
              <a:buNone/>
              <a:defRPr sz="1181"/>
            </a:lvl3pPr>
            <a:lvl4pPr marL="1349929" indent="0">
              <a:buNone/>
              <a:defRPr sz="984"/>
            </a:lvl4pPr>
            <a:lvl5pPr marL="1799905" indent="0">
              <a:buNone/>
              <a:defRPr sz="984"/>
            </a:lvl5pPr>
            <a:lvl6pPr marL="2249881" indent="0">
              <a:buNone/>
              <a:defRPr sz="984"/>
            </a:lvl6pPr>
            <a:lvl7pPr marL="2699857" indent="0">
              <a:buNone/>
              <a:defRPr sz="984"/>
            </a:lvl7pPr>
            <a:lvl8pPr marL="3149834" indent="0">
              <a:buNone/>
              <a:defRPr sz="984"/>
            </a:lvl8pPr>
            <a:lvl9pPr marL="3599810" indent="0">
              <a:buNone/>
              <a:defRPr sz="984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autor prezentace, datum prezentace, univerzitní oddělení, fakulta, adresa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B6205-E093-439F-9685-8F7A4FC3F42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8856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560000" cy="74808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460567"/>
            <a:ext cx="7560000" cy="389866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0000" y="6450675"/>
            <a:ext cx="7118902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autor prezentace, datum prezentace, univerzitní oddělení, fakulta, adresa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63593" y="6450675"/>
            <a:ext cx="316407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03B6205-E093-439F-9685-8F7A4FC3F42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540000"/>
            <a:ext cx="213205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32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3" r:id="rId2"/>
    <p:sldLayoutId id="2147483685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</p:sldLayoutIdLst>
  <p:hf sldNum="0" hdr="0" dt="0"/>
  <p:txStyles>
    <p:titleStyle>
      <a:lvl1pPr algn="l" defTabSz="899952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66700" indent="-266700" algn="l" defTabSz="899952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−"/>
        <a:defRPr sz="200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39750" indent="-27305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8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66700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6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71563" indent="-265113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46200" indent="-27463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−"/>
        <a:defRPr sz="1400" kern="1200">
          <a:solidFill>
            <a:schemeClr val="accent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474869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24846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374822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24798" indent="-224988" algn="l" defTabSz="899952" rtl="0" eaLnBrk="1" latinLnBrk="0" hangingPunct="1">
        <a:lnSpc>
          <a:spcPct val="90000"/>
        </a:lnSpc>
        <a:spcBef>
          <a:spcPts val="492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49976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899952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49929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799905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49881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699857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49834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599810" algn="l" defTabSz="89995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watch?v=cPTwOZWnm6E&amp;ab_channel=VocalNationalAnthem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hyperlink" Target="https://www.youtube.com/watch?v=cPTwOZWnm6E&amp;ab_channel=VocalNationalAnthems" TargetMode="External"/><Relationship Id="rId4" Type="http://schemas.openxmlformats.org/officeDocument/2006/relationships/hyperlink" Target="https://www.youtube.com/watch?v=XDMy0iKpwuc&amp;ab_channel=JanVelebi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lex.cz/clanek/zajimavosti/86121/ceskou-hymnu-pitvame-uz-sto-padesat-let-a-uplne-zbytecne-narodni-pisnicku-neznale-kritizoval-i-peroutka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XDMy0iKpwuc&amp;ab_channel=JanVelebil" TargetMode="External"/><Relationship Id="rId4" Type="http://schemas.openxmlformats.org/officeDocument/2006/relationships/hyperlink" Target="https://www.youtube.com/watch?v=cPTwOZWnm6E&amp;ab_channel=VocalNationalAnthem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653" y="617669"/>
            <a:ext cx="2096347" cy="5622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493" y="598633"/>
            <a:ext cx="2560589" cy="581238"/>
          </a:xfrm>
          <a:prstGeom prst="rect">
            <a:avLst/>
          </a:prstGeom>
        </p:spPr>
      </p:pic>
      <p:sp>
        <p:nvSpPr>
          <p:cNvPr id="7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0" y="5593490"/>
            <a:ext cx="8999537" cy="1117074"/>
          </a:xfrm>
        </p:spPr>
        <p:txBody>
          <a:bodyPr/>
          <a:lstStyle/>
          <a:p>
            <a:pPr algn="ctr"/>
            <a:r>
              <a:rPr lang="cs-CZ" dirty="0" smtClean="0"/>
              <a:t>Project No. 2019-1-CZ01-KA203-061227, </a:t>
            </a:r>
            <a:r>
              <a:rPr lang="en-GB" dirty="0" smtClean="0"/>
              <a:t>Reflection </a:t>
            </a:r>
            <a:r>
              <a:rPr lang="en-GB" dirty="0"/>
              <a:t>of National and European </a:t>
            </a:r>
            <a:r>
              <a:rPr lang="en-GB" dirty="0" smtClean="0"/>
              <a:t>Identity</a:t>
            </a:r>
            <a:r>
              <a:rPr lang="cs-CZ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the New </a:t>
            </a:r>
            <a:r>
              <a:rPr lang="en-GB" dirty="0" smtClean="0"/>
              <a:t>Millennium</a:t>
            </a:r>
            <a:r>
              <a:rPr lang="cs-CZ" dirty="0" smtClean="0"/>
              <a:t> </a:t>
            </a:r>
            <a:r>
              <a:rPr lang="en-GB" dirty="0" smtClean="0"/>
              <a:t>(</a:t>
            </a:r>
            <a:r>
              <a:rPr lang="en-GB" dirty="0"/>
              <a:t>NAETINEM</a:t>
            </a:r>
            <a:r>
              <a:rPr lang="en-GB" dirty="0" smtClean="0"/>
              <a:t>)</a:t>
            </a:r>
            <a:endParaRPr lang="cs-CZ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1" y="4789455"/>
            <a:ext cx="8999537" cy="1362572"/>
          </a:xfrm>
          <a:prstGeom prst="rect">
            <a:avLst/>
          </a:prstGeom>
        </p:spPr>
        <p:txBody>
          <a:bodyPr vert="horz" lIns="0" tIns="0" rIns="0" bIns="0" rtlCol="0" anchor="t">
            <a:normAutofit fontScale="77500" lnSpcReduction="20000"/>
          </a:bodyPr>
          <a:lstStyle>
            <a:lvl1pPr algn="l" defTabSz="89995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cs-CZ" sz="5400" dirty="0" smtClean="0"/>
              <a:t>Státní symboly </a:t>
            </a:r>
          </a:p>
          <a:p>
            <a:pPr algn="ctr">
              <a:lnSpc>
                <a:spcPct val="120000"/>
              </a:lnSpc>
            </a:pPr>
            <a:r>
              <a:rPr lang="cs-CZ" sz="5400" dirty="0" smtClean="0"/>
              <a:t>České republiky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096" y="2064670"/>
            <a:ext cx="3443381" cy="2338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4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Vlajka prezidenta </a:t>
            </a:r>
            <a:br>
              <a:rPr lang="cs-CZ" dirty="0" smtClean="0"/>
            </a:br>
            <a:r>
              <a:rPr lang="cs-CZ" dirty="0" smtClean="0"/>
              <a:t>republiky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3453233" cy="3898669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Vlajka prezidenta republiky (nebo standarta prezidenta České republiky či prezidentská standarta)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Je bílá, s lemem tvořeným plameny střídavě bílými, červenými a modrými. Uprostřed bílého pole je velký státní znak. Pod ním je na červené stuze lemované žlutými (zlatými) lipovými ratolestmi bílý (stříbrný) nápis PRAVDA VÍTĚZÍ.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sz="2900" dirty="0" smtClean="0">
                <a:solidFill>
                  <a:schemeClr val="tx1"/>
                </a:solidFill>
              </a:rPr>
              <a:t>Vlajka prezidenta republiky může být použita k označení sídla prezidenta republiky při jeho pobytu v České republice a k označení dopravního prostředku, který prezident republiky používá.</a:t>
            </a:r>
            <a:endParaRPr lang="cs-CZ" dirty="0" smtClean="0"/>
          </a:p>
          <a:p>
            <a:pPr marL="0" indent="0">
              <a:lnSpc>
                <a:spcPct val="12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546" y="2013192"/>
            <a:ext cx="4105940" cy="405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9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/>
          </a:bodyPr>
          <a:lstStyle/>
          <a:p>
            <a:r>
              <a:rPr lang="cs-CZ" dirty="0" smtClean="0"/>
              <a:t>Vývoj vzhledu vlajky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7" name="Obdélník 6"/>
          <p:cNvSpPr/>
          <p:nvPr/>
        </p:nvSpPr>
        <p:spPr>
          <a:xfrm>
            <a:off x="629693" y="2176142"/>
            <a:ext cx="4238399" cy="6635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prezidentská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vlajka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roku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1918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několikrát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změnila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svou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podobu</a:t>
            </a:r>
            <a:r>
              <a:rPr lang="en-GB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2" descr="160px-Presidential_Standard_of_the_Republic_of_Czechoslovakia_(1918-1939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758" y="3981467"/>
            <a:ext cx="165576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160px-Bohemia_Moravia_President_Standard_1939-1945_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986" y="3998155"/>
            <a:ext cx="1655762" cy="164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7333" y="3976033"/>
            <a:ext cx="1636283" cy="1655763"/>
          </a:xfrm>
          <a:prstGeom prst="rect">
            <a:avLst/>
          </a:prstGeom>
        </p:spPr>
      </p:pic>
      <p:pic>
        <p:nvPicPr>
          <p:cNvPr id="13" name="Picture 9" descr="120px-Flag_of_the_president_of_the_Czech_Republic_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924" y="1674641"/>
            <a:ext cx="1655763" cy="165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6251" y="3998155"/>
            <a:ext cx="1621044" cy="1621044"/>
          </a:xfrm>
          <a:prstGeom prst="rect">
            <a:avLst/>
          </a:prstGeom>
        </p:spPr>
      </p:pic>
      <p:sp>
        <p:nvSpPr>
          <p:cNvPr id="16" name="TextovéPole 15"/>
          <p:cNvSpPr txBox="1"/>
          <p:nvPr/>
        </p:nvSpPr>
        <p:spPr>
          <a:xfrm>
            <a:off x="686801" y="5644393"/>
            <a:ext cx="7580494" cy="91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    1918–1939,                1939–1945                     1960–1990                1990-1992 </a:t>
            </a:r>
          </a:p>
          <a:p>
            <a:r>
              <a:rPr lang="cs-CZ" dirty="0" smtClean="0"/>
              <a:t>    1945–1960                Protektorát Čechy               ČSSR                             ČSFR </a:t>
            </a:r>
          </a:p>
          <a:p>
            <a:r>
              <a:rPr lang="cs-CZ" dirty="0"/>
              <a:t> </a:t>
            </a:r>
            <a:r>
              <a:rPr lang="cs-CZ" dirty="0" smtClean="0"/>
              <a:t>                                        Čechy a Morava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053944" y="3355232"/>
            <a:ext cx="1449382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1993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13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435" y="1323702"/>
            <a:ext cx="4709103" cy="458055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Státní pečeť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3453233" cy="3898669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Tvoří ji velký státní znak podepřený lipovými ratolestmi po stranách, kolem něhož je kopie nápisu "ČESKÁ REPUBLIKA". Státní pečeť uchovává prezident republiky.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Státní pečeť lze použít k pečetění mezinárodních smluv, k pověřovacím listinám diplomatických zástupců a                 v dalších případech, stanoví-li tak zvláštní právní předpis, mezinárodní smlouva, kterou je Česká republika vázána a která byla vyhlášena, nebo je-li to obvyklé.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Vznikla z pečeti Českého království z let 1429-1432, kdy měl každý panovník svou vlastní pečeť.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National</a:t>
            </a:r>
            <a:r>
              <a:rPr lang="cs-CZ" dirty="0" smtClean="0"/>
              <a:t> anthem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54542" y="2488893"/>
            <a:ext cx="2548436" cy="3898669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Státní hymnu tvoří první sloka písně Františka Škroupa (hudba) a Josefa Kajetána Tyla (text) "</a:t>
            </a:r>
            <a:r>
              <a:rPr lang="cs-CZ" i="1" dirty="0" smtClean="0">
                <a:solidFill>
                  <a:schemeClr val="tx1"/>
                </a:solidFill>
              </a:rPr>
              <a:t>Kde domov můj</a:t>
            </a:r>
            <a:r>
              <a:rPr lang="cs-CZ" dirty="0" smtClean="0">
                <a:solidFill>
                  <a:schemeClr val="tx1"/>
                </a:solidFill>
              </a:rPr>
              <a:t>".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Píseň pochází ze hry J. K. Tyla "</a:t>
            </a:r>
            <a:r>
              <a:rPr lang="cs-CZ" i="1" dirty="0" smtClean="0">
                <a:solidFill>
                  <a:schemeClr val="tx1"/>
                </a:solidFill>
              </a:rPr>
              <a:t>Fidlovačka aneb žádný hněv a žádná rvačka</a:t>
            </a:r>
            <a:r>
              <a:rPr lang="cs-CZ" dirty="0" smtClean="0">
                <a:solidFill>
                  <a:schemeClr val="tx1"/>
                </a:solidFill>
              </a:rPr>
              <a:t>" z roku 1834;</a:t>
            </a:r>
          </a:p>
          <a:p>
            <a:pPr algn="just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Státní hymna se může hrát a zpívat o státních svátcích a při jiných příležitostech, je-li to obvyklé.</a:t>
            </a:r>
            <a:endParaRPr lang="cs-CZ" dirty="0" smtClean="0"/>
          </a:p>
          <a:p>
            <a:pPr marL="0" indent="0" algn="just">
              <a:lnSpc>
                <a:spcPct val="12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  <a:p>
            <a:pPr algn="just"/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13317" name="Picture 5" descr="Image result for kde domov můj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249" y="2460567"/>
            <a:ext cx="53530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833257" y="5320937"/>
            <a:ext cx="2883097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 anthem </a:t>
            </a:r>
            <a:r>
              <a:rPr lang="cs-CZ" dirty="0" err="1" smtClean="0"/>
              <a:t>since</a:t>
            </a:r>
            <a:r>
              <a:rPr lang="cs-CZ" dirty="0" smtClean="0"/>
              <a:t> 1918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15861" y="5854249"/>
            <a:ext cx="4241074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4"/>
              </a:rPr>
              <a:t>Hymna online</a:t>
            </a:r>
            <a:endParaRPr lang="cs-CZ" dirty="0"/>
          </a:p>
        </p:txBody>
      </p:sp>
      <p:pic>
        <p:nvPicPr>
          <p:cNvPr id="13322" name="Picture 10" descr="Image result for logo youtub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11" y="5731680"/>
            <a:ext cx="700050" cy="7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Korunovační klenoty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68681"/>
            <a:ext cx="4139383" cy="456725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Neoficiální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symboly</a:t>
            </a:r>
            <a:r>
              <a:rPr lang="en-GB" dirty="0">
                <a:solidFill>
                  <a:schemeClr val="tx1"/>
                </a:solidFill>
              </a:rPr>
              <a:t>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Použív</a:t>
            </a:r>
            <a:r>
              <a:rPr lang="cs-CZ" dirty="0" smtClean="0">
                <a:solidFill>
                  <a:schemeClr val="tx1"/>
                </a:solidFill>
              </a:rPr>
              <a:t>aly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se </a:t>
            </a:r>
            <a:r>
              <a:rPr lang="en-GB" dirty="0" err="1">
                <a:solidFill>
                  <a:schemeClr val="tx1"/>
                </a:solidFill>
              </a:rPr>
              <a:t>při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korunovaci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českých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králů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Obsahují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 err="1">
                <a:solidFill>
                  <a:schemeClr val="tx1"/>
                </a:solidFill>
              </a:rPr>
              <a:t>Svatováclavská</a:t>
            </a:r>
            <a:r>
              <a:rPr lang="en-GB" dirty="0">
                <a:solidFill>
                  <a:schemeClr val="tx1"/>
                </a:solidFill>
              </a:rPr>
              <a:t> koruna (</a:t>
            </a:r>
            <a:r>
              <a:rPr lang="en-GB" dirty="0" err="1">
                <a:solidFill>
                  <a:schemeClr val="tx1"/>
                </a:solidFill>
              </a:rPr>
              <a:t>zhotovená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při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korunovaci</a:t>
            </a:r>
            <a:r>
              <a:rPr lang="en-GB" dirty="0">
                <a:solidFill>
                  <a:schemeClr val="tx1"/>
                </a:solidFill>
              </a:rPr>
              <a:t> Karla IV. </a:t>
            </a:r>
            <a:r>
              <a:rPr lang="en-GB" dirty="0" err="1">
                <a:solidFill>
                  <a:schemeClr val="tx1"/>
                </a:solidFill>
              </a:rPr>
              <a:t>českým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králem</a:t>
            </a:r>
            <a:r>
              <a:rPr lang="en-GB" dirty="0">
                <a:solidFill>
                  <a:schemeClr val="tx1"/>
                </a:solidFill>
              </a:rPr>
              <a:t> v </a:t>
            </a:r>
            <a:r>
              <a:rPr lang="en-GB" dirty="0" err="1">
                <a:solidFill>
                  <a:schemeClr val="tx1"/>
                </a:solidFill>
              </a:rPr>
              <a:t>roce</a:t>
            </a:r>
            <a:r>
              <a:rPr lang="en-GB" dirty="0">
                <a:solidFill>
                  <a:schemeClr val="tx1"/>
                </a:solidFill>
              </a:rPr>
              <a:t> 1346), </a:t>
            </a:r>
            <a:r>
              <a:rPr lang="en-GB" dirty="0" err="1">
                <a:solidFill>
                  <a:schemeClr val="tx1"/>
                </a:solidFill>
              </a:rPr>
              <a:t>žezlo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královské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jablko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korunovační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plášť</a:t>
            </a:r>
            <a:r>
              <a:rPr lang="en-GB" dirty="0">
                <a:solidFill>
                  <a:schemeClr val="tx1"/>
                </a:solidFill>
              </a:rPr>
              <a:t> (camembert).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Jsou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uloženy</a:t>
            </a:r>
            <a:r>
              <a:rPr lang="en-GB" dirty="0">
                <a:solidFill>
                  <a:schemeClr val="tx1"/>
                </a:solidFill>
              </a:rPr>
              <a:t> v </a:t>
            </a:r>
            <a:r>
              <a:rPr lang="en-GB" dirty="0" err="1">
                <a:solidFill>
                  <a:schemeClr val="tx1"/>
                </a:solidFill>
              </a:rPr>
              <a:t>korunní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komoře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jižním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vchodem</a:t>
            </a:r>
            <a:r>
              <a:rPr lang="en-GB" dirty="0">
                <a:solidFill>
                  <a:schemeClr val="tx1"/>
                </a:solidFill>
              </a:rPr>
              <a:t> do </a:t>
            </a:r>
            <a:r>
              <a:rPr lang="en-GB" dirty="0" err="1">
                <a:solidFill>
                  <a:schemeClr val="tx1"/>
                </a:solidFill>
              </a:rPr>
              <a:t>kostela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Víta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Pražském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hradě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Vstupní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dveře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jsou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opatřeny</a:t>
            </a:r>
            <a:r>
              <a:rPr lang="en-GB" dirty="0">
                <a:solidFill>
                  <a:schemeClr val="tx1"/>
                </a:solidFill>
              </a:rPr>
              <a:t> 7 </a:t>
            </a:r>
            <a:r>
              <a:rPr lang="en-GB" dirty="0" err="1">
                <a:solidFill>
                  <a:schemeClr val="tx1"/>
                </a:solidFill>
              </a:rPr>
              <a:t>zámky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jednotlivé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klíče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mají</a:t>
            </a:r>
            <a:r>
              <a:rPr lang="en-GB" dirty="0">
                <a:solidFill>
                  <a:schemeClr val="tx1"/>
                </a:solidFill>
              </a:rPr>
              <a:t>: </a:t>
            </a:r>
            <a:r>
              <a:rPr lang="en-GB" dirty="0" err="1">
                <a:solidFill>
                  <a:schemeClr val="tx1"/>
                </a:solidFill>
              </a:rPr>
              <a:t>prezident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předseda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vlády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arcibiskup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pražský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primátor</a:t>
            </a:r>
            <a:r>
              <a:rPr lang="en-GB" dirty="0">
                <a:solidFill>
                  <a:schemeClr val="tx1"/>
                </a:solidFill>
              </a:rPr>
              <a:t> hl. m. </a:t>
            </a:r>
            <a:r>
              <a:rPr lang="en-GB" dirty="0" err="1">
                <a:solidFill>
                  <a:schemeClr val="tx1"/>
                </a:solidFill>
              </a:rPr>
              <a:t>Prahy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předseda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Senátu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předseda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Poslanecké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sněmovny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děkan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Metropolitní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kapituly</a:t>
            </a:r>
            <a:r>
              <a:rPr lang="en-GB" dirty="0">
                <a:solidFill>
                  <a:schemeClr val="tx1"/>
                </a:solidFill>
              </a:rPr>
              <a:t> u </a:t>
            </a:r>
            <a:r>
              <a:rPr lang="en-GB" dirty="0" err="1">
                <a:solidFill>
                  <a:schemeClr val="tx1"/>
                </a:solidFill>
              </a:rPr>
              <a:t>sv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Víta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5999" y="1912608"/>
            <a:ext cx="3797447" cy="281550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6218456" y="4837437"/>
            <a:ext cx="2781082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hlinkClick r:id="rId4"/>
              </a:rPr>
              <a:t>Video Korunovační klenoty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7" name="Picture 10" descr="Image result for logo youtub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098" y="4670699"/>
            <a:ext cx="700050" cy="7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43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/>
          </a:bodyPr>
          <a:lstStyle/>
          <a:p>
            <a:r>
              <a:rPr lang="cs-CZ" dirty="0" smtClean="0"/>
              <a:t>Použité zdroje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8" name="Obdélník 7"/>
          <p:cNvSpPr/>
          <p:nvPr/>
        </p:nvSpPr>
        <p:spPr>
          <a:xfrm>
            <a:off x="720000" y="2061464"/>
            <a:ext cx="71090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www.mvcr.cz/clanek/statni-symboly-ceske-republiky.aspx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3"/>
              </a:rPr>
              <a:t>https://</a:t>
            </a:r>
            <a:r>
              <a:rPr lang="cs-CZ" sz="1200" dirty="0" smtClean="0">
                <a:hlinkClick r:id="rId3"/>
              </a:rPr>
              <a:t>www.dumy.cz/stahnout/89764 </a:t>
            </a:r>
            <a:endParaRPr lang="cs-CZ" sz="1200" dirty="0">
              <a:hlinkClick r:id="rId3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 smtClean="0">
                <a:hlinkClick r:id="rId3"/>
              </a:rPr>
              <a:t>https</a:t>
            </a:r>
            <a:r>
              <a:rPr lang="cs-CZ" sz="1200" dirty="0">
                <a:hlinkClick r:id="rId3"/>
              </a:rPr>
              <a:t>://</a:t>
            </a:r>
            <a:r>
              <a:rPr lang="cs-CZ" sz="1200" dirty="0" smtClean="0">
                <a:hlinkClick r:id="rId3"/>
              </a:rPr>
              <a:t>www.reflex.cz/clanek/zajimavosti/86121/ceskou-hymnu-pitvame-uz-sto-padesat-let-a-uplne-zbytecne-narodni-pisnicku-neznale-kritizoval-i-peroutka.html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4"/>
              </a:rPr>
              <a:t>https://www.youtube.com/watch?v=cPTwOZWnm6E&amp;ab_channel=VocalNationalAnthems</a:t>
            </a:r>
            <a:r>
              <a:rPr lang="cs-CZ" sz="1200" dirty="0"/>
              <a:t> 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200" dirty="0">
                <a:hlinkClick r:id="rId5"/>
              </a:rPr>
              <a:t>https://www.youtube.com/watch?v=XDMy0iKpwuc&amp;ab_channel=JanVelebil</a:t>
            </a: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  <a:p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111414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Co jsou státní symboly? 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symboly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jsou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obvykle</a:t>
            </a:r>
            <a:r>
              <a:rPr lang="en-GB" dirty="0">
                <a:solidFill>
                  <a:schemeClr val="tx1"/>
                </a:solidFill>
              </a:rPr>
              <a:t>) </a:t>
            </a:r>
            <a:r>
              <a:rPr lang="en-GB" b="1" dirty="0" err="1">
                <a:solidFill>
                  <a:schemeClr val="tx1"/>
                </a:solidFill>
              </a:rPr>
              <a:t>zákonné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znaky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kterými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označuje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svrchovanost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které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jsou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jedním</a:t>
            </a:r>
            <a:r>
              <a:rPr lang="en-GB" dirty="0">
                <a:solidFill>
                  <a:schemeClr val="tx1"/>
                </a:solidFill>
              </a:rPr>
              <a:t> z </a:t>
            </a:r>
            <a:r>
              <a:rPr lang="en-GB" dirty="0" err="1">
                <a:solidFill>
                  <a:schemeClr val="tx1"/>
                </a:solidFill>
              </a:rPr>
              <a:t>formálních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projevů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jeho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státnosti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symboly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také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prezentují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vztahu</a:t>
            </a:r>
            <a:r>
              <a:rPr lang="en-GB" dirty="0">
                <a:solidFill>
                  <a:schemeClr val="tx1"/>
                </a:solidFill>
              </a:rPr>
              <a:t> k </a:t>
            </a:r>
            <a:r>
              <a:rPr lang="en-GB" dirty="0" err="1">
                <a:solidFill>
                  <a:schemeClr val="tx1"/>
                </a:solidFill>
              </a:rPr>
              <a:t>ostatním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státům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vyjadřují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jeho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historii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územní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vývoj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ústavní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povahu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nebo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dokonce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národní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identitu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marL="0" indent="0" algn="just">
              <a:buNone/>
            </a:pPr>
            <a:r>
              <a:rPr lang="en-GB" dirty="0" err="1">
                <a:solidFill>
                  <a:schemeClr val="tx1"/>
                </a:solidFill>
              </a:rPr>
              <a:t>Podoba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státních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symbolů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své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historické</a:t>
            </a:r>
            <a:r>
              <a:rPr lang="en-GB" b="1" dirty="0">
                <a:solidFill>
                  <a:schemeClr val="tx1"/>
                </a:solidFill>
              </a:rPr>
              <a:t> </a:t>
            </a:r>
            <a:r>
              <a:rPr lang="en-GB" b="1" dirty="0" err="1">
                <a:solidFill>
                  <a:schemeClr val="tx1"/>
                </a:solidFill>
              </a:rPr>
              <a:t>opodstatnění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6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Státní symboly České republiky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velký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znak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malý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znak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barvy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1"/>
                </a:solidFill>
              </a:rPr>
              <a:t>s</a:t>
            </a:r>
            <a:r>
              <a:rPr lang="en-GB" dirty="0" err="1" smtClean="0">
                <a:solidFill>
                  <a:schemeClr val="tx1"/>
                </a:solidFill>
              </a:rPr>
              <a:t>tátní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vlajka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vlajka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prezidenta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republiky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tzv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prezidentská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standarta</a:t>
            </a:r>
            <a:r>
              <a:rPr lang="en-GB" dirty="0">
                <a:solidFill>
                  <a:schemeClr val="tx1"/>
                </a:solidFill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pečeť</a:t>
            </a:r>
            <a:endParaRPr lang="en-GB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hymna</a:t>
            </a: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Legislativní zakotvení symbolů České republiky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7823110" cy="419278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300" dirty="0" err="1">
                <a:solidFill>
                  <a:schemeClr val="tx1"/>
                </a:solidFill>
              </a:rPr>
              <a:t>Článek</a:t>
            </a:r>
            <a:r>
              <a:rPr lang="en-GB" sz="2300" dirty="0">
                <a:solidFill>
                  <a:schemeClr val="tx1"/>
                </a:solidFill>
              </a:rPr>
              <a:t> 14 </a:t>
            </a:r>
            <a:r>
              <a:rPr lang="en-GB" sz="2300" dirty="0" err="1">
                <a:solidFill>
                  <a:schemeClr val="tx1"/>
                </a:solidFill>
              </a:rPr>
              <a:t>Ústavy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České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republiky</a:t>
            </a:r>
            <a:r>
              <a:rPr lang="en-GB" sz="2300" dirty="0">
                <a:solidFill>
                  <a:schemeClr val="tx1"/>
                </a:solidFill>
              </a:rPr>
              <a:t> (</a:t>
            </a:r>
            <a:r>
              <a:rPr lang="en-GB" sz="2300" dirty="0" err="1">
                <a:solidFill>
                  <a:schemeClr val="tx1"/>
                </a:solidFill>
              </a:rPr>
              <a:t>seznam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státních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symbolů</a:t>
            </a:r>
            <a:r>
              <a:rPr lang="en-GB" sz="2300" dirty="0" smtClean="0">
                <a:solidFill>
                  <a:schemeClr val="tx1"/>
                </a:solidFill>
              </a:rPr>
              <a:t>)</a:t>
            </a:r>
            <a:endParaRPr lang="cs-CZ" sz="2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>
                <a:solidFill>
                  <a:schemeClr val="tx1"/>
                </a:solidFill>
              </a:rPr>
              <a:t>Zákon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>
                <a:solidFill>
                  <a:schemeClr val="tx1"/>
                </a:solidFill>
              </a:rPr>
              <a:t>č. 3/1993 Sb., o </a:t>
            </a:r>
            <a:r>
              <a:rPr lang="en-GB" sz="2300" dirty="0" err="1">
                <a:solidFill>
                  <a:schemeClr val="tx1"/>
                </a:solidFill>
              </a:rPr>
              <a:t>státních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symbolech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České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republiky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  <a:r>
              <a:rPr lang="en-GB" sz="2300" dirty="0" err="1">
                <a:solidFill>
                  <a:schemeClr val="tx1"/>
                </a:solidFill>
              </a:rPr>
              <a:t>ve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znění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zákona</a:t>
            </a:r>
            <a:r>
              <a:rPr lang="en-GB" sz="2300" dirty="0">
                <a:solidFill>
                  <a:schemeClr val="tx1"/>
                </a:solidFill>
              </a:rPr>
              <a:t> č. 154/1998 Sb. ("</a:t>
            </a:r>
            <a:r>
              <a:rPr lang="en-GB" sz="2300" dirty="0" err="1">
                <a:solidFill>
                  <a:schemeClr val="tx1"/>
                </a:solidFill>
              </a:rPr>
              <a:t>zákon</a:t>
            </a:r>
            <a:r>
              <a:rPr lang="en-GB" sz="2300" dirty="0">
                <a:solidFill>
                  <a:schemeClr val="tx1"/>
                </a:solidFill>
              </a:rPr>
              <a:t> o </a:t>
            </a:r>
            <a:r>
              <a:rPr lang="en-GB" sz="2300" dirty="0" err="1">
                <a:solidFill>
                  <a:schemeClr val="tx1"/>
                </a:solidFill>
              </a:rPr>
              <a:t>státních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symbolech</a:t>
            </a:r>
            <a:r>
              <a:rPr lang="en-GB" sz="2300" dirty="0" smtClean="0">
                <a:solidFill>
                  <a:schemeClr val="tx1"/>
                </a:solidFill>
              </a:rPr>
              <a:t>")</a:t>
            </a:r>
            <a:endParaRPr lang="cs-CZ" sz="2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>
                <a:solidFill>
                  <a:schemeClr val="tx1"/>
                </a:solidFill>
              </a:rPr>
              <a:t>Zákon</a:t>
            </a:r>
            <a:r>
              <a:rPr lang="en-GB" sz="2300" dirty="0" smtClean="0">
                <a:solidFill>
                  <a:schemeClr val="tx1"/>
                </a:solidFill>
              </a:rPr>
              <a:t> </a:t>
            </a:r>
            <a:r>
              <a:rPr lang="en-GB" sz="2300" dirty="0">
                <a:solidFill>
                  <a:schemeClr val="tx1"/>
                </a:solidFill>
              </a:rPr>
              <a:t>č. 352/2001 Sb. o </a:t>
            </a:r>
            <a:r>
              <a:rPr lang="en-GB" sz="2300" dirty="0" err="1">
                <a:solidFill>
                  <a:schemeClr val="tx1"/>
                </a:solidFill>
              </a:rPr>
              <a:t>užívání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státních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symbolů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České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republiky</a:t>
            </a:r>
            <a:r>
              <a:rPr lang="en-GB" sz="2300" dirty="0">
                <a:solidFill>
                  <a:schemeClr val="tx1"/>
                </a:solidFill>
              </a:rPr>
              <a:t> a o </a:t>
            </a:r>
            <a:r>
              <a:rPr lang="en-GB" sz="2300" dirty="0" err="1">
                <a:solidFill>
                  <a:schemeClr val="tx1"/>
                </a:solidFill>
              </a:rPr>
              <a:t>změně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některých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zákonů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  <a:r>
              <a:rPr lang="en-GB" sz="2300" dirty="0" err="1">
                <a:solidFill>
                  <a:schemeClr val="tx1"/>
                </a:solidFill>
              </a:rPr>
              <a:t>ve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znění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pozdějších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předpisů</a:t>
            </a:r>
            <a:r>
              <a:rPr lang="en-GB" sz="2300" dirty="0">
                <a:solidFill>
                  <a:schemeClr val="tx1"/>
                </a:solidFill>
              </a:rPr>
              <a:t> ("</a:t>
            </a:r>
            <a:r>
              <a:rPr lang="en-GB" sz="2300" dirty="0" err="1">
                <a:solidFill>
                  <a:schemeClr val="tx1"/>
                </a:solidFill>
              </a:rPr>
              <a:t>zákon</a:t>
            </a:r>
            <a:r>
              <a:rPr lang="en-GB" sz="2300" dirty="0">
                <a:solidFill>
                  <a:schemeClr val="tx1"/>
                </a:solidFill>
              </a:rPr>
              <a:t> o </a:t>
            </a:r>
            <a:r>
              <a:rPr lang="en-GB" sz="2300" dirty="0" err="1">
                <a:solidFill>
                  <a:schemeClr val="tx1"/>
                </a:solidFill>
              </a:rPr>
              <a:t>užívání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státních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symbolů</a:t>
            </a:r>
            <a:r>
              <a:rPr lang="en-GB" sz="2300" dirty="0" smtClean="0">
                <a:solidFill>
                  <a:schemeClr val="tx1"/>
                </a:solidFill>
              </a:rPr>
              <a:t>")</a:t>
            </a:r>
            <a:endParaRPr lang="cs-CZ" sz="23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2300" dirty="0" err="1" smtClean="0">
                <a:solidFill>
                  <a:schemeClr val="tx1"/>
                </a:solidFill>
              </a:rPr>
              <a:t>Článek</a:t>
            </a:r>
            <a:r>
              <a:rPr lang="en-GB" sz="2300" dirty="0" smtClean="0">
                <a:solidFill>
                  <a:schemeClr val="tx1"/>
                </a:solidFill>
              </a:rPr>
              <a:t> 6 </a:t>
            </a:r>
            <a:r>
              <a:rPr lang="en-GB" sz="2300" dirty="0" err="1">
                <a:solidFill>
                  <a:schemeClr val="tx1"/>
                </a:solidFill>
              </a:rPr>
              <a:t>Pařížské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úmluvy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na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ochranu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průmyslového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vlastnictví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ze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dne</a:t>
            </a:r>
            <a:r>
              <a:rPr lang="en-GB" sz="2300" dirty="0">
                <a:solidFill>
                  <a:schemeClr val="tx1"/>
                </a:solidFill>
              </a:rPr>
              <a:t> 20. </a:t>
            </a:r>
            <a:r>
              <a:rPr lang="en-GB" sz="2300" dirty="0" err="1">
                <a:solidFill>
                  <a:schemeClr val="tx1"/>
                </a:solidFill>
              </a:rPr>
              <a:t>března</a:t>
            </a:r>
            <a:r>
              <a:rPr lang="en-GB" sz="2300" dirty="0">
                <a:solidFill>
                  <a:schemeClr val="tx1"/>
                </a:solidFill>
              </a:rPr>
              <a:t> 1883, </a:t>
            </a:r>
            <a:r>
              <a:rPr lang="en-GB" sz="2300" dirty="0" err="1">
                <a:solidFill>
                  <a:schemeClr val="tx1"/>
                </a:solidFill>
              </a:rPr>
              <a:t>publikované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vyhláškou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ministra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zahraničních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věcí</a:t>
            </a:r>
            <a:r>
              <a:rPr lang="en-GB" sz="2300" dirty="0">
                <a:solidFill>
                  <a:schemeClr val="tx1"/>
                </a:solidFill>
              </a:rPr>
              <a:t> pod č. 64/1975 Sb</a:t>
            </a:r>
            <a:r>
              <a:rPr lang="en-GB" sz="2300" dirty="0" smtClean="0">
                <a:solidFill>
                  <a:schemeClr val="tx1"/>
                </a:solidFill>
              </a:rPr>
              <a:t>.</a:t>
            </a:r>
            <a:endParaRPr lang="cs-CZ" sz="23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 smtClean="0">
                <a:solidFill>
                  <a:schemeClr val="tx1"/>
                </a:solidFill>
              </a:rPr>
              <a:t>+ </a:t>
            </a:r>
            <a:r>
              <a:rPr lang="en-GB" sz="2300" dirty="0" err="1">
                <a:solidFill>
                  <a:schemeClr val="tx1"/>
                </a:solidFill>
              </a:rPr>
              <a:t>řada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dalších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zákonů</a:t>
            </a:r>
            <a:r>
              <a:rPr lang="en-GB" sz="2300" dirty="0">
                <a:solidFill>
                  <a:schemeClr val="tx1"/>
                </a:solidFill>
              </a:rPr>
              <a:t> a </a:t>
            </a:r>
            <a:r>
              <a:rPr lang="en-GB" sz="2300" dirty="0" err="1">
                <a:solidFill>
                  <a:schemeClr val="tx1"/>
                </a:solidFill>
              </a:rPr>
              <a:t>podzákonných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předpisů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  <a:r>
              <a:rPr lang="en-GB" sz="2300" dirty="0" err="1">
                <a:solidFill>
                  <a:schemeClr val="tx1"/>
                </a:solidFill>
              </a:rPr>
              <a:t>např</a:t>
            </a:r>
            <a:r>
              <a:rPr lang="en-GB" sz="2300" dirty="0">
                <a:solidFill>
                  <a:schemeClr val="tx1"/>
                </a:solidFill>
              </a:rPr>
              <a:t>. v </a:t>
            </a:r>
            <a:r>
              <a:rPr lang="en-GB" sz="2300" dirty="0" err="1">
                <a:solidFill>
                  <a:schemeClr val="tx1"/>
                </a:solidFill>
              </a:rPr>
              <a:t>oblasti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voleb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  <a:r>
              <a:rPr lang="en-GB" sz="2300" dirty="0" err="1">
                <a:solidFill>
                  <a:schemeClr val="tx1"/>
                </a:solidFill>
              </a:rPr>
              <a:t>školství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apod</a:t>
            </a:r>
            <a:r>
              <a:rPr lang="en-GB" sz="2300" dirty="0">
                <a:solidFill>
                  <a:schemeClr val="tx1"/>
                </a:solidFill>
              </a:rPr>
              <a:t>. </a:t>
            </a:r>
            <a:r>
              <a:rPr lang="en-GB" sz="2300" dirty="0" err="1">
                <a:solidFill>
                  <a:schemeClr val="tx1"/>
                </a:solidFill>
              </a:rPr>
              <a:t>upravujících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konkrétní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způsoby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užívání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státních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symbolů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České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republiky</a:t>
            </a:r>
            <a:r>
              <a:rPr lang="en-GB" sz="2300" dirty="0">
                <a:solidFill>
                  <a:schemeClr val="tx1"/>
                </a:solidFill>
              </a:rPr>
              <a:t>, </a:t>
            </a:r>
            <a:r>
              <a:rPr lang="en-GB" sz="2300" dirty="0" err="1">
                <a:solidFill>
                  <a:schemeClr val="tx1"/>
                </a:solidFill>
              </a:rPr>
              <a:t>zejména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státních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znaků</a:t>
            </a:r>
            <a:r>
              <a:rPr lang="en-GB" sz="2300" dirty="0">
                <a:solidFill>
                  <a:schemeClr val="tx1"/>
                </a:solidFill>
              </a:rPr>
              <a:t>. </a:t>
            </a:r>
            <a:endParaRPr lang="cs-CZ" sz="23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GB" sz="2300" dirty="0" smtClean="0">
                <a:solidFill>
                  <a:schemeClr val="tx1"/>
                </a:solidFill>
              </a:rPr>
              <a:t>+ </a:t>
            </a:r>
            <a:r>
              <a:rPr lang="en-GB" sz="2300" dirty="0" err="1">
                <a:solidFill>
                  <a:schemeClr val="tx1"/>
                </a:solidFill>
              </a:rPr>
              <a:t>mezinárodní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úmluvy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upravující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užívání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státní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symboliky</a:t>
            </a:r>
            <a:r>
              <a:rPr lang="en-GB" sz="2300" dirty="0">
                <a:solidFill>
                  <a:schemeClr val="tx1"/>
                </a:solidFill>
              </a:rPr>
              <a:t> ČR v </a:t>
            </a:r>
            <a:r>
              <a:rPr lang="en-GB" sz="2300" dirty="0" err="1">
                <a:solidFill>
                  <a:schemeClr val="tx1"/>
                </a:solidFill>
              </a:rPr>
              <a:t>zahraničí</a:t>
            </a:r>
            <a:r>
              <a:rPr lang="en-GB" sz="2300" dirty="0">
                <a:solidFill>
                  <a:schemeClr val="tx1"/>
                </a:solidFill>
              </a:rPr>
              <a:t> - </a:t>
            </a:r>
            <a:r>
              <a:rPr lang="en-GB" sz="2300" dirty="0" err="1">
                <a:solidFill>
                  <a:schemeClr val="tx1"/>
                </a:solidFill>
              </a:rPr>
              <a:t>zejména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označování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diplomatických</a:t>
            </a:r>
            <a:r>
              <a:rPr lang="en-GB" sz="2300" dirty="0">
                <a:solidFill>
                  <a:schemeClr val="tx1"/>
                </a:solidFill>
              </a:rPr>
              <a:t> a </a:t>
            </a:r>
            <a:r>
              <a:rPr lang="en-GB" sz="2300" dirty="0" err="1">
                <a:solidFill>
                  <a:schemeClr val="tx1"/>
                </a:solidFill>
              </a:rPr>
              <a:t>konzulárních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en-GB" sz="2300" dirty="0" err="1">
                <a:solidFill>
                  <a:schemeClr val="tx1"/>
                </a:solidFill>
              </a:rPr>
              <a:t>pracovišť</a:t>
            </a:r>
            <a:r>
              <a:rPr lang="en-GB" sz="2300" dirty="0">
                <a:solidFill>
                  <a:schemeClr val="tx1"/>
                </a:solidFill>
              </a:rPr>
              <a:t> a </a:t>
            </a:r>
            <a:r>
              <a:rPr lang="en-GB" sz="2300" dirty="0" err="1">
                <a:solidFill>
                  <a:schemeClr val="tx1"/>
                </a:solidFill>
              </a:rPr>
              <a:t>vozidel</a:t>
            </a:r>
            <a:r>
              <a:rPr lang="en-GB" sz="2300" dirty="0">
                <a:solidFill>
                  <a:schemeClr val="tx1"/>
                </a:solidFill>
              </a:rPr>
              <a:t> </a:t>
            </a:r>
            <a:r>
              <a:rPr lang="cs-CZ" sz="2300" dirty="0" smtClean="0">
                <a:solidFill>
                  <a:schemeClr val="tx1"/>
                </a:solidFill>
              </a:rPr>
              <a:t>apod.</a:t>
            </a: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4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Státní znak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4537800" cy="3898669"/>
          </a:xfrm>
        </p:spPr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Česká republika má 2 státní znaky, a to velký a malý.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Používá se k reprezentaci státu a                   k označení budov s orgány státní správy.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Velký znak tvoří čtvercový štít, v jehož prvním a čtvrtém červeném poli je stříbrný dvouocasý lev ve skoku se zlatou korunou a zlatou zbrojí. Ve druhém modrém poli je stříbrno-červeně šachovaná orlice se zlatou korunou a zlatou zbrojí. Ve třetím zlatém poli je černá orlice se stříbrným půlměsícem zakončeným jetelovým trojlístkem a uprostřed s křížem, se zlatou korunou a červenou zbrojí.</a:t>
            </a:r>
            <a:endParaRPr lang="cs-CZ" sz="1800" dirty="0" smtClean="0"/>
          </a:p>
          <a:p>
            <a:pPr marL="0" indent="0">
              <a:lnSpc>
                <a:spcPct val="120000"/>
              </a:lnSpc>
              <a:buNone/>
            </a:pPr>
            <a:endParaRPr lang="en-GB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028" y="2250936"/>
            <a:ext cx="3272172" cy="389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8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State</a:t>
            </a:r>
            <a:r>
              <a:rPr lang="cs-CZ" dirty="0" smtClean="0"/>
              <a:t> </a:t>
            </a:r>
            <a:r>
              <a:rPr lang="cs-CZ" dirty="0" err="1" smtClean="0"/>
              <a:t>emblem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460567"/>
            <a:ext cx="3982629" cy="3898669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Malý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znak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tvoří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červený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štít</a:t>
            </a:r>
            <a:r>
              <a:rPr lang="en-GB" dirty="0">
                <a:solidFill>
                  <a:schemeClr val="tx1"/>
                </a:solidFill>
              </a:rPr>
              <a:t>, v </a:t>
            </a:r>
            <a:r>
              <a:rPr lang="en-GB" dirty="0" err="1">
                <a:solidFill>
                  <a:schemeClr val="tx1"/>
                </a:solidFill>
              </a:rPr>
              <a:t>němž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dirty="0" err="1">
                <a:solidFill>
                  <a:schemeClr val="tx1"/>
                </a:solidFill>
              </a:rPr>
              <a:t>stříbrný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dvouocasý</a:t>
            </a:r>
            <a:r>
              <a:rPr lang="en-GB" dirty="0">
                <a:solidFill>
                  <a:schemeClr val="tx1"/>
                </a:solidFill>
              </a:rPr>
              <a:t> lev </a:t>
            </a:r>
            <a:r>
              <a:rPr lang="en-GB" dirty="0" err="1">
                <a:solidFill>
                  <a:schemeClr val="tx1"/>
                </a:solidFill>
              </a:rPr>
              <a:t>ve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skoku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zlatou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korunou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zlatou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zbrojí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Znak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lze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používat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pouze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podmínek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stanovených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zákonem</a:t>
            </a:r>
            <a:r>
              <a:rPr lang="en-GB" dirty="0" smtClean="0">
                <a:solidFill>
                  <a:schemeClr val="tx1"/>
                </a:solidFill>
              </a:rPr>
              <a:t>.</a:t>
            </a:r>
            <a:endParaRPr lang="cs-CZ" dirty="0" smtClean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err="1" smtClean="0">
                <a:solidFill>
                  <a:schemeClr val="tx1"/>
                </a:solidFill>
              </a:rPr>
              <a:t>Erb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nesmí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být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používán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jiným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způsobem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než</a:t>
            </a:r>
            <a:r>
              <a:rPr lang="en-GB" dirty="0">
                <a:solidFill>
                  <a:schemeClr val="tx1"/>
                </a:solidFill>
              </a:rPr>
              <a:t> je </a:t>
            </a:r>
            <a:r>
              <a:rPr lang="en-GB" dirty="0" err="1">
                <a:solidFill>
                  <a:schemeClr val="tx1"/>
                </a:solidFill>
              </a:rPr>
              <a:t>výslovně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stanoveno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zákonem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nebo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podzákonným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předpisem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znak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mohou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užívat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pouze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tzv</a:t>
            </a:r>
            <a:r>
              <a:rPr lang="en-GB" dirty="0">
                <a:solidFill>
                  <a:schemeClr val="tx1"/>
                </a:solidFill>
              </a:rPr>
              <a:t>. </a:t>
            </a:r>
            <a:r>
              <a:rPr lang="en-GB" dirty="0" err="1">
                <a:solidFill>
                  <a:schemeClr val="tx1"/>
                </a:solidFill>
              </a:rPr>
              <a:t>oprávněné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osoby</a:t>
            </a:r>
            <a:r>
              <a:rPr lang="en-GB" dirty="0">
                <a:solidFill>
                  <a:schemeClr val="tx1"/>
                </a:solidFill>
              </a:rPr>
              <a:t>.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507" y="1620000"/>
            <a:ext cx="3387373" cy="4100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Státní vlajka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1" y="2460567"/>
            <a:ext cx="3181440" cy="389866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Státní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vlajka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skládá</a:t>
            </a:r>
            <a:r>
              <a:rPr lang="en-GB" dirty="0">
                <a:solidFill>
                  <a:schemeClr val="tx1"/>
                </a:solidFill>
              </a:rPr>
              <a:t> z </a:t>
            </a:r>
            <a:r>
              <a:rPr lang="en-GB" dirty="0" err="1">
                <a:solidFill>
                  <a:schemeClr val="tx1"/>
                </a:solidFill>
              </a:rPr>
              <a:t>horního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bílého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pruhu</a:t>
            </a:r>
            <a:r>
              <a:rPr lang="en-GB" dirty="0">
                <a:solidFill>
                  <a:schemeClr val="tx1"/>
                </a:solidFill>
              </a:rPr>
              <a:t> a </a:t>
            </a:r>
            <a:r>
              <a:rPr lang="en-GB" dirty="0" err="1">
                <a:solidFill>
                  <a:schemeClr val="tx1"/>
                </a:solidFill>
              </a:rPr>
              <a:t>dolního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červeného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pruhu</a:t>
            </a:r>
            <a:r>
              <a:rPr lang="en-GB" dirty="0">
                <a:solidFill>
                  <a:schemeClr val="tx1"/>
                </a:solidFill>
              </a:rPr>
              <a:t>, </a:t>
            </a:r>
            <a:r>
              <a:rPr lang="en-GB" dirty="0" err="1">
                <a:solidFill>
                  <a:schemeClr val="tx1"/>
                </a:solidFill>
              </a:rPr>
              <a:t>mezi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něž</a:t>
            </a:r>
            <a:r>
              <a:rPr lang="en-GB" dirty="0">
                <a:solidFill>
                  <a:schemeClr val="tx1"/>
                </a:solidFill>
              </a:rPr>
              <a:t> je do </a:t>
            </a:r>
            <a:r>
              <a:rPr lang="en-GB" dirty="0" err="1">
                <a:solidFill>
                  <a:schemeClr val="tx1"/>
                </a:solidFill>
              </a:rPr>
              <a:t>poloviny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délky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vlajky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vložen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žerďový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modrý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klín</a:t>
            </a:r>
            <a:r>
              <a:rPr lang="en-GB" dirty="0">
                <a:solidFill>
                  <a:schemeClr val="tx1"/>
                </a:solidFill>
              </a:rPr>
              <a:t>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Poměr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šířky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vlajky</a:t>
            </a:r>
            <a:r>
              <a:rPr lang="en-GB" dirty="0">
                <a:solidFill>
                  <a:schemeClr val="tx1"/>
                </a:solidFill>
              </a:rPr>
              <a:t> k </a:t>
            </a:r>
            <a:r>
              <a:rPr lang="en-GB" dirty="0" err="1">
                <a:solidFill>
                  <a:schemeClr val="tx1"/>
                </a:solidFill>
              </a:rPr>
              <a:t>její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délce</a:t>
            </a:r>
            <a:r>
              <a:rPr lang="en-GB" dirty="0">
                <a:solidFill>
                  <a:schemeClr val="tx1"/>
                </a:solidFill>
              </a:rPr>
              <a:t> je 2:3.</a:t>
            </a:r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9616" y="1620000"/>
            <a:ext cx="4534213" cy="30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000" y="1620000"/>
            <a:ext cx="7901486" cy="103611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Státní vlajka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57657" y="2138057"/>
            <a:ext cx="3367272" cy="3898669"/>
          </a:xfrm>
        </p:spPr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n-GB" dirty="0" err="1">
                <a:solidFill>
                  <a:schemeClr val="tx1"/>
                </a:solidFill>
              </a:rPr>
              <a:t>Historická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vlajka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byla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dvoubarevná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bílo-červená</a:t>
            </a:r>
            <a:r>
              <a:rPr lang="en-GB" dirty="0">
                <a:solidFill>
                  <a:schemeClr val="tx1"/>
                </a:solidFill>
              </a:rPr>
              <a:t>), v </a:t>
            </a:r>
            <a:r>
              <a:rPr lang="en-GB" dirty="0" err="1">
                <a:solidFill>
                  <a:schemeClr val="tx1"/>
                </a:solidFill>
              </a:rPr>
              <a:t>době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národního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obrození</a:t>
            </a:r>
            <a:r>
              <a:rPr lang="en-GB" dirty="0">
                <a:solidFill>
                  <a:schemeClr val="tx1"/>
                </a:solidFill>
              </a:rPr>
              <a:t> se </a:t>
            </a:r>
            <a:r>
              <a:rPr lang="en-GB" dirty="0" err="1">
                <a:solidFill>
                  <a:schemeClr val="tx1"/>
                </a:solidFill>
              </a:rPr>
              <a:t>začala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objevovat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modrá</a:t>
            </a:r>
            <a:r>
              <a:rPr lang="en-GB" dirty="0">
                <a:solidFill>
                  <a:schemeClr val="tx1"/>
                </a:solidFill>
              </a:rPr>
              <a:t> (</a:t>
            </a:r>
            <a:r>
              <a:rPr lang="en-GB" dirty="0" err="1">
                <a:solidFill>
                  <a:schemeClr val="tx1"/>
                </a:solidFill>
              </a:rPr>
              <a:t>vliv</a:t>
            </a:r>
            <a:r>
              <a:rPr lang="en-GB" dirty="0">
                <a:solidFill>
                  <a:schemeClr val="tx1"/>
                </a:solidFill>
              </a:rPr>
              <a:t> Ruska) a </a:t>
            </a:r>
            <a:r>
              <a:rPr lang="en-GB" dirty="0" err="1">
                <a:solidFill>
                  <a:schemeClr val="tx1"/>
                </a:solidFill>
              </a:rPr>
              <a:t>byla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podobná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nizozemské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vlajce</a:t>
            </a:r>
            <a:r>
              <a:rPr lang="en-GB" dirty="0">
                <a:solidFill>
                  <a:schemeClr val="tx1"/>
                </a:solidFill>
              </a:rPr>
              <a:t>, pro </a:t>
            </a:r>
            <a:r>
              <a:rPr lang="en-GB" dirty="0" err="1">
                <a:solidFill>
                  <a:schemeClr val="tx1"/>
                </a:solidFill>
              </a:rPr>
              <a:t>odlišení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bylo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</a:t>
            </a:r>
            <a:r>
              <a:rPr lang="en-GB" dirty="0" smtClean="0">
                <a:solidFill>
                  <a:schemeClr val="tx1"/>
                </a:solidFill>
              </a:rPr>
              <a:t>v </a:t>
            </a:r>
            <a:r>
              <a:rPr lang="en-GB" dirty="0" err="1">
                <a:solidFill>
                  <a:schemeClr val="tx1"/>
                </a:solidFill>
              </a:rPr>
              <a:t>roce</a:t>
            </a:r>
            <a:r>
              <a:rPr lang="en-GB" dirty="0">
                <a:solidFill>
                  <a:schemeClr val="tx1"/>
                </a:solidFill>
              </a:rPr>
              <a:t> 1920 </a:t>
            </a:r>
            <a:r>
              <a:rPr lang="en-GB" dirty="0" err="1">
                <a:solidFill>
                  <a:schemeClr val="tx1"/>
                </a:solidFill>
              </a:rPr>
              <a:t>rozhodnuto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              </a:t>
            </a:r>
            <a:r>
              <a:rPr lang="en-GB" dirty="0" smtClean="0">
                <a:solidFill>
                  <a:schemeClr val="tx1"/>
                </a:solidFill>
              </a:rPr>
              <a:t>o </a:t>
            </a:r>
            <a:r>
              <a:rPr lang="en-GB" dirty="0" err="1">
                <a:solidFill>
                  <a:schemeClr val="tx1"/>
                </a:solidFill>
              </a:rPr>
              <a:t>tvaru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modrého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err="1">
                <a:solidFill>
                  <a:schemeClr val="tx1"/>
                </a:solidFill>
              </a:rPr>
              <a:t>klínu</a:t>
            </a:r>
            <a:r>
              <a:rPr lang="en-GB" dirty="0">
                <a:solidFill>
                  <a:schemeClr val="tx1"/>
                </a:solidFill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GB" dirty="0" smtClean="0">
              <a:solidFill>
                <a:schemeClr val="tx1"/>
              </a:solidFill>
            </a:endParaRPr>
          </a:p>
          <a:p>
            <a:pPr algn="just"/>
            <a:endParaRPr lang="cs-CZ" dirty="0"/>
          </a:p>
          <a:p>
            <a:pPr marL="0" indent="0">
              <a:lnSpc>
                <a:spcPct val="120000"/>
              </a:lnSpc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sz="18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1640" y="1921752"/>
            <a:ext cx="4534213" cy="30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2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Národní barvy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307120"/>
            <a:ext cx="3413088" cy="389866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Říká</a:t>
            </a:r>
            <a:r>
              <a:rPr lang="en-GB" sz="1600" dirty="0">
                <a:solidFill>
                  <a:schemeClr val="tx1"/>
                </a:solidFill>
              </a:rPr>
              <a:t> se </a:t>
            </a:r>
            <a:r>
              <a:rPr lang="en-GB" sz="1600" dirty="0" err="1">
                <a:solidFill>
                  <a:schemeClr val="tx1"/>
                </a:solidFill>
              </a:rPr>
              <a:t>jim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trikolór</a:t>
            </a:r>
            <a:r>
              <a:rPr lang="cs-CZ" sz="1600" dirty="0" smtClean="0">
                <a:solidFill>
                  <a:schemeClr val="tx1"/>
                </a:solidFill>
              </a:rPr>
              <a:t>a.</a:t>
            </a:r>
            <a:endParaRPr lang="en-GB" sz="16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Neoficiálně</a:t>
            </a:r>
            <a:r>
              <a:rPr lang="en-GB" sz="1600" dirty="0">
                <a:solidFill>
                  <a:schemeClr val="tx1"/>
                </a:solidFill>
              </a:rPr>
              <a:t> se </a:t>
            </a:r>
            <a:r>
              <a:rPr lang="en-GB" sz="1600" dirty="0" err="1">
                <a:solidFill>
                  <a:schemeClr val="tx1"/>
                </a:solidFill>
              </a:rPr>
              <a:t>tvrdí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že</a:t>
            </a:r>
            <a:r>
              <a:rPr lang="en-GB" sz="1600" dirty="0">
                <a:solidFill>
                  <a:schemeClr val="tx1"/>
                </a:solidFill>
              </a:rPr>
              <a:t>: 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 err="1" smtClean="0">
                <a:solidFill>
                  <a:schemeClr val="tx1"/>
                </a:solidFill>
              </a:rPr>
              <a:t>bílá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= </a:t>
            </a:r>
            <a:r>
              <a:rPr lang="en-GB" sz="1600" dirty="0" err="1">
                <a:solidFill>
                  <a:schemeClr val="tx1"/>
                </a:solidFill>
              </a:rPr>
              <a:t>barva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čistoty</a:t>
            </a:r>
            <a:r>
              <a:rPr lang="en-GB" sz="1600" dirty="0">
                <a:solidFill>
                  <a:schemeClr val="tx1"/>
                </a:solidFill>
              </a:rPr>
              <a:t> a </a:t>
            </a:r>
            <a:r>
              <a:rPr lang="en-GB" sz="1600" dirty="0" err="1">
                <a:solidFill>
                  <a:schemeClr val="tx1"/>
                </a:solidFill>
              </a:rPr>
              <a:t>pravdy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</a:rPr>
              <a:t>červená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= </a:t>
            </a:r>
            <a:r>
              <a:rPr lang="en-GB" sz="1600" dirty="0" err="1">
                <a:solidFill>
                  <a:schemeClr val="tx1"/>
                </a:solidFill>
              </a:rPr>
              <a:t>krev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prolitá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vlastenci</a:t>
            </a:r>
            <a:r>
              <a:rPr lang="en-GB" sz="1600" dirty="0">
                <a:solidFill>
                  <a:schemeClr val="tx1"/>
                </a:solidFill>
              </a:rPr>
              <a:t> v </a:t>
            </a:r>
            <a:r>
              <a:rPr lang="en-GB" sz="1600" dirty="0" err="1">
                <a:solidFill>
                  <a:schemeClr val="tx1"/>
                </a:solidFill>
              </a:rPr>
              <a:t>boji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za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svobodu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 smtClean="0">
                <a:solidFill>
                  <a:schemeClr val="tx1"/>
                </a:solidFill>
              </a:rPr>
              <a:t>modrá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  <a:r>
              <a:rPr lang="en-GB" sz="1600" dirty="0">
                <a:solidFill>
                  <a:schemeClr val="tx1"/>
                </a:solidFill>
              </a:rPr>
              <a:t>= </a:t>
            </a:r>
            <a:r>
              <a:rPr lang="en-GB" sz="1600" dirty="0" err="1">
                <a:solidFill>
                  <a:schemeClr val="tx1"/>
                </a:solidFill>
              </a:rPr>
              <a:t>přátelství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nebe</a:t>
            </a:r>
            <a:r>
              <a:rPr lang="en-GB" sz="1600" dirty="0">
                <a:solidFill>
                  <a:schemeClr val="tx1"/>
                </a:solidFill>
              </a:rPr>
              <a:t> bez </a:t>
            </a:r>
            <a:r>
              <a:rPr lang="en-GB" sz="1600" dirty="0" err="1">
                <a:solidFill>
                  <a:schemeClr val="tx1"/>
                </a:solidFill>
              </a:rPr>
              <a:t>mráčku</a:t>
            </a:r>
            <a:endParaRPr lang="en-GB" sz="16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Bílá</a:t>
            </a:r>
            <a:r>
              <a:rPr lang="en-GB" sz="1600" dirty="0">
                <a:solidFill>
                  <a:schemeClr val="tx1"/>
                </a:solidFill>
              </a:rPr>
              <a:t> je z </a:t>
            </a:r>
            <a:r>
              <a:rPr lang="en-GB" sz="1600" dirty="0" err="1">
                <a:solidFill>
                  <a:schemeClr val="tx1"/>
                </a:solidFill>
              </a:rPr>
              <a:t>pohledu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pozorovatele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vždy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nahoře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nebo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vlevo</a:t>
            </a:r>
            <a:endParaRPr lang="en-GB" sz="16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Národní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barvy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jsou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shodné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                       </a:t>
            </a:r>
            <a:r>
              <a:rPr lang="en-GB" sz="1600" dirty="0" smtClean="0">
                <a:solidFill>
                  <a:schemeClr val="tx1"/>
                </a:solidFill>
              </a:rPr>
              <a:t>s </a:t>
            </a:r>
            <a:r>
              <a:rPr lang="en-GB" sz="1600" dirty="0" err="1">
                <a:solidFill>
                  <a:schemeClr val="tx1"/>
                </a:solidFill>
              </a:rPr>
              <a:t>barvami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státních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vlajek</a:t>
            </a:r>
            <a:endParaRPr lang="en-GB" sz="1600" dirty="0">
              <a:solidFill>
                <a:schemeClr val="tx1"/>
              </a:solidFill>
            </a:endParaRPr>
          </a:p>
          <a:p>
            <a:pPr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GB" sz="1600" dirty="0" err="1">
                <a:solidFill>
                  <a:schemeClr val="tx1"/>
                </a:solidFill>
              </a:rPr>
              <a:t>Používají</a:t>
            </a:r>
            <a:r>
              <a:rPr lang="en-GB" sz="1600" dirty="0">
                <a:solidFill>
                  <a:schemeClr val="tx1"/>
                </a:solidFill>
              </a:rPr>
              <a:t> se </a:t>
            </a:r>
            <a:r>
              <a:rPr lang="en-GB" sz="1600" dirty="0" err="1">
                <a:solidFill>
                  <a:schemeClr val="tx1"/>
                </a:solidFill>
              </a:rPr>
              <a:t>jako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trikolóra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při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slavnostních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příležitostech</a:t>
            </a:r>
            <a:r>
              <a:rPr lang="en-GB" sz="1600" dirty="0">
                <a:solidFill>
                  <a:schemeClr val="tx1"/>
                </a:solidFill>
              </a:rPr>
              <a:t>, </a:t>
            </a:r>
            <a:r>
              <a:rPr lang="en-GB" sz="1600" dirty="0" err="1">
                <a:solidFill>
                  <a:schemeClr val="tx1"/>
                </a:solidFill>
              </a:rPr>
              <a:t>na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stuhách</a:t>
            </a:r>
            <a:r>
              <a:rPr lang="en-GB" sz="1600" dirty="0">
                <a:solidFill>
                  <a:schemeClr val="tx1"/>
                </a:solidFill>
              </a:rPr>
              <a:t> k </a:t>
            </a:r>
            <a:r>
              <a:rPr lang="en-GB" sz="1600" dirty="0" err="1">
                <a:solidFill>
                  <a:schemeClr val="tx1"/>
                </a:solidFill>
              </a:rPr>
              <a:t>vyznamenáním</a:t>
            </a:r>
            <a:r>
              <a:rPr lang="en-GB" sz="1600" dirty="0">
                <a:solidFill>
                  <a:schemeClr val="tx1"/>
                </a:solidFill>
              </a:rPr>
              <a:t> </a:t>
            </a:r>
            <a:r>
              <a:rPr lang="en-GB" sz="1600" dirty="0" err="1">
                <a:solidFill>
                  <a:schemeClr val="tx1"/>
                </a:solidFill>
              </a:rPr>
              <a:t>apod</a:t>
            </a:r>
            <a:r>
              <a:rPr lang="en-GB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7309" y="2223504"/>
            <a:ext cx="4534213" cy="307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U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6BAB"/>
      </a:accent1>
      <a:accent2>
        <a:srgbClr val="6C6D70"/>
      </a:accent2>
      <a:accent3>
        <a:srgbClr val="A5A5A5"/>
      </a:accent3>
      <a:accent4>
        <a:srgbClr val="ED7D31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P_Prezentace_EN_1.potx" id="{F90A9432-1FFB-49C1-B91A-7C6CDFFC56CF}" vid="{CFCD0A66-FA23-4F51-B49B-8152364C795E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UP_prezentace_en_4x3</Template>
  <TotalTime>1073</TotalTime>
  <Words>1008</Words>
  <Application>Microsoft Office PowerPoint</Application>
  <PresentationFormat>Vlastní</PresentationFormat>
  <Paragraphs>108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Office</vt:lpstr>
      <vt:lpstr>Prezentace aplikace PowerPoint</vt:lpstr>
      <vt:lpstr>Co jsou státní symboly?    </vt:lpstr>
      <vt:lpstr>Státní symboly České republiky   </vt:lpstr>
      <vt:lpstr>Legislativní zakotvení symbolů České republiky   </vt:lpstr>
      <vt:lpstr>Státní znak   </vt:lpstr>
      <vt:lpstr>State emblem   </vt:lpstr>
      <vt:lpstr>Státní vlajka   </vt:lpstr>
      <vt:lpstr>Státní vlajka   </vt:lpstr>
      <vt:lpstr>Národní barvy  </vt:lpstr>
      <vt:lpstr>Vlajka prezidenta  republiky   </vt:lpstr>
      <vt:lpstr>Vývoj vzhledu vlajky  </vt:lpstr>
      <vt:lpstr>Státní pečeť   </vt:lpstr>
      <vt:lpstr>National anthem   </vt:lpstr>
      <vt:lpstr>Korunovační klenoty    </vt:lpstr>
      <vt:lpstr>Použité zdroje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maresh</dc:creator>
  <cp:lastModifiedBy>maresh</cp:lastModifiedBy>
  <cp:revision>135</cp:revision>
  <dcterms:created xsi:type="dcterms:W3CDTF">2019-09-05T16:41:24Z</dcterms:created>
  <dcterms:modified xsi:type="dcterms:W3CDTF">2021-12-13T09:33:22Z</dcterms:modified>
</cp:coreProperties>
</file>