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5" r:id="rId2"/>
    <p:sldId id="307" r:id="rId3"/>
    <p:sldId id="323" r:id="rId4"/>
    <p:sldId id="309" r:id="rId5"/>
    <p:sldId id="326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21" r:id="rId15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sh" initials="m" lastIdx="1" clrIdx="0">
    <p:extLst>
      <p:ext uri="{19B8F6BF-5375-455C-9EA6-DF929625EA0E}">
        <p15:presenceInfo xmlns:p15="http://schemas.microsoft.com/office/powerpoint/2012/main" userId="mare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0" y="7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27.02.2021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59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2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43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6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8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3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16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87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5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2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9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98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5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word.com/european-national-anthem/" TargetMode="External"/><Relationship Id="rId13" Type="http://schemas.openxmlformats.org/officeDocument/2006/relationships/hyperlink" Target="https://en.wikipedia.org/wiki/English_language_in_Europe#/media/File:Knowledge_of_English_EU_map.svg" TargetMode="External"/><Relationship Id="rId3" Type="http://schemas.openxmlformats.org/officeDocument/2006/relationships/hyperlink" Target="https://europa.eu/european-union/about-eu/symbols/flag_en" TargetMode="External"/><Relationship Id="rId7" Type="http://schemas.openxmlformats.org/officeDocument/2006/relationships/hyperlink" Target="https://en.wikipedia.org/wiki/Anthem_of_Europe" TargetMode="External"/><Relationship Id="rId12" Type="http://schemas.openxmlformats.org/officeDocument/2006/relationships/hyperlink" Target="https://en.wikipedia.org/wiki/Languages_of_the_European_Union#/media/File:Eu-official-languages-tree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a.eu/european-union/about-eu/symbols/motto_en" TargetMode="External"/><Relationship Id="rId11" Type="http://schemas.openxmlformats.org/officeDocument/2006/relationships/hyperlink" Target="https://europa.eu/european-union/sites/europaeu/files/eu_in_slides_en.pptx" TargetMode="External"/><Relationship Id="rId5" Type="http://schemas.openxmlformats.org/officeDocument/2006/relationships/hyperlink" Target="https://en.wikipedia.org/wiki/Ludwig_van_Beethoven#/media/File:Beethoven.jpg" TargetMode="External"/><Relationship Id="rId10" Type="http://schemas.openxmlformats.org/officeDocument/2006/relationships/hyperlink" Target="https://europa.eu/european-union/about-eu/symbols/europe-day_en" TargetMode="External"/><Relationship Id="rId4" Type="http://schemas.openxmlformats.org/officeDocument/2006/relationships/hyperlink" Target="https://europarlamentti.info/en/European-union/symbols/" TargetMode="External"/><Relationship Id="rId9" Type="http://schemas.openxmlformats.org/officeDocument/2006/relationships/hyperlink" Target="https://ec.europa.eu/info/business-economy-euro/euro-area_en" TargetMode="External"/><Relationship Id="rId14" Type="http://schemas.openxmlformats.org/officeDocument/2006/relationships/hyperlink" Target="https://ec.europa.eu/commfrontoffice/publicopinion/archives/ebs/ebs_243_en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RdSU0Yp_6g&amp;t=15s&amp;ab_channel=Evenord-BankeG-K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04" y="1179871"/>
            <a:ext cx="4384996" cy="3889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617669"/>
            <a:ext cx="2096347" cy="562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93" y="598633"/>
            <a:ext cx="2560589" cy="581238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5788824"/>
            <a:ext cx="8999537" cy="1117074"/>
          </a:xfrm>
        </p:spPr>
        <p:txBody>
          <a:bodyPr/>
          <a:lstStyle/>
          <a:p>
            <a:pPr algn="ctr"/>
            <a:r>
              <a:rPr lang="cs-CZ" dirty="0" smtClean="0"/>
              <a:t>Project No. 2019-1-CZ01-KA203-061227, </a:t>
            </a:r>
            <a:r>
              <a:rPr lang="en-GB" dirty="0" smtClean="0"/>
              <a:t>Reflection </a:t>
            </a:r>
            <a:r>
              <a:rPr lang="en-GB" dirty="0"/>
              <a:t>of National and European </a:t>
            </a:r>
            <a:r>
              <a:rPr lang="en-GB" dirty="0" smtClean="0"/>
              <a:t>Identity</a:t>
            </a:r>
            <a:r>
              <a:rPr lang="cs-CZ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the New </a:t>
            </a:r>
            <a:r>
              <a:rPr lang="en-GB" dirty="0" smtClean="0"/>
              <a:t>Millennium</a:t>
            </a:r>
            <a:r>
              <a:rPr lang="cs-CZ" dirty="0" smtClean="0"/>
              <a:t> </a:t>
            </a:r>
            <a:r>
              <a:rPr lang="en-GB" dirty="0" smtClean="0"/>
              <a:t>(</a:t>
            </a:r>
            <a:r>
              <a:rPr lang="en-GB" dirty="0"/>
              <a:t>NAETINEM</a:t>
            </a:r>
            <a:r>
              <a:rPr lang="en-GB" dirty="0" smtClean="0"/>
              <a:t>)</a:t>
            </a:r>
            <a:r>
              <a:rPr lang="cs-CZ" dirty="0" smtClean="0"/>
              <a:t>, 18</a:t>
            </a:r>
            <a:r>
              <a:rPr lang="cs-CZ" dirty="0"/>
              <a:t>. 1. 2021</a:t>
            </a:r>
          </a:p>
          <a:p>
            <a:pPr algn="ctr"/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" y="4668585"/>
            <a:ext cx="8999537" cy="1362572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s-CZ" sz="5400" dirty="0" smtClean="0"/>
              <a:t>SYMBOLS                                                 OF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20000"/>
            <a:ext cx="8999538" cy="7480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Origin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439" y="3919800"/>
            <a:ext cx="2701577" cy="185096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8" y="2484152"/>
            <a:ext cx="8540318" cy="18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Writing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1233" y="2227614"/>
            <a:ext cx="4740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official EU languages are written in the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Latin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script.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two exceptions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Cyrillic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Bulgarian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 accession of Bulgaria to the European Union on 1 January 2007, Cyrillic became the third official script of the European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The current design of euro banknotes has the word 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written in both the Latin and Greek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Ευρώ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alphabets; the Cyrillic spelling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Eвро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was added to the new Europa series of banknotes started 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464312" y="2358637"/>
            <a:ext cx="3429340" cy="3859637"/>
            <a:chOff x="5464312" y="2358637"/>
            <a:chExt cx="3429340" cy="385963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312" y="2647405"/>
              <a:ext cx="3429340" cy="3108257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191795" y="2358637"/>
              <a:ext cx="737894" cy="36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Greek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429393" y="2358637"/>
              <a:ext cx="637803" cy="36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Latin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79309" y="5851699"/>
              <a:ext cx="798617" cy="36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Cyrillic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6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1234" y="2227614"/>
            <a:ext cx="3276996" cy="448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language in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a 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 (UK, Ireland),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 (Malta and Crow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dependencies – Isle of Man, Jersey and Guernsey, Sovereign Base Areas of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Akrotiri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Dhekelia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Netherlands – at isles of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Eustatium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(in the Caribbean).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other EU countries as a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08" y="2227614"/>
            <a:ext cx="4202384" cy="4439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Research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useful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1234" y="2262448"/>
            <a:ext cx="3276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err="1" smtClean="0"/>
              <a:t>Research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European</a:t>
            </a:r>
            <a:r>
              <a:rPr lang="cs-CZ" sz="1800" dirty="0" smtClean="0"/>
              <a:t> </a:t>
            </a:r>
            <a:r>
              <a:rPr lang="cs-CZ" sz="1800" dirty="0" err="1" smtClean="0"/>
              <a:t>Commission</a:t>
            </a:r>
            <a:r>
              <a:rPr lang="cs-CZ" sz="1800" dirty="0" smtClean="0"/>
              <a:t>, </a:t>
            </a:r>
            <a:r>
              <a:rPr lang="en-US" sz="1800" i="1" dirty="0" smtClean="0"/>
              <a:t>Europeans </a:t>
            </a:r>
            <a:r>
              <a:rPr lang="en-US" sz="1800" i="1" dirty="0"/>
              <a:t>and their Languages Fieldwork</a:t>
            </a:r>
            <a:r>
              <a:rPr lang="en-US" sz="1800" dirty="0"/>
              <a:t>: November – December 2005 Publication: February </a:t>
            </a:r>
            <a:r>
              <a:rPr lang="en-US" sz="1800" dirty="0" smtClean="0"/>
              <a:t>200</a:t>
            </a:r>
            <a:r>
              <a:rPr lang="cs-CZ" sz="1800" dirty="0" smtClean="0"/>
              <a:t>6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897" y="2576451"/>
            <a:ext cx="4766878" cy="270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8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Sources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text and </a:t>
            </a:r>
            <a:r>
              <a:rPr lang="cs-CZ" dirty="0" err="1" smtClean="0"/>
              <a:t>pictures</a:t>
            </a:r>
            <a:r>
              <a:rPr lang="cs-CZ" dirty="0" smtClean="0"/>
              <a:t>: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0000" y="2061464"/>
            <a:ext cx="7109006" cy="38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hlinkClick r:id="rId3"/>
              </a:rPr>
              <a:t>https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europa.eu/european-union/about-eu/symbols/flag_en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4"/>
              </a:rPr>
              <a:t>https://europarlamentti.info/en/European-union/symbols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smtClean="0"/>
              <a:t> 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5"/>
              </a:rPr>
              <a:t>https://en.wikipedia.org/wiki/Ludwig_van_Beethoven#/</a:t>
            </a:r>
            <a:r>
              <a:rPr lang="cs-CZ" sz="1200" dirty="0" smtClean="0">
                <a:hlinkClick r:id="rId5"/>
              </a:rPr>
              <a:t>media/File:Beethoven.jpg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europa.eu/european-union/about-eu/symbols/motto_en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en.wikipedia.org/wiki/Anthem_of_Europe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8"/>
              </a:rPr>
              <a:t>https://europeword.com/european-national-anthem</a:t>
            </a:r>
            <a:r>
              <a:rPr lang="cs-CZ" sz="1200" dirty="0" smtClean="0">
                <a:hlinkClick r:id="rId8"/>
              </a:rPr>
              <a:t>/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9"/>
              </a:rPr>
              <a:t>https://</a:t>
            </a:r>
            <a:r>
              <a:rPr lang="cs-CZ" sz="1200" dirty="0" smtClean="0">
                <a:hlinkClick r:id="rId9"/>
              </a:rPr>
              <a:t>ec.europa.eu/info/business-economy-euro/euro-area_en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10"/>
              </a:rPr>
              <a:t>https://</a:t>
            </a:r>
            <a:r>
              <a:rPr lang="cs-CZ" sz="1200" dirty="0" smtClean="0">
                <a:hlinkClick r:id="rId10"/>
              </a:rPr>
              <a:t>europa.eu/european-union/about-eu/symbols/europe-day_en</a:t>
            </a:r>
            <a:r>
              <a:rPr lang="cs-CZ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11"/>
              </a:rPr>
              <a:t>https://</a:t>
            </a:r>
            <a:r>
              <a:rPr lang="cs-CZ" sz="1200" dirty="0" smtClean="0">
                <a:hlinkClick r:id="rId11"/>
              </a:rPr>
              <a:t>europa.eu/european-union/sites/europaeu/files/eu_in_slides_en.pptx</a:t>
            </a:r>
            <a:r>
              <a:rPr lang="cs-CZ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hlinkClick r:id="rId12"/>
              </a:rPr>
              <a:t>https</a:t>
            </a:r>
            <a:r>
              <a:rPr lang="cs-CZ" sz="1200" dirty="0">
                <a:hlinkClick r:id="rId12"/>
              </a:rPr>
              <a:t>://en.wikipedia.org/wiki/Languages_of_the_European_Union#/</a:t>
            </a:r>
            <a:r>
              <a:rPr lang="cs-CZ" sz="1200" dirty="0" smtClean="0">
                <a:hlinkClick r:id="rId12"/>
              </a:rPr>
              <a:t>media/File:Eu-official-languages-tree.svg</a:t>
            </a:r>
            <a:r>
              <a:rPr lang="cs-CZ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13"/>
              </a:rPr>
              <a:t>https://en.wikipedia.org/wiki/English_language_in_Europe#/</a:t>
            </a:r>
            <a:r>
              <a:rPr lang="cs-CZ" sz="1200" dirty="0" smtClean="0">
                <a:hlinkClick r:id="rId13"/>
              </a:rPr>
              <a:t>media/File:Knowledge_of_English_EU_map.svg</a:t>
            </a:r>
            <a:r>
              <a:rPr lang="cs-CZ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14"/>
              </a:rPr>
              <a:t>https://</a:t>
            </a:r>
            <a:r>
              <a:rPr lang="cs-CZ" sz="1200" dirty="0" smtClean="0">
                <a:hlinkClick r:id="rId14"/>
              </a:rPr>
              <a:t>ec.europa.eu/commfrontoffice/publicopinion/archives/ebs/ebs_243_en.pdf</a:t>
            </a:r>
            <a:r>
              <a:rPr lang="cs-CZ" sz="1200" dirty="0" smtClean="0"/>
              <a:t> </a:t>
            </a:r>
            <a:endParaRPr lang="cs-CZ" sz="1200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141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symbols</a:t>
            </a:r>
            <a:r>
              <a:rPr lang="cs-CZ" dirty="0" smtClean="0"/>
              <a:t>?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State symbols are (usually) </a:t>
            </a:r>
            <a:r>
              <a:rPr lang="en-GB" b="1" dirty="0" smtClean="0">
                <a:solidFill>
                  <a:schemeClr val="tx1"/>
                </a:solidFill>
              </a:rPr>
              <a:t>statutory signs </a:t>
            </a:r>
            <a:r>
              <a:rPr lang="en-GB" dirty="0" smtClean="0">
                <a:solidFill>
                  <a:schemeClr val="tx1"/>
                </a:solidFill>
              </a:rPr>
              <a:t>by which the state denotes its sovereignty and which are one of the formal manifestations of its statehood.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State symbols also present the state in relation to other states, expressing its history, territorial development, constitutional nature, or even national identity.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form of state symbols has its </a:t>
            </a:r>
            <a:r>
              <a:rPr lang="en-GB" b="1" dirty="0" smtClean="0">
                <a:solidFill>
                  <a:schemeClr val="tx1"/>
                </a:solidFill>
              </a:rPr>
              <a:t>historical justification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symbols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Union?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European Union’s symbol</a:t>
            </a:r>
            <a:r>
              <a:rPr lang="en-GB" b="1" dirty="0" smtClean="0">
                <a:solidFill>
                  <a:schemeClr val="tx1"/>
                </a:solidFill>
              </a:rPr>
              <a:t> </a:t>
            </a:r>
            <a:r>
              <a:rPr lang="en-GB" dirty="0" smtClean="0">
                <a:solidFill>
                  <a:schemeClr val="tx1"/>
                </a:solidFill>
              </a:rPr>
              <a:t>is the</a:t>
            </a:r>
            <a:r>
              <a:rPr lang="en-GB" b="1" dirty="0" smtClean="0">
                <a:solidFill>
                  <a:schemeClr val="tx1"/>
                </a:solidFill>
              </a:rPr>
              <a:t> flag </a:t>
            </a:r>
            <a:r>
              <a:rPr lang="en-GB" dirty="0" smtClean="0">
                <a:solidFill>
                  <a:schemeClr val="tx1"/>
                </a:solidFill>
              </a:rPr>
              <a:t>of Europe which displays a circle of twelve golden starts on a blue background.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Union </a:t>
            </a:r>
            <a:r>
              <a:rPr lang="en-GB" b="1" dirty="0" smtClean="0">
                <a:solidFill>
                  <a:schemeClr val="tx1"/>
                </a:solidFill>
              </a:rPr>
              <a:t>anthem </a:t>
            </a:r>
            <a:r>
              <a:rPr lang="en-GB" dirty="0" smtClean="0">
                <a:solidFill>
                  <a:schemeClr val="tx1"/>
                </a:solidFill>
              </a:rPr>
              <a:t>is taken from Ludwig van Beethoven’s 9th  symphony: Ode to Joy.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 </a:t>
            </a:r>
            <a:r>
              <a:rPr lang="en-GB" b="1" dirty="0" smtClean="0">
                <a:solidFill>
                  <a:schemeClr val="tx1"/>
                </a:solidFill>
              </a:rPr>
              <a:t>motto</a:t>
            </a:r>
            <a:r>
              <a:rPr lang="en-GB" dirty="0" smtClean="0">
                <a:solidFill>
                  <a:schemeClr val="tx1"/>
                </a:solidFill>
              </a:rPr>
              <a:t> of the Union is: </a:t>
            </a:r>
            <a:r>
              <a:rPr lang="en-GB" i="1" dirty="0" smtClean="0">
                <a:solidFill>
                  <a:schemeClr val="tx1"/>
                </a:solidFill>
              </a:rPr>
              <a:t>‘Unity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en-GB" i="1" dirty="0" smtClean="0">
                <a:solidFill>
                  <a:schemeClr val="tx1"/>
                </a:solidFill>
              </a:rPr>
              <a:t>diversity’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 </a:t>
            </a:r>
            <a:r>
              <a:rPr lang="en-GB" b="1" dirty="0" smtClean="0">
                <a:solidFill>
                  <a:schemeClr val="tx1"/>
                </a:solidFill>
              </a:rPr>
              <a:t>currency</a:t>
            </a:r>
            <a:r>
              <a:rPr lang="en-GB" dirty="0" smtClean="0">
                <a:solidFill>
                  <a:schemeClr val="tx1"/>
                </a:solidFill>
              </a:rPr>
              <a:t> of the Union is the Euro.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Europe celebrates the </a:t>
            </a:r>
            <a:r>
              <a:rPr lang="en-GB" b="1" dirty="0" smtClean="0">
                <a:solidFill>
                  <a:schemeClr val="tx1"/>
                </a:solidFill>
              </a:rPr>
              <a:t>Europe Day </a:t>
            </a:r>
            <a:r>
              <a:rPr lang="en-GB" dirty="0" smtClean="0">
                <a:solidFill>
                  <a:schemeClr val="tx1"/>
                </a:solidFill>
              </a:rPr>
              <a:t>on 9 May in honour of the Robert Schuman Declaration. The process of European integration started with this declaration given on 9 May 1950.</a:t>
            </a:r>
          </a:p>
          <a:p>
            <a:pPr>
              <a:lnSpc>
                <a:spcPct val="100000"/>
              </a:lnSpc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flag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1622" y="2451858"/>
            <a:ext cx="3980870" cy="38986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European flag </a:t>
            </a:r>
            <a:r>
              <a:rPr lang="en-US" dirty="0" smtClean="0">
                <a:solidFill>
                  <a:schemeClr val="tx1"/>
                </a:solidFill>
              </a:rPr>
              <a:t>symbolizes </a:t>
            </a:r>
            <a:r>
              <a:rPr lang="en-US" dirty="0">
                <a:solidFill>
                  <a:schemeClr val="tx1"/>
                </a:solidFill>
              </a:rPr>
              <a:t>both the European Union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identity and unity of Europe.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features a circle of 12 gold stars on a blue background. They stand for the ideals of </a:t>
            </a:r>
            <a:r>
              <a:rPr lang="en-US" b="1" dirty="0">
                <a:solidFill>
                  <a:schemeClr val="tx1"/>
                </a:solidFill>
              </a:rPr>
              <a:t>unity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solidarity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harmony</a:t>
            </a:r>
            <a:r>
              <a:rPr lang="en-US" dirty="0">
                <a:solidFill>
                  <a:schemeClr val="tx1"/>
                </a:solidFill>
              </a:rPr>
              <a:t> among the peoples of Europe.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number of stars has nothing to do with the number of member countries, though the circle is a symbol of unity.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u="sng" dirty="0">
                <a:solidFill>
                  <a:schemeClr val="tx1"/>
                </a:solidFill>
              </a:rPr>
              <a:t>Council of Europe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chose the present design for its own </a:t>
            </a:r>
            <a:r>
              <a:rPr lang="en-US" dirty="0" smtClean="0">
                <a:solidFill>
                  <a:schemeClr val="tx1"/>
                </a:solidFill>
              </a:rPr>
              <a:t>use</a:t>
            </a:r>
            <a:r>
              <a:rPr lang="cs-CZ" dirty="0" smtClean="0">
                <a:solidFill>
                  <a:schemeClr val="tx1"/>
                </a:solidFill>
              </a:rPr>
              <a:t> in 1955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96" y="2451858"/>
            <a:ext cx="4053716" cy="33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anthem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1622" y="2451858"/>
            <a:ext cx="4235178" cy="389866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b="1" dirty="0">
                <a:solidFill>
                  <a:schemeClr val="tx1"/>
                </a:solidFill>
              </a:rPr>
              <a:t>Ode to Joy</a:t>
            </a:r>
            <a:r>
              <a:rPr lang="en-US" dirty="0">
                <a:solidFill>
                  <a:schemeClr val="tx1"/>
                </a:solidFill>
              </a:rPr>
              <a:t>" is the anthem of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European Union, promoted as a symbol for the whole of Europe as are the other European symbols. </a:t>
            </a:r>
            <a:endParaRPr lang="cs-CZ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1971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decision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propose adopting the prelude to the "Ode to Joy" </a:t>
            </a:r>
            <a:r>
              <a:rPr lang="en-US" dirty="0" smtClean="0">
                <a:solidFill>
                  <a:schemeClr val="tx1"/>
                </a:solidFill>
              </a:rPr>
              <a:t>from</a:t>
            </a:r>
            <a:r>
              <a:rPr lang="cs-CZ" dirty="0" smtClean="0">
                <a:solidFill>
                  <a:schemeClr val="tx1"/>
                </a:solidFill>
              </a:rPr>
              <a:t> Ludwig van</a:t>
            </a:r>
            <a:r>
              <a:rPr lang="en-US" dirty="0">
                <a:solidFill>
                  <a:schemeClr val="tx1"/>
                </a:solidFill>
              </a:rPr>
              <a:t> Beethoven's 9th Symphony as the </a:t>
            </a:r>
            <a:r>
              <a:rPr lang="en-US" dirty="0" smtClean="0">
                <a:solidFill>
                  <a:schemeClr val="tx1"/>
                </a:solidFill>
              </a:rPr>
              <a:t>anthem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is used on occasions such as Europe Day and formal events such as the signing of treaties.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337" y="2338073"/>
            <a:ext cx="1393494" cy="1543980"/>
          </a:xfrm>
          <a:prstGeom prst="rect">
            <a:avLst/>
          </a:prstGeom>
        </p:spPr>
      </p:pic>
      <p:pic>
        <p:nvPicPr>
          <p:cNvPr id="4" name="european-anthem-2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9178" y="2637704"/>
            <a:ext cx="487362" cy="487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European National Anthem - Europe W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79" y="4049429"/>
            <a:ext cx="3329452" cy="19375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67301" y="2535456"/>
            <a:ext cx="1263665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8"/>
              </a:rPr>
              <a:t>German </a:t>
            </a:r>
            <a:r>
              <a:rPr lang="cs-CZ" dirty="0" err="1" smtClean="0">
                <a:hlinkClick r:id="rId8"/>
              </a:rPr>
              <a:t>version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9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motto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2913" y="2216727"/>
            <a:ext cx="4298602" cy="389866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 err="1" smtClean="0">
                <a:solidFill>
                  <a:schemeClr val="tx1"/>
                </a:solidFill>
              </a:rPr>
              <a:t>Adopted</a:t>
            </a:r>
            <a:r>
              <a:rPr lang="cs-CZ" sz="1800" dirty="0" smtClean="0">
                <a:solidFill>
                  <a:schemeClr val="tx1"/>
                </a:solidFill>
              </a:rPr>
              <a:t> in 2000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IN VARIETATE CONCORDIA</a:t>
            </a:r>
            <a:r>
              <a:rPr lang="cs-CZ" sz="1800" dirty="0" smtClean="0">
                <a:solidFill>
                  <a:schemeClr val="tx1"/>
                </a:solidFill>
              </a:rPr>
              <a:t>, Latin-</a:t>
            </a:r>
            <a:r>
              <a:rPr lang="cs-CZ" sz="1800" dirty="0" err="1" smtClean="0">
                <a:solidFill>
                  <a:schemeClr val="tx1"/>
                </a:solidFill>
              </a:rPr>
              <a:t>language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version</a:t>
            </a:r>
            <a:r>
              <a:rPr lang="cs-CZ" sz="1800" dirty="0" smtClean="0">
                <a:solidFill>
                  <a:schemeClr val="tx1"/>
                </a:solidFill>
              </a:rPr>
              <a:t> by </a:t>
            </a:r>
            <a:r>
              <a:rPr lang="cs-CZ" sz="1800" dirty="0" err="1" smtClean="0">
                <a:solidFill>
                  <a:schemeClr val="tx1"/>
                </a:solidFill>
              </a:rPr>
              <a:t>the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Italian</a:t>
            </a:r>
            <a:r>
              <a:rPr lang="cs-CZ" sz="1800" dirty="0" smtClean="0">
                <a:solidFill>
                  <a:schemeClr val="tx1"/>
                </a:solidFill>
              </a:rPr>
              <a:t> Nobel </a:t>
            </a:r>
            <a:r>
              <a:rPr lang="cs-CZ" sz="1800" dirty="0" err="1" smtClean="0">
                <a:solidFill>
                  <a:schemeClr val="tx1"/>
                </a:solidFill>
              </a:rPr>
              <a:t>prize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winner</a:t>
            </a:r>
            <a:r>
              <a:rPr lang="cs-CZ" sz="1800" dirty="0" smtClean="0">
                <a:solidFill>
                  <a:schemeClr val="tx1"/>
                </a:solidFill>
              </a:rPr>
              <a:t> Ernesto </a:t>
            </a:r>
            <a:r>
              <a:rPr lang="cs-CZ" sz="1800" dirty="0" err="1" smtClean="0">
                <a:solidFill>
                  <a:schemeClr val="tx1"/>
                </a:solidFill>
              </a:rPr>
              <a:t>Teodoro</a:t>
            </a:r>
            <a:r>
              <a:rPr lang="cs-CZ" sz="1800" dirty="0" smtClean="0">
                <a:solidFill>
                  <a:schemeClr val="tx1"/>
                </a:solidFill>
              </a:rPr>
              <a:t> Moneta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 err="1" smtClean="0">
                <a:solidFill>
                  <a:schemeClr val="tx1"/>
                </a:solidFill>
              </a:rPr>
              <a:t>This</a:t>
            </a:r>
            <a:r>
              <a:rPr lang="cs-CZ" sz="1800" dirty="0" smtClean="0">
                <a:solidFill>
                  <a:schemeClr val="tx1"/>
                </a:solidFill>
              </a:rPr>
              <a:t> motto </a:t>
            </a:r>
            <a:r>
              <a:rPr lang="cs-CZ" sz="1800" dirty="0" err="1" smtClean="0">
                <a:solidFill>
                  <a:schemeClr val="tx1"/>
                </a:solidFill>
              </a:rPr>
              <a:t>is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also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used</a:t>
            </a:r>
            <a:r>
              <a:rPr lang="cs-CZ" sz="1800" dirty="0" smtClean="0">
                <a:solidFill>
                  <a:schemeClr val="tx1"/>
                </a:solidFill>
              </a:rPr>
              <a:t> as a </a:t>
            </a:r>
            <a:r>
              <a:rPr lang="cs-CZ" sz="1800" dirty="0" err="1" smtClean="0">
                <a:solidFill>
                  <a:schemeClr val="tx1"/>
                </a:solidFill>
              </a:rPr>
              <a:t>compromise</a:t>
            </a:r>
            <a:r>
              <a:rPr lang="cs-CZ"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dirty="0" err="1" smtClean="0">
                <a:solidFill>
                  <a:schemeClr val="tx1"/>
                </a:solidFill>
              </a:rPr>
              <a:t>European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Commission</a:t>
            </a:r>
            <a:r>
              <a:rPr lang="cs-CZ" sz="1800" dirty="0" smtClean="0">
                <a:solidFill>
                  <a:schemeClr val="tx1"/>
                </a:solidFill>
              </a:rPr>
              <a:t>: “</a:t>
            </a:r>
            <a:r>
              <a:rPr lang="en-US" sz="1800" i="1" dirty="0" smtClean="0">
                <a:solidFill>
                  <a:schemeClr val="tx1"/>
                </a:solidFill>
              </a:rPr>
              <a:t>The motto means that, via the EU, </a:t>
            </a:r>
            <a:r>
              <a:rPr lang="en-US" sz="1800" i="1" dirty="0">
                <a:solidFill>
                  <a:schemeClr val="tx1"/>
                </a:solidFill>
              </a:rPr>
              <a:t>Europeans</a:t>
            </a:r>
            <a:r>
              <a:rPr lang="en-US" sz="1800" i="1" dirty="0" smtClean="0">
                <a:solidFill>
                  <a:schemeClr val="tx1"/>
                </a:solidFill>
              </a:rPr>
              <a:t> are united in working together for peace and prosperity, and that the many different cultures, traditions and languages in Europe are a positive asset for the continent</a:t>
            </a:r>
            <a:r>
              <a:rPr lang="cs-CZ" sz="1800" dirty="0" smtClean="0">
                <a:solidFill>
                  <a:schemeClr val="tx1"/>
                </a:solidFill>
              </a:rPr>
              <a:t>.“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8" y="2751686"/>
            <a:ext cx="3348485" cy="25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2913" y="2216727"/>
            <a:ext cx="4043590" cy="3898669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 </a:t>
            </a:r>
            <a:r>
              <a:rPr lang="en-GB" b="1" dirty="0" smtClean="0">
                <a:solidFill>
                  <a:schemeClr val="tx1"/>
                </a:solidFill>
              </a:rPr>
              <a:t>euro</a:t>
            </a:r>
            <a:r>
              <a:rPr lang="en-GB" dirty="0" smtClean="0">
                <a:solidFill>
                  <a:schemeClr val="tx1"/>
                </a:solidFill>
              </a:rPr>
              <a:t> (symbol: </a:t>
            </a:r>
            <a:r>
              <a:rPr lang="en-GB" b="1" dirty="0" smtClean="0">
                <a:solidFill>
                  <a:schemeClr val="tx1"/>
                </a:solidFill>
              </a:rPr>
              <a:t>€</a:t>
            </a:r>
            <a:r>
              <a:rPr lang="en-GB" dirty="0" smtClean="0">
                <a:solidFill>
                  <a:schemeClr val="tx1"/>
                </a:solidFill>
              </a:rPr>
              <a:t>; code: </a:t>
            </a:r>
            <a:r>
              <a:rPr lang="en-GB" b="1" dirty="0" smtClean="0">
                <a:solidFill>
                  <a:schemeClr val="tx1"/>
                </a:solidFill>
              </a:rPr>
              <a:t>EUR</a:t>
            </a:r>
            <a:r>
              <a:rPr lang="en-GB" dirty="0" smtClean="0">
                <a:solidFill>
                  <a:schemeClr val="tx1"/>
                </a:solidFill>
              </a:rPr>
              <a:t>) is the official currency of 19 of the 27 member states of the European Union. 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This group of states is known as the EUROZONE or EURO AREA and includes about 343 million citizens as of 2019.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Euro is divided into 100 cents.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28" y="2216727"/>
            <a:ext cx="3498746" cy="19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2913" y="2216727"/>
            <a:ext cx="3433990" cy="3898669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Europe celebrates the </a:t>
            </a:r>
            <a:r>
              <a:rPr lang="en-GB" b="1" dirty="0">
                <a:solidFill>
                  <a:schemeClr val="tx1"/>
                </a:solidFill>
              </a:rPr>
              <a:t>Europe Day </a:t>
            </a:r>
            <a:r>
              <a:rPr lang="en-GB" dirty="0">
                <a:solidFill>
                  <a:schemeClr val="tx1"/>
                </a:solidFill>
              </a:rPr>
              <a:t>on </a:t>
            </a:r>
            <a:r>
              <a:rPr lang="en-GB" b="1" dirty="0">
                <a:solidFill>
                  <a:schemeClr val="tx1"/>
                </a:solidFill>
              </a:rPr>
              <a:t>9 May</a:t>
            </a:r>
            <a:r>
              <a:rPr lang="en-GB" dirty="0">
                <a:solidFill>
                  <a:schemeClr val="tx1"/>
                </a:solidFill>
              </a:rPr>
              <a:t> in honour of the Robert Schuman Declaration. </a:t>
            </a:r>
            <a:endParaRPr lang="cs-CZ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process of European integration started with this declaration given on 9 May 1950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52" y="2216727"/>
            <a:ext cx="4062713" cy="2200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9588" y="4894217"/>
            <a:ext cx="8040823" cy="159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celebrate Europe Day, the EU institutions open their doors to the public in early May in Brussels and Strasbourg. Local EU offices in Europe and all over the world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variety of activities and events for all ages.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4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dangered languages in the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65" y="1375954"/>
            <a:ext cx="2751838" cy="20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17" y="414855"/>
            <a:ext cx="1684588" cy="617397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20000" y="2802454"/>
            <a:ext cx="5867462" cy="368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EU has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24 official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 French and 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have the higher status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of the European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Parliament accepts all official languages as working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EU encourages all its citizens to be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multilingual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specifically, it encourages them to be able to speak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two languages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addition to their native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five most spoken languages in the EU are English (44%), German (36%), French (29%), 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(18%) and Spanish (17%).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1242</TotalTime>
  <Words>1071</Words>
  <Application>Microsoft Office PowerPoint</Application>
  <PresentationFormat>Vlastní</PresentationFormat>
  <Paragraphs>91</Paragraphs>
  <Slides>14</Slides>
  <Notes>14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Office</vt:lpstr>
      <vt:lpstr>Prezentace aplikace PowerPoint</vt:lpstr>
      <vt:lpstr>What are state symbols?    </vt:lpstr>
      <vt:lpstr>What are symbols of the European Union?    </vt:lpstr>
      <vt:lpstr>The flag of the European Union   </vt:lpstr>
      <vt:lpstr>The anthem of the European Union   </vt:lpstr>
      <vt:lpstr>The motto of the European Union   </vt:lpstr>
      <vt:lpstr>The currency of the European Union   </vt:lpstr>
      <vt:lpstr>The Europe Day   </vt:lpstr>
      <vt:lpstr>Official languages of the European Union     </vt:lpstr>
      <vt:lpstr>Origin of languages of the European Union    </vt:lpstr>
      <vt:lpstr>Writing systems of the European Union     </vt:lpstr>
      <vt:lpstr>Knowledge of English in the European Union     </vt:lpstr>
      <vt:lpstr>Research on the most useful languages in the European Union     </vt:lpstr>
      <vt:lpstr>Sources for text and pictures: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maresh</dc:creator>
  <cp:lastModifiedBy>maresh</cp:lastModifiedBy>
  <cp:revision>177</cp:revision>
  <dcterms:created xsi:type="dcterms:W3CDTF">2019-09-05T16:41:24Z</dcterms:created>
  <dcterms:modified xsi:type="dcterms:W3CDTF">2021-02-27T19:22:56Z</dcterms:modified>
</cp:coreProperties>
</file>