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66" r:id="rId11"/>
    <p:sldId id="268" r:id="rId12"/>
    <p:sldId id="272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3" autoAdjust="0"/>
    <p:restoredTop sz="95512" autoAdjust="0"/>
  </p:normalViewPr>
  <p:slideViewPr>
    <p:cSldViewPr snapToGrid="0" snapToObjects="1">
      <p:cViewPr>
        <p:scale>
          <a:sx n="110" d="100"/>
          <a:sy n="110" d="100"/>
        </p:scale>
        <p:origin x="360" y="-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811A-E5E4-449A-AC6D-63D42CF2408D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5D24-D71E-4967-B72F-63F5657B53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5D24-D71E-4967-B72F-63F5657B53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49A3A-4D85-714F-8BB6-7C86D09F7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B417AD-8B94-5F42-8BF0-7692C763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6C4CD-2253-A041-BA46-84494847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B55DB-89DD-9242-B69A-FF17069F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C87D3F-B6E2-E247-A14E-B025BB76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0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CA140-7959-654D-8EEE-A1B6DDEC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7A70CA-FD0F-AF4E-A7A7-596B9F2F7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32B84D-AD47-814E-A5E8-178B1434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942E4-0753-A14B-B240-49F12310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2FA9C-1EFF-3749-BB6A-94EBA73C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35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C4663C-4EC8-C045-BF69-56AE42CD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EEEC64-F29D-9A4E-9669-45622BE97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1AC04-D46B-494C-B9F5-9637501C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C40EA-1068-C647-9357-050A83AA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4F882-39C6-374A-A4D5-F80F186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57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1689-56C9-034C-904E-A729C220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896E8-05BF-5B49-9616-510D4FE44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2BC561-9BDB-5441-BEF0-39C5C6DA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19CAC-6D67-5D4D-A4B4-0CEE76B3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00846A-E3E6-EB40-A2EC-94428AC7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01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DE59-4FD8-EB41-8829-CE175DB1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E39022-83A2-AD4E-B47F-04260B83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F9AF0D-6D16-BA47-9F4B-5CBB5E0B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B3D2E-ADBF-0A46-AE4E-92F8C80C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C26554-3EBD-7246-AAEC-5CF9FC9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3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11A10-5783-6F45-83EA-54EACAF5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A498E-5EFF-E84C-9297-84E307FD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C5E56D-CD44-1D4F-A554-539F616B1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E6A6FF-BEDD-B247-B88F-F09843D7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880B02-3714-C441-814B-5D0F692F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6BDEA7-5654-464B-8217-6812E49F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A676A-8AAE-B34E-87EE-B4DDB98C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30089-FFE8-7F41-B6A7-EB9B4A794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88A501-CFDE-3648-B732-E042F9EF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AD53DF-7670-CD41-A381-A5D6E2EC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F28722-E64C-4E49-B8E0-4DF66C2CF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59FC2C-8B1E-FC42-BAD1-CB628238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66D7CD-AAFE-3E4E-AC13-18FCCB3F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4BD31E-9C9E-AD4F-B5A3-FDF9755C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2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44658-FF06-424C-9C2D-740D5C59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FB4A2-EE11-B54E-9F13-8B212244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A63D9E-AE05-4445-8AB0-686F6F77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7F475-8DF2-D943-854B-ED4F6C16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14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DD28B1-7884-8D47-BA4D-640D2FD4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43DB1-90AD-1B4C-8969-A2D6B84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541EC4-6521-674C-8D1B-1CD4759A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70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23248-92A7-ED44-9B68-964CCA33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9A23CE-34CE-1B45-8FB0-565B14A13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8F633F-EF30-C84C-9A9D-A8846472F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3A9E81-B95B-9143-97B0-99022BF6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C7B4DB-F481-D74B-836F-72005263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D8FFF-3521-2B44-B2A7-B87BF20D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5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AAD46-6386-B648-8D16-4F89F2DE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EABE71-362D-C943-BDE0-33E9006FF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6CF6EA-66D9-984F-87FA-62A080028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CCCC40-5E8E-7140-8E88-DE9311FC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9D6439-66C8-0348-BA78-0CA1A7BE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00FFF9-5130-2F4C-B758-59F8FC64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89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11EB1D-00E6-7B4F-98A5-53C44D81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C2DE7-66D1-B64B-B53A-30AF8C2B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236837-C8E1-944D-9868-E6E2460CF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CBE4-43B6-2142-B310-5491EAAAB7E2}" type="datetimeFigureOut">
              <a:rPr lang="de-DE" smtClean="0"/>
              <a:t>28.11.21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B6E2A4-09B0-D940-8ABF-B1BC4A097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76E3C-D5A5-054C-8676-1E0C99F1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E959-596E-6C44-8C27-1268DB8AA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69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rmanic_Confeder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 3" descr="Ein Bild, das blau, drinnen enthält.&#10;&#10;Automatisch generierte Beschreibung">
            <a:extLst>
              <a:ext uri="{FF2B5EF4-FFF2-40B4-BE49-F238E27FC236}">
                <a16:creationId xmlns:a16="http://schemas.microsoft.com/office/drawing/2014/main" id="{AA5E8650-4496-ED4A-9537-70D1D69B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7" r="-1" b="16615"/>
          <a:stretch/>
        </p:blipFill>
        <p:spPr>
          <a:xfrm>
            <a:off x="869201" y="1544917"/>
            <a:ext cx="9676996" cy="4094152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8CDF-78A3-8A48-90A1-D7CED1BD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75" y="3072088"/>
            <a:ext cx="6984848" cy="11931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First step to a united Europe?</a:t>
            </a:r>
            <a:b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Part 1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294C41B-B40B-41FB-AB5D-A626FC8CE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7" y="451305"/>
            <a:ext cx="1830924" cy="415609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0E501FB6-7259-4DDF-93E4-F242559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48" y="449977"/>
            <a:ext cx="1765791" cy="4735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B3AFF4-30B7-437E-9AB5-A6008860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6D2B506-C948-4757-87FA-2593D7E0266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D648AD1-5DB9-42CE-A382-5CB935C82280}"/>
              </a:ext>
            </a:extLst>
          </p:cNvPr>
          <p:cNvSpPr>
            <a:spLocks noGrp="1"/>
          </p:cNvSpPr>
          <p:nvPr/>
        </p:nvSpPr>
        <p:spPr>
          <a:xfrm>
            <a:off x="605768" y="5634253"/>
            <a:ext cx="11859823" cy="11170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Project No. 2019-1-CZ01-KA203-061227,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Reflection of National and European Identity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in the New Millennium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(NAETINEM)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, 18.01.2021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0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0BDA639-E0C3-F342-85FC-4C2418225BFB}"/>
              </a:ext>
            </a:extLst>
          </p:cNvPr>
          <p:cNvSpPr/>
          <p:nvPr/>
        </p:nvSpPr>
        <p:spPr>
          <a:xfrm>
            <a:off x="758456" y="1240933"/>
            <a:ext cx="10675088" cy="453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2800" b="1" dirty="0">
                <a:latin typeface="+mj-lt"/>
                <a:cs typeface="Times New Roman" panose="02020603050405020304" pitchFamily="18" charset="0"/>
              </a:rPr>
              <a:t>2. Basics: Who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participated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was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decided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 startAt="2"/>
            </a:pP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Summarize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shortly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was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decided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based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on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extract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Act (Q2). </a:t>
            </a:r>
          </a:p>
          <a:p>
            <a:pPr lvl="1">
              <a:lnSpc>
                <a:spcPct val="150000"/>
              </a:lnSpc>
            </a:pPr>
            <a:r>
              <a:rPr lang="de-DE" sz="22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extent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territorial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provisions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made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still hold 	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true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today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? </a:t>
            </a:r>
          </a:p>
          <a:p>
            <a:pPr lvl="1">
              <a:lnSpc>
                <a:spcPct val="150000"/>
              </a:lnSpc>
            </a:pPr>
            <a:r>
              <a:rPr lang="de-DE" sz="2200" dirty="0">
                <a:latin typeface="+mj-lt"/>
                <a:cs typeface="Times New Roman" panose="02020603050405020304" pitchFamily="18" charset="0"/>
              </a:rPr>
              <a:t>	Also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use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two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maps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Europe after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(Q3)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Europe 	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today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(Q4).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Skizze mit einfarbiger Füllung">
            <a:extLst>
              <a:ext uri="{FF2B5EF4-FFF2-40B4-BE49-F238E27FC236}">
                <a16:creationId xmlns:a16="http://schemas.microsoft.com/office/drawing/2014/main" id="{41E80F18-AD50-41DF-BEC9-BEAE37CE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5758" y="2793132"/>
            <a:ext cx="436667" cy="4366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882D77-3FE5-488E-8164-1C0AB539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8D70EB8-D6D9-42EF-8578-62586C76A5C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7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46BBCA-1A25-437A-BFBF-C6A45139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BE94FA-519A-4C95-825F-63060DDDADF3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AC888128-7EF9-EA41-814A-C456D5C7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19" y="1053882"/>
            <a:ext cx="7416461" cy="48809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15A4E9B-5128-4742-9730-304F3E4ED884}"/>
              </a:ext>
            </a:extLst>
          </p:cNvPr>
          <p:cNvSpPr txBox="1"/>
          <p:nvPr/>
        </p:nvSpPr>
        <p:spPr>
          <a:xfrm>
            <a:off x="2115094" y="152400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Q3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858EBD-C540-A142-8482-10203A09665B}"/>
              </a:ext>
            </a:extLst>
          </p:cNvPr>
          <p:cNvSpPr/>
          <p:nvPr/>
        </p:nvSpPr>
        <p:spPr>
          <a:xfrm>
            <a:off x="6973534" y="1430482"/>
            <a:ext cx="1224893" cy="22686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Krone mit einfarbiger Füllung">
            <a:extLst>
              <a:ext uri="{FF2B5EF4-FFF2-40B4-BE49-F238E27FC236}">
                <a16:creationId xmlns:a16="http://schemas.microsoft.com/office/drawing/2014/main" id="{5BE0E626-9D17-654B-BB7D-84EA8803F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5636" y="2001982"/>
            <a:ext cx="325582" cy="325582"/>
          </a:xfrm>
          <a:prstGeom prst="rect">
            <a:avLst/>
          </a:prstGeom>
        </p:spPr>
      </p:pic>
      <p:pic>
        <p:nvPicPr>
          <p:cNvPr id="13" name="Grafik 12" descr="Krone mit einfarbiger Füllung">
            <a:extLst>
              <a:ext uri="{FF2B5EF4-FFF2-40B4-BE49-F238E27FC236}">
                <a16:creationId xmlns:a16="http://schemas.microsoft.com/office/drawing/2014/main" id="{F5C9725A-5C23-BC43-8664-DA13148E1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743" y="2327564"/>
            <a:ext cx="325582" cy="325582"/>
          </a:xfrm>
          <a:prstGeom prst="rect">
            <a:avLst/>
          </a:prstGeom>
        </p:spPr>
      </p:pic>
      <p:pic>
        <p:nvPicPr>
          <p:cNvPr id="14" name="Grafik 13" descr="Krone mit einfarbiger Füllung">
            <a:extLst>
              <a:ext uri="{FF2B5EF4-FFF2-40B4-BE49-F238E27FC236}">
                <a16:creationId xmlns:a16="http://schemas.microsoft.com/office/drawing/2014/main" id="{9C179F15-B813-C24B-AF71-E34C95D84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3534" y="3113809"/>
            <a:ext cx="325582" cy="325582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4AB867E-E619-6B4E-BA57-AE9A02CC2EF7}"/>
              </a:ext>
            </a:extLst>
          </p:cNvPr>
          <p:cNvCxnSpPr>
            <a:cxnSpLocks/>
          </p:cNvCxnSpPr>
          <p:nvPr/>
        </p:nvCxnSpPr>
        <p:spPr>
          <a:xfrm>
            <a:off x="7136325" y="2582141"/>
            <a:ext cx="1062102" cy="3169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C8CA949B-CA03-6146-B435-224290416A2C}"/>
              </a:ext>
            </a:extLst>
          </p:cNvPr>
          <p:cNvCxnSpPr>
            <a:cxnSpLocks/>
          </p:cNvCxnSpPr>
          <p:nvPr/>
        </p:nvCxnSpPr>
        <p:spPr>
          <a:xfrm>
            <a:off x="8259724" y="2315442"/>
            <a:ext cx="10915" cy="5836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F467C01D-A62E-EA45-9E9F-9E1B191BD95E}"/>
              </a:ext>
            </a:extLst>
          </p:cNvPr>
          <p:cNvCxnSpPr>
            <a:cxnSpLocks/>
          </p:cNvCxnSpPr>
          <p:nvPr/>
        </p:nvCxnSpPr>
        <p:spPr>
          <a:xfrm flipV="1">
            <a:off x="7302579" y="2971800"/>
            <a:ext cx="895848" cy="4035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2EF56B2F-B70B-F948-B7B8-D16C76DAA2C1}"/>
              </a:ext>
            </a:extLst>
          </p:cNvPr>
          <p:cNvSpPr txBox="1"/>
          <p:nvPr/>
        </p:nvSpPr>
        <p:spPr>
          <a:xfrm>
            <a:off x="8198427" y="2714095"/>
            <a:ext cx="12884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/>
              <a:t>Founding</a:t>
            </a:r>
            <a:r>
              <a:rPr lang="de-DE" sz="1100" dirty="0"/>
              <a:t> States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Holy Alliance</a:t>
            </a:r>
          </a:p>
        </p:txBody>
      </p:sp>
    </p:spTree>
    <p:extLst>
      <p:ext uri="{BB962C8B-B14F-4D97-AF65-F5344CB8AC3E}">
        <p14:creationId xmlns:p14="http://schemas.microsoft.com/office/powerpoint/2010/main" val="33673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B45B38B-6916-814E-9972-83E478142A1E}"/>
              </a:ext>
            </a:extLst>
          </p:cNvPr>
          <p:cNvSpPr txBox="1"/>
          <p:nvPr/>
        </p:nvSpPr>
        <p:spPr>
          <a:xfrm>
            <a:off x="2115094" y="152400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Q4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AB9D5E-7EC2-43E7-A720-07A18820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AD3ACF7-F47D-4DA5-80C3-66B696608222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77BAABC-715F-D545-92A1-3FDFD949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19" y="1053882"/>
            <a:ext cx="7121891" cy="49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0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8B5E26-0EEC-164D-A1EC-715DA56D76F9}"/>
              </a:ext>
            </a:extLst>
          </p:cNvPr>
          <p:cNvSpPr/>
          <p:nvPr/>
        </p:nvSpPr>
        <p:spPr>
          <a:xfrm>
            <a:off x="843516" y="1550053"/>
            <a:ext cx="10675088" cy="351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2800" b="1" dirty="0">
                <a:latin typeface="+mj-lt"/>
                <a:cs typeface="Times New Roman" panose="02020603050405020304" pitchFamily="18" charset="0"/>
              </a:rPr>
              <a:t>3. Elaboration: Was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Vienna a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first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step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800" b="1" dirty="0">
                <a:latin typeface="+mj-lt"/>
                <a:cs typeface="Times New Roman" panose="02020603050405020304" pitchFamily="18" charset="0"/>
              </a:rPr>
              <a:t> a united Europe?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role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does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play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part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your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mind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map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not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Should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be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part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your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mind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map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Give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reasons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sz="2200" dirty="0">
                <a:latin typeface="+mj-lt"/>
                <a:cs typeface="Times New Roman" panose="02020603050405020304" pitchFamily="18" charset="0"/>
              </a:rPr>
              <a:t>Also,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assess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whether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Europe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created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has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anything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with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our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Europe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today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so,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Grafik 5" descr="Skizze mit einfarbiger Füllung">
            <a:extLst>
              <a:ext uri="{FF2B5EF4-FFF2-40B4-BE49-F238E27FC236}">
                <a16:creationId xmlns:a16="http://schemas.microsoft.com/office/drawing/2014/main" id="{F2211755-CA29-4E30-AFDB-CE657039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5758" y="3093239"/>
            <a:ext cx="436667" cy="4366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4AFC59-02C3-4859-B8C8-0B472D6AA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E943724-81C8-4FF6-A089-EBF6A15BDA6F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 descr="Skizze mit einfarbiger Füllung">
            <a:extLst>
              <a:ext uri="{FF2B5EF4-FFF2-40B4-BE49-F238E27FC236}">
                <a16:creationId xmlns:a16="http://schemas.microsoft.com/office/drawing/2014/main" id="{0CF95B69-475B-46D1-8464-4BD2809E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4724" y="4070397"/>
            <a:ext cx="436667" cy="4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AF9D3-80AA-6B49-B92A-D504C003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6" y="1208009"/>
            <a:ext cx="4396740" cy="39915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>
                <a:latin typeface="+mj-lt"/>
                <a:cs typeface="Times New Roman" panose="02020603050405020304" pitchFamily="18" charset="0"/>
              </a:rPr>
              <a:t>1. Brainstorming: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associate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with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today´s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Europe?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DE" sz="2000" dirty="0">
                <a:latin typeface="+mj-lt"/>
                <a:cs typeface="Times New Roman" panose="02020603050405020304" pitchFamily="18" charset="0"/>
              </a:rPr>
              <a:t>Create a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mind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map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with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terms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that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are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central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on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topic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+mj-lt"/>
                <a:cs typeface="Times New Roman" panose="02020603050405020304" pitchFamily="18" charset="0"/>
              </a:rPr>
              <a:t> "Europe".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ED890F-663D-8B43-886D-4FE14E22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97786"/>
            <a:ext cx="6019331" cy="2859181"/>
          </a:xfrm>
          <a:prstGeom prst="rect">
            <a:avLst/>
          </a:prstGeom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D0C732-956C-D946-B848-277590486D23}"/>
              </a:ext>
            </a:extLst>
          </p:cNvPr>
          <p:cNvSpPr txBox="1"/>
          <p:nvPr/>
        </p:nvSpPr>
        <p:spPr>
          <a:xfrm>
            <a:off x="766807" y="5361367"/>
            <a:ext cx="285957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err="1">
                <a:latin typeface="+mj-lt"/>
                <a:cs typeface="Times New Roman" panose="02020603050405020304" pitchFamily="18" charset="0"/>
              </a:rPr>
              <a:t>Is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part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your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mind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map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Grafik 6" descr="Skizze mit einfarbiger Füllung">
            <a:extLst>
              <a:ext uri="{FF2B5EF4-FFF2-40B4-BE49-F238E27FC236}">
                <a16:creationId xmlns:a16="http://schemas.microsoft.com/office/drawing/2014/main" id="{DD9329EE-0992-4314-87C4-2433A32F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5880" y="3522247"/>
            <a:ext cx="436667" cy="4366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B94436E0-B366-6447-BCC2-D38CC34D9CA4}"/>
              </a:ext>
            </a:extLst>
          </p:cNvPr>
          <p:cNvSpPr/>
          <p:nvPr/>
        </p:nvSpPr>
        <p:spPr>
          <a:xfrm>
            <a:off x="5226908" y="4077730"/>
            <a:ext cx="1322173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279121-27F4-2941-8BEA-5C459D7E5750}"/>
              </a:ext>
            </a:extLst>
          </p:cNvPr>
          <p:cNvSpPr txBox="1"/>
          <p:nvPr/>
        </p:nvSpPr>
        <p:spPr>
          <a:xfrm>
            <a:off x="5722108" y="4145211"/>
            <a:ext cx="106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Trade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1A99529-E145-6644-9EE5-EE6C3AE74DB3}"/>
              </a:ext>
            </a:extLst>
          </p:cNvPr>
          <p:cNvSpPr/>
          <p:nvPr/>
        </p:nvSpPr>
        <p:spPr>
          <a:xfrm>
            <a:off x="8130746" y="3203762"/>
            <a:ext cx="976184" cy="416768"/>
          </a:xfrm>
          <a:prstGeom prst="rect">
            <a:avLst/>
          </a:prstGeom>
          <a:solidFill>
            <a:srgbClr val="CF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B82CB4-88FB-0743-B8D5-1A699FF6F4C4}"/>
              </a:ext>
            </a:extLst>
          </p:cNvPr>
          <p:cNvSpPr txBox="1"/>
          <p:nvPr/>
        </p:nvSpPr>
        <p:spPr>
          <a:xfrm>
            <a:off x="7949059" y="3158865"/>
            <a:ext cx="133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4993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D0BB24-C750-E941-8B74-51BEA95E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72" y="254314"/>
            <a:ext cx="5105398" cy="1952744"/>
          </a:xfrm>
        </p:spPr>
        <p:txBody>
          <a:bodyPr>
            <a:normAutofit/>
          </a:bodyPr>
          <a:lstStyle/>
          <a:p>
            <a:r>
              <a:rPr lang="de-DE" b="1" dirty="0">
                <a:cs typeface="Times New Roman" panose="02020603050405020304" pitchFamily="18" charset="0"/>
              </a:rPr>
              <a:t>Quick </a:t>
            </a:r>
            <a:r>
              <a:rPr lang="de-DE" b="1" dirty="0" err="1">
                <a:cs typeface="Times New Roman" panose="02020603050405020304" pitchFamily="18" charset="0"/>
              </a:rPr>
              <a:t>info</a:t>
            </a:r>
            <a:r>
              <a:rPr lang="de-DE" b="1" dirty="0">
                <a:cs typeface="Times New Roman" panose="02020603050405020304" pitchFamily="18" charset="0"/>
              </a:rPr>
              <a:t>: </a:t>
            </a:r>
            <a:r>
              <a:rPr lang="de-DE" b="1" dirty="0" err="1">
                <a:cs typeface="Times New Roman" panose="02020603050405020304" pitchFamily="18" charset="0"/>
              </a:rPr>
              <a:t>Congress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of</a:t>
            </a:r>
            <a:r>
              <a:rPr lang="de-DE" b="1" dirty="0">
                <a:cs typeface="Times New Roman" panose="02020603050405020304" pitchFamily="18" charset="0"/>
              </a:rPr>
              <a:t> Vienna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Informationen Silhouette">
            <a:extLst>
              <a:ext uri="{FF2B5EF4-FFF2-40B4-BE49-F238E27FC236}">
                <a16:creationId xmlns:a16="http://schemas.microsoft.com/office/drawing/2014/main" id="{530075AA-CD55-4317-9E48-2CADBB7B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5FE1A5-6F13-D143-89E7-C0A24D92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72" y="2113976"/>
            <a:ext cx="5916677" cy="399561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900" dirty="0">
                <a:latin typeface="+mj-lt"/>
                <a:cs typeface="Times New Roman" panose="02020603050405020304" pitchFamily="18" charset="0"/>
              </a:rPr>
              <a:t>Napoleon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Bonaparte's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expansionist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policies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threw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almost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entire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European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continent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into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chaos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confusion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. In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Battle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Nations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at Leipzig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October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16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19, 1813,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European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powers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were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able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achieve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victory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over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Napoleon,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who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was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forced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retreat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behind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Rhine after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his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defeat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. This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ended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French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hegemony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in Europe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same time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created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conditions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a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new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beginning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whole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Europe. The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Vienna,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which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met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September 18, 1814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June 9, 1815, was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therefore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convened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purpose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+mj-lt"/>
                <a:cs typeface="Times New Roman" panose="02020603050405020304" pitchFamily="18" charset="0"/>
              </a:rPr>
              <a:t>reorganizing</a:t>
            </a:r>
            <a:r>
              <a:rPr lang="de-DE" sz="1900" dirty="0">
                <a:latin typeface="+mj-lt"/>
                <a:cs typeface="Times New Roman" panose="02020603050405020304" pitchFamily="18" charset="0"/>
              </a:rPr>
              <a:t> Europe.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3A5192-8674-4794-97F6-BA6422E04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D029D2B-1A7E-4D9F-B5F7-9E523C8B96F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258"/>
            <a:ext cx="10515600" cy="39734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>
                <a:latin typeface="+mj-lt"/>
                <a:cs typeface="Times New Roman" panose="02020603050405020304" pitchFamily="18" charset="0"/>
              </a:rPr>
              <a:t>2. Basics: Who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participated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Vienna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 was </a:t>
            </a:r>
            <a:r>
              <a:rPr lang="de-DE" b="1" dirty="0" err="1">
                <a:latin typeface="+mj-lt"/>
                <a:cs typeface="Times New Roman" panose="02020603050405020304" pitchFamily="18" charset="0"/>
              </a:rPr>
              <a:t>decided</a:t>
            </a:r>
            <a:r>
              <a:rPr lang="de-DE" b="1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Using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Jean Baptiste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Isabey‘s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representation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(Q1)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excerpt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Vienna Acts (Q2),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work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out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who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including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which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social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class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) was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involved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conference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2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What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think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can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be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concluded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from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legitimacy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Congress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	Vienna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its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+mj-lt"/>
                <a:cs typeface="Times New Roman" panose="02020603050405020304" pitchFamily="18" charset="0"/>
              </a:rPr>
              <a:t>decisions</a:t>
            </a:r>
            <a:r>
              <a:rPr lang="de-DE" sz="2200" dirty="0">
                <a:latin typeface="+mj-lt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Skizze mit einfarbiger Füllung">
            <a:extLst>
              <a:ext uri="{FF2B5EF4-FFF2-40B4-BE49-F238E27FC236}">
                <a16:creationId xmlns:a16="http://schemas.microsoft.com/office/drawing/2014/main" id="{29B71161-415A-45E9-86FD-46E83BF13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6938" y="2865028"/>
            <a:ext cx="436667" cy="4366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5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alt, Screenshot, zugemüllt enthält.&#10;&#10;Automatisch generierte Beschreibung">
            <a:extLst>
              <a:ext uri="{FF2B5EF4-FFF2-40B4-BE49-F238E27FC236}">
                <a16:creationId xmlns:a16="http://schemas.microsoft.com/office/drawing/2014/main" id="{234611C0-328C-944F-A03C-A0CAA2F59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12"/>
          <a:stretch/>
        </p:blipFill>
        <p:spPr>
          <a:xfrm>
            <a:off x="2722246" y="335666"/>
            <a:ext cx="7835996" cy="638650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Q1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5D7A4E84-7EC5-5E40-B110-7F7300B60633}"/>
              </a:ext>
            </a:extLst>
          </p:cNvPr>
          <p:cNvSpPr txBox="1"/>
          <p:nvPr/>
        </p:nvSpPr>
        <p:spPr>
          <a:xfrm>
            <a:off x="2916195" y="5449330"/>
            <a:ext cx="3682313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The </a:t>
            </a:r>
            <a:r>
              <a:rPr lang="de-DE" sz="1200" dirty="0" err="1"/>
              <a:t>Parisian</a:t>
            </a:r>
            <a:r>
              <a:rPr lang="de-DE" sz="1200" dirty="0"/>
              <a:t> </a:t>
            </a:r>
            <a:r>
              <a:rPr lang="de-DE" sz="1200" dirty="0" err="1"/>
              <a:t>court</a:t>
            </a:r>
            <a:r>
              <a:rPr lang="de-DE" sz="1200" dirty="0"/>
              <a:t> </a:t>
            </a:r>
            <a:r>
              <a:rPr lang="de-DE" sz="1200" dirty="0" err="1"/>
              <a:t>artist</a:t>
            </a:r>
            <a:r>
              <a:rPr lang="de-DE" sz="1200" dirty="0"/>
              <a:t> Jean Baptiste </a:t>
            </a:r>
            <a:r>
              <a:rPr lang="de-DE" sz="1200" dirty="0" err="1"/>
              <a:t>Isabey</a:t>
            </a:r>
            <a:r>
              <a:rPr lang="de-DE" sz="1200" dirty="0"/>
              <a:t> </a:t>
            </a:r>
            <a:r>
              <a:rPr lang="de-DE" sz="1200" dirty="0" err="1"/>
              <a:t>had</a:t>
            </a:r>
            <a:r>
              <a:rPr lang="de-DE" sz="1200" dirty="0"/>
              <a:t> </a:t>
            </a:r>
            <a:r>
              <a:rPr lang="de-DE" sz="1200" dirty="0" err="1"/>
              <a:t>traveled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Vienna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wake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French </a:t>
            </a:r>
            <a:r>
              <a:rPr lang="de-DE" sz="1200" dirty="0" err="1"/>
              <a:t>delegation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had</a:t>
            </a:r>
            <a:r>
              <a:rPr lang="de-DE" sz="1200" dirty="0"/>
              <a:t> </a:t>
            </a:r>
            <a:r>
              <a:rPr lang="de-DE" sz="1200" dirty="0" err="1"/>
              <a:t>made</a:t>
            </a:r>
            <a:r>
              <a:rPr lang="de-DE" sz="1200" dirty="0"/>
              <a:t> </a:t>
            </a:r>
            <a:r>
              <a:rPr lang="de-DE" sz="1200" dirty="0" err="1"/>
              <a:t>portrait</a:t>
            </a:r>
            <a:r>
              <a:rPr lang="de-DE" sz="1200" dirty="0"/>
              <a:t> </a:t>
            </a:r>
            <a:r>
              <a:rPr lang="de-DE" sz="1200" dirty="0" err="1"/>
              <a:t>drawings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congress</a:t>
            </a:r>
            <a:r>
              <a:rPr lang="de-DE" sz="1200" dirty="0"/>
              <a:t> </a:t>
            </a:r>
            <a:r>
              <a:rPr lang="de-DE" sz="1200" dirty="0" err="1"/>
              <a:t>participants</a:t>
            </a:r>
            <a:r>
              <a:rPr lang="de-DE" sz="1200" dirty="0"/>
              <a:t> </a:t>
            </a:r>
            <a:r>
              <a:rPr lang="de-DE" sz="1200" dirty="0" err="1"/>
              <a:t>there</a:t>
            </a:r>
            <a:r>
              <a:rPr lang="de-DE" sz="1200" dirty="0"/>
              <a:t>. This </a:t>
            </a:r>
            <a:r>
              <a:rPr lang="de-DE" sz="1200" dirty="0" err="1"/>
              <a:t>engraving</a:t>
            </a:r>
            <a:r>
              <a:rPr lang="de-DE" sz="1200" dirty="0"/>
              <a:t> was </a:t>
            </a:r>
            <a:r>
              <a:rPr lang="de-DE" sz="1200" dirty="0" err="1"/>
              <a:t>made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painting</a:t>
            </a:r>
            <a:r>
              <a:rPr lang="de-DE" sz="1200" dirty="0"/>
              <a:t> </a:t>
            </a:r>
            <a:r>
              <a:rPr lang="de-DE" sz="1200" dirty="0" err="1"/>
              <a:t>created</a:t>
            </a:r>
            <a:r>
              <a:rPr lang="de-DE" sz="1200" dirty="0"/>
              <a:t> </a:t>
            </a:r>
            <a:r>
              <a:rPr lang="de-DE" sz="1200" dirty="0" err="1"/>
              <a:t>later</a:t>
            </a:r>
            <a:r>
              <a:rPr lang="de-DE" sz="1200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C404E9-D207-BA44-BCE4-A8E971CD7EFF}"/>
              </a:ext>
            </a:extLst>
          </p:cNvPr>
          <p:cNvSpPr txBox="1"/>
          <p:nvPr/>
        </p:nvSpPr>
        <p:spPr>
          <a:xfrm>
            <a:off x="3256005" y="5110776"/>
            <a:ext cx="300269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The </a:t>
            </a:r>
            <a:r>
              <a:rPr lang="de-DE" sz="1600" b="1" dirty="0" err="1"/>
              <a:t>Congress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Vienna </a:t>
            </a:r>
            <a:r>
              <a:rPr lang="de-DE" sz="1600" b="1" dirty="0" err="1"/>
              <a:t>meets</a:t>
            </a:r>
            <a:endParaRPr lang="de-DE" sz="16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9F938B-83C2-274D-BFA8-E89E6CF13A02}"/>
              </a:ext>
            </a:extLst>
          </p:cNvPr>
          <p:cNvSpPr txBox="1"/>
          <p:nvPr/>
        </p:nvSpPr>
        <p:spPr>
          <a:xfrm>
            <a:off x="6640244" y="5214552"/>
            <a:ext cx="368231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1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English </a:t>
            </a:r>
            <a:r>
              <a:rPr lang="de-DE" sz="1200" dirty="0" err="1"/>
              <a:t>envoy</a:t>
            </a:r>
            <a:r>
              <a:rPr lang="de-DE" sz="1200" dirty="0"/>
              <a:t> Duke </a:t>
            </a:r>
            <a:r>
              <a:rPr lang="de-DE" sz="1200" dirty="0" err="1"/>
              <a:t>of</a:t>
            </a:r>
            <a:r>
              <a:rPr lang="de-DE" sz="1200" dirty="0"/>
              <a:t> Wellington; </a:t>
            </a:r>
            <a:r>
              <a:rPr lang="de-DE" sz="1200" b="1" dirty="0"/>
              <a:t>2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Prussian</a:t>
            </a:r>
            <a:r>
              <a:rPr lang="de-DE" sz="1200" dirty="0"/>
              <a:t> </a:t>
            </a:r>
            <a:r>
              <a:rPr lang="de-DE" sz="1200" dirty="0" err="1"/>
              <a:t>Chancellor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State Hardenberg; </a:t>
            </a:r>
            <a:r>
              <a:rPr lang="de-DE" sz="1200" b="1" dirty="0"/>
              <a:t>3</a:t>
            </a:r>
            <a:r>
              <a:rPr lang="de-DE" sz="1200" dirty="0"/>
              <a:t> Prince Metternich </a:t>
            </a:r>
            <a:r>
              <a:rPr lang="de-DE" sz="1200" dirty="0" err="1"/>
              <a:t>from</a:t>
            </a:r>
            <a:r>
              <a:rPr lang="de-DE" sz="1200" dirty="0"/>
              <a:t> Austria; </a:t>
            </a:r>
            <a:r>
              <a:rPr lang="de-DE" sz="1200" b="1" dirty="0"/>
              <a:t>4</a:t>
            </a:r>
            <a:r>
              <a:rPr lang="de-DE" sz="1200" dirty="0"/>
              <a:t> Count Nesselrode,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Russian</a:t>
            </a:r>
            <a:r>
              <a:rPr lang="de-DE" sz="1200" dirty="0"/>
              <a:t> </a:t>
            </a:r>
            <a:r>
              <a:rPr lang="de-DE" sz="1200" dirty="0" err="1"/>
              <a:t>representatives</a:t>
            </a:r>
            <a:r>
              <a:rPr lang="de-DE" sz="1200" dirty="0"/>
              <a:t>; </a:t>
            </a:r>
            <a:r>
              <a:rPr lang="de-DE" sz="1200" b="1" dirty="0"/>
              <a:t>5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British </a:t>
            </a:r>
            <a:r>
              <a:rPr lang="de-DE" sz="1200" dirty="0" err="1"/>
              <a:t>Foreign</a:t>
            </a:r>
            <a:r>
              <a:rPr lang="de-DE" sz="1200" dirty="0"/>
              <a:t> </a:t>
            </a:r>
            <a:r>
              <a:rPr lang="de-DE" sz="1200" dirty="0" err="1"/>
              <a:t>Secretary</a:t>
            </a:r>
            <a:r>
              <a:rPr lang="de-DE" sz="1200" dirty="0"/>
              <a:t> Castlereagh; </a:t>
            </a:r>
            <a:r>
              <a:rPr lang="de-DE" sz="1200" b="1" dirty="0"/>
              <a:t>6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French </a:t>
            </a:r>
            <a:r>
              <a:rPr lang="de-DE" sz="1200" dirty="0" err="1"/>
              <a:t>representative</a:t>
            </a:r>
            <a:r>
              <a:rPr lang="de-DE" sz="1200" dirty="0"/>
              <a:t> </a:t>
            </a:r>
            <a:r>
              <a:rPr lang="de-DE" sz="1200" dirty="0" err="1"/>
              <a:t>Talleyrand</a:t>
            </a:r>
            <a:r>
              <a:rPr lang="de-DE" sz="1200" dirty="0"/>
              <a:t>; </a:t>
            </a:r>
            <a:r>
              <a:rPr lang="de-DE" sz="1200" b="1" dirty="0"/>
              <a:t>7</a:t>
            </a:r>
            <a:r>
              <a:rPr lang="de-DE" sz="1200" dirty="0"/>
              <a:t> Count Stachelberg, a </a:t>
            </a:r>
            <a:r>
              <a:rPr lang="de-DE" sz="1200" dirty="0" err="1"/>
              <a:t>representative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Russian</a:t>
            </a:r>
            <a:r>
              <a:rPr lang="de-DE" sz="1200" dirty="0"/>
              <a:t> </a:t>
            </a:r>
            <a:r>
              <a:rPr lang="de-DE" sz="1200" dirty="0" err="1"/>
              <a:t>Tsar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4217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41200DA-050C-3941-9377-36323949E960}"/>
              </a:ext>
            </a:extLst>
          </p:cNvPr>
          <p:cNvSpPr txBox="1"/>
          <p:nvPr/>
        </p:nvSpPr>
        <p:spPr>
          <a:xfrm>
            <a:off x="728925" y="148814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Q2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6E4A48-4628-4475-8BF9-6531B653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651721E-1FD1-4CEC-A450-2DB69729DE77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2D7AC51-71A5-5C44-89E8-CD469143906D}"/>
              </a:ext>
            </a:extLst>
          </p:cNvPr>
          <p:cNvSpPr txBox="1"/>
          <p:nvPr/>
        </p:nvSpPr>
        <p:spPr>
          <a:xfrm>
            <a:off x="3715473" y="2280213"/>
            <a:ext cx="53012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The Powers </a:t>
            </a:r>
            <a:r>
              <a:rPr lang="de-DE" sz="1400" dirty="0" err="1"/>
              <a:t>who</a:t>
            </a:r>
            <a:r>
              <a:rPr lang="de-DE" sz="1400" dirty="0"/>
              <a:t> </a:t>
            </a:r>
            <a:r>
              <a:rPr lang="de-DE" sz="1400" dirty="0" err="1"/>
              <a:t>signed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Treaty </a:t>
            </a:r>
            <a:r>
              <a:rPr lang="de-DE" sz="1400" dirty="0" err="1"/>
              <a:t>concluded</a:t>
            </a:r>
            <a:r>
              <a:rPr lang="de-DE" sz="1400" dirty="0"/>
              <a:t> at Paris on </a:t>
            </a:r>
            <a:r>
              <a:rPr lang="de-DE" sz="1400" dirty="0" err="1"/>
              <a:t>the</a:t>
            </a:r>
            <a:r>
              <a:rPr lang="de-DE" sz="1400" dirty="0"/>
              <a:t> 30th </a:t>
            </a:r>
            <a:r>
              <a:rPr lang="de-DE" sz="1400" dirty="0" err="1"/>
              <a:t>of</a:t>
            </a:r>
            <a:r>
              <a:rPr lang="de-DE" sz="1400" dirty="0"/>
              <a:t> May 1814, </a:t>
            </a:r>
            <a:r>
              <a:rPr lang="de-DE" sz="1400" dirty="0" err="1"/>
              <a:t>having</a:t>
            </a:r>
            <a:r>
              <a:rPr lang="de-DE" sz="1400" dirty="0"/>
              <a:t> </a:t>
            </a:r>
            <a:r>
              <a:rPr lang="de-DE" sz="1400" dirty="0" err="1"/>
              <a:t>assembled</a:t>
            </a:r>
            <a:r>
              <a:rPr lang="de-DE" sz="1400" dirty="0"/>
              <a:t> at Vienna, in </a:t>
            </a:r>
            <a:r>
              <a:rPr lang="de-DE" sz="1400" dirty="0" err="1"/>
              <a:t>pursuance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 32 d </a:t>
            </a:r>
            <a:r>
              <a:rPr lang="de-DE" sz="1400" dirty="0" err="1"/>
              <a:t>Article</a:t>
            </a:r>
            <a:r>
              <a:rPr lang="de-DE" sz="1400" dirty="0"/>
              <a:t> 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Act,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princes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states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Allies,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complete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provisions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said</a:t>
            </a:r>
            <a:r>
              <a:rPr lang="de-DE" sz="1400" dirty="0"/>
              <a:t> Treaty,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add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them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arrangements</a:t>
            </a:r>
            <a:r>
              <a:rPr lang="de-DE" sz="1400" dirty="0"/>
              <a:t> </a:t>
            </a:r>
            <a:r>
              <a:rPr lang="de-DE" sz="1400" dirty="0" err="1"/>
              <a:t>rendered</a:t>
            </a:r>
            <a:r>
              <a:rPr lang="de-DE" sz="1400" dirty="0"/>
              <a:t> </a:t>
            </a:r>
            <a:r>
              <a:rPr lang="de-DE" sz="1400" dirty="0" err="1"/>
              <a:t>necessary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state</a:t>
            </a:r>
            <a:r>
              <a:rPr lang="de-DE" sz="1400" dirty="0"/>
              <a:t> in </a:t>
            </a:r>
            <a:r>
              <a:rPr lang="de-DE" sz="1400" dirty="0" err="1"/>
              <a:t>which</a:t>
            </a:r>
            <a:r>
              <a:rPr lang="de-DE" sz="1400" dirty="0"/>
              <a:t> Europe was </a:t>
            </a:r>
            <a:r>
              <a:rPr lang="de-DE" sz="1400" dirty="0" err="1"/>
              <a:t>left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termination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last war, </a:t>
            </a:r>
            <a:r>
              <a:rPr lang="de-DE" sz="1400" dirty="0" err="1"/>
              <a:t>being</a:t>
            </a:r>
            <a:r>
              <a:rPr lang="de-DE" sz="1400" dirty="0"/>
              <a:t> </a:t>
            </a:r>
            <a:r>
              <a:rPr lang="de-DE" sz="1400" dirty="0" err="1"/>
              <a:t>now</a:t>
            </a:r>
            <a:r>
              <a:rPr lang="de-DE" sz="1400" dirty="0"/>
              <a:t> </a:t>
            </a:r>
            <a:r>
              <a:rPr lang="de-DE" sz="1400" dirty="0" err="1"/>
              <a:t>desirous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embrace</a:t>
            </a:r>
            <a:r>
              <a:rPr lang="de-DE" sz="1400" dirty="0"/>
              <a:t>, in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transaction</a:t>
            </a:r>
            <a:r>
              <a:rPr lang="de-DE" sz="1400" dirty="0"/>
              <a:t>,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various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</a:t>
            </a:r>
            <a:r>
              <a:rPr lang="de-DE" sz="1400" dirty="0" err="1"/>
              <a:t>negociations</a:t>
            </a:r>
            <a:r>
              <a:rPr lang="de-DE" sz="1400" dirty="0"/>
              <a:t>,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purpose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confirming</a:t>
            </a:r>
            <a:r>
              <a:rPr lang="de-DE" sz="1400" dirty="0"/>
              <a:t> </a:t>
            </a:r>
            <a:r>
              <a:rPr lang="de-DE" sz="1400" dirty="0" err="1"/>
              <a:t>them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</a:t>
            </a:r>
            <a:r>
              <a:rPr lang="de-DE" sz="1400" dirty="0" err="1"/>
              <a:t>reciprocal</a:t>
            </a:r>
            <a:r>
              <a:rPr lang="de-DE" sz="1400" dirty="0"/>
              <a:t> </a:t>
            </a:r>
            <a:r>
              <a:rPr lang="de-DE" sz="1400" dirty="0" err="1"/>
              <a:t>ratifications</a:t>
            </a:r>
            <a:r>
              <a:rPr lang="de-DE" sz="1400" dirty="0"/>
              <a:t>,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authorized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</a:t>
            </a:r>
            <a:r>
              <a:rPr lang="de-DE" sz="1400" dirty="0" err="1"/>
              <a:t>Plenipotentiaries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unite</a:t>
            </a:r>
            <a:r>
              <a:rPr lang="de-DE" sz="1400" dirty="0"/>
              <a:t>, in a </a:t>
            </a:r>
            <a:r>
              <a:rPr lang="de-DE" sz="1400" dirty="0" err="1"/>
              <a:t>general</a:t>
            </a:r>
            <a:r>
              <a:rPr lang="de-DE" sz="1400" dirty="0"/>
              <a:t> </a:t>
            </a:r>
            <a:r>
              <a:rPr lang="de-DE" sz="1400" dirty="0" err="1"/>
              <a:t>instrument</a:t>
            </a:r>
            <a:r>
              <a:rPr lang="de-DE" sz="1400" dirty="0"/>
              <a:t>,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regulations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superior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permanent </a:t>
            </a:r>
            <a:r>
              <a:rPr lang="de-DE" sz="1400" dirty="0" err="1"/>
              <a:t>interest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join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act</a:t>
            </a:r>
            <a:r>
              <a:rPr lang="de-DE" sz="1400" dirty="0"/>
              <a:t>, </a:t>
            </a:r>
            <a:r>
              <a:rPr lang="de-DE" sz="1400" dirty="0" err="1"/>
              <a:t>as</a:t>
            </a:r>
            <a:r>
              <a:rPr lang="de-DE" sz="1400" dirty="0"/>
              <a:t> integral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arrangements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Congress</a:t>
            </a:r>
            <a:r>
              <a:rPr lang="de-DE" sz="1400" dirty="0"/>
              <a:t>,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Treaties</a:t>
            </a:r>
            <a:r>
              <a:rPr lang="de-DE" sz="1400" dirty="0"/>
              <a:t>, </a:t>
            </a:r>
            <a:r>
              <a:rPr lang="de-DE" sz="1400" dirty="0" err="1"/>
              <a:t>Conventions</a:t>
            </a:r>
            <a:r>
              <a:rPr lang="de-DE" sz="1400" dirty="0"/>
              <a:t>, </a:t>
            </a:r>
            <a:r>
              <a:rPr lang="de-DE" sz="1400" dirty="0" err="1"/>
              <a:t>Declarations</a:t>
            </a:r>
            <a:r>
              <a:rPr lang="de-DE" sz="1400" dirty="0"/>
              <a:t>, </a:t>
            </a:r>
            <a:r>
              <a:rPr lang="de-DE" sz="1400" dirty="0" err="1"/>
              <a:t>Regulations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particular</a:t>
            </a:r>
            <a:r>
              <a:rPr lang="de-DE" sz="1400" dirty="0"/>
              <a:t> </a:t>
            </a:r>
            <a:r>
              <a:rPr lang="de-DE" sz="1400" dirty="0" err="1"/>
              <a:t>acts</a:t>
            </a:r>
            <a:r>
              <a:rPr lang="de-DE" sz="1400" dirty="0"/>
              <a:t>,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cited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present</a:t>
            </a:r>
            <a:r>
              <a:rPr lang="de-DE" sz="1400" dirty="0"/>
              <a:t> Treaty.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above-mentioned</a:t>
            </a:r>
            <a:r>
              <a:rPr lang="de-DE" sz="1400" dirty="0"/>
              <a:t> </a:t>
            </a:r>
            <a:r>
              <a:rPr lang="de-DE" sz="1400" dirty="0" err="1"/>
              <a:t>powers</a:t>
            </a:r>
            <a:r>
              <a:rPr lang="de-DE" sz="1400" dirty="0"/>
              <a:t> </a:t>
            </a:r>
            <a:r>
              <a:rPr lang="de-DE" sz="1400" dirty="0" err="1"/>
              <a:t>having</a:t>
            </a:r>
            <a:r>
              <a:rPr lang="de-DE" sz="1400" dirty="0"/>
              <a:t> </a:t>
            </a:r>
            <a:r>
              <a:rPr lang="de-DE" sz="1400" dirty="0" err="1"/>
              <a:t>appointed</a:t>
            </a:r>
            <a:r>
              <a:rPr lang="de-DE" sz="1400" dirty="0"/>
              <a:t> </a:t>
            </a:r>
            <a:r>
              <a:rPr lang="de-DE" sz="1400" dirty="0" err="1"/>
              <a:t>Plenipotentiaries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Congress</a:t>
            </a:r>
            <a:r>
              <a:rPr lang="de-DE" sz="1400" dirty="0"/>
              <a:t>,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say</a:t>
            </a:r>
            <a:r>
              <a:rPr lang="de-DE" sz="1400" dirty="0"/>
              <a:t>: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AD96CD7-7F9F-E643-9EBC-985CEE358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30986"/>
              </p:ext>
            </p:extLst>
          </p:nvPr>
        </p:nvGraphicFramePr>
        <p:xfrm>
          <a:off x="2276836" y="1874735"/>
          <a:ext cx="8178477" cy="365760"/>
        </p:xfrm>
        <a:graphic>
          <a:graphicData uri="http://schemas.openxmlformats.org/drawingml/2006/table">
            <a:tbl>
              <a:tblPr/>
              <a:tblGrid>
                <a:gridCol w="8178477">
                  <a:extLst>
                    <a:ext uri="{9D8B030D-6E8A-4147-A177-3AD203B41FA5}">
                      <a16:colId xmlns:a16="http://schemas.microsoft.com/office/drawing/2014/main" val="2387172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name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Most Holy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Undivided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Trinity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31923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F6D07B48-F416-9C45-A3E4-6C61466B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314" y="1167019"/>
            <a:ext cx="9482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194883-E575-EC47-8F02-A2EC32757C15}"/>
              </a:ext>
            </a:extLst>
          </p:cNvPr>
          <p:cNvSpPr txBox="1"/>
          <p:nvPr/>
        </p:nvSpPr>
        <p:spPr>
          <a:xfrm>
            <a:off x="4195821" y="1457123"/>
            <a:ext cx="43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cs typeface="Times New Roman" panose="02020603050405020304" pitchFamily="18" charset="0"/>
              </a:rPr>
              <a:t>Excerpt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from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the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Congress</a:t>
            </a:r>
            <a:r>
              <a:rPr lang="de-DE" b="1" dirty="0">
                <a:cs typeface="Times New Roman" panose="02020603050405020304" pitchFamily="18" charset="0"/>
              </a:rPr>
              <a:t> </a:t>
            </a:r>
            <a:r>
              <a:rPr lang="de-DE" b="1" dirty="0" err="1">
                <a:cs typeface="Times New Roman" panose="02020603050405020304" pitchFamily="18" charset="0"/>
              </a:rPr>
              <a:t>of</a:t>
            </a:r>
            <a:r>
              <a:rPr lang="de-DE" b="1" dirty="0">
                <a:cs typeface="Times New Roman" panose="02020603050405020304" pitchFamily="18" charset="0"/>
              </a:rPr>
              <a:t> Vienna Acts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8544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3A9E9A-B381-44ED-84C7-6DB731A9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B1EF36D-055C-45D9-B521-C25CFC59427E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BFD1FAB-6BF0-436D-B04D-1EADACB02302}"/>
              </a:ext>
            </a:extLst>
          </p:cNvPr>
          <p:cNvSpPr txBox="1"/>
          <p:nvPr/>
        </p:nvSpPr>
        <p:spPr>
          <a:xfrm>
            <a:off x="728925" y="148814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Q2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07B7F0-B2AE-4B46-8BFE-CD922DDFA331}"/>
              </a:ext>
            </a:extLst>
          </p:cNvPr>
          <p:cNvSpPr txBox="1"/>
          <p:nvPr/>
        </p:nvSpPr>
        <p:spPr>
          <a:xfrm>
            <a:off x="6671116" y="4585000"/>
            <a:ext cx="4460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LIV. </a:t>
            </a:r>
            <a:r>
              <a:rPr lang="de-DE" sz="1000" dirty="0"/>
              <a:t>The </a:t>
            </a:r>
            <a:r>
              <a:rPr lang="de-DE" sz="1000" dirty="0" err="1"/>
              <a:t>object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Confederation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maintenance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external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internal </a:t>
            </a:r>
            <a:r>
              <a:rPr lang="de-DE" sz="1000" dirty="0" err="1"/>
              <a:t>safety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Germany,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independance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inviolability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confederated</a:t>
            </a:r>
            <a:r>
              <a:rPr lang="de-DE" sz="1000" dirty="0"/>
              <a:t> States.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E83366-9E55-A547-8642-8FB8118A6FB9}"/>
              </a:ext>
            </a:extLst>
          </p:cNvPr>
          <p:cNvSpPr txBox="1"/>
          <p:nvPr/>
        </p:nvSpPr>
        <p:spPr>
          <a:xfrm>
            <a:off x="6253815" y="3052438"/>
            <a:ext cx="5294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LIII. </a:t>
            </a:r>
            <a:r>
              <a:rPr lang="de-DE" sz="1000" dirty="0"/>
              <a:t>The </a:t>
            </a:r>
            <a:r>
              <a:rPr lang="de-DE" sz="1000" dirty="0" err="1"/>
              <a:t>Sovereign</a:t>
            </a:r>
            <a:r>
              <a:rPr lang="de-DE" sz="1000" dirty="0"/>
              <a:t> Princes </a:t>
            </a:r>
            <a:r>
              <a:rPr lang="de-DE" sz="1000" dirty="0" err="1"/>
              <a:t>and</a:t>
            </a:r>
            <a:r>
              <a:rPr lang="de-DE" sz="1000" dirty="0"/>
              <a:t> Free-</a:t>
            </a:r>
            <a:r>
              <a:rPr lang="de-DE" sz="1000" dirty="0" err="1"/>
              <a:t>towns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Germany, </a:t>
            </a:r>
            <a:r>
              <a:rPr lang="de-DE" sz="1000" dirty="0" err="1"/>
              <a:t>under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denomination</a:t>
            </a:r>
            <a:r>
              <a:rPr lang="de-DE" sz="1000" dirty="0"/>
              <a:t>,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present</a:t>
            </a:r>
            <a:r>
              <a:rPr lang="de-DE" sz="1000" dirty="0"/>
              <a:t> </a:t>
            </a:r>
            <a:r>
              <a:rPr lang="de-DE" sz="1000" dirty="0" err="1"/>
              <a:t>purpose</a:t>
            </a:r>
            <a:r>
              <a:rPr lang="de-DE" sz="1000" dirty="0"/>
              <a:t>,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comprehended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Majesties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Emperor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Austria, </a:t>
            </a:r>
            <a:r>
              <a:rPr lang="de-DE" sz="1000" dirty="0" err="1"/>
              <a:t>the</a:t>
            </a:r>
            <a:r>
              <a:rPr lang="de-DE" sz="1000" dirty="0"/>
              <a:t> Kings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Prussia</a:t>
            </a:r>
            <a:r>
              <a:rPr lang="de-DE" sz="1000" dirty="0"/>
              <a:t>,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Denmark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Netherlands</a:t>
            </a:r>
            <a:r>
              <a:rPr lang="de-DE" sz="1000" dirty="0"/>
              <a:t>;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say</a:t>
            </a:r>
            <a:r>
              <a:rPr lang="de-DE" sz="1000" dirty="0"/>
              <a:t>,</a:t>
            </a:r>
          </a:p>
          <a:p>
            <a:pPr algn="ctr"/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Emperor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Austria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Prussia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all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possessions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anciently</a:t>
            </a:r>
            <a:r>
              <a:rPr lang="de-DE" sz="1000" dirty="0"/>
              <a:t> </a:t>
            </a:r>
            <a:r>
              <a:rPr lang="de-DE" sz="1000" dirty="0" err="1"/>
              <a:t>belonged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German Empire,</a:t>
            </a:r>
          </a:p>
          <a:p>
            <a:pPr algn="ctr"/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Denmark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Duchy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Holstein,</a:t>
            </a:r>
          </a:p>
          <a:p>
            <a:pPr algn="ctr"/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Netherlands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Grand </a:t>
            </a:r>
            <a:r>
              <a:rPr lang="de-DE" sz="1000" dirty="0" err="1"/>
              <a:t>Duchy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Luxembourg, </a:t>
            </a:r>
            <a:r>
              <a:rPr lang="de-DE" sz="1000" dirty="0" err="1"/>
              <a:t>establish</a:t>
            </a:r>
            <a:r>
              <a:rPr lang="de-DE" sz="1000" dirty="0"/>
              <a:t> </a:t>
            </a:r>
            <a:r>
              <a:rPr lang="de-DE" sz="1000" dirty="0" err="1"/>
              <a:t>among</a:t>
            </a:r>
            <a:r>
              <a:rPr lang="de-DE" sz="1000" dirty="0"/>
              <a:t> </a:t>
            </a:r>
            <a:r>
              <a:rPr lang="de-DE" sz="1000" dirty="0" err="1"/>
              <a:t>themselves</a:t>
            </a:r>
            <a:r>
              <a:rPr lang="de-DE" sz="1000" dirty="0"/>
              <a:t> a </a:t>
            </a:r>
            <a:r>
              <a:rPr lang="de-DE" sz="1000" dirty="0" err="1"/>
              <a:t>perpetual</a:t>
            </a:r>
            <a:r>
              <a:rPr lang="de-DE" sz="1000" dirty="0"/>
              <a:t> </a:t>
            </a:r>
            <a:r>
              <a:rPr lang="de-DE" sz="1000" dirty="0" err="1"/>
              <a:t>Confederation</a:t>
            </a:r>
            <a:r>
              <a:rPr lang="de-DE" sz="1000" dirty="0"/>
              <a:t>,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called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"</a:t>
            </a:r>
            <a:r>
              <a:rPr lang="de-DE" sz="1000" dirty="0">
                <a:hlinkClick r:id="rId3" tooltip="w:Germanic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Germanic Confederation</a:t>
            </a:r>
            <a:r>
              <a:rPr lang="de-DE" sz="1000" dirty="0"/>
              <a:t>."</a:t>
            </a:r>
          </a:p>
          <a:p>
            <a:pPr algn="ctr"/>
            <a:endParaRPr lang="de-DE" sz="1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5327A4-3883-3542-BCDB-E8E68A863648}"/>
              </a:ext>
            </a:extLst>
          </p:cNvPr>
          <p:cNvSpPr txBox="1"/>
          <p:nvPr/>
        </p:nvSpPr>
        <p:spPr>
          <a:xfrm>
            <a:off x="6329664" y="1365988"/>
            <a:ext cx="5143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XV. </a:t>
            </a:r>
            <a:r>
              <a:rPr lang="de-DE" sz="1000" dirty="0"/>
              <a:t>His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Saxony</a:t>
            </a:r>
            <a:r>
              <a:rPr lang="de-DE" sz="1000" dirty="0"/>
              <a:t> </a:t>
            </a:r>
            <a:r>
              <a:rPr lang="de-DE" sz="1000" dirty="0" err="1"/>
              <a:t>renounces</a:t>
            </a:r>
            <a:r>
              <a:rPr lang="de-DE" sz="1000" dirty="0"/>
              <a:t> in </a:t>
            </a:r>
            <a:r>
              <a:rPr lang="de-DE" sz="1000" dirty="0" err="1"/>
              <a:t>perpetuity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himself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all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descendants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successors</a:t>
            </a:r>
            <a:r>
              <a:rPr lang="de-DE" sz="1000" dirty="0"/>
              <a:t>, in </a:t>
            </a:r>
            <a:r>
              <a:rPr lang="de-DE" sz="1000" dirty="0" err="1"/>
              <a:t>favour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Prussia</a:t>
            </a:r>
            <a:r>
              <a:rPr lang="de-DE" sz="1000" dirty="0"/>
              <a:t>, all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right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title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provinces</a:t>
            </a:r>
            <a:r>
              <a:rPr lang="de-DE" sz="1000" dirty="0"/>
              <a:t>, </a:t>
            </a:r>
            <a:r>
              <a:rPr lang="de-DE" sz="1000" dirty="0" err="1"/>
              <a:t>districts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,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parts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,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kingdom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Saxony</a:t>
            </a:r>
            <a:r>
              <a:rPr lang="de-DE" sz="1000" dirty="0"/>
              <a:t>, </a:t>
            </a:r>
            <a:r>
              <a:rPr lang="de-DE" sz="1000" dirty="0" err="1"/>
              <a:t>hereafter</a:t>
            </a:r>
            <a:r>
              <a:rPr lang="de-DE" sz="1000" dirty="0"/>
              <a:t> </a:t>
            </a:r>
            <a:r>
              <a:rPr lang="de-DE" sz="1000" dirty="0" err="1"/>
              <a:t>named</a:t>
            </a:r>
            <a:r>
              <a:rPr lang="de-DE" sz="1000" dirty="0"/>
              <a:t>;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Prussia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possess</a:t>
            </a:r>
            <a:r>
              <a:rPr lang="de-DE" sz="1000" dirty="0"/>
              <a:t> </a:t>
            </a:r>
            <a:r>
              <a:rPr lang="de-DE" sz="1000" dirty="0" err="1"/>
              <a:t>those</a:t>
            </a:r>
            <a:r>
              <a:rPr lang="de-DE" sz="1000" dirty="0"/>
              <a:t> countries in </a:t>
            </a:r>
            <a:r>
              <a:rPr lang="de-DE" sz="1000" dirty="0" err="1"/>
              <a:t>complete</a:t>
            </a:r>
            <a:r>
              <a:rPr lang="de-DE" sz="1000" dirty="0"/>
              <a:t> </a:t>
            </a:r>
            <a:r>
              <a:rPr lang="de-DE" sz="1000" dirty="0" err="1"/>
              <a:t>sovereignty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property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unite</a:t>
            </a:r>
            <a:r>
              <a:rPr lang="de-DE" sz="1000" dirty="0"/>
              <a:t> </a:t>
            </a:r>
            <a:r>
              <a:rPr lang="de-DE" sz="1000" dirty="0" err="1"/>
              <a:t>them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monarchy</a:t>
            </a:r>
            <a:r>
              <a:rPr lang="de-DE" sz="1000" dirty="0"/>
              <a:t>. The </a:t>
            </a:r>
            <a:r>
              <a:rPr lang="de-DE" sz="1000" dirty="0" err="1"/>
              <a:t>districts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 </a:t>
            </a:r>
            <a:r>
              <a:rPr lang="de-DE" sz="1000" dirty="0" err="1"/>
              <a:t>thus</a:t>
            </a:r>
            <a:r>
              <a:rPr lang="de-DE" sz="1000" dirty="0"/>
              <a:t> </a:t>
            </a:r>
            <a:r>
              <a:rPr lang="de-DE" sz="1000" dirty="0" err="1"/>
              <a:t>ceded</a:t>
            </a:r>
            <a:r>
              <a:rPr lang="de-DE" sz="1000" dirty="0"/>
              <a:t>,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separated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rest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kingdom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Saxony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a </a:t>
            </a:r>
            <a:r>
              <a:rPr lang="de-DE" sz="1000" dirty="0" err="1"/>
              <a:t>line</a:t>
            </a:r>
            <a:r>
              <a:rPr lang="de-DE" sz="1000" dirty="0"/>
              <a:t>,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henceforth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form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frontier</a:t>
            </a:r>
            <a:r>
              <a:rPr lang="de-DE" sz="1000" dirty="0"/>
              <a:t> </a:t>
            </a:r>
            <a:r>
              <a:rPr lang="de-DE" sz="1000" dirty="0" err="1"/>
              <a:t>between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Prussian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Saxon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, so </a:t>
            </a:r>
            <a:r>
              <a:rPr lang="de-DE" sz="1000" dirty="0" err="1"/>
              <a:t>that</a:t>
            </a:r>
            <a:r>
              <a:rPr lang="de-DE" sz="1000" dirty="0"/>
              <a:t> all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comprised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limit</a:t>
            </a:r>
            <a:r>
              <a:rPr lang="de-DE" sz="1000" dirty="0"/>
              <a:t> </a:t>
            </a:r>
            <a:r>
              <a:rPr lang="de-DE" sz="1000" dirty="0" err="1"/>
              <a:t>formed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line</a:t>
            </a:r>
            <a:r>
              <a:rPr lang="de-DE" sz="1000" dirty="0"/>
              <a:t>,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restored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Saxony</a:t>
            </a:r>
            <a:r>
              <a:rPr lang="de-DE" sz="1000" dirty="0"/>
              <a:t>; but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renounces</a:t>
            </a:r>
            <a:r>
              <a:rPr lang="de-DE" sz="1000" dirty="0"/>
              <a:t> all </a:t>
            </a:r>
            <a:r>
              <a:rPr lang="de-DE" sz="1000" dirty="0" err="1"/>
              <a:t>those</a:t>
            </a:r>
            <a:r>
              <a:rPr lang="de-DE" sz="1000" dirty="0"/>
              <a:t> </a:t>
            </a:r>
            <a:r>
              <a:rPr lang="de-DE" sz="1000" dirty="0" err="1"/>
              <a:t>districts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situated</a:t>
            </a:r>
            <a:r>
              <a:rPr lang="de-DE" sz="1000" dirty="0"/>
              <a:t> </a:t>
            </a:r>
            <a:r>
              <a:rPr lang="de-DE" sz="1000" dirty="0" err="1"/>
              <a:t>beyond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line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belonged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him</a:t>
            </a:r>
            <a:r>
              <a:rPr lang="de-DE" sz="1000" dirty="0"/>
              <a:t> </a:t>
            </a:r>
            <a:r>
              <a:rPr lang="de-DE" sz="1000" dirty="0" err="1"/>
              <a:t>before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war.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E7D8F3-1B25-4047-BEDE-A52712BCFFCF}"/>
              </a:ext>
            </a:extLst>
          </p:cNvPr>
          <p:cNvSpPr txBox="1"/>
          <p:nvPr/>
        </p:nvSpPr>
        <p:spPr>
          <a:xfrm>
            <a:off x="1255613" y="2767280"/>
            <a:ext cx="4606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I. </a:t>
            </a:r>
            <a:r>
              <a:rPr lang="de-DE" sz="1000" dirty="0"/>
              <a:t>The </a:t>
            </a:r>
            <a:r>
              <a:rPr lang="de-DE" sz="1000" dirty="0" err="1"/>
              <a:t>duchy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Warsaw</a:t>
            </a:r>
            <a:r>
              <a:rPr lang="de-DE" sz="1000" dirty="0"/>
              <a:t>, 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exception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provinces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districts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otherwise</a:t>
            </a:r>
            <a:r>
              <a:rPr lang="de-DE" sz="1000" dirty="0"/>
              <a:t> </a:t>
            </a:r>
            <a:r>
              <a:rPr lang="de-DE" sz="1000" dirty="0" err="1"/>
              <a:t>disposed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following</a:t>
            </a:r>
            <a:r>
              <a:rPr lang="de-DE" sz="1000" dirty="0"/>
              <a:t> </a:t>
            </a:r>
            <a:r>
              <a:rPr lang="de-DE" sz="1000" dirty="0" err="1"/>
              <a:t>Articles</a:t>
            </a:r>
            <a:r>
              <a:rPr lang="de-DE" sz="1000" dirty="0"/>
              <a:t>, </a:t>
            </a:r>
            <a:r>
              <a:rPr lang="de-DE" sz="1000" dirty="0" err="1"/>
              <a:t>is</a:t>
            </a:r>
            <a:r>
              <a:rPr lang="de-DE" sz="1000" dirty="0"/>
              <a:t> united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Russian</a:t>
            </a:r>
            <a:r>
              <a:rPr lang="de-DE" sz="1000" dirty="0"/>
              <a:t> </a:t>
            </a:r>
            <a:r>
              <a:rPr lang="de-DE" sz="1000" dirty="0" err="1"/>
              <a:t>empire</a:t>
            </a:r>
            <a:r>
              <a:rPr lang="de-DE" sz="1000" dirty="0"/>
              <a:t>,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it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irrevocably</a:t>
            </a:r>
            <a:r>
              <a:rPr lang="de-DE" sz="1000" dirty="0"/>
              <a:t> </a:t>
            </a:r>
            <a:r>
              <a:rPr lang="de-DE" sz="1000" dirty="0" err="1"/>
              <a:t>attached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its</a:t>
            </a:r>
            <a:r>
              <a:rPr lang="de-DE" sz="1000" dirty="0"/>
              <a:t> </a:t>
            </a:r>
            <a:r>
              <a:rPr lang="de-DE" sz="1000" dirty="0" err="1"/>
              <a:t>constitution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possessed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Emperor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all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Russias</a:t>
            </a:r>
            <a:r>
              <a:rPr lang="de-DE" sz="1000" dirty="0"/>
              <a:t>,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heirs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successors</a:t>
            </a:r>
            <a:r>
              <a:rPr lang="de-DE" sz="1000" dirty="0"/>
              <a:t> in </a:t>
            </a:r>
            <a:r>
              <a:rPr lang="de-DE" sz="1000" dirty="0" err="1"/>
              <a:t>perpetuity</a:t>
            </a:r>
            <a:r>
              <a:rPr lang="de-DE" sz="1000" dirty="0"/>
              <a:t>. His Imperial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reserves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himself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give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State, </a:t>
            </a:r>
            <a:r>
              <a:rPr lang="de-DE" sz="1000" dirty="0" err="1"/>
              <a:t>enjoying</a:t>
            </a:r>
            <a:r>
              <a:rPr lang="de-DE" sz="1000" dirty="0"/>
              <a:t> a </a:t>
            </a:r>
            <a:r>
              <a:rPr lang="de-DE" sz="1000" dirty="0" err="1"/>
              <a:t>distinct</a:t>
            </a:r>
            <a:r>
              <a:rPr lang="de-DE" sz="1000" dirty="0"/>
              <a:t> Administration, 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interior</a:t>
            </a:r>
            <a:r>
              <a:rPr lang="de-DE" sz="1000" dirty="0"/>
              <a:t> </a:t>
            </a:r>
            <a:r>
              <a:rPr lang="de-DE" sz="1000" dirty="0" err="1"/>
              <a:t>improvement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he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judge</a:t>
            </a:r>
            <a:r>
              <a:rPr lang="de-DE" sz="1000" dirty="0"/>
              <a:t> proper. He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assume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other</a:t>
            </a:r>
            <a:r>
              <a:rPr lang="de-DE" sz="1000" dirty="0"/>
              <a:t> </a:t>
            </a:r>
            <a:r>
              <a:rPr lang="de-DE" sz="1000" dirty="0" err="1"/>
              <a:t>titles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Czar</a:t>
            </a:r>
            <a:r>
              <a:rPr lang="de-DE" sz="1000" dirty="0"/>
              <a:t>,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Poland</a:t>
            </a:r>
            <a:r>
              <a:rPr lang="de-DE" sz="1000" dirty="0"/>
              <a:t>, </a:t>
            </a:r>
            <a:r>
              <a:rPr lang="de-DE" sz="1000" dirty="0" err="1"/>
              <a:t>agreeably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form </a:t>
            </a:r>
            <a:r>
              <a:rPr lang="de-DE" sz="1000" dirty="0" err="1"/>
              <a:t>established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titles</a:t>
            </a:r>
            <a:r>
              <a:rPr lang="de-DE" sz="1000" dirty="0"/>
              <a:t> </a:t>
            </a:r>
            <a:r>
              <a:rPr lang="de-DE" sz="1000" dirty="0" err="1"/>
              <a:t>attached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other</a:t>
            </a:r>
            <a:r>
              <a:rPr lang="de-DE" sz="1000" dirty="0"/>
              <a:t> </a:t>
            </a:r>
            <a:r>
              <a:rPr lang="de-DE" sz="1000" dirty="0" err="1"/>
              <a:t>possessions</a:t>
            </a:r>
            <a:r>
              <a:rPr lang="de-DE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1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C1B344-760A-43EA-A8C1-9EEAA5E8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10583F0-E2EC-4D5D-9BB2-D8F0F15E684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5E35DB2-B3A8-4509-B3EE-3D5000117DF4}"/>
              </a:ext>
            </a:extLst>
          </p:cNvPr>
          <p:cNvSpPr txBox="1"/>
          <p:nvPr/>
        </p:nvSpPr>
        <p:spPr>
          <a:xfrm>
            <a:off x="728925" y="148814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Q2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62C4CB-B480-DB44-9C69-4C84CD15E18D}"/>
              </a:ext>
            </a:extLst>
          </p:cNvPr>
          <p:cNvSpPr txBox="1"/>
          <p:nvPr/>
        </p:nvSpPr>
        <p:spPr>
          <a:xfrm>
            <a:off x="6362274" y="4444615"/>
            <a:ext cx="473055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CXV. </a:t>
            </a:r>
            <a:r>
              <a:rPr lang="de-DE" sz="1000" dirty="0"/>
              <a:t>The </a:t>
            </a:r>
            <a:r>
              <a:rPr lang="de-DE" sz="1000" dirty="0" err="1"/>
              <a:t>custom-houses</a:t>
            </a:r>
            <a:r>
              <a:rPr lang="de-DE" sz="1000" dirty="0"/>
              <a:t> </a:t>
            </a:r>
            <a:r>
              <a:rPr lang="de-DE" sz="1000" dirty="0" err="1"/>
              <a:t>belonging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states</a:t>
            </a:r>
            <a:r>
              <a:rPr lang="de-DE" sz="1000" dirty="0"/>
              <a:t> </a:t>
            </a:r>
            <a:r>
              <a:rPr lang="de-DE" sz="1000" dirty="0" err="1"/>
              <a:t>bordering</a:t>
            </a:r>
            <a:r>
              <a:rPr lang="de-DE" sz="1000" dirty="0"/>
              <a:t> on </a:t>
            </a:r>
            <a:r>
              <a:rPr lang="de-DE" sz="1000" dirty="0" err="1"/>
              <a:t>rivers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not </a:t>
            </a:r>
            <a:r>
              <a:rPr lang="de-DE" sz="1000" dirty="0" err="1"/>
              <a:t>interfere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duties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navigation</a:t>
            </a:r>
            <a:r>
              <a:rPr lang="de-DE" sz="1000" dirty="0"/>
              <a:t>. </a:t>
            </a:r>
            <a:r>
              <a:rPr lang="de-DE" sz="1000" dirty="0" err="1"/>
              <a:t>Regulations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established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prevent</a:t>
            </a:r>
            <a:r>
              <a:rPr lang="de-DE" sz="1000" dirty="0"/>
              <a:t> </a:t>
            </a:r>
            <a:r>
              <a:rPr lang="de-DE" sz="1000" dirty="0" err="1"/>
              <a:t>officers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customs</a:t>
            </a:r>
            <a:r>
              <a:rPr lang="de-DE" sz="1000" dirty="0"/>
              <a:t>,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exercise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, </a:t>
            </a:r>
            <a:r>
              <a:rPr lang="de-DE" sz="1000" dirty="0" err="1"/>
              <a:t>throwing</a:t>
            </a:r>
            <a:r>
              <a:rPr lang="de-DE" sz="1000" dirty="0"/>
              <a:t> </a:t>
            </a:r>
            <a:r>
              <a:rPr lang="de-DE" sz="1000" dirty="0" err="1"/>
              <a:t>obstacles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way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navigation</a:t>
            </a:r>
            <a:r>
              <a:rPr lang="de-DE" sz="1000" dirty="0"/>
              <a:t>; but care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taken</a:t>
            </a:r>
            <a:r>
              <a:rPr lang="de-DE" sz="1000" dirty="0"/>
              <a:t>,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means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 </a:t>
            </a:r>
            <a:r>
              <a:rPr lang="de-DE" sz="1000" dirty="0" err="1"/>
              <a:t>strict</a:t>
            </a:r>
            <a:r>
              <a:rPr lang="de-DE" sz="1000" dirty="0"/>
              <a:t> </a:t>
            </a:r>
            <a:r>
              <a:rPr lang="de-DE" sz="1000" dirty="0" err="1"/>
              <a:t>police</a:t>
            </a:r>
            <a:r>
              <a:rPr lang="de-DE" sz="1000" dirty="0"/>
              <a:t> on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bank</a:t>
            </a:r>
            <a:r>
              <a:rPr lang="de-DE" sz="1000" dirty="0"/>
              <a:t>,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preclude</a:t>
            </a:r>
            <a:r>
              <a:rPr lang="de-DE" sz="1000" dirty="0"/>
              <a:t> </a:t>
            </a:r>
            <a:r>
              <a:rPr lang="de-DE" sz="1000" dirty="0" err="1"/>
              <a:t>every</a:t>
            </a:r>
            <a:r>
              <a:rPr lang="de-DE" sz="1000" dirty="0"/>
              <a:t> </a:t>
            </a:r>
            <a:r>
              <a:rPr lang="de-DE" sz="1000" dirty="0" err="1"/>
              <a:t>attempt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inhabitants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smuggle</a:t>
            </a:r>
            <a:r>
              <a:rPr lang="de-DE" sz="1000" dirty="0"/>
              <a:t> </a:t>
            </a:r>
            <a:r>
              <a:rPr lang="de-DE" sz="1000" dirty="0" err="1"/>
              <a:t>goods</a:t>
            </a:r>
            <a:r>
              <a:rPr lang="de-DE" sz="1000" dirty="0"/>
              <a:t>, </a:t>
            </a:r>
            <a:r>
              <a:rPr lang="de-DE" sz="1000" dirty="0" err="1"/>
              <a:t>through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medium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boatmen</a:t>
            </a:r>
            <a:r>
              <a:rPr lang="de-DE" sz="1000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09F157-23E5-F64B-AD57-AE9570930962}"/>
              </a:ext>
            </a:extLst>
          </p:cNvPr>
          <p:cNvSpPr txBox="1"/>
          <p:nvPr/>
        </p:nvSpPr>
        <p:spPr>
          <a:xfrm>
            <a:off x="6495383" y="3354230"/>
            <a:ext cx="44643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CIX. </a:t>
            </a:r>
            <a:r>
              <a:rPr lang="de-DE" sz="1000" dirty="0"/>
              <a:t>The </a:t>
            </a:r>
            <a:r>
              <a:rPr lang="de-DE" sz="1000" dirty="0" err="1"/>
              <a:t>navigation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rivers</a:t>
            </a:r>
            <a:r>
              <a:rPr lang="de-DE" sz="1000" dirty="0"/>
              <a:t>, </a:t>
            </a:r>
            <a:r>
              <a:rPr lang="de-DE" sz="1000" dirty="0" err="1"/>
              <a:t>along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whole</a:t>
            </a:r>
            <a:r>
              <a:rPr lang="de-DE" sz="1000" dirty="0"/>
              <a:t> </a:t>
            </a:r>
            <a:r>
              <a:rPr lang="de-DE" sz="1000" dirty="0" err="1"/>
              <a:t>course</a:t>
            </a:r>
            <a:r>
              <a:rPr lang="de-DE" sz="1000" dirty="0"/>
              <a:t>, </a:t>
            </a:r>
            <a:r>
              <a:rPr lang="de-DE" sz="1000" dirty="0" err="1"/>
              <a:t>refered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preceding</a:t>
            </a:r>
            <a:r>
              <a:rPr lang="de-DE" sz="1000" dirty="0"/>
              <a:t> </a:t>
            </a:r>
            <a:r>
              <a:rPr lang="de-DE" sz="1000" dirty="0" err="1"/>
              <a:t>Article</a:t>
            </a:r>
            <a:r>
              <a:rPr lang="de-DE" sz="1000" dirty="0"/>
              <a:t>,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point</a:t>
            </a:r>
            <a:r>
              <a:rPr lang="de-DE" sz="1000" dirty="0"/>
              <a:t> </a:t>
            </a:r>
            <a:r>
              <a:rPr lang="de-DE" sz="1000" dirty="0" err="1"/>
              <a:t>where</a:t>
            </a:r>
            <a:r>
              <a:rPr lang="de-DE" sz="1000" dirty="0"/>
              <a:t> </a:t>
            </a:r>
            <a:r>
              <a:rPr lang="de-DE" sz="1000" dirty="0" err="1"/>
              <a:t>each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them</a:t>
            </a:r>
            <a:r>
              <a:rPr lang="de-DE" sz="1000" dirty="0"/>
              <a:t> </a:t>
            </a:r>
            <a:r>
              <a:rPr lang="de-DE" sz="1000" dirty="0" err="1"/>
              <a:t>becomes</a:t>
            </a:r>
            <a:r>
              <a:rPr lang="de-DE" sz="1000" dirty="0"/>
              <a:t> </a:t>
            </a:r>
            <a:r>
              <a:rPr lang="de-DE" sz="1000" dirty="0" err="1"/>
              <a:t>navigable</a:t>
            </a:r>
            <a:r>
              <a:rPr lang="de-DE" sz="1000" dirty="0"/>
              <a:t>,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its</a:t>
            </a:r>
            <a:r>
              <a:rPr lang="de-DE" sz="1000" dirty="0"/>
              <a:t> </a:t>
            </a:r>
            <a:r>
              <a:rPr lang="de-DE" sz="1000" dirty="0" err="1"/>
              <a:t>mouth</a:t>
            </a:r>
            <a:r>
              <a:rPr lang="de-DE" sz="1000" dirty="0"/>
              <a:t>,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entirely</a:t>
            </a:r>
            <a:r>
              <a:rPr lang="de-DE" sz="1000" dirty="0"/>
              <a:t> </a:t>
            </a:r>
            <a:r>
              <a:rPr lang="de-DE" sz="1000" dirty="0" err="1"/>
              <a:t>free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not, in </a:t>
            </a:r>
            <a:r>
              <a:rPr lang="de-DE" sz="1000" dirty="0" err="1"/>
              <a:t>respect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commerce</a:t>
            </a:r>
            <a:r>
              <a:rPr lang="de-DE" sz="1000" dirty="0"/>
              <a:t>,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prohibited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any</a:t>
            </a:r>
            <a:r>
              <a:rPr lang="de-DE" sz="1000" dirty="0"/>
              <a:t> </a:t>
            </a:r>
            <a:r>
              <a:rPr lang="de-DE" sz="1000" dirty="0" err="1"/>
              <a:t>one</a:t>
            </a:r>
            <a:r>
              <a:rPr lang="de-DE" sz="1000" dirty="0"/>
              <a:t>; </a:t>
            </a:r>
            <a:r>
              <a:rPr lang="de-DE" sz="1000" dirty="0" err="1"/>
              <a:t>it</a:t>
            </a:r>
            <a:r>
              <a:rPr lang="de-DE" sz="1000" dirty="0"/>
              <a:t> </a:t>
            </a:r>
            <a:r>
              <a:rPr lang="de-DE" sz="1000" dirty="0" err="1"/>
              <a:t>being</a:t>
            </a:r>
            <a:r>
              <a:rPr lang="de-DE" sz="1000" dirty="0"/>
              <a:t> </a:t>
            </a:r>
            <a:r>
              <a:rPr lang="de-DE" sz="1000" dirty="0" err="1"/>
              <a:t>understood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regulations</a:t>
            </a:r>
            <a:r>
              <a:rPr lang="de-DE" sz="1000" dirty="0"/>
              <a:t> </a:t>
            </a:r>
            <a:r>
              <a:rPr lang="de-DE" sz="1000" dirty="0" err="1"/>
              <a:t>established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regard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police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navigation</a:t>
            </a:r>
            <a:r>
              <a:rPr lang="de-DE" sz="1000" dirty="0"/>
              <a:t>,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respected</a:t>
            </a:r>
            <a:r>
              <a:rPr lang="de-DE" sz="1000" dirty="0"/>
              <a:t>;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they</a:t>
            </a:r>
            <a:r>
              <a:rPr lang="de-DE" sz="1000" dirty="0"/>
              <a:t> will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framed</a:t>
            </a:r>
            <a:r>
              <a:rPr lang="de-DE" sz="1000" dirty="0"/>
              <a:t> </a:t>
            </a:r>
            <a:r>
              <a:rPr lang="de-DE" sz="1000" dirty="0" err="1"/>
              <a:t>alike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all,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favourable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possible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commerce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all </a:t>
            </a:r>
            <a:r>
              <a:rPr lang="de-DE" sz="1000" dirty="0" err="1"/>
              <a:t>nations</a:t>
            </a:r>
            <a:r>
              <a:rPr lang="de-DE" sz="1000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4E1B08-EDA8-C74B-AC44-A5CBBA83FC20}"/>
              </a:ext>
            </a:extLst>
          </p:cNvPr>
          <p:cNvSpPr txBox="1"/>
          <p:nvPr/>
        </p:nvSpPr>
        <p:spPr>
          <a:xfrm>
            <a:off x="6725133" y="2879398"/>
            <a:ext cx="42710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XCVI. </a:t>
            </a:r>
            <a:r>
              <a:rPr lang="de-DE" sz="1000" dirty="0"/>
              <a:t>The </a:t>
            </a:r>
            <a:r>
              <a:rPr lang="de-DE" sz="1000" dirty="0" err="1"/>
              <a:t>general</a:t>
            </a:r>
            <a:r>
              <a:rPr lang="de-DE" sz="1000" dirty="0"/>
              <a:t> </a:t>
            </a:r>
            <a:r>
              <a:rPr lang="de-DE" sz="1000" dirty="0" err="1"/>
              <a:t>principles</a:t>
            </a:r>
            <a:r>
              <a:rPr lang="de-DE" sz="1000" dirty="0"/>
              <a:t>, </a:t>
            </a:r>
            <a:r>
              <a:rPr lang="de-DE" sz="1000" dirty="0" err="1"/>
              <a:t>adopted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Congress</a:t>
            </a:r>
            <a:r>
              <a:rPr lang="de-DE" sz="1000" dirty="0"/>
              <a:t> at Vienna,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navigation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rivers</a:t>
            </a:r>
            <a:r>
              <a:rPr lang="de-DE" sz="1000" dirty="0"/>
              <a:t>,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applicable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Po.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D43440-CE65-CD4A-8DE5-BB9F783956AD}"/>
              </a:ext>
            </a:extLst>
          </p:cNvPr>
          <p:cNvSpPr txBox="1"/>
          <p:nvPr/>
        </p:nvSpPr>
        <p:spPr>
          <a:xfrm>
            <a:off x="6819818" y="1173460"/>
            <a:ext cx="3973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XCIV. </a:t>
            </a:r>
            <a:r>
              <a:rPr lang="de-DE" sz="1000" dirty="0"/>
              <a:t>His Imperial </a:t>
            </a:r>
            <a:r>
              <a:rPr lang="de-DE" sz="1000" dirty="0" err="1"/>
              <a:t>and</a:t>
            </a:r>
            <a:r>
              <a:rPr lang="de-DE" sz="1000" dirty="0"/>
              <a:t> Royal </a:t>
            </a:r>
            <a:r>
              <a:rPr lang="de-DE" sz="1000" dirty="0" err="1"/>
              <a:t>Apostolic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unite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monarchy</a:t>
            </a:r>
            <a:r>
              <a:rPr lang="de-DE" sz="1000" dirty="0"/>
              <a:t>,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possessed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him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successors</a:t>
            </a:r>
            <a:r>
              <a:rPr lang="de-DE" sz="1000" dirty="0"/>
              <a:t>, in </a:t>
            </a:r>
            <a:r>
              <a:rPr lang="de-DE" sz="1000" dirty="0" err="1"/>
              <a:t>full</a:t>
            </a:r>
            <a:r>
              <a:rPr lang="de-DE" sz="1000" dirty="0"/>
              <a:t> </a:t>
            </a:r>
            <a:r>
              <a:rPr lang="de-DE" sz="1000" dirty="0" err="1"/>
              <a:t>property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sovereignty</a:t>
            </a:r>
            <a:r>
              <a:rPr lang="de-DE" sz="1000" dirty="0"/>
              <a:t>;</a:t>
            </a:r>
          </a:p>
          <a:p>
            <a:pPr algn="ctr"/>
            <a:r>
              <a:rPr lang="de-DE" sz="1000" dirty="0"/>
              <a:t>1. </a:t>
            </a:r>
            <a:r>
              <a:rPr lang="de-DE" sz="1000" dirty="0" err="1"/>
              <a:t>Besides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portions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Terra-Firma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Venetian</a:t>
            </a:r>
            <a:r>
              <a:rPr lang="de-DE" sz="1000" dirty="0"/>
              <a:t> </a:t>
            </a:r>
            <a:r>
              <a:rPr lang="de-DE" sz="1000" dirty="0" err="1"/>
              <a:t>states</a:t>
            </a:r>
            <a:r>
              <a:rPr lang="de-DE" sz="1000" dirty="0"/>
              <a:t> </a:t>
            </a:r>
            <a:r>
              <a:rPr lang="de-DE" sz="1000" dirty="0" err="1"/>
              <a:t>mentioned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preceding</a:t>
            </a:r>
            <a:r>
              <a:rPr lang="de-DE" sz="1000" dirty="0"/>
              <a:t> </a:t>
            </a:r>
            <a:r>
              <a:rPr lang="de-DE" sz="1000" dirty="0" err="1"/>
              <a:t>Article</a:t>
            </a:r>
            <a:r>
              <a:rPr lang="de-DE" sz="1000" dirty="0"/>
              <a:t>,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other</a:t>
            </a:r>
            <a:r>
              <a:rPr lang="de-DE" sz="1000" dirty="0"/>
              <a:t> </a:t>
            </a:r>
            <a:r>
              <a:rPr lang="de-DE" sz="1000" dirty="0" err="1"/>
              <a:t>parts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those</a:t>
            </a:r>
            <a:r>
              <a:rPr lang="de-DE" sz="1000" dirty="0"/>
              <a:t> </a:t>
            </a:r>
            <a:r>
              <a:rPr lang="de-DE" sz="1000" dirty="0" err="1"/>
              <a:t>states</a:t>
            </a:r>
            <a:r>
              <a:rPr lang="de-DE" sz="1000" dirty="0"/>
              <a:t>,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well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all </a:t>
            </a:r>
            <a:r>
              <a:rPr lang="de-DE" sz="1000" dirty="0" err="1"/>
              <a:t>other</a:t>
            </a:r>
            <a:r>
              <a:rPr lang="de-DE" sz="1000" dirty="0"/>
              <a:t> </a:t>
            </a:r>
            <a:r>
              <a:rPr lang="de-DE" sz="1000" dirty="0" err="1"/>
              <a:t>territory</a:t>
            </a:r>
            <a:r>
              <a:rPr lang="de-DE" sz="1000" dirty="0"/>
              <a:t> </a:t>
            </a:r>
            <a:r>
              <a:rPr lang="de-DE" sz="1000" dirty="0" err="1"/>
              <a:t>situated</a:t>
            </a:r>
            <a:r>
              <a:rPr lang="de-DE" sz="1000" dirty="0"/>
              <a:t> </a:t>
            </a:r>
            <a:r>
              <a:rPr lang="de-DE" sz="1000" dirty="0" err="1"/>
              <a:t>between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Tessin, </a:t>
            </a:r>
            <a:r>
              <a:rPr lang="de-DE" sz="1000" dirty="0" err="1"/>
              <a:t>the</a:t>
            </a:r>
            <a:r>
              <a:rPr lang="de-DE" sz="1000" dirty="0"/>
              <a:t> Po,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Adriatic</a:t>
            </a:r>
            <a:r>
              <a:rPr lang="de-DE" sz="1000" dirty="0"/>
              <a:t> </a:t>
            </a:r>
            <a:r>
              <a:rPr lang="de-DE" sz="1000" dirty="0" err="1"/>
              <a:t>sea</a:t>
            </a:r>
            <a:r>
              <a:rPr lang="de-DE" sz="1000" dirty="0"/>
              <a:t>.</a:t>
            </a:r>
          </a:p>
          <a:p>
            <a:pPr algn="ctr"/>
            <a:r>
              <a:rPr lang="de-DE" sz="1000" dirty="0"/>
              <a:t>2. The </a:t>
            </a:r>
            <a:r>
              <a:rPr lang="de-DE" sz="1000" dirty="0" err="1"/>
              <a:t>vallies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Valtcline</a:t>
            </a:r>
            <a:r>
              <a:rPr lang="de-DE" sz="1000" dirty="0"/>
              <a:t>,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Bormio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Chiavenna</a:t>
            </a:r>
            <a:r>
              <a:rPr lang="de-DE" sz="1000" dirty="0"/>
              <a:t>.</a:t>
            </a:r>
          </a:p>
          <a:p>
            <a:pPr algn="ctr"/>
            <a:r>
              <a:rPr lang="de-DE" sz="1000" dirty="0"/>
              <a:t>3. The </a:t>
            </a:r>
            <a:r>
              <a:rPr lang="de-DE" sz="1000" dirty="0" err="1"/>
              <a:t>territories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formerly</a:t>
            </a:r>
            <a:r>
              <a:rPr lang="de-DE" sz="1000" dirty="0"/>
              <a:t> </a:t>
            </a:r>
            <a:r>
              <a:rPr lang="de-DE" sz="1000" dirty="0" err="1"/>
              <a:t>composed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republic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Ragusa</a:t>
            </a:r>
            <a:r>
              <a:rPr lang="de-DE" sz="1000" dirty="0"/>
              <a:t>.</a:t>
            </a:r>
          </a:p>
          <a:p>
            <a:pPr algn="ctr"/>
            <a:endParaRPr lang="de-DE" sz="1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F6E6B1-CA64-7B4E-A93C-6CE51A27EB2D}"/>
              </a:ext>
            </a:extLst>
          </p:cNvPr>
          <p:cNvSpPr txBox="1"/>
          <p:nvPr/>
        </p:nvSpPr>
        <p:spPr>
          <a:xfrm>
            <a:off x="1663024" y="3713975"/>
            <a:ext cx="361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LXXXV. </a:t>
            </a:r>
            <a:r>
              <a:rPr lang="de-DE" sz="1000" dirty="0"/>
              <a:t>The </a:t>
            </a:r>
            <a:r>
              <a:rPr lang="de-DE" sz="1000" dirty="0" err="1"/>
              <a:t>frontiers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states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King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Sardinia</a:t>
            </a:r>
            <a:r>
              <a:rPr lang="de-DE" sz="1000" dirty="0"/>
              <a:t>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endParaRPr lang="de-DE" sz="1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B515A4-4524-D04C-B57E-96A817FE0345}"/>
              </a:ext>
            </a:extLst>
          </p:cNvPr>
          <p:cNvSpPr txBox="1"/>
          <p:nvPr/>
        </p:nvSpPr>
        <p:spPr>
          <a:xfrm>
            <a:off x="1020630" y="3089973"/>
            <a:ext cx="4896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LXXIV. </a:t>
            </a:r>
            <a:r>
              <a:rPr lang="de-DE" sz="1000" dirty="0"/>
              <a:t>The </a:t>
            </a:r>
            <a:r>
              <a:rPr lang="de-DE" sz="1000" dirty="0" err="1"/>
              <a:t>integrity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nineteen</a:t>
            </a:r>
            <a:r>
              <a:rPr lang="de-DE" sz="1000" dirty="0"/>
              <a:t> </a:t>
            </a:r>
            <a:r>
              <a:rPr lang="de-DE" sz="1000" dirty="0" err="1"/>
              <a:t>Cantons</a:t>
            </a:r>
            <a:r>
              <a:rPr lang="de-DE" sz="1000" dirty="0"/>
              <a:t>, 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they</a:t>
            </a:r>
            <a:r>
              <a:rPr lang="de-DE" sz="1000" dirty="0"/>
              <a:t> </a:t>
            </a:r>
            <a:r>
              <a:rPr lang="de-DE" sz="1000" dirty="0" err="1"/>
              <a:t>existed</a:t>
            </a:r>
            <a:r>
              <a:rPr lang="de-DE" sz="1000" dirty="0"/>
              <a:t> in a </a:t>
            </a:r>
            <a:r>
              <a:rPr lang="de-DE" sz="1000" dirty="0" err="1"/>
              <a:t>political</a:t>
            </a:r>
            <a:r>
              <a:rPr lang="de-DE" sz="1000" dirty="0"/>
              <a:t> </a:t>
            </a:r>
            <a:r>
              <a:rPr lang="de-DE" sz="1000" dirty="0" err="1"/>
              <a:t>body</a:t>
            </a:r>
            <a:r>
              <a:rPr lang="de-DE" sz="1000" dirty="0"/>
              <a:t>,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signature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Convention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29th </a:t>
            </a:r>
            <a:r>
              <a:rPr lang="de-DE" sz="1000" dirty="0" err="1"/>
              <a:t>December</a:t>
            </a:r>
            <a:r>
              <a:rPr lang="de-DE" sz="1000" dirty="0"/>
              <a:t> 1813,</a:t>
            </a:r>
            <a:r>
              <a:rPr lang="de-DE" sz="1000" baseline="30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recognised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basis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Helvetic</a:t>
            </a:r>
            <a:r>
              <a:rPr lang="de-DE" sz="1000" dirty="0"/>
              <a:t> system.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98E468-832D-B54C-B6F8-B66858EF393E}"/>
              </a:ext>
            </a:extLst>
          </p:cNvPr>
          <p:cNvSpPr txBox="1"/>
          <p:nvPr/>
        </p:nvSpPr>
        <p:spPr>
          <a:xfrm>
            <a:off x="761688" y="2619859"/>
            <a:ext cx="541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LXVIII. </a:t>
            </a:r>
            <a:r>
              <a:rPr lang="de-DE" sz="1000" dirty="0"/>
              <a:t>The Grand </a:t>
            </a:r>
            <a:r>
              <a:rPr lang="de-DE" sz="1000" dirty="0" err="1"/>
              <a:t>Duchy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Luxembourg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consist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all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territory</a:t>
            </a:r>
            <a:r>
              <a:rPr lang="de-DE" sz="1000" dirty="0"/>
              <a:t> </a:t>
            </a:r>
            <a:r>
              <a:rPr lang="de-DE" sz="1000" dirty="0" err="1"/>
              <a:t>situated</a:t>
            </a:r>
            <a:r>
              <a:rPr lang="de-DE" sz="1000" dirty="0"/>
              <a:t> </a:t>
            </a:r>
            <a:r>
              <a:rPr lang="de-DE" sz="1000" dirty="0" err="1"/>
              <a:t>between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kingdom</a:t>
            </a:r>
            <a:r>
              <a:rPr lang="de-DE" sz="1000" dirty="0"/>
              <a:t>,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Netherlands</a:t>
            </a:r>
            <a:endParaRPr lang="de-DE" sz="1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489608-CCA8-0C44-9C0B-3AD3F21F7FD0}"/>
              </a:ext>
            </a:extLst>
          </p:cNvPr>
          <p:cNvSpPr txBox="1"/>
          <p:nvPr/>
        </p:nvSpPr>
        <p:spPr>
          <a:xfrm>
            <a:off x="1274061" y="2149745"/>
            <a:ext cx="438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LXVI. </a:t>
            </a:r>
            <a:r>
              <a:rPr lang="de-DE" sz="1000" dirty="0"/>
              <a:t>The </a:t>
            </a:r>
            <a:r>
              <a:rPr lang="de-DE" sz="1000" dirty="0" err="1"/>
              <a:t>line</a:t>
            </a:r>
            <a:r>
              <a:rPr lang="de-DE" sz="1000" dirty="0"/>
              <a:t> </a:t>
            </a:r>
            <a:r>
              <a:rPr lang="de-DE" sz="1000" dirty="0" err="1"/>
              <a:t>comprising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territories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compose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kingdom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Netherlands</a:t>
            </a:r>
            <a:r>
              <a:rPr lang="de-DE" sz="1000" dirty="0"/>
              <a:t>,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determined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following</a:t>
            </a:r>
            <a:r>
              <a:rPr lang="de-DE" sz="1000" dirty="0"/>
              <a:t> </a:t>
            </a:r>
            <a:r>
              <a:rPr lang="de-DE" sz="1000" dirty="0" err="1"/>
              <a:t>manner</a:t>
            </a:r>
            <a:r>
              <a:rPr lang="de-DE" sz="1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953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8DB62B-B07D-4955-9BFD-9112C2DB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4AC2CC7-92DB-4AD4-9AB0-A2AEEAC79BC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2B03BA4-3B81-4A71-9F9E-21A74D552B82}"/>
              </a:ext>
            </a:extLst>
          </p:cNvPr>
          <p:cNvSpPr txBox="1"/>
          <p:nvPr/>
        </p:nvSpPr>
        <p:spPr>
          <a:xfrm>
            <a:off x="728925" y="1488140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Q2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AB106DED-5F7A-C74C-9EFC-BC30E7A1C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77493"/>
              </p:ext>
            </p:extLst>
          </p:nvPr>
        </p:nvGraphicFramePr>
        <p:xfrm>
          <a:off x="7377210" y="1488140"/>
          <a:ext cx="3831222" cy="4745448"/>
        </p:xfrm>
        <a:graphic>
          <a:graphicData uri="http://schemas.openxmlformats.org/drawingml/2006/table">
            <a:tbl>
              <a:tblPr/>
              <a:tblGrid>
                <a:gridCol w="1915611">
                  <a:extLst>
                    <a:ext uri="{9D8B030D-6E8A-4147-A177-3AD203B41FA5}">
                      <a16:colId xmlns:a16="http://schemas.microsoft.com/office/drawing/2014/main" val="3516845931"/>
                    </a:ext>
                  </a:extLst>
                </a:gridCol>
                <a:gridCol w="1915611">
                  <a:extLst>
                    <a:ext uri="{9D8B030D-6E8A-4147-A177-3AD203B41FA5}">
                      <a16:colId xmlns:a16="http://schemas.microsoft.com/office/drawing/2014/main" val="2700303766"/>
                    </a:ext>
                  </a:extLst>
                </a:gridCol>
              </a:tblGrid>
              <a:tr h="241741">
                <a:tc rowSpan="2">
                  <a:txBody>
                    <a:bodyPr/>
                    <a:lstStyle/>
                    <a:p>
                      <a:r>
                        <a:rPr lang="de-DE" sz="1200"/>
                        <a:t>Austria,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Prince de Metternich.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71099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Baron de </a:t>
                      </a:r>
                      <a:r>
                        <a:rPr lang="de-DE" sz="1200" dirty="0" err="1"/>
                        <a:t>Wessenberg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65235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r>
                        <a:rPr lang="de-DE" sz="1200" dirty="0"/>
                        <a:t>Spain,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09810"/>
                  </a:ext>
                </a:extLst>
              </a:tr>
              <a:tr h="241741">
                <a:tc rowSpan="3">
                  <a:txBody>
                    <a:bodyPr/>
                    <a:lstStyle/>
                    <a:p>
                      <a:r>
                        <a:rPr lang="de-DE" sz="1200" dirty="0"/>
                        <a:t>France,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Prince de </a:t>
                      </a:r>
                      <a:r>
                        <a:rPr lang="de-DE" sz="1200" dirty="0" err="1"/>
                        <a:t>Talleyrand</a:t>
                      </a:r>
                      <a:r>
                        <a:rPr lang="de-DE" sz="1200" dirty="0"/>
                        <a:t>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336032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Duke de </a:t>
                      </a:r>
                      <a:r>
                        <a:rPr lang="de-DE" sz="1200" dirty="0" err="1"/>
                        <a:t>Dalberg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2012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Count Alexis de </a:t>
                      </a:r>
                      <a:r>
                        <a:rPr lang="de-DE" sz="1200" dirty="0" err="1"/>
                        <a:t>Noailles</a:t>
                      </a:r>
                      <a:endParaRPr lang="de-DE" sz="1200" dirty="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24087"/>
                  </a:ext>
                </a:extLst>
              </a:tr>
              <a:tr h="241741">
                <a:tc rowSpan="3">
                  <a:txBody>
                    <a:bodyPr/>
                    <a:lstStyle/>
                    <a:p>
                      <a:r>
                        <a:rPr lang="de-DE" sz="1200" dirty="0"/>
                        <a:t>Great</a:t>
                      </a:r>
                      <a:br>
                        <a:rPr lang="de-DE" sz="1200" dirty="0"/>
                      </a:br>
                      <a:r>
                        <a:rPr lang="de-DE" sz="1200" dirty="0" err="1"/>
                        <a:t>Britain</a:t>
                      </a:r>
                      <a:r>
                        <a:rPr lang="de-DE" sz="1200" dirty="0"/>
                        <a:t>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Clancarty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910581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Cathcart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904679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Stewart, L. G.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321452"/>
                  </a:ext>
                </a:extLst>
              </a:tr>
              <a:tr h="241741">
                <a:tc rowSpan="3">
                  <a:txBody>
                    <a:bodyPr/>
                    <a:lstStyle/>
                    <a:p>
                      <a:r>
                        <a:rPr lang="de-DE" sz="1200"/>
                        <a:t>Portugal,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Comte de </a:t>
                      </a:r>
                      <a:r>
                        <a:rPr lang="de-DE" sz="1200" dirty="0" err="1"/>
                        <a:t>Palmella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95472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Antonio de </a:t>
                      </a:r>
                      <a:r>
                        <a:rPr lang="de-DE" sz="1200" dirty="0" err="1"/>
                        <a:t>Saldanha</a:t>
                      </a:r>
                      <a:r>
                        <a:rPr lang="de-DE" sz="1200" dirty="0"/>
                        <a:t> da </a:t>
                      </a:r>
                      <a:r>
                        <a:rPr lang="de-DE" sz="1200" dirty="0" err="1"/>
                        <a:t>Gania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032489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D.Joaquim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Leboda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Siltxira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18425"/>
                  </a:ext>
                </a:extLst>
              </a:tr>
              <a:tr h="241741">
                <a:tc rowSpan="2">
                  <a:txBody>
                    <a:bodyPr/>
                    <a:lstStyle/>
                    <a:p>
                      <a:r>
                        <a:rPr lang="de-DE" sz="1200"/>
                        <a:t>Prussia,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Prince de Hardenberg.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99379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Baron de Humboldt.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61572"/>
                  </a:ext>
                </a:extLst>
              </a:tr>
              <a:tr h="241741">
                <a:tc rowSpan="3">
                  <a:txBody>
                    <a:bodyPr/>
                    <a:lstStyle/>
                    <a:p>
                      <a:r>
                        <a:rPr lang="de-DE" sz="1200"/>
                        <a:t>Russia,</a:t>
                      </a:r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Prince de </a:t>
                      </a:r>
                      <a:r>
                        <a:rPr lang="de-DE" sz="1200" dirty="0" err="1"/>
                        <a:t>Rasoumoffsky</a:t>
                      </a:r>
                      <a:endParaRPr lang="de-DE" sz="1200" dirty="0"/>
                    </a:p>
                  </a:txBody>
                  <a:tcPr marL="60435" marR="60435" marT="30218" marB="302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721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Count de </a:t>
                      </a:r>
                      <a:r>
                        <a:rPr lang="de-DE" sz="1200" dirty="0" err="1"/>
                        <a:t>Stackelberg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184342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Count de Nesselrode.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85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r>
                        <a:rPr lang="de-DE" sz="1200"/>
                        <a:t>Sweden,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The Count Charles-Axel de </a:t>
                      </a:r>
                      <a:r>
                        <a:rPr lang="de-DE" sz="1200" dirty="0" err="1"/>
                        <a:t>Lowenhielm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262134"/>
                  </a:ext>
                </a:extLst>
              </a:tr>
            </a:tbl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718DC5EF-9918-EC46-A3A7-9D8758E9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092" y="1018026"/>
            <a:ext cx="395345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Vienna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9th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June, in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Lord 1815.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DB7B20-BE24-CD47-960A-093AE0F8AFEA}"/>
              </a:ext>
            </a:extLst>
          </p:cNvPr>
          <p:cNvSpPr txBox="1"/>
          <p:nvPr/>
        </p:nvSpPr>
        <p:spPr>
          <a:xfrm>
            <a:off x="728925" y="3230657"/>
            <a:ext cx="54406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CXXI. </a:t>
            </a:r>
            <a:r>
              <a:rPr lang="de-DE" sz="1000" dirty="0"/>
              <a:t>The </a:t>
            </a:r>
            <a:r>
              <a:rPr lang="de-DE" sz="1000" dirty="0" err="1"/>
              <a:t>present</a:t>
            </a:r>
            <a:r>
              <a:rPr lang="de-DE" sz="1000" dirty="0"/>
              <a:t> Treaty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ratified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ratifications</a:t>
            </a:r>
            <a:r>
              <a:rPr lang="de-DE" sz="1000" dirty="0"/>
              <a:t> </a:t>
            </a:r>
            <a:r>
              <a:rPr lang="de-DE" sz="1000" dirty="0" err="1"/>
              <a:t>exchanged</a:t>
            </a:r>
            <a:r>
              <a:rPr lang="de-DE" sz="1000" dirty="0"/>
              <a:t> in </a:t>
            </a:r>
            <a:r>
              <a:rPr lang="de-DE" sz="1000" dirty="0" err="1"/>
              <a:t>six</a:t>
            </a:r>
            <a:r>
              <a:rPr lang="de-DE" sz="1000" dirty="0"/>
              <a:t> </a:t>
            </a:r>
            <a:r>
              <a:rPr lang="de-DE" sz="1000" dirty="0" err="1"/>
              <a:t>months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Court </a:t>
            </a:r>
            <a:r>
              <a:rPr lang="de-DE" sz="1000" dirty="0" err="1"/>
              <a:t>of</a:t>
            </a:r>
            <a:r>
              <a:rPr lang="de-DE" sz="1000" dirty="0"/>
              <a:t> Portugal in a </a:t>
            </a:r>
            <a:r>
              <a:rPr lang="de-DE" sz="1000" dirty="0" err="1"/>
              <a:t>year</a:t>
            </a:r>
            <a:r>
              <a:rPr lang="de-DE" sz="1000" dirty="0"/>
              <a:t>,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sooner</a:t>
            </a:r>
            <a:r>
              <a:rPr lang="de-DE" sz="1000" dirty="0"/>
              <a:t> </a:t>
            </a:r>
            <a:r>
              <a:rPr lang="de-DE" sz="1000" dirty="0" err="1"/>
              <a:t>if</a:t>
            </a:r>
            <a:r>
              <a:rPr lang="de-DE" sz="1000" dirty="0"/>
              <a:t> </a:t>
            </a:r>
            <a:r>
              <a:rPr lang="de-DE" sz="1000" dirty="0" err="1"/>
              <a:t>possible</a:t>
            </a:r>
            <a:r>
              <a:rPr lang="de-DE" sz="1000" dirty="0"/>
              <a:t>. A </a:t>
            </a:r>
            <a:r>
              <a:rPr lang="de-DE" sz="1000" dirty="0" err="1"/>
              <a:t>copy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General Treaty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deposited</a:t>
            </a:r>
            <a:r>
              <a:rPr lang="de-DE" sz="1000" dirty="0"/>
              <a:t>, in </a:t>
            </a:r>
            <a:r>
              <a:rPr lang="de-DE" sz="1000" dirty="0" err="1"/>
              <a:t>the</a:t>
            </a:r>
            <a:r>
              <a:rPr lang="de-DE" sz="1000" dirty="0"/>
              <a:t> Archives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Court </a:t>
            </a:r>
            <a:r>
              <a:rPr lang="de-DE" sz="1000" dirty="0" err="1"/>
              <a:t>and</a:t>
            </a:r>
            <a:r>
              <a:rPr lang="de-DE" sz="1000" dirty="0"/>
              <a:t> State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his</a:t>
            </a:r>
            <a:r>
              <a:rPr lang="de-DE" sz="1000" dirty="0"/>
              <a:t> .Imperial </a:t>
            </a:r>
            <a:r>
              <a:rPr lang="de-DE" sz="1000" dirty="0" err="1"/>
              <a:t>and</a:t>
            </a:r>
            <a:r>
              <a:rPr lang="de-DE" sz="1000" dirty="0"/>
              <a:t> Royal </a:t>
            </a:r>
            <a:r>
              <a:rPr lang="de-DE" sz="1000" dirty="0" err="1"/>
              <a:t>Apostolic</a:t>
            </a:r>
            <a:r>
              <a:rPr lang="de-DE" sz="1000" dirty="0"/>
              <a:t> </a:t>
            </a:r>
            <a:r>
              <a:rPr lang="de-DE" sz="1000" dirty="0" err="1"/>
              <a:t>Majesty</a:t>
            </a:r>
            <a:r>
              <a:rPr lang="de-DE" sz="1000" dirty="0"/>
              <a:t>, at Vienna, in </a:t>
            </a:r>
            <a:r>
              <a:rPr lang="de-DE" sz="1000" dirty="0" err="1"/>
              <a:t>case</a:t>
            </a:r>
            <a:r>
              <a:rPr lang="de-DE" sz="1000" dirty="0"/>
              <a:t> </a:t>
            </a:r>
            <a:r>
              <a:rPr lang="de-DE" sz="1000" dirty="0" err="1"/>
              <a:t>any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Courts </a:t>
            </a:r>
            <a:r>
              <a:rPr lang="de-DE" sz="1000" dirty="0" err="1"/>
              <a:t>of</a:t>
            </a:r>
            <a:r>
              <a:rPr lang="de-DE" sz="1000" dirty="0"/>
              <a:t> Europe </a:t>
            </a:r>
            <a:r>
              <a:rPr lang="de-DE" sz="1000" dirty="0" err="1"/>
              <a:t>shall</a:t>
            </a:r>
            <a:r>
              <a:rPr lang="de-DE" sz="1000" dirty="0"/>
              <a:t> </a:t>
            </a:r>
            <a:r>
              <a:rPr lang="de-DE" sz="1000" dirty="0" err="1"/>
              <a:t>think</a:t>
            </a:r>
            <a:r>
              <a:rPr lang="de-DE" sz="1000" dirty="0"/>
              <a:t> proper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consult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original </a:t>
            </a:r>
            <a:r>
              <a:rPr lang="de-DE" sz="1000" dirty="0" err="1"/>
              <a:t>text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instrument</a:t>
            </a:r>
            <a:r>
              <a:rPr lang="de-DE" sz="1000" dirty="0"/>
              <a:t>. In </a:t>
            </a:r>
            <a:r>
              <a:rPr lang="de-DE" sz="1000" dirty="0" err="1"/>
              <a:t>faith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respective</a:t>
            </a:r>
            <a:r>
              <a:rPr lang="de-DE" sz="1000" dirty="0"/>
              <a:t> </a:t>
            </a:r>
            <a:r>
              <a:rPr lang="de-DE" sz="1000" dirty="0" err="1"/>
              <a:t>Plenipotentiaries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signed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Act,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affixed</a:t>
            </a:r>
            <a:r>
              <a:rPr lang="de-DE" sz="1000" dirty="0"/>
              <a:t> </a:t>
            </a:r>
            <a:r>
              <a:rPr lang="de-DE" sz="1000" dirty="0" err="1"/>
              <a:t>thereunto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seals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arms</a:t>
            </a:r>
            <a:r>
              <a:rPr lang="de-DE" sz="1000" dirty="0"/>
              <a:t>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9D2D462-123D-2D48-A3FB-45F08C0EA4BF}"/>
              </a:ext>
            </a:extLst>
          </p:cNvPr>
          <p:cNvSpPr txBox="1"/>
          <p:nvPr/>
        </p:nvSpPr>
        <p:spPr>
          <a:xfrm>
            <a:off x="1274061" y="2565514"/>
            <a:ext cx="449619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ART. CXIX. </a:t>
            </a:r>
            <a:r>
              <a:rPr lang="de-DE" sz="1000" dirty="0"/>
              <a:t>All </a:t>
            </a:r>
            <a:r>
              <a:rPr lang="de-DE" sz="1000" dirty="0" err="1"/>
              <a:t>the</a:t>
            </a:r>
            <a:r>
              <a:rPr lang="de-DE" sz="1000" dirty="0"/>
              <a:t> Powers </a:t>
            </a:r>
            <a:r>
              <a:rPr lang="de-DE" sz="1000" dirty="0" err="1"/>
              <a:t>assembled</a:t>
            </a:r>
            <a:r>
              <a:rPr lang="de-DE" sz="1000" dirty="0"/>
              <a:t> in </a:t>
            </a:r>
            <a:r>
              <a:rPr lang="de-DE" sz="1000" dirty="0" err="1"/>
              <a:t>Congress</a:t>
            </a:r>
            <a:r>
              <a:rPr lang="de-DE" sz="1000" dirty="0"/>
              <a:t>,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well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Princes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free</a:t>
            </a:r>
            <a:r>
              <a:rPr lang="de-DE" sz="1000" dirty="0"/>
              <a:t> </a:t>
            </a:r>
            <a:r>
              <a:rPr lang="de-DE" sz="1000" dirty="0" err="1"/>
              <a:t>towns</a:t>
            </a:r>
            <a:r>
              <a:rPr lang="de-DE" sz="1000" dirty="0"/>
              <a:t>, </a:t>
            </a:r>
            <a:r>
              <a:rPr lang="de-DE" sz="1000" dirty="0" err="1"/>
              <a:t>who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concurred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arrangements</a:t>
            </a:r>
            <a:r>
              <a:rPr lang="de-DE" sz="1000" dirty="0"/>
              <a:t> </a:t>
            </a:r>
            <a:r>
              <a:rPr lang="de-DE" sz="1000" dirty="0" err="1"/>
              <a:t>specified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Acts </a:t>
            </a:r>
            <a:r>
              <a:rPr lang="de-DE" sz="1000" dirty="0" err="1"/>
              <a:t>confirmed</a:t>
            </a:r>
            <a:r>
              <a:rPr lang="de-DE" sz="1000" dirty="0"/>
              <a:t>, in </a:t>
            </a:r>
            <a:r>
              <a:rPr lang="de-DE" sz="1000" dirty="0" err="1"/>
              <a:t>this</a:t>
            </a:r>
            <a:r>
              <a:rPr lang="de-DE" sz="1000" dirty="0"/>
              <a:t> General Treaty,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invited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accede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4677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Macintosh PowerPoint</Application>
  <PresentationFormat>Breitbild</PresentationFormat>
  <Paragraphs>82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</vt:lpstr>
      <vt:lpstr>First step to a united Europe? Part 1</vt:lpstr>
      <vt:lpstr>PowerPoint-Präsentation</vt:lpstr>
      <vt:lpstr>Quick info: Congress of Vienna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Erster Schritt in ein vereintes Europa</dc:title>
  <dc:creator>Isabel Bohlmann</dc:creator>
  <cp:lastModifiedBy>Isabel Bohlmann</cp:lastModifiedBy>
  <cp:revision>22</cp:revision>
  <dcterms:created xsi:type="dcterms:W3CDTF">2021-10-16T18:08:32Z</dcterms:created>
  <dcterms:modified xsi:type="dcterms:W3CDTF">2021-11-28T19:34:05Z</dcterms:modified>
</cp:coreProperties>
</file>