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2" r:id="rId4"/>
    <p:sldId id="263" r:id="rId5"/>
    <p:sldId id="267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>
        <p:scale>
          <a:sx n="97" d="100"/>
          <a:sy n="97" d="100"/>
        </p:scale>
        <p:origin x="10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C79C-8765-4B17-92CD-C39EA938FA40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E3CB0-5B8D-460A-A4BF-2EE6C65E6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7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5D24-D71E-4967-B72F-63F5657B53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4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90057-769E-4537-AE54-299EAA125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47FC4E-D366-4A52-839C-9C4D03EA6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E32F83-A58B-4B5D-A445-2BAC2020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FB6DE-97F9-47D9-A098-34B0C97D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A253BF-64BA-451E-8098-4257EF19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05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5B359-3A9C-4AA6-B8BB-2D0631CA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B0AB0B-EDFD-4BF8-BCBA-54DC6C80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F76216-9567-4BE2-8387-D69DF378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DE1E1-052F-4177-8198-65CDC69C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F0EDE-D8FF-41A4-B592-C2D54475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96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E4C144-1AC9-4B56-AC43-66CC9F17D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CE3AC2-4C49-41AC-A60A-22466897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831CF-9011-4001-80FA-E14803DC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F210C-2976-4FFF-857A-F9C0C46D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5CFD13-A26D-4AC3-A38A-0BAC9651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2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E4941-1A87-428E-BD58-CC91701B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BC189C-DF66-41B1-ADC4-DBF3B82D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097DA6-EA77-4A71-A931-92251AF0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BF43D-9C39-4079-86AD-D4D0FE4E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41B97-AB8A-4A5C-8960-AE76D71F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24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CA437-6468-4326-85DA-6C274918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295F09-07F0-4594-A2A3-D5B179C27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ED0CCB-25A6-4457-B774-8A04F5DE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8EB48-D4CE-4F43-A844-FD9CE211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76C1C0-5AC3-4643-8932-3FF1107C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74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FC895-FE83-4287-895B-81ED3C7B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01FC16-F39C-4196-909D-B97A54218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3B5DDB-FCA2-49AA-83D0-05D4CF62C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3E055A-B212-49D0-97B8-0CC13A7C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128D77-D450-473F-994E-0EA3DB7C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54445F-E95E-4358-8859-99EAFCE4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50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28EE4-8A44-411F-A809-30164B26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66923-D0EF-4E24-867D-227EC32F8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6B9C44-49B7-4E9B-A1BE-5CEE2DFF5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AFD091-DE10-4065-B982-4BF1BF201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311FF6-9241-4083-B4EF-D931355CC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ABEE20-3C84-49E5-B071-B10E108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4119C9-391A-4F49-BD28-793CA53A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61568C-8B0B-425A-B3CA-4CEC2495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7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BCB99-3BB2-47BA-8FEB-CBE93BBF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0FC38D-2B84-4FB8-8DFF-57D220C0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1E0D4-B783-4D33-A9FD-AEDEAB8F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A51E6-F73C-492A-ACEC-F32C3704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7F59CB-D7FE-4E78-B5E2-359CB7BB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4BC37F-E1F7-45DE-A98A-D82139DC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FD34BE-27B3-4AF7-9A37-4F80C344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98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C7103-BF1D-4A92-B448-1B290AB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BC9F9-B30F-4F8E-89EC-08DAA3EA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439165-3516-4AA0-9ECC-9F9DF3C83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318D31-5994-490F-9EA1-6D97C7F9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0C570E-7E90-4A0C-B937-F786BF86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C654E7-D050-45C5-AE6C-A378E7E8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8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08896-CBD4-42D4-856A-FD5DC3AF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5112EB-293C-4864-9593-BE957C731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5F3F44-8E19-4060-958D-C645077F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7D5ACB-20F3-4DF4-BBC9-8CD48657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746A04-BA51-436B-B31F-A045D9ED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0623EA-B2C2-45E4-AE33-CD6A7E22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0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747BB43-25A3-4E3F-A06C-878E0100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280956-3663-4D8F-8EB0-6BB82722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6516D4-8FFC-4AA7-B699-63C0F9E2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D3DC4-079C-4CF8-822E-2832FF3BB728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3F927C-E878-445A-A1AF-A63816D8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119A78-B93B-413B-A14A-099CE854D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C6FB-6CBD-48CE-925B-DE62DDC76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6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lau, drinnen enthält.&#10;&#10;Automatisch generierte Beschreibung">
            <a:extLst>
              <a:ext uri="{FF2B5EF4-FFF2-40B4-BE49-F238E27FC236}">
                <a16:creationId xmlns:a16="http://schemas.microsoft.com/office/drawing/2014/main" id="{AA5E8650-4496-ED4A-9537-70D1D69BA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7" r="-1" b="16615"/>
          <a:stretch/>
        </p:blipFill>
        <p:spPr>
          <a:xfrm>
            <a:off x="869201" y="1544917"/>
            <a:ext cx="9676996" cy="4094152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8CDF-78A3-8A48-90A1-D7CED1BD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576" y="3028519"/>
            <a:ext cx="6984848" cy="11931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First step to a united Europe?</a:t>
            </a:r>
            <a:br>
              <a:rPr lang="en-US" b="1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Part 2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294C41B-B40B-41FB-AB5D-A626FC8CE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7" y="451305"/>
            <a:ext cx="1830924" cy="415609"/>
          </a:xfrm>
          <a:prstGeom prst="rect">
            <a:avLst/>
          </a:prstGeo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0E501FB6-7259-4DDF-93E4-F242559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48" y="449977"/>
            <a:ext cx="1765791" cy="4735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B3AFF4-30B7-437E-9AB5-A6008860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6D2B506-C948-4757-87FA-2593D7E0266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7D648AD1-5DB9-42CE-A382-5CB935C82280}"/>
              </a:ext>
            </a:extLst>
          </p:cNvPr>
          <p:cNvSpPr>
            <a:spLocks noGrp="1"/>
          </p:cNvSpPr>
          <p:nvPr/>
        </p:nvSpPr>
        <p:spPr>
          <a:xfrm>
            <a:off x="605768" y="5634253"/>
            <a:ext cx="11859823" cy="111707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Project No. 2019-1-CZ01-KA203-061227,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Reflection of National and European Identity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in the New Millennium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(NAETINEM)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, 18.01.2021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04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81" y="2051933"/>
            <a:ext cx="6539825" cy="3854713"/>
          </a:xfrm>
        </p:spPr>
        <p:txBody>
          <a:bodyPr anchor="t">
            <a:normAutofit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de-DE" sz="2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Introduction</a:t>
            </a:r>
            <a:endParaRPr lang="de-DE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Recall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again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your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assessment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legitimacy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Vienna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from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last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unit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Tip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Use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sources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orientation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endParaRPr lang="de-DE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Write down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your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thoughts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in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form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notes</a:t>
            </a:r>
            <a:r>
              <a:rPr lang="de-D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8B7553-17BD-4048-99F3-4CC3943F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55" y="3979289"/>
            <a:ext cx="4152311" cy="2442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 descr="Glühbirne und Zahnrad Silhouette">
            <a:extLst>
              <a:ext uri="{FF2B5EF4-FFF2-40B4-BE49-F238E27FC236}">
                <a16:creationId xmlns:a16="http://schemas.microsoft.com/office/drawing/2014/main" id="{516C0FE7-9054-4344-B47C-1D72B067B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2570" y="3936587"/>
            <a:ext cx="333416" cy="333416"/>
          </a:xfrm>
          <a:prstGeom prst="rect">
            <a:avLst/>
          </a:prstGeom>
        </p:spPr>
      </p:pic>
      <p:pic>
        <p:nvPicPr>
          <p:cNvPr id="21" name="Grafik 20" descr="Gedanken Silhouette">
            <a:extLst>
              <a:ext uri="{FF2B5EF4-FFF2-40B4-BE49-F238E27FC236}">
                <a16:creationId xmlns:a16="http://schemas.microsoft.com/office/drawing/2014/main" id="{1FC9E3A0-A6F7-4F52-9361-BE5D80887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381" y="2734612"/>
            <a:ext cx="568049" cy="568049"/>
          </a:xfrm>
          <a:prstGeom prst="rect">
            <a:avLst/>
          </a:prstGeom>
        </p:spPr>
      </p:pic>
      <p:pic>
        <p:nvPicPr>
          <p:cNvPr id="22" name="Grafik 21" descr="Skizze mit einfarbiger Füllung">
            <a:extLst>
              <a:ext uri="{FF2B5EF4-FFF2-40B4-BE49-F238E27FC236}">
                <a16:creationId xmlns:a16="http://schemas.microsoft.com/office/drawing/2014/main" id="{75594C74-5A6D-45A9-AD9E-264136389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381" y="4746485"/>
            <a:ext cx="454281" cy="454281"/>
          </a:xfrm>
          <a:prstGeom prst="rect">
            <a:avLst/>
          </a:prstGeom>
        </p:spPr>
      </p:pic>
      <p:pic>
        <p:nvPicPr>
          <p:cNvPr id="11" name="Inhaltsplatzhalter 4" descr="Ein Bild, das Text, alt, Screenshot, zugemüllt enthält.&#10;&#10;Automatisch generierte Beschreibung">
            <a:extLst>
              <a:ext uri="{FF2B5EF4-FFF2-40B4-BE49-F238E27FC236}">
                <a16:creationId xmlns:a16="http://schemas.microsoft.com/office/drawing/2014/main" id="{B8DC00F3-9B0D-B24E-8F69-D32555BE6E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112"/>
          <a:stretch/>
        </p:blipFill>
        <p:spPr>
          <a:xfrm>
            <a:off x="7406434" y="371953"/>
            <a:ext cx="4373668" cy="356463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6E0570E-93C2-364D-8ED5-C72EE3CB66FE}"/>
              </a:ext>
            </a:extLst>
          </p:cNvPr>
          <p:cNvSpPr txBox="1"/>
          <p:nvPr/>
        </p:nvSpPr>
        <p:spPr>
          <a:xfrm>
            <a:off x="7465209" y="3218692"/>
            <a:ext cx="2065128" cy="63094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700" dirty="0"/>
              <a:t>The </a:t>
            </a:r>
            <a:r>
              <a:rPr lang="de-DE" sz="700" dirty="0" err="1"/>
              <a:t>Parisian</a:t>
            </a:r>
            <a:r>
              <a:rPr lang="de-DE" sz="700" dirty="0"/>
              <a:t> </a:t>
            </a:r>
            <a:r>
              <a:rPr lang="de-DE" sz="700" dirty="0" err="1"/>
              <a:t>court</a:t>
            </a:r>
            <a:r>
              <a:rPr lang="de-DE" sz="700" dirty="0"/>
              <a:t> </a:t>
            </a:r>
            <a:r>
              <a:rPr lang="de-DE" sz="700" dirty="0" err="1"/>
              <a:t>artist</a:t>
            </a:r>
            <a:r>
              <a:rPr lang="de-DE" sz="700" dirty="0"/>
              <a:t> Jean Baptiste </a:t>
            </a:r>
            <a:r>
              <a:rPr lang="de-DE" sz="700" dirty="0" err="1"/>
              <a:t>Isabey</a:t>
            </a:r>
            <a:r>
              <a:rPr lang="de-DE" sz="700" dirty="0"/>
              <a:t> </a:t>
            </a:r>
            <a:r>
              <a:rPr lang="de-DE" sz="700" dirty="0" err="1"/>
              <a:t>had</a:t>
            </a:r>
            <a:r>
              <a:rPr lang="de-DE" sz="700" dirty="0"/>
              <a:t> </a:t>
            </a:r>
            <a:r>
              <a:rPr lang="de-DE" sz="700" dirty="0" err="1"/>
              <a:t>traveled</a:t>
            </a:r>
            <a:r>
              <a:rPr lang="de-DE" sz="700" dirty="0"/>
              <a:t> </a:t>
            </a:r>
            <a:r>
              <a:rPr lang="de-DE" sz="700" dirty="0" err="1"/>
              <a:t>to</a:t>
            </a:r>
            <a:r>
              <a:rPr lang="de-DE" sz="700" dirty="0"/>
              <a:t> Vienna in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wake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French </a:t>
            </a:r>
            <a:r>
              <a:rPr lang="de-DE" sz="700" dirty="0" err="1"/>
              <a:t>delegation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had</a:t>
            </a:r>
            <a:r>
              <a:rPr lang="de-DE" sz="700" dirty="0"/>
              <a:t> </a:t>
            </a:r>
            <a:r>
              <a:rPr lang="de-DE" sz="700" dirty="0" err="1"/>
              <a:t>made</a:t>
            </a:r>
            <a:r>
              <a:rPr lang="de-DE" sz="700" dirty="0"/>
              <a:t> </a:t>
            </a:r>
            <a:r>
              <a:rPr lang="de-DE" sz="700" dirty="0" err="1"/>
              <a:t>portrait</a:t>
            </a:r>
            <a:r>
              <a:rPr lang="de-DE" sz="700" dirty="0"/>
              <a:t> </a:t>
            </a:r>
            <a:r>
              <a:rPr lang="de-DE" sz="700" dirty="0" err="1"/>
              <a:t>drawings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congress</a:t>
            </a:r>
            <a:r>
              <a:rPr lang="de-DE" sz="700" dirty="0"/>
              <a:t> </a:t>
            </a:r>
            <a:r>
              <a:rPr lang="de-DE" sz="700" dirty="0" err="1"/>
              <a:t>participants</a:t>
            </a:r>
            <a:r>
              <a:rPr lang="de-DE" sz="700" dirty="0"/>
              <a:t> </a:t>
            </a:r>
            <a:r>
              <a:rPr lang="de-DE" sz="700" dirty="0" err="1"/>
              <a:t>there</a:t>
            </a:r>
            <a:r>
              <a:rPr lang="de-DE" sz="700" dirty="0"/>
              <a:t>. This </a:t>
            </a:r>
            <a:r>
              <a:rPr lang="de-DE" sz="700" dirty="0" err="1"/>
              <a:t>engraving</a:t>
            </a:r>
            <a:r>
              <a:rPr lang="de-DE" sz="700" dirty="0"/>
              <a:t> was </a:t>
            </a:r>
            <a:r>
              <a:rPr lang="de-DE" sz="700" dirty="0" err="1"/>
              <a:t>made</a:t>
            </a:r>
            <a:r>
              <a:rPr lang="de-DE" sz="700" dirty="0"/>
              <a:t> </a:t>
            </a:r>
            <a:r>
              <a:rPr lang="de-DE" sz="700" dirty="0" err="1"/>
              <a:t>from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painting</a:t>
            </a:r>
            <a:r>
              <a:rPr lang="de-DE" sz="700" dirty="0"/>
              <a:t> </a:t>
            </a:r>
            <a:r>
              <a:rPr lang="de-DE" sz="700" dirty="0" err="1"/>
              <a:t>created</a:t>
            </a:r>
            <a:r>
              <a:rPr lang="de-DE" sz="700" dirty="0"/>
              <a:t> </a:t>
            </a:r>
            <a:r>
              <a:rPr lang="de-DE" sz="700" dirty="0" err="1"/>
              <a:t>later</a:t>
            </a:r>
            <a:r>
              <a:rPr lang="de-DE" sz="700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247E7F-BFCB-0B40-BD8D-A4D063AC8DEA}"/>
              </a:ext>
            </a:extLst>
          </p:cNvPr>
          <p:cNvSpPr txBox="1"/>
          <p:nvPr/>
        </p:nvSpPr>
        <p:spPr>
          <a:xfrm>
            <a:off x="7717967" y="3018637"/>
            <a:ext cx="1609915" cy="20005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700" b="1" dirty="0"/>
              <a:t>The </a:t>
            </a:r>
            <a:r>
              <a:rPr lang="de-DE" sz="700" b="1" dirty="0" err="1"/>
              <a:t>Congress</a:t>
            </a:r>
            <a:r>
              <a:rPr lang="de-DE" sz="700" b="1" dirty="0"/>
              <a:t> </a:t>
            </a:r>
            <a:r>
              <a:rPr lang="de-DE" sz="700" b="1" dirty="0" err="1"/>
              <a:t>of</a:t>
            </a:r>
            <a:r>
              <a:rPr lang="de-DE" sz="700" b="1" dirty="0"/>
              <a:t> Vienna </a:t>
            </a:r>
            <a:r>
              <a:rPr lang="de-DE" sz="700" b="1" dirty="0" err="1"/>
              <a:t>meets</a:t>
            </a:r>
            <a:endParaRPr lang="de-DE" sz="7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1B01AD-A84B-534C-BCE4-AFFA037A8457}"/>
              </a:ext>
            </a:extLst>
          </p:cNvPr>
          <p:cNvSpPr txBox="1"/>
          <p:nvPr/>
        </p:nvSpPr>
        <p:spPr>
          <a:xfrm>
            <a:off x="9589111" y="3020149"/>
            <a:ext cx="2065128" cy="84638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700" b="1" dirty="0"/>
              <a:t>1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English </a:t>
            </a:r>
            <a:r>
              <a:rPr lang="de-DE" sz="700" dirty="0" err="1"/>
              <a:t>envoy</a:t>
            </a:r>
            <a:r>
              <a:rPr lang="de-DE" sz="700" dirty="0"/>
              <a:t> Duke </a:t>
            </a:r>
            <a:r>
              <a:rPr lang="de-DE" sz="700" dirty="0" err="1"/>
              <a:t>of</a:t>
            </a:r>
            <a:r>
              <a:rPr lang="de-DE" sz="700" dirty="0"/>
              <a:t> Wellington; </a:t>
            </a:r>
            <a:r>
              <a:rPr lang="de-DE" sz="700" b="1" dirty="0"/>
              <a:t>2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Prussian</a:t>
            </a:r>
            <a:r>
              <a:rPr lang="de-DE" sz="700" dirty="0"/>
              <a:t> </a:t>
            </a:r>
            <a:r>
              <a:rPr lang="de-DE" sz="700" dirty="0" err="1"/>
              <a:t>Chancellor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State Hardenberg; </a:t>
            </a:r>
            <a:r>
              <a:rPr lang="de-DE" sz="700" b="1" dirty="0"/>
              <a:t>3</a:t>
            </a:r>
            <a:r>
              <a:rPr lang="de-DE" sz="700" dirty="0"/>
              <a:t> Prince Metternich </a:t>
            </a:r>
            <a:r>
              <a:rPr lang="de-DE" sz="700" dirty="0" err="1"/>
              <a:t>from</a:t>
            </a:r>
            <a:r>
              <a:rPr lang="de-DE" sz="700" dirty="0"/>
              <a:t> Austria; </a:t>
            </a:r>
            <a:r>
              <a:rPr lang="de-DE" sz="700" b="1" dirty="0"/>
              <a:t>4</a:t>
            </a:r>
            <a:r>
              <a:rPr lang="de-DE" sz="700" dirty="0"/>
              <a:t> Count Nesselrode, </a:t>
            </a:r>
            <a:r>
              <a:rPr lang="de-DE" sz="700" dirty="0" err="1"/>
              <a:t>one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Russian</a:t>
            </a:r>
            <a:r>
              <a:rPr lang="de-DE" sz="700" dirty="0"/>
              <a:t> </a:t>
            </a:r>
            <a:r>
              <a:rPr lang="de-DE" sz="700" dirty="0" err="1"/>
              <a:t>representatives</a:t>
            </a:r>
            <a:r>
              <a:rPr lang="de-DE" sz="700" dirty="0"/>
              <a:t>; </a:t>
            </a:r>
            <a:r>
              <a:rPr lang="de-DE" sz="700" b="1" dirty="0"/>
              <a:t>5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British </a:t>
            </a:r>
            <a:r>
              <a:rPr lang="de-DE" sz="700" dirty="0" err="1"/>
              <a:t>Foreign</a:t>
            </a:r>
            <a:r>
              <a:rPr lang="de-DE" sz="700" dirty="0"/>
              <a:t> </a:t>
            </a:r>
            <a:r>
              <a:rPr lang="de-DE" sz="700" dirty="0" err="1"/>
              <a:t>Secretary</a:t>
            </a:r>
            <a:r>
              <a:rPr lang="de-DE" sz="700" dirty="0"/>
              <a:t> Castlereagh; </a:t>
            </a:r>
            <a:r>
              <a:rPr lang="de-DE" sz="700" b="1" dirty="0"/>
              <a:t>6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French </a:t>
            </a:r>
            <a:r>
              <a:rPr lang="de-DE" sz="700" dirty="0" err="1"/>
              <a:t>representative</a:t>
            </a:r>
            <a:r>
              <a:rPr lang="de-DE" sz="700" dirty="0"/>
              <a:t> </a:t>
            </a:r>
            <a:r>
              <a:rPr lang="de-DE" sz="700" dirty="0" err="1"/>
              <a:t>Talleyrand</a:t>
            </a:r>
            <a:r>
              <a:rPr lang="de-DE" sz="700" dirty="0"/>
              <a:t>; </a:t>
            </a:r>
            <a:r>
              <a:rPr lang="de-DE" sz="700" b="1" dirty="0"/>
              <a:t>7</a:t>
            </a:r>
            <a:r>
              <a:rPr lang="de-DE" sz="700" dirty="0"/>
              <a:t> Count Stachelberg, a </a:t>
            </a:r>
            <a:r>
              <a:rPr lang="de-DE" sz="700" dirty="0" err="1"/>
              <a:t>representative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the</a:t>
            </a:r>
            <a:r>
              <a:rPr lang="de-DE" sz="700" dirty="0"/>
              <a:t> </a:t>
            </a:r>
            <a:r>
              <a:rPr lang="de-DE" sz="700" dirty="0" err="1"/>
              <a:t>Russian</a:t>
            </a:r>
            <a:r>
              <a:rPr lang="de-DE" sz="700" dirty="0"/>
              <a:t> </a:t>
            </a:r>
            <a:r>
              <a:rPr lang="de-DE" sz="700" dirty="0" err="1"/>
              <a:t>Tsar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309295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 descr="Mann Silhouette">
            <a:extLst>
              <a:ext uri="{FF2B5EF4-FFF2-40B4-BE49-F238E27FC236}">
                <a16:creationId xmlns:a16="http://schemas.microsoft.com/office/drawing/2014/main" id="{67B62318-586F-4917-B2C9-4ED880471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787" y="5534272"/>
            <a:ext cx="914400" cy="914400"/>
          </a:xfrm>
          <a:prstGeom prst="rect">
            <a:avLst/>
          </a:prstGeom>
        </p:spPr>
      </p:pic>
      <p:pic>
        <p:nvPicPr>
          <p:cNvPr id="9" name="Grafik 8" descr="Mann Silhouette">
            <a:extLst>
              <a:ext uri="{FF2B5EF4-FFF2-40B4-BE49-F238E27FC236}">
                <a16:creationId xmlns:a16="http://schemas.microsoft.com/office/drawing/2014/main" id="{F2E291CB-F06A-4670-B81B-FAE6953F5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8213" y="5534272"/>
            <a:ext cx="914400" cy="914400"/>
          </a:xfrm>
          <a:prstGeom prst="rect">
            <a:avLst/>
          </a:prstGeom>
        </p:spPr>
      </p:pic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9432AE28-E47C-42B8-BC37-95166AA8292F}"/>
              </a:ext>
            </a:extLst>
          </p:cNvPr>
          <p:cNvSpPr/>
          <p:nvPr/>
        </p:nvSpPr>
        <p:spPr>
          <a:xfrm>
            <a:off x="1114425" y="2328863"/>
            <a:ext cx="4793454" cy="2843212"/>
          </a:xfrm>
          <a:custGeom>
            <a:avLst/>
            <a:gdLst>
              <a:gd name="connsiteX0" fmla="*/ 0 w 4793454"/>
              <a:gd name="connsiteY0" fmla="*/ 473878 h 2843212"/>
              <a:gd name="connsiteX1" fmla="*/ 473878 w 4793454"/>
              <a:gd name="connsiteY1" fmla="*/ 0 h 2843212"/>
              <a:gd name="connsiteX2" fmla="*/ 798909 w 4793454"/>
              <a:gd name="connsiteY2" fmla="*/ 0 h 2843212"/>
              <a:gd name="connsiteX3" fmla="*/ 798909 w 4793454"/>
              <a:gd name="connsiteY3" fmla="*/ 0 h 2843212"/>
              <a:gd name="connsiteX4" fmla="*/ 1398091 w 4793454"/>
              <a:gd name="connsiteY4" fmla="*/ 0 h 2843212"/>
              <a:gd name="connsiteX5" fmla="*/ 1997273 w 4793454"/>
              <a:gd name="connsiteY5" fmla="*/ 0 h 2843212"/>
              <a:gd name="connsiteX6" fmla="*/ 2624295 w 4793454"/>
              <a:gd name="connsiteY6" fmla="*/ 0 h 2843212"/>
              <a:gd name="connsiteX7" fmla="*/ 3251317 w 4793454"/>
              <a:gd name="connsiteY7" fmla="*/ 0 h 2843212"/>
              <a:gd name="connsiteX8" fmla="*/ 4319576 w 4793454"/>
              <a:gd name="connsiteY8" fmla="*/ 0 h 2843212"/>
              <a:gd name="connsiteX9" fmla="*/ 4793454 w 4793454"/>
              <a:gd name="connsiteY9" fmla="*/ 473878 h 2843212"/>
              <a:gd name="connsiteX10" fmla="*/ 4793454 w 4793454"/>
              <a:gd name="connsiteY10" fmla="*/ 1054362 h 2843212"/>
              <a:gd name="connsiteX11" fmla="*/ 4793454 w 4793454"/>
              <a:gd name="connsiteY11" fmla="*/ 1658540 h 2843212"/>
              <a:gd name="connsiteX12" fmla="*/ 4793454 w 4793454"/>
              <a:gd name="connsiteY12" fmla="*/ 1658540 h 2843212"/>
              <a:gd name="connsiteX13" fmla="*/ 4793454 w 4793454"/>
              <a:gd name="connsiteY13" fmla="*/ 1999725 h 2843212"/>
              <a:gd name="connsiteX14" fmla="*/ 4793454 w 4793454"/>
              <a:gd name="connsiteY14" fmla="*/ 2369343 h 2843212"/>
              <a:gd name="connsiteX15" fmla="*/ 4793454 w 4793454"/>
              <a:gd name="connsiteY15" fmla="*/ 2369334 h 2843212"/>
              <a:gd name="connsiteX16" fmla="*/ 4319576 w 4793454"/>
              <a:gd name="connsiteY16" fmla="*/ 2843212 h 2843212"/>
              <a:gd name="connsiteX17" fmla="*/ 3739000 w 4793454"/>
              <a:gd name="connsiteY17" fmla="*/ 2843212 h 2843212"/>
              <a:gd name="connsiteX18" fmla="*/ 3158425 w 4793454"/>
              <a:gd name="connsiteY18" fmla="*/ 2843212 h 2843212"/>
              <a:gd name="connsiteX19" fmla="*/ 2601072 w 4793454"/>
              <a:gd name="connsiteY19" fmla="*/ 2843212 h 2843212"/>
              <a:gd name="connsiteX20" fmla="*/ 1997273 w 4793454"/>
              <a:gd name="connsiteY20" fmla="*/ 2843212 h 2843212"/>
              <a:gd name="connsiteX21" fmla="*/ 1528294 w 4793454"/>
              <a:gd name="connsiteY21" fmla="*/ 2960077 h 2843212"/>
              <a:gd name="connsiteX22" fmla="*/ 1074283 w 4793454"/>
              <a:gd name="connsiteY22" fmla="*/ 3073212 h 2843212"/>
              <a:gd name="connsiteX23" fmla="*/ 500532 w 4793454"/>
              <a:gd name="connsiteY23" fmla="*/ 3216185 h 2843212"/>
              <a:gd name="connsiteX24" fmla="*/ 798909 w 4793454"/>
              <a:gd name="connsiteY24" fmla="*/ 2843212 h 2843212"/>
              <a:gd name="connsiteX25" fmla="*/ 473878 w 4793454"/>
              <a:gd name="connsiteY25" fmla="*/ 2843212 h 2843212"/>
              <a:gd name="connsiteX26" fmla="*/ 0 w 4793454"/>
              <a:gd name="connsiteY26" fmla="*/ 2369334 h 2843212"/>
              <a:gd name="connsiteX27" fmla="*/ 0 w 4793454"/>
              <a:gd name="connsiteY27" fmla="*/ 2369343 h 2843212"/>
              <a:gd name="connsiteX28" fmla="*/ 0 w 4793454"/>
              <a:gd name="connsiteY28" fmla="*/ 2013942 h 2843212"/>
              <a:gd name="connsiteX29" fmla="*/ 0 w 4793454"/>
              <a:gd name="connsiteY29" fmla="*/ 1658540 h 2843212"/>
              <a:gd name="connsiteX30" fmla="*/ 0 w 4793454"/>
              <a:gd name="connsiteY30" fmla="*/ 1658540 h 2843212"/>
              <a:gd name="connsiteX31" fmla="*/ 0 w 4793454"/>
              <a:gd name="connsiteY31" fmla="*/ 1066209 h 2843212"/>
              <a:gd name="connsiteX32" fmla="*/ 0 w 4793454"/>
              <a:gd name="connsiteY32" fmla="*/ 473878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93454" h="2843212" fill="none" extrusionOk="0">
                <a:moveTo>
                  <a:pt x="0" y="473878"/>
                </a:moveTo>
                <a:cubicBezTo>
                  <a:pt x="12724" y="157091"/>
                  <a:pt x="247304" y="21113"/>
                  <a:pt x="473878" y="0"/>
                </a:cubicBezTo>
                <a:cubicBezTo>
                  <a:pt x="588779" y="14629"/>
                  <a:pt x="699668" y="12304"/>
                  <a:pt x="798909" y="0"/>
                </a:cubicBezTo>
                <a:lnTo>
                  <a:pt x="798909" y="0"/>
                </a:lnTo>
                <a:cubicBezTo>
                  <a:pt x="1009275" y="-10352"/>
                  <a:pt x="1165008" y="-15577"/>
                  <a:pt x="1398091" y="0"/>
                </a:cubicBezTo>
                <a:cubicBezTo>
                  <a:pt x="1631174" y="15577"/>
                  <a:pt x="1764350" y="26674"/>
                  <a:pt x="1997273" y="0"/>
                </a:cubicBezTo>
                <a:cubicBezTo>
                  <a:pt x="2145082" y="10980"/>
                  <a:pt x="2466793" y="-29152"/>
                  <a:pt x="2624295" y="0"/>
                </a:cubicBezTo>
                <a:cubicBezTo>
                  <a:pt x="2781797" y="29152"/>
                  <a:pt x="3020841" y="-26590"/>
                  <a:pt x="3251317" y="0"/>
                </a:cubicBezTo>
                <a:cubicBezTo>
                  <a:pt x="3481793" y="26590"/>
                  <a:pt x="3943869" y="-27958"/>
                  <a:pt x="4319576" y="0"/>
                </a:cubicBezTo>
                <a:cubicBezTo>
                  <a:pt x="4569160" y="-9327"/>
                  <a:pt x="4785292" y="238115"/>
                  <a:pt x="4793454" y="473878"/>
                </a:cubicBezTo>
                <a:cubicBezTo>
                  <a:pt x="4783838" y="635567"/>
                  <a:pt x="4775446" y="922980"/>
                  <a:pt x="4793454" y="1054362"/>
                </a:cubicBezTo>
                <a:cubicBezTo>
                  <a:pt x="4811462" y="1185744"/>
                  <a:pt x="4773909" y="1463996"/>
                  <a:pt x="4793454" y="1658540"/>
                </a:cubicBezTo>
                <a:lnTo>
                  <a:pt x="4793454" y="1658540"/>
                </a:lnTo>
                <a:cubicBezTo>
                  <a:pt x="4788013" y="1820397"/>
                  <a:pt x="4784286" y="1841199"/>
                  <a:pt x="4793454" y="1999725"/>
                </a:cubicBezTo>
                <a:cubicBezTo>
                  <a:pt x="4802622" y="2158252"/>
                  <a:pt x="4809617" y="2244583"/>
                  <a:pt x="4793454" y="2369343"/>
                </a:cubicBezTo>
                <a:lnTo>
                  <a:pt x="4793454" y="2369334"/>
                </a:lnTo>
                <a:cubicBezTo>
                  <a:pt x="4858008" y="2624693"/>
                  <a:pt x="4601402" y="2873263"/>
                  <a:pt x="4319576" y="2843212"/>
                </a:cubicBezTo>
                <a:cubicBezTo>
                  <a:pt x="4132210" y="2814235"/>
                  <a:pt x="3858588" y="2837785"/>
                  <a:pt x="3739000" y="2843212"/>
                </a:cubicBezTo>
                <a:cubicBezTo>
                  <a:pt x="3619412" y="2848639"/>
                  <a:pt x="3416907" y="2870135"/>
                  <a:pt x="3158425" y="2843212"/>
                </a:cubicBezTo>
                <a:cubicBezTo>
                  <a:pt x="2899944" y="2816289"/>
                  <a:pt x="2804439" y="2836982"/>
                  <a:pt x="2601072" y="2843212"/>
                </a:cubicBezTo>
                <a:cubicBezTo>
                  <a:pt x="2397705" y="2849442"/>
                  <a:pt x="2282507" y="2870844"/>
                  <a:pt x="1997273" y="2843212"/>
                </a:cubicBezTo>
                <a:cubicBezTo>
                  <a:pt x="1767112" y="2912839"/>
                  <a:pt x="1726141" y="2906155"/>
                  <a:pt x="1528294" y="2960077"/>
                </a:cubicBezTo>
                <a:cubicBezTo>
                  <a:pt x="1330447" y="3013999"/>
                  <a:pt x="1260397" y="3031741"/>
                  <a:pt x="1074283" y="3073212"/>
                </a:cubicBezTo>
                <a:cubicBezTo>
                  <a:pt x="888169" y="3114683"/>
                  <a:pt x="727878" y="3156069"/>
                  <a:pt x="500532" y="3216185"/>
                </a:cubicBezTo>
                <a:cubicBezTo>
                  <a:pt x="582345" y="3131372"/>
                  <a:pt x="654015" y="2991714"/>
                  <a:pt x="798909" y="2843212"/>
                </a:cubicBezTo>
                <a:cubicBezTo>
                  <a:pt x="651834" y="2828766"/>
                  <a:pt x="540558" y="2854266"/>
                  <a:pt x="473878" y="2843212"/>
                </a:cubicBezTo>
                <a:cubicBezTo>
                  <a:pt x="264319" y="2870733"/>
                  <a:pt x="57737" y="2613186"/>
                  <a:pt x="0" y="2369334"/>
                </a:cubicBezTo>
                <a:lnTo>
                  <a:pt x="0" y="2369343"/>
                </a:lnTo>
                <a:cubicBezTo>
                  <a:pt x="1516" y="2193149"/>
                  <a:pt x="3647" y="2100994"/>
                  <a:pt x="0" y="2013942"/>
                </a:cubicBezTo>
                <a:cubicBezTo>
                  <a:pt x="-3647" y="1926890"/>
                  <a:pt x="8974" y="1760054"/>
                  <a:pt x="0" y="1658540"/>
                </a:cubicBezTo>
                <a:lnTo>
                  <a:pt x="0" y="1658540"/>
                </a:lnTo>
                <a:cubicBezTo>
                  <a:pt x="21389" y="1512060"/>
                  <a:pt x="-26977" y="1297839"/>
                  <a:pt x="0" y="1066209"/>
                </a:cubicBezTo>
                <a:cubicBezTo>
                  <a:pt x="26977" y="834579"/>
                  <a:pt x="-12046" y="690551"/>
                  <a:pt x="0" y="473878"/>
                </a:cubicBezTo>
                <a:close/>
              </a:path>
              <a:path w="4793454" h="2843212" stroke="0" extrusionOk="0">
                <a:moveTo>
                  <a:pt x="0" y="473878"/>
                </a:moveTo>
                <a:cubicBezTo>
                  <a:pt x="10586" y="211556"/>
                  <a:pt x="227690" y="8819"/>
                  <a:pt x="473878" y="0"/>
                </a:cubicBezTo>
                <a:cubicBezTo>
                  <a:pt x="564089" y="11364"/>
                  <a:pt x="669210" y="2438"/>
                  <a:pt x="798909" y="0"/>
                </a:cubicBezTo>
                <a:lnTo>
                  <a:pt x="798909" y="0"/>
                </a:lnTo>
                <a:cubicBezTo>
                  <a:pt x="1097169" y="-10689"/>
                  <a:pt x="1238759" y="1920"/>
                  <a:pt x="1398091" y="0"/>
                </a:cubicBezTo>
                <a:cubicBezTo>
                  <a:pt x="1557423" y="-1920"/>
                  <a:pt x="1800319" y="25579"/>
                  <a:pt x="1997273" y="0"/>
                </a:cubicBezTo>
                <a:cubicBezTo>
                  <a:pt x="2182635" y="-14670"/>
                  <a:pt x="2455959" y="-23928"/>
                  <a:pt x="2624295" y="0"/>
                </a:cubicBezTo>
                <a:cubicBezTo>
                  <a:pt x="2792631" y="23928"/>
                  <a:pt x="2973464" y="-8795"/>
                  <a:pt x="3228094" y="0"/>
                </a:cubicBezTo>
                <a:cubicBezTo>
                  <a:pt x="3482724" y="8795"/>
                  <a:pt x="3948667" y="43665"/>
                  <a:pt x="4319576" y="0"/>
                </a:cubicBezTo>
                <a:cubicBezTo>
                  <a:pt x="4590952" y="-46231"/>
                  <a:pt x="4749485" y="196187"/>
                  <a:pt x="4793454" y="473878"/>
                </a:cubicBezTo>
                <a:cubicBezTo>
                  <a:pt x="4770833" y="698866"/>
                  <a:pt x="4817346" y="779376"/>
                  <a:pt x="4793454" y="1042516"/>
                </a:cubicBezTo>
                <a:cubicBezTo>
                  <a:pt x="4769562" y="1305656"/>
                  <a:pt x="4823187" y="1441801"/>
                  <a:pt x="4793454" y="1658540"/>
                </a:cubicBezTo>
                <a:lnTo>
                  <a:pt x="4793454" y="1658540"/>
                </a:lnTo>
                <a:cubicBezTo>
                  <a:pt x="4799420" y="1808084"/>
                  <a:pt x="4788058" y="1861545"/>
                  <a:pt x="4793454" y="2013942"/>
                </a:cubicBezTo>
                <a:cubicBezTo>
                  <a:pt x="4798850" y="2166339"/>
                  <a:pt x="4776475" y="2270093"/>
                  <a:pt x="4793454" y="2369343"/>
                </a:cubicBezTo>
                <a:lnTo>
                  <a:pt x="4793454" y="2369334"/>
                </a:lnTo>
                <a:cubicBezTo>
                  <a:pt x="4817945" y="2584974"/>
                  <a:pt x="4559506" y="2840320"/>
                  <a:pt x="4319576" y="2843212"/>
                </a:cubicBezTo>
                <a:cubicBezTo>
                  <a:pt x="4090467" y="2861000"/>
                  <a:pt x="3992942" y="2860444"/>
                  <a:pt x="3785446" y="2843212"/>
                </a:cubicBezTo>
                <a:cubicBezTo>
                  <a:pt x="3577950" y="2825981"/>
                  <a:pt x="3392762" y="2871783"/>
                  <a:pt x="3181648" y="2843212"/>
                </a:cubicBezTo>
                <a:cubicBezTo>
                  <a:pt x="2970534" y="2814641"/>
                  <a:pt x="2791410" y="2828916"/>
                  <a:pt x="2577849" y="2843212"/>
                </a:cubicBezTo>
                <a:cubicBezTo>
                  <a:pt x="2364288" y="2857508"/>
                  <a:pt x="2235835" y="2816198"/>
                  <a:pt x="1997273" y="2843212"/>
                </a:cubicBezTo>
                <a:cubicBezTo>
                  <a:pt x="1747331" y="2917955"/>
                  <a:pt x="1615825" y="2920569"/>
                  <a:pt x="1483392" y="2971266"/>
                </a:cubicBezTo>
                <a:cubicBezTo>
                  <a:pt x="1350959" y="3021963"/>
                  <a:pt x="1225961" y="3034308"/>
                  <a:pt x="969511" y="3099320"/>
                </a:cubicBezTo>
                <a:cubicBezTo>
                  <a:pt x="713061" y="3164332"/>
                  <a:pt x="591946" y="3173717"/>
                  <a:pt x="500532" y="3216185"/>
                </a:cubicBezTo>
                <a:cubicBezTo>
                  <a:pt x="598014" y="3058245"/>
                  <a:pt x="656195" y="3014988"/>
                  <a:pt x="798909" y="2843212"/>
                </a:cubicBezTo>
                <a:cubicBezTo>
                  <a:pt x="704479" y="2835149"/>
                  <a:pt x="606033" y="2857972"/>
                  <a:pt x="473878" y="2843212"/>
                </a:cubicBezTo>
                <a:cubicBezTo>
                  <a:pt x="171433" y="2880092"/>
                  <a:pt x="10155" y="2626122"/>
                  <a:pt x="0" y="2369334"/>
                </a:cubicBezTo>
                <a:lnTo>
                  <a:pt x="0" y="2369343"/>
                </a:lnTo>
                <a:cubicBezTo>
                  <a:pt x="3303" y="2201941"/>
                  <a:pt x="-2" y="2115294"/>
                  <a:pt x="0" y="2006833"/>
                </a:cubicBezTo>
                <a:cubicBezTo>
                  <a:pt x="2" y="1898372"/>
                  <a:pt x="8517" y="1816029"/>
                  <a:pt x="0" y="1658540"/>
                </a:cubicBezTo>
                <a:lnTo>
                  <a:pt x="0" y="1658540"/>
                </a:lnTo>
                <a:cubicBezTo>
                  <a:pt x="-11019" y="1452017"/>
                  <a:pt x="-26353" y="1368846"/>
                  <a:pt x="0" y="1101749"/>
                </a:cubicBezTo>
                <a:cubicBezTo>
                  <a:pt x="26353" y="834652"/>
                  <a:pt x="27485" y="677164"/>
                  <a:pt x="0" y="4738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699975038">
                  <a:prstGeom prst="wedgeRoundRectCallout">
                    <a:avLst>
                      <a:gd name="adj1" fmla="val -39558"/>
                      <a:gd name="adj2" fmla="val 63118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"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come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at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right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time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see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great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things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 Europe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in Vienna. The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fabric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politics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all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spun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with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festivities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 At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your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age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love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merry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meetings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balls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amusements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I stand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that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will not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have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much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leisure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;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Congress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does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not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advance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dances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 royal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confusion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all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sides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one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cries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peace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justice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equilibrium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indemnity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legitimacy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- a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word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by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which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your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Prince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Benevent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[i.e.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Talleyrand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]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has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enriched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dictionary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diplomacy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 Who will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sift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this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chaos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put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dam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against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stream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claims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? ... Concord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has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at last united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peoples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so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long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hostile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;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its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most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illustrious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representatives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gave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first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it. A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strange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thing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seen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here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first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time: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pleasure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wins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peace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."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AEC9ED8-8384-4FCA-A73F-BB0922586388}"/>
              </a:ext>
            </a:extLst>
          </p:cNvPr>
          <p:cNvSpPr/>
          <p:nvPr/>
        </p:nvSpPr>
        <p:spPr>
          <a:xfrm>
            <a:off x="6284121" y="2315013"/>
            <a:ext cx="4793454" cy="2857061"/>
          </a:xfrm>
          <a:custGeom>
            <a:avLst/>
            <a:gdLst>
              <a:gd name="connsiteX0" fmla="*/ 0 w 4793454"/>
              <a:gd name="connsiteY0" fmla="*/ 476186 h 2857061"/>
              <a:gd name="connsiteX1" fmla="*/ 476186 w 4793454"/>
              <a:gd name="connsiteY1" fmla="*/ 0 h 2857061"/>
              <a:gd name="connsiteX2" fmla="*/ 1032985 w 4793454"/>
              <a:gd name="connsiteY2" fmla="*/ 0 h 2857061"/>
              <a:gd name="connsiteX3" fmla="*/ 1589784 w 4793454"/>
              <a:gd name="connsiteY3" fmla="*/ 0 h 2857061"/>
              <a:gd name="connsiteX4" fmla="*/ 2123383 w 4793454"/>
              <a:gd name="connsiteY4" fmla="*/ 0 h 2857061"/>
              <a:gd name="connsiteX5" fmla="*/ 2796182 w 4793454"/>
              <a:gd name="connsiteY5" fmla="*/ 0 h 2857061"/>
              <a:gd name="connsiteX6" fmla="*/ 2796182 w 4793454"/>
              <a:gd name="connsiteY6" fmla="*/ 0 h 2857061"/>
              <a:gd name="connsiteX7" fmla="*/ 3371396 w 4793454"/>
              <a:gd name="connsiteY7" fmla="*/ 0 h 2857061"/>
              <a:gd name="connsiteX8" fmla="*/ 3994545 w 4793454"/>
              <a:gd name="connsiteY8" fmla="*/ 0 h 2857061"/>
              <a:gd name="connsiteX9" fmla="*/ 4317268 w 4793454"/>
              <a:gd name="connsiteY9" fmla="*/ 0 h 2857061"/>
              <a:gd name="connsiteX10" fmla="*/ 4793454 w 4793454"/>
              <a:gd name="connsiteY10" fmla="*/ 476186 h 2857061"/>
              <a:gd name="connsiteX11" fmla="*/ 4793454 w 4793454"/>
              <a:gd name="connsiteY11" fmla="*/ 1047594 h 2857061"/>
              <a:gd name="connsiteX12" fmla="*/ 4793454 w 4793454"/>
              <a:gd name="connsiteY12" fmla="*/ 1666619 h 2857061"/>
              <a:gd name="connsiteX13" fmla="*/ 4793454 w 4793454"/>
              <a:gd name="connsiteY13" fmla="*/ 1666619 h 2857061"/>
              <a:gd name="connsiteX14" fmla="*/ 4793454 w 4793454"/>
              <a:gd name="connsiteY14" fmla="*/ 2009466 h 2857061"/>
              <a:gd name="connsiteX15" fmla="*/ 4793454 w 4793454"/>
              <a:gd name="connsiteY15" fmla="*/ 2380884 h 2857061"/>
              <a:gd name="connsiteX16" fmla="*/ 4793454 w 4793454"/>
              <a:gd name="connsiteY16" fmla="*/ 2380875 h 2857061"/>
              <a:gd name="connsiteX17" fmla="*/ 4317268 w 4793454"/>
              <a:gd name="connsiteY17" fmla="*/ 2857061 h 2857061"/>
              <a:gd name="connsiteX18" fmla="*/ 3994545 w 4793454"/>
              <a:gd name="connsiteY18" fmla="*/ 2857061 h 2857061"/>
              <a:gd name="connsiteX19" fmla="*/ 4253519 w 4793454"/>
              <a:gd name="connsiteY19" fmla="*/ 3196508 h 2857061"/>
              <a:gd name="connsiteX20" fmla="*/ 3782313 w 4793454"/>
              <a:gd name="connsiteY20" fmla="*/ 3086753 h 2857061"/>
              <a:gd name="connsiteX21" fmla="*/ 3311108 w 4793454"/>
              <a:gd name="connsiteY21" fmla="*/ 2976999 h 2857061"/>
              <a:gd name="connsiteX22" fmla="*/ 2796182 w 4793454"/>
              <a:gd name="connsiteY22" fmla="*/ 2857061 h 2857061"/>
              <a:gd name="connsiteX23" fmla="*/ 2192983 w 4793454"/>
              <a:gd name="connsiteY23" fmla="*/ 2857061 h 2857061"/>
              <a:gd name="connsiteX24" fmla="*/ 1612984 w 4793454"/>
              <a:gd name="connsiteY24" fmla="*/ 2857061 h 2857061"/>
              <a:gd name="connsiteX25" fmla="*/ 1056185 w 4793454"/>
              <a:gd name="connsiteY25" fmla="*/ 2857061 h 2857061"/>
              <a:gd name="connsiteX26" fmla="*/ 476186 w 4793454"/>
              <a:gd name="connsiteY26" fmla="*/ 2857061 h 2857061"/>
              <a:gd name="connsiteX27" fmla="*/ 0 w 4793454"/>
              <a:gd name="connsiteY27" fmla="*/ 2380875 h 2857061"/>
              <a:gd name="connsiteX28" fmla="*/ 0 w 4793454"/>
              <a:gd name="connsiteY28" fmla="*/ 2380884 h 2857061"/>
              <a:gd name="connsiteX29" fmla="*/ 0 w 4793454"/>
              <a:gd name="connsiteY29" fmla="*/ 2038037 h 2857061"/>
              <a:gd name="connsiteX30" fmla="*/ 0 w 4793454"/>
              <a:gd name="connsiteY30" fmla="*/ 1666619 h 2857061"/>
              <a:gd name="connsiteX31" fmla="*/ 0 w 4793454"/>
              <a:gd name="connsiteY31" fmla="*/ 1666619 h 2857061"/>
              <a:gd name="connsiteX32" fmla="*/ 0 w 4793454"/>
              <a:gd name="connsiteY32" fmla="*/ 1059498 h 2857061"/>
              <a:gd name="connsiteX33" fmla="*/ 0 w 4793454"/>
              <a:gd name="connsiteY33" fmla="*/ 476186 h 285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93454" h="2857061" fill="none" extrusionOk="0">
                <a:moveTo>
                  <a:pt x="0" y="476186"/>
                </a:moveTo>
                <a:cubicBezTo>
                  <a:pt x="46753" y="213461"/>
                  <a:pt x="260080" y="-20573"/>
                  <a:pt x="476186" y="0"/>
                </a:cubicBezTo>
                <a:cubicBezTo>
                  <a:pt x="686269" y="8897"/>
                  <a:pt x="911728" y="27703"/>
                  <a:pt x="1032985" y="0"/>
                </a:cubicBezTo>
                <a:cubicBezTo>
                  <a:pt x="1154242" y="-27703"/>
                  <a:pt x="1461770" y="-27580"/>
                  <a:pt x="1589784" y="0"/>
                </a:cubicBezTo>
                <a:cubicBezTo>
                  <a:pt x="1717798" y="27580"/>
                  <a:pt x="1931312" y="-8903"/>
                  <a:pt x="2123383" y="0"/>
                </a:cubicBezTo>
                <a:cubicBezTo>
                  <a:pt x="2315454" y="8903"/>
                  <a:pt x="2607631" y="10732"/>
                  <a:pt x="2796182" y="0"/>
                </a:cubicBezTo>
                <a:lnTo>
                  <a:pt x="2796182" y="0"/>
                </a:lnTo>
                <a:cubicBezTo>
                  <a:pt x="2973907" y="-9958"/>
                  <a:pt x="3155106" y="-10370"/>
                  <a:pt x="3371396" y="0"/>
                </a:cubicBezTo>
                <a:cubicBezTo>
                  <a:pt x="3587686" y="10370"/>
                  <a:pt x="3868506" y="3341"/>
                  <a:pt x="3994545" y="0"/>
                </a:cubicBezTo>
                <a:cubicBezTo>
                  <a:pt x="4111358" y="-14240"/>
                  <a:pt x="4162501" y="-495"/>
                  <a:pt x="4317268" y="0"/>
                </a:cubicBezTo>
                <a:cubicBezTo>
                  <a:pt x="4565956" y="-40711"/>
                  <a:pt x="4791478" y="162427"/>
                  <a:pt x="4793454" y="476186"/>
                </a:cubicBezTo>
                <a:cubicBezTo>
                  <a:pt x="4800335" y="737547"/>
                  <a:pt x="4804243" y="795577"/>
                  <a:pt x="4793454" y="1047594"/>
                </a:cubicBezTo>
                <a:cubicBezTo>
                  <a:pt x="4782665" y="1299611"/>
                  <a:pt x="4778954" y="1463829"/>
                  <a:pt x="4793454" y="1666619"/>
                </a:cubicBezTo>
                <a:lnTo>
                  <a:pt x="4793454" y="1666619"/>
                </a:lnTo>
                <a:cubicBezTo>
                  <a:pt x="4805007" y="1786931"/>
                  <a:pt x="4798684" y="1862706"/>
                  <a:pt x="4793454" y="2009466"/>
                </a:cubicBezTo>
                <a:cubicBezTo>
                  <a:pt x="4788224" y="2156226"/>
                  <a:pt x="4806342" y="2274282"/>
                  <a:pt x="4793454" y="2380884"/>
                </a:cubicBezTo>
                <a:lnTo>
                  <a:pt x="4793454" y="2380875"/>
                </a:lnTo>
                <a:cubicBezTo>
                  <a:pt x="4796380" y="2649960"/>
                  <a:pt x="4627010" y="2852814"/>
                  <a:pt x="4317268" y="2857061"/>
                </a:cubicBezTo>
                <a:cubicBezTo>
                  <a:pt x="4200228" y="2853147"/>
                  <a:pt x="4093337" y="2856416"/>
                  <a:pt x="3994545" y="2857061"/>
                </a:cubicBezTo>
                <a:cubicBezTo>
                  <a:pt x="4093501" y="2971342"/>
                  <a:pt x="4148853" y="3035432"/>
                  <a:pt x="4253519" y="3196508"/>
                </a:cubicBezTo>
                <a:cubicBezTo>
                  <a:pt x="4146498" y="3150135"/>
                  <a:pt x="4000666" y="3154183"/>
                  <a:pt x="3782313" y="3086753"/>
                </a:cubicBezTo>
                <a:cubicBezTo>
                  <a:pt x="3563960" y="3019324"/>
                  <a:pt x="3466282" y="3007618"/>
                  <a:pt x="3311108" y="2976999"/>
                </a:cubicBezTo>
                <a:cubicBezTo>
                  <a:pt x="3155934" y="2946379"/>
                  <a:pt x="2991718" y="2907455"/>
                  <a:pt x="2796182" y="2857061"/>
                </a:cubicBezTo>
                <a:cubicBezTo>
                  <a:pt x="2502492" y="2829753"/>
                  <a:pt x="2467530" y="2871396"/>
                  <a:pt x="2192983" y="2857061"/>
                </a:cubicBezTo>
                <a:cubicBezTo>
                  <a:pt x="1918436" y="2842726"/>
                  <a:pt x="1843727" y="2865025"/>
                  <a:pt x="1612984" y="2857061"/>
                </a:cubicBezTo>
                <a:cubicBezTo>
                  <a:pt x="1382241" y="2849097"/>
                  <a:pt x="1314760" y="2841090"/>
                  <a:pt x="1056185" y="2857061"/>
                </a:cubicBezTo>
                <a:cubicBezTo>
                  <a:pt x="797610" y="2873032"/>
                  <a:pt x="729226" y="2846791"/>
                  <a:pt x="476186" y="2857061"/>
                </a:cubicBezTo>
                <a:cubicBezTo>
                  <a:pt x="229724" y="2847326"/>
                  <a:pt x="41525" y="2616125"/>
                  <a:pt x="0" y="2380875"/>
                </a:cubicBezTo>
                <a:lnTo>
                  <a:pt x="0" y="2380884"/>
                </a:lnTo>
                <a:cubicBezTo>
                  <a:pt x="11673" y="2231464"/>
                  <a:pt x="-6428" y="2133255"/>
                  <a:pt x="0" y="2038037"/>
                </a:cubicBezTo>
                <a:cubicBezTo>
                  <a:pt x="6428" y="1942819"/>
                  <a:pt x="11361" y="1747264"/>
                  <a:pt x="0" y="1666619"/>
                </a:cubicBezTo>
                <a:lnTo>
                  <a:pt x="0" y="1666619"/>
                </a:lnTo>
                <a:cubicBezTo>
                  <a:pt x="27256" y="1543424"/>
                  <a:pt x="29346" y="1337414"/>
                  <a:pt x="0" y="1059498"/>
                </a:cubicBezTo>
                <a:cubicBezTo>
                  <a:pt x="-29346" y="781582"/>
                  <a:pt x="-8629" y="713898"/>
                  <a:pt x="0" y="476186"/>
                </a:cubicBezTo>
                <a:close/>
              </a:path>
              <a:path w="4793454" h="2857061" stroke="0" extrusionOk="0">
                <a:moveTo>
                  <a:pt x="0" y="476186"/>
                </a:moveTo>
                <a:cubicBezTo>
                  <a:pt x="43685" y="210695"/>
                  <a:pt x="269672" y="32073"/>
                  <a:pt x="476186" y="0"/>
                </a:cubicBezTo>
                <a:cubicBezTo>
                  <a:pt x="717751" y="6319"/>
                  <a:pt x="847567" y="7586"/>
                  <a:pt x="1056185" y="0"/>
                </a:cubicBezTo>
                <a:cubicBezTo>
                  <a:pt x="1264803" y="-7586"/>
                  <a:pt x="1373034" y="6411"/>
                  <a:pt x="1636184" y="0"/>
                </a:cubicBezTo>
                <a:cubicBezTo>
                  <a:pt x="1899334" y="-6411"/>
                  <a:pt x="2041817" y="23343"/>
                  <a:pt x="2192983" y="0"/>
                </a:cubicBezTo>
                <a:cubicBezTo>
                  <a:pt x="2344149" y="-23343"/>
                  <a:pt x="2502160" y="-22308"/>
                  <a:pt x="2796182" y="0"/>
                </a:cubicBezTo>
                <a:lnTo>
                  <a:pt x="2796182" y="0"/>
                </a:lnTo>
                <a:cubicBezTo>
                  <a:pt x="3084298" y="1840"/>
                  <a:pt x="3159752" y="-27834"/>
                  <a:pt x="3383380" y="0"/>
                </a:cubicBezTo>
                <a:cubicBezTo>
                  <a:pt x="3607008" y="27834"/>
                  <a:pt x="3823529" y="27128"/>
                  <a:pt x="3994545" y="0"/>
                </a:cubicBezTo>
                <a:cubicBezTo>
                  <a:pt x="4111381" y="-1178"/>
                  <a:pt x="4189691" y="7723"/>
                  <a:pt x="4317268" y="0"/>
                </a:cubicBezTo>
                <a:cubicBezTo>
                  <a:pt x="4577218" y="-21478"/>
                  <a:pt x="4783137" y="264775"/>
                  <a:pt x="4793454" y="476186"/>
                </a:cubicBezTo>
                <a:cubicBezTo>
                  <a:pt x="4806592" y="707093"/>
                  <a:pt x="4784628" y="883091"/>
                  <a:pt x="4793454" y="1059498"/>
                </a:cubicBezTo>
                <a:cubicBezTo>
                  <a:pt x="4802280" y="1235905"/>
                  <a:pt x="4763454" y="1383976"/>
                  <a:pt x="4793454" y="1666619"/>
                </a:cubicBezTo>
                <a:lnTo>
                  <a:pt x="4793454" y="1666619"/>
                </a:lnTo>
                <a:cubicBezTo>
                  <a:pt x="4792552" y="1840182"/>
                  <a:pt x="4790931" y="1881287"/>
                  <a:pt x="4793454" y="2030894"/>
                </a:cubicBezTo>
                <a:cubicBezTo>
                  <a:pt x="4795977" y="2180501"/>
                  <a:pt x="4783478" y="2253616"/>
                  <a:pt x="4793454" y="2380884"/>
                </a:cubicBezTo>
                <a:lnTo>
                  <a:pt x="4793454" y="2380875"/>
                </a:lnTo>
                <a:cubicBezTo>
                  <a:pt x="4806106" y="2622636"/>
                  <a:pt x="4574515" y="2835390"/>
                  <a:pt x="4317268" y="2857061"/>
                </a:cubicBezTo>
                <a:cubicBezTo>
                  <a:pt x="4182399" y="2844321"/>
                  <a:pt x="4093145" y="2867325"/>
                  <a:pt x="3994545" y="2857061"/>
                </a:cubicBezTo>
                <a:cubicBezTo>
                  <a:pt x="4058521" y="2946070"/>
                  <a:pt x="4140455" y="3074619"/>
                  <a:pt x="4253519" y="3196508"/>
                </a:cubicBezTo>
                <a:cubicBezTo>
                  <a:pt x="4108578" y="3158079"/>
                  <a:pt x="3876314" y="3130966"/>
                  <a:pt x="3767740" y="3083359"/>
                </a:cubicBezTo>
                <a:cubicBezTo>
                  <a:pt x="3659166" y="3035752"/>
                  <a:pt x="3411061" y="3008635"/>
                  <a:pt x="3252814" y="2963421"/>
                </a:cubicBezTo>
                <a:cubicBezTo>
                  <a:pt x="3094567" y="2918207"/>
                  <a:pt x="3010006" y="2918302"/>
                  <a:pt x="2796182" y="2857061"/>
                </a:cubicBezTo>
                <a:cubicBezTo>
                  <a:pt x="2516008" y="2879369"/>
                  <a:pt x="2414618" y="2835753"/>
                  <a:pt x="2169783" y="2857061"/>
                </a:cubicBezTo>
                <a:cubicBezTo>
                  <a:pt x="1924948" y="2878369"/>
                  <a:pt x="1841100" y="2863757"/>
                  <a:pt x="1612984" y="2857061"/>
                </a:cubicBezTo>
                <a:cubicBezTo>
                  <a:pt x="1384868" y="2850365"/>
                  <a:pt x="1266950" y="2837038"/>
                  <a:pt x="1032985" y="2857061"/>
                </a:cubicBezTo>
                <a:cubicBezTo>
                  <a:pt x="799020" y="2877084"/>
                  <a:pt x="629185" y="2866457"/>
                  <a:pt x="476186" y="2857061"/>
                </a:cubicBezTo>
                <a:cubicBezTo>
                  <a:pt x="201479" y="2842901"/>
                  <a:pt x="-2074" y="2672417"/>
                  <a:pt x="0" y="2380875"/>
                </a:cubicBezTo>
                <a:lnTo>
                  <a:pt x="0" y="2380884"/>
                </a:lnTo>
                <a:cubicBezTo>
                  <a:pt x="-276" y="2214604"/>
                  <a:pt x="7081" y="2209080"/>
                  <a:pt x="0" y="2045179"/>
                </a:cubicBezTo>
                <a:cubicBezTo>
                  <a:pt x="-7081" y="1881278"/>
                  <a:pt x="-17656" y="1793752"/>
                  <a:pt x="0" y="1666619"/>
                </a:cubicBezTo>
                <a:lnTo>
                  <a:pt x="0" y="1666619"/>
                </a:lnTo>
                <a:cubicBezTo>
                  <a:pt x="28565" y="1445143"/>
                  <a:pt x="-13787" y="1190944"/>
                  <a:pt x="0" y="1047594"/>
                </a:cubicBezTo>
                <a:cubicBezTo>
                  <a:pt x="13787" y="904244"/>
                  <a:pt x="938" y="656351"/>
                  <a:pt x="0" y="47618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699975038">
                  <a:prstGeom prst="wedgeRoundRectCallout">
                    <a:avLst>
                      <a:gd name="adj1" fmla="val 38736"/>
                      <a:gd name="adj2" fmla="val 61881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"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Prussia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brought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Congress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merely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one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irrepressible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desire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extend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her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possessions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at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expense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everyone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without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regard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right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propriety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.... This system,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founded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hundred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years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ago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pursued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ever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since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found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new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support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enthusiasm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nation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in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energy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army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especially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some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excellent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military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men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....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Unable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unwilling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rival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Russians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are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concentrating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entirely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on Germany;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conquest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Saxony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immense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it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was,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meant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them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merely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beginning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series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operations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by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which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hope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sooner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later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seize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greater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part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northern Germany,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put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Austria out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action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come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head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all Germany.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Counting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on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help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Russia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execution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this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far-sighted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plan,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wanted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Congress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at least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lay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foundation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stone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their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edifice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to</a:t>
            </a:r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5135C0-4D5A-494E-AFC8-C2DE427402C0}"/>
              </a:ext>
            </a:extLst>
          </p:cNvPr>
          <p:cNvSpPr txBox="1"/>
          <p:nvPr/>
        </p:nvSpPr>
        <p:spPr>
          <a:xfrm>
            <a:off x="1747266" y="5802341"/>
            <a:ext cx="3840112" cy="707886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</a:rPr>
              <a:t>1814 in Vienna </a:t>
            </a:r>
            <a:r>
              <a:rPr lang="de-DE" sz="1600" b="1" dirty="0">
                <a:latin typeface="+mj-lt"/>
              </a:rPr>
              <a:t>Prince de </a:t>
            </a:r>
            <a:r>
              <a:rPr lang="de-DE" sz="1600" b="1" dirty="0" err="1">
                <a:latin typeface="+mj-lt"/>
              </a:rPr>
              <a:t>Ligne</a:t>
            </a:r>
            <a:r>
              <a:rPr lang="de-DE" sz="1200" b="1" dirty="0">
                <a:latin typeface="+mj-lt"/>
              </a:rPr>
              <a:t>, Austrian </a:t>
            </a:r>
            <a:r>
              <a:rPr lang="de-DE" sz="1200" b="1" dirty="0" err="1">
                <a:latin typeface="+mj-lt"/>
              </a:rPr>
              <a:t>field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marshal</a:t>
            </a:r>
            <a:r>
              <a:rPr lang="de-DE" sz="1200" b="1" dirty="0">
                <a:latin typeface="+mj-lt"/>
              </a:rPr>
              <a:t>, </a:t>
            </a:r>
            <a:r>
              <a:rPr lang="de-DE" sz="1200" b="1" dirty="0" err="1">
                <a:latin typeface="+mj-lt"/>
              </a:rPr>
              <a:t>greeted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his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guest</a:t>
            </a:r>
            <a:r>
              <a:rPr lang="de-DE" sz="1200" b="1" dirty="0">
                <a:latin typeface="+mj-lt"/>
              </a:rPr>
              <a:t>, </a:t>
            </a:r>
            <a:r>
              <a:rPr lang="de-DE" sz="1200" b="1" dirty="0" err="1">
                <a:latin typeface="+mj-lt"/>
              </a:rPr>
              <a:t>the</a:t>
            </a:r>
            <a:r>
              <a:rPr lang="de-DE" sz="1200" b="1" dirty="0">
                <a:latin typeface="+mj-lt"/>
              </a:rPr>
              <a:t> French Count de la Garde, on </a:t>
            </a:r>
            <a:r>
              <a:rPr lang="de-DE" sz="1200" b="1" dirty="0" err="1">
                <a:latin typeface="+mj-lt"/>
              </a:rPr>
              <a:t>his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arrival</a:t>
            </a:r>
            <a:r>
              <a:rPr lang="de-DE" sz="1200" b="1" dirty="0">
                <a:latin typeface="+mj-lt"/>
              </a:rPr>
              <a:t> in Vienna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0015C1-4B2E-45CA-AABB-A96A172D29CB}"/>
              </a:ext>
            </a:extLst>
          </p:cNvPr>
          <p:cNvSpPr txBox="1"/>
          <p:nvPr/>
        </p:nvSpPr>
        <p:spPr>
          <a:xfrm>
            <a:off x="6582022" y="5804132"/>
            <a:ext cx="3840112" cy="52322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j-lt"/>
              </a:rPr>
              <a:t>Friedrich von Gentz </a:t>
            </a:r>
            <a:r>
              <a:rPr lang="de-DE" sz="1200" b="1" dirty="0">
                <a:latin typeface="+mj-lt"/>
              </a:rPr>
              <a:t>on </a:t>
            </a:r>
            <a:r>
              <a:rPr lang="de-DE" sz="1200" b="1" dirty="0" err="1">
                <a:latin typeface="+mj-lt"/>
              </a:rPr>
              <a:t>Prussia's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attitude</a:t>
            </a:r>
            <a:r>
              <a:rPr lang="de-DE" sz="1200" b="1" dirty="0">
                <a:latin typeface="+mj-lt"/>
              </a:rPr>
              <a:t> in 1815 Von Gentz was </a:t>
            </a:r>
            <a:r>
              <a:rPr lang="de-DE" sz="1200" b="1" dirty="0" err="1">
                <a:latin typeface="+mj-lt"/>
              </a:rPr>
              <a:t>Metternich's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advisor</a:t>
            </a:r>
            <a:r>
              <a:rPr lang="de-DE" sz="1200" b="1" dirty="0">
                <a:latin typeface="+mj-lt"/>
              </a:rPr>
              <a:t> at </a:t>
            </a:r>
            <a:r>
              <a:rPr lang="de-DE" sz="1200" b="1" dirty="0" err="1">
                <a:latin typeface="+mj-lt"/>
              </a:rPr>
              <a:t>the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Congress</a:t>
            </a:r>
            <a:r>
              <a:rPr lang="de-DE" sz="1200" b="1" dirty="0">
                <a:latin typeface="+mj-lt"/>
              </a:rPr>
              <a:t> </a:t>
            </a:r>
            <a:r>
              <a:rPr lang="de-DE" sz="1200" b="1" dirty="0" err="1">
                <a:latin typeface="+mj-lt"/>
              </a:rPr>
              <a:t>of</a:t>
            </a:r>
            <a:r>
              <a:rPr lang="de-DE" sz="1200" b="1" dirty="0">
                <a:latin typeface="+mj-lt"/>
              </a:rPr>
              <a:t> Vienna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5F31E00-488A-4C77-8376-D0B27EAF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99" y="296582"/>
            <a:ext cx="8865813" cy="19867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b="1" dirty="0">
                <a:latin typeface="+mj-lt"/>
                <a:cs typeface="Times New Roman" panose="02020603050405020304" pitchFamily="18" charset="0"/>
              </a:rPr>
              <a:t>2. Elaboration: Contemporary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assessments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How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did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participants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view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its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provisions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?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Compare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short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contributions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participants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. (Q1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Q2)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77F066-6861-4553-AEC8-4C33EC2D7430}"/>
              </a:ext>
            </a:extLst>
          </p:cNvPr>
          <p:cNvSpPr txBox="1"/>
          <p:nvPr/>
        </p:nvSpPr>
        <p:spPr>
          <a:xfrm>
            <a:off x="2278857" y="5349606"/>
            <a:ext cx="55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0974729-9769-4C5B-88EA-9A2EDDFE545B}"/>
              </a:ext>
            </a:extLst>
          </p:cNvPr>
          <p:cNvSpPr txBox="1"/>
          <p:nvPr/>
        </p:nvSpPr>
        <p:spPr>
          <a:xfrm>
            <a:off x="9360694" y="5349606"/>
            <a:ext cx="55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275534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772" y="449977"/>
            <a:ext cx="9145400" cy="27090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b="1" dirty="0">
                <a:latin typeface="+mj-lt"/>
                <a:cs typeface="Times New Roman" panose="02020603050405020304" pitchFamily="18" charset="0"/>
              </a:rPr>
              <a:t>2. Elaboration: Contemporary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assessments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public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How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did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public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view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its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provisions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?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Compare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cartoons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How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do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caricatures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differ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do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they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have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common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?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was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criticized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by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contemporaries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Vienna? (Q3 </a:t>
            </a:r>
            <a:r>
              <a:rPr lang="de-DE" sz="18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 Q4)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Grafik zum Wiener Kongress, 1814/15">
            <a:extLst>
              <a:ext uri="{FF2B5EF4-FFF2-40B4-BE49-F238E27FC236}">
                <a16:creationId xmlns:a16="http://schemas.microsoft.com/office/drawing/2014/main" id="{B1CBFEE0-20BE-4D6B-8622-C7C44AA6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50" y="2696170"/>
            <a:ext cx="2887029" cy="38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ener Kongreß 1814 bis 1815, Isabey-Gemälde und Karikaturen">
            <a:extLst>
              <a:ext uri="{FF2B5EF4-FFF2-40B4-BE49-F238E27FC236}">
                <a16:creationId xmlns:a16="http://schemas.microsoft.com/office/drawing/2014/main" id="{06764259-5AE9-4327-8905-38D9823F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87" y="2696170"/>
            <a:ext cx="5363885" cy="35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6BFA5B2-FD64-42A6-82D0-2951E404FB2C}"/>
              </a:ext>
            </a:extLst>
          </p:cNvPr>
          <p:cNvSpPr txBox="1"/>
          <p:nvPr/>
        </p:nvSpPr>
        <p:spPr>
          <a:xfrm>
            <a:off x="1625970" y="266031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Q3</a:t>
            </a:r>
            <a:endParaRPr lang="de-DE" sz="11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45D6B9-4EE0-40B7-AC0D-289AB9EFA4BE}"/>
              </a:ext>
            </a:extLst>
          </p:cNvPr>
          <p:cNvSpPr txBox="1"/>
          <p:nvPr/>
        </p:nvSpPr>
        <p:spPr>
          <a:xfrm>
            <a:off x="5733290" y="264975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Q4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2310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4" y="1184862"/>
            <a:ext cx="9145400" cy="51093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b="1" dirty="0">
                <a:latin typeface="+mj-lt"/>
                <a:cs typeface="Times New Roman" panose="02020603050405020304" pitchFamily="18" charset="0"/>
              </a:rPr>
              <a:t>2. Elaboration: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Today's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assessments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Now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that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we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have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looked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how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Vienna was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perceived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by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contemporaries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we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now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want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take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a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look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at different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perspectives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today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-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because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unlike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contemporaries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we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today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have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opportunity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evaluate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event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its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impact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on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development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Europe in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retrospect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dirty="0">
                <a:latin typeface="+mj-lt"/>
                <a:cs typeface="Times New Roman" panose="02020603050405020304" pitchFamily="18" charset="0"/>
              </a:rPr>
              <a:t>Read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following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texts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by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two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historians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(M1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M2).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 descr="Auge mit einfarbiger Füllung">
            <a:extLst>
              <a:ext uri="{FF2B5EF4-FFF2-40B4-BE49-F238E27FC236}">
                <a16:creationId xmlns:a16="http://schemas.microsoft.com/office/drawing/2014/main" id="{BD17EAB0-4520-41A1-88F9-8D5F351CB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584" y="2125627"/>
            <a:ext cx="539477" cy="5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3" y="1184863"/>
            <a:ext cx="10576267" cy="4606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b="1" dirty="0">
                <a:latin typeface="+mj-lt"/>
                <a:cs typeface="Times New Roman" panose="02020603050405020304" pitchFamily="18" charset="0"/>
              </a:rPr>
              <a:t>M1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100" dirty="0" err="1">
                <a:latin typeface="+mj-lt"/>
              </a:rPr>
              <a:t>How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freedom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betrayed</a:t>
            </a:r>
            <a:r>
              <a:rPr lang="de-DE" sz="1100" dirty="0">
                <a:latin typeface="+mj-lt"/>
              </a:rPr>
              <a:t> at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Congress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Vienna (</a:t>
            </a:r>
            <a:r>
              <a:rPr lang="de-DE" sz="1100" dirty="0" err="1">
                <a:latin typeface="+mj-lt"/>
              </a:rPr>
              <a:t>by</a:t>
            </a:r>
            <a:r>
              <a:rPr lang="de-DE" sz="1100" dirty="0">
                <a:latin typeface="+mj-lt"/>
              </a:rPr>
              <a:t> Joachim </a:t>
            </a:r>
            <a:r>
              <a:rPr lang="de-DE" sz="1100" dirty="0" err="1">
                <a:latin typeface="+mj-lt"/>
              </a:rPr>
              <a:t>Käppner</a:t>
            </a:r>
            <a:r>
              <a:rPr lang="de-DE" sz="1100" dirty="0">
                <a:latin typeface="+mj-lt"/>
              </a:rPr>
              <a:t>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100" dirty="0">
                <a:latin typeface="+mj-lt"/>
              </a:rPr>
              <a:t>200 </a:t>
            </a:r>
            <a:r>
              <a:rPr lang="de-DE" sz="1100" dirty="0" err="1">
                <a:latin typeface="+mj-lt"/>
              </a:rPr>
              <a:t>years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ago</a:t>
            </a:r>
            <a:r>
              <a:rPr lang="de-DE" sz="1100" dirty="0">
                <a:latin typeface="+mj-lt"/>
              </a:rPr>
              <a:t>, in 1815,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wars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liberation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ended</a:t>
            </a:r>
            <a:r>
              <a:rPr lang="de-DE" sz="1100" dirty="0">
                <a:latin typeface="+mj-lt"/>
              </a:rPr>
              <a:t> in Waterloo </a:t>
            </a:r>
            <a:r>
              <a:rPr lang="de-DE" sz="1100" dirty="0" err="1">
                <a:latin typeface="+mj-lt"/>
              </a:rPr>
              <a:t>with</a:t>
            </a:r>
            <a:r>
              <a:rPr lang="de-DE" sz="1100" dirty="0">
                <a:latin typeface="+mj-lt"/>
              </a:rPr>
              <a:t> an epochal </a:t>
            </a:r>
            <a:r>
              <a:rPr lang="de-DE" sz="1100" dirty="0" err="1">
                <a:latin typeface="+mj-lt"/>
              </a:rPr>
              <a:t>victory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a </a:t>
            </a:r>
            <a:r>
              <a:rPr lang="de-DE" sz="1100" dirty="0" err="1">
                <a:latin typeface="+mj-lt"/>
              </a:rPr>
              <a:t>no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less</a:t>
            </a:r>
            <a:r>
              <a:rPr lang="de-DE" sz="1100" dirty="0">
                <a:latin typeface="+mj-lt"/>
              </a:rPr>
              <a:t> epochal </a:t>
            </a:r>
            <a:r>
              <a:rPr lang="de-DE" sz="1100" dirty="0" err="1">
                <a:latin typeface="+mj-lt"/>
              </a:rPr>
              <a:t>defeat</a:t>
            </a:r>
            <a:r>
              <a:rPr lang="de-DE" sz="1100" dirty="0">
                <a:latin typeface="+mj-lt"/>
              </a:rPr>
              <a:t>. </a:t>
            </a:r>
            <a:r>
              <a:rPr lang="de-DE" sz="1100" dirty="0" err="1">
                <a:latin typeface="+mj-lt"/>
              </a:rPr>
              <a:t>Napoleon's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foreign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rule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over</a:t>
            </a:r>
            <a:r>
              <a:rPr lang="de-DE" sz="1100" dirty="0">
                <a:latin typeface="+mj-lt"/>
              </a:rPr>
              <a:t> large </a:t>
            </a:r>
            <a:r>
              <a:rPr lang="de-DE" sz="1100" dirty="0" err="1">
                <a:latin typeface="+mj-lt"/>
              </a:rPr>
              <a:t>parts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Germany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Europe was </a:t>
            </a:r>
            <a:r>
              <a:rPr lang="de-DE" sz="1100" dirty="0" err="1">
                <a:latin typeface="+mj-lt"/>
              </a:rPr>
              <a:t>defeated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at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Congress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Vienna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European </a:t>
            </a:r>
            <a:r>
              <a:rPr lang="de-DE" sz="1100" dirty="0" err="1">
                <a:latin typeface="+mj-lt"/>
              </a:rPr>
              <a:t>princes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decided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to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reorganize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continent</a:t>
            </a:r>
            <a:r>
              <a:rPr lang="de-DE" sz="1100" dirty="0">
                <a:latin typeface="+mj-lt"/>
              </a:rPr>
              <a:t>. </a:t>
            </a:r>
            <a:r>
              <a:rPr lang="de-DE" sz="1100" dirty="0" err="1">
                <a:latin typeface="+mj-lt"/>
              </a:rPr>
              <a:t>They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placed</a:t>
            </a:r>
            <a:r>
              <a:rPr lang="de-DE" sz="1100" dirty="0">
                <a:latin typeface="+mj-lt"/>
              </a:rPr>
              <a:t> a </a:t>
            </a:r>
            <a:r>
              <a:rPr lang="de-DE" sz="1100" dirty="0" err="1">
                <a:latin typeface="+mj-lt"/>
              </a:rPr>
              <a:t>second</a:t>
            </a:r>
            <a:r>
              <a:rPr lang="de-DE" sz="1100" dirty="0">
                <a:latin typeface="+mj-lt"/>
              </a:rPr>
              <a:t> loser at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side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imperial France: </a:t>
            </a:r>
            <a:r>
              <a:rPr lang="de-DE" sz="1100" dirty="0" err="1">
                <a:latin typeface="+mj-lt"/>
              </a:rPr>
              <a:t>that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freedom</a:t>
            </a:r>
            <a:r>
              <a:rPr lang="de-DE" sz="1100" dirty="0">
                <a:latin typeface="+mj-lt"/>
              </a:rPr>
              <a:t>. </a:t>
            </a:r>
            <a:r>
              <a:rPr lang="de-DE" sz="1100" dirty="0" err="1">
                <a:latin typeface="+mj-lt"/>
              </a:rPr>
              <a:t>It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what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men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who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had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enthusiastically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taken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up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arms</a:t>
            </a:r>
            <a:r>
              <a:rPr lang="de-DE" sz="1100" dirty="0">
                <a:latin typeface="+mj-lt"/>
              </a:rPr>
              <a:t> in 1813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women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who</a:t>
            </a:r>
            <a:r>
              <a:rPr lang="de-DE" sz="1100" dirty="0">
                <a:latin typeface="+mj-lt"/>
              </a:rPr>
              <a:t> "</a:t>
            </a:r>
            <a:r>
              <a:rPr lang="de-DE" sz="1100" dirty="0" err="1">
                <a:latin typeface="+mj-lt"/>
              </a:rPr>
              <a:t>gave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gold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for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iron</a:t>
            </a:r>
            <a:r>
              <a:rPr lang="de-DE" sz="1100" dirty="0">
                <a:latin typeface="+mj-lt"/>
              </a:rPr>
              <a:t>" </a:t>
            </a:r>
            <a:r>
              <a:rPr lang="de-DE" sz="1100" dirty="0" err="1">
                <a:latin typeface="+mj-lt"/>
              </a:rPr>
              <a:t>to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finance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new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armies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had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hoped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for</a:t>
            </a:r>
            <a:r>
              <a:rPr lang="de-DE" sz="1100" dirty="0">
                <a:latin typeface="+mj-lt"/>
              </a:rPr>
              <a:t>. A </a:t>
            </a:r>
            <a:r>
              <a:rPr lang="de-DE" sz="1100" dirty="0" err="1">
                <a:latin typeface="+mj-lt"/>
              </a:rPr>
              <a:t>patriotic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popular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movement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growing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up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it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wanted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more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than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to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be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rid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horrors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an </a:t>
            </a:r>
            <a:r>
              <a:rPr lang="de-DE" sz="1100" dirty="0" err="1">
                <a:latin typeface="+mj-lt"/>
              </a:rPr>
              <a:t>often</a:t>
            </a:r>
            <a:r>
              <a:rPr lang="de-DE" sz="1100" dirty="0">
                <a:latin typeface="+mj-lt"/>
              </a:rPr>
              <a:t> brutal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exploitative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occupation</a:t>
            </a:r>
            <a:r>
              <a:rPr lang="de-DE" sz="1100" dirty="0">
                <a:latin typeface="+mj-lt"/>
              </a:rPr>
              <a:t>. </a:t>
            </a:r>
            <a:r>
              <a:rPr lang="de-DE" sz="1100" dirty="0" err="1">
                <a:latin typeface="+mj-lt"/>
              </a:rPr>
              <a:t>It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wanted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unity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it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wanted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freedom</a:t>
            </a:r>
            <a:r>
              <a:rPr lang="de-DE" sz="1100" dirty="0">
                <a:latin typeface="+mj-lt"/>
              </a:rPr>
              <a:t>, at least </a:t>
            </a:r>
            <a:r>
              <a:rPr lang="de-DE" sz="1100" dirty="0" err="1">
                <a:latin typeface="+mj-lt"/>
              </a:rPr>
              <a:t>more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freedom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than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before</a:t>
            </a:r>
            <a:r>
              <a:rPr lang="de-DE" sz="1100" dirty="0">
                <a:latin typeface="+mj-lt"/>
              </a:rPr>
              <a:t> Napoleon. But </a:t>
            </a:r>
            <a:r>
              <a:rPr lang="de-DE" sz="1100" dirty="0" err="1">
                <a:latin typeface="+mj-lt"/>
              </a:rPr>
              <a:t>when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war was </a:t>
            </a:r>
            <a:r>
              <a:rPr lang="de-DE" sz="1100" dirty="0" err="1">
                <a:latin typeface="+mj-lt"/>
              </a:rPr>
              <a:t>over</a:t>
            </a:r>
            <a:r>
              <a:rPr lang="de-DE" sz="1100" dirty="0">
                <a:latin typeface="+mj-lt"/>
              </a:rPr>
              <a:t> in 1815,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rule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princely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houses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pressed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harder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than</a:t>
            </a:r>
            <a:r>
              <a:rPr lang="de-DE" sz="1100" dirty="0">
                <a:latin typeface="+mj-lt"/>
              </a:rPr>
              <a:t> in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century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before</a:t>
            </a:r>
            <a:r>
              <a:rPr lang="de-DE" sz="1100" dirty="0">
                <a:latin typeface="+mj-lt"/>
              </a:rPr>
              <a:t>.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whoever</a:t>
            </a:r>
            <a:r>
              <a:rPr lang="de-DE" sz="1100" dirty="0">
                <a:latin typeface="+mj-lt"/>
              </a:rPr>
              <a:t> still </a:t>
            </a:r>
            <a:r>
              <a:rPr lang="de-DE" sz="1100" dirty="0" err="1">
                <a:latin typeface="+mj-lt"/>
              </a:rPr>
              <a:t>called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for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freedom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imprisoned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as</a:t>
            </a:r>
            <a:r>
              <a:rPr lang="de-DE" sz="1100" dirty="0">
                <a:latin typeface="+mj-lt"/>
              </a:rPr>
              <a:t> a "</a:t>
            </a:r>
            <a:r>
              <a:rPr lang="de-DE" sz="1100" dirty="0" err="1">
                <a:latin typeface="+mj-lt"/>
              </a:rPr>
              <a:t>demagogue</a:t>
            </a:r>
            <a:r>
              <a:rPr lang="de-DE" sz="1100" dirty="0">
                <a:latin typeface="+mj-lt"/>
              </a:rPr>
              <a:t>" [i.e., a </a:t>
            </a:r>
            <a:r>
              <a:rPr lang="de-DE" sz="1100" dirty="0" err="1">
                <a:latin typeface="+mj-lt"/>
              </a:rPr>
              <a:t>seducer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people</a:t>
            </a:r>
            <a:r>
              <a:rPr lang="de-DE" sz="1100" dirty="0">
                <a:latin typeface="+mj-lt"/>
              </a:rPr>
              <a:t>]. [...] The </a:t>
            </a:r>
            <a:r>
              <a:rPr lang="de-DE" sz="1100" dirty="0" err="1">
                <a:latin typeface="+mj-lt"/>
              </a:rPr>
              <a:t>Congress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Vienna </a:t>
            </a:r>
            <a:r>
              <a:rPr lang="de-DE" sz="1100" dirty="0" err="1">
                <a:latin typeface="+mj-lt"/>
              </a:rPr>
              <a:t>secured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rule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great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powers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external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order</a:t>
            </a:r>
            <a:r>
              <a:rPr lang="de-DE" sz="1100" dirty="0">
                <a:latin typeface="+mj-lt"/>
              </a:rPr>
              <a:t>, in international </a:t>
            </a:r>
            <a:r>
              <a:rPr lang="de-DE" sz="1100" dirty="0" err="1">
                <a:latin typeface="+mj-lt"/>
              </a:rPr>
              <a:t>law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to</a:t>
            </a:r>
            <a:r>
              <a:rPr lang="de-DE" sz="1100" dirty="0">
                <a:latin typeface="+mj-lt"/>
              </a:rPr>
              <a:t> such an </a:t>
            </a:r>
            <a:r>
              <a:rPr lang="de-DE" sz="1100" dirty="0" err="1">
                <a:latin typeface="+mj-lt"/>
              </a:rPr>
              <a:t>extent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their</a:t>
            </a:r>
            <a:r>
              <a:rPr lang="de-DE" sz="1100" dirty="0">
                <a:latin typeface="+mj-lt"/>
              </a:rPr>
              <a:t> internal </a:t>
            </a:r>
            <a:r>
              <a:rPr lang="de-DE" sz="1100" dirty="0" err="1">
                <a:latin typeface="+mj-lt"/>
              </a:rPr>
              <a:t>order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henceforth</a:t>
            </a:r>
            <a:r>
              <a:rPr lang="de-DE" sz="1100" dirty="0">
                <a:latin typeface="+mj-lt"/>
              </a:rPr>
              <a:t> also </a:t>
            </a:r>
            <a:r>
              <a:rPr lang="de-DE" sz="1100" dirty="0" err="1">
                <a:latin typeface="+mj-lt"/>
              </a:rPr>
              <a:t>considered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sacrosanct</a:t>
            </a:r>
            <a:r>
              <a:rPr lang="de-DE" sz="1100" dirty="0">
                <a:latin typeface="+mj-lt"/>
              </a:rPr>
              <a:t> [i.e. </a:t>
            </a:r>
            <a:r>
              <a:rPr lang="de-DE" sz="1100" dirty="0" err="1">
                <a:latin typeface="+mj-lt"/>
              </a:rPr>
              <a:t>highly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sacred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inviolable</a:t>
            </a:r>
            <a:r>
              <a:rPr lang="de-DE" sz="1100" dirty="0">
                <a:latin typeface="+mj-lt"/>
              </a:rPr>
              <a:t>]. Germany </a:t>
            </a:r>
            <a:r>
              <a:rPr lang="de-DE" sz="1100" dirty="0" err="1">
                <a:latin typeface="+mj-lt"/>
              </a:rPr>
              <a:t>remained</a:t>
            </a:r>
            <a:r>
              <a:rPr lang="de-DE" sz="1100" dirty="0">
                <a:latin typeface="+mj-lt"/>
              </a:rPr>
              <a:t> a </a:t>
            </a:r>
            <a:r>
              <a:rPr lang="de-DE" sz="1100" dirty="0" err="1">
                <a:latin typeface="+mj-lt"/>
              </a:rPr>
              <a:t>patchwork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diverse </a:t>
            </a:r>
            <a:r>
              <a:rPr lang="de-DE" sz="1100" dirty="0" err="1">
                <a:latin typeface="+mj-lt"/>
              </a:rPr>
              <a:t>dominions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loosely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joined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together</a:t>
            </a:r>
            <a:r>
              <a:rPr lang="de-DE" sz="1100" dirty="0">
                <a:latin typeface="+mj-lt"/>
              </a:rPr>
              <a:t> in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German </a:t>
            </a:r>
            <a:r>
              <a:rPr lang="de-DE" sz="1100" dirty="0" err="1">
                <a:latin typeface="+mj-lt"/>
              </a:rPr>
              <a:t>Confederation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under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growing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shadow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Prussia</a:t>
            </a:r>
            <a:r>
              <a:rPr lang="de-DE" sz="1100" dirty="0">
                <a:latin typeface="+mj-lt"/>
              </a:rPr>
              <a:t>. [...] The </a:t>
            </a:r>
            <a:r>
              <a:rPr lang="de-DE" sz="1100" dirty="0" err="1">
                <a:latin typeface="+mj-lt"/>
              </a:rPr>
              <a:t>defeat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freedom</a:t>
            </a:r>
            <a:r>
              <a:rPr lang="de-DE" sz="1100" dirty="0">
                <a:latin typeface="+mj-lt"/>
              </a:rPr>
              <a:t> in 1815 </a:t>
            </a:r>
            <a:r>
              <a:rPr lang="de-DE" sz="1100" dirty="0" err="1">
                <a:latin typeface="+mj-lt"/>
              </a:rPr>
              <a:t>is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associated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with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name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Klemens Wenzel Lothar von Metternich. The Austrian </a:t>
            </a:r>
            <a:r>
              <a:rPr lang="de-DE" sz="1100" dirty="0" err="1">
                <a:latin typeface="+mj-lt"/>
              </a:rPr>
              <a:t>statesman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gray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eminence</a:t>
            </a:r>
            <a:r>
              <a:rPr lang="de-DE" sz="1100" dirty="0">
                <a:latin typeface="+mj-lt"/>
              </a:rPr>
              <a:t> [i.e., </a:t>
            </a:r>
            <a:r>
              <a:rPr lang="de-DE" sz="1100" dirty="0" err="1">
                <a:latin typeface="+mj-lt"/>
              </a:rPr>
              <a:t>outwardly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barely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visible</a:t>
            </a:r>
            <a:r>
              <a:rPr lang="de-DE" sz="1100" dirty="0">
                <a:latin typeface="+mj-lt"/>
              </a:rPr>
              <a:t> but </a:t>
            </a:r>
            <a:r>
              <a:rPr lang="de-DE" sz="1100" dirty="0" err="1">
                <a:latin typeface="+mj-lt"/>
              </a:rPr>
              <a:t>influential</a:t>
            </a:r>
            <a:r>
              <a:rPr lang="de-DE" sz="1100" dirty="0">
                <a:latin typeface="+mj-lt"/>
              </a:rPr>
              <a:t> (</a:t>
            </a:r>
            <a:r>
              <a:rPr lang="de-DE" sz="1100" dirty="0" err="1">
                <a:latin typeface="+mj-lt"/>
              </a:rPr>
              <a:t>political</a:t>
            </a:r>
            <a:r>
              <a:rPr lang="de-DE" sz="1100" dirty="0">
                <a:latin typeface="+mj-lt"/>
              </a:rPr>
              <a:t>) </a:t>
            </a:r>
            <a:r>
              <a:rPr lang="de-DE" sz="1100" dirty="0" err="1">
                <a:latin typeface="+mj-lt"/>
              </a:rPr>
              <a:t>personality</a:t>
            </a:r>
            <a:r>
              <a:rPr lang="de-DE" sz="1100" dirty="0">
                <a:latin typeface="+mj-lt"/>
              </a:rPr>
              <a:t>]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Restoration's</a:t>
            </a:r>
            <a:r>
              <a:rPr lang="de-DE" sz="1100" dirty="0">
                <a:latin typeface="+mj-lt"/>
              </a:rPr>
              <a:t> [i.e., </a:t>
            </a:r>
            <a:r>
              <a:rPr lang="de-DE" sz="1100" dirty="0" err="1">
                <a:latin typeface="+mj-lt"/>
              </a:rPr>
              <a:t>Restoration's</a:t>
            </a:r>
            <a:r>
              <a:rPr lang="de-DE" sz="1100" dirty="0">
                <a:latin typeface="+mj-lt"/>
              </a:rPr>
              <a:t>] power system, </a:t>
            </a:r>
            <a:r>
              <a:rPr lang="de-DE" sz="1100" dirty="0" err="1">
                <a:latin typeface="+mj-lt"/>
              </a:rPr>
              <a:t>which</a:t>
            </a:r>
            <a:r>
              <a:rPr lang="de-DE" sz="1100" dirty="0">
                <a:latin typeface="+mj-lt"/>
              </a:rPr>
              <a:t> was </a:t>
            </a:r>
            <a:r>
              <a:rPr lang="de-DE" sz="1100" dirty="0" err="1">
                <a:latin typeface="+mj-lt"/>
              </a:rPr>
              <a:t>hostile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to</a:t>
            </a:r>
            <a:r>
              <a:rPr lang="de-DE" sz="1100" dirty="0">
                <a:latin typeface="+mj-lt"/>
              </a:rPr>
              <a:t> change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which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while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securing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peace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for</a:t>
            </a:r>
            <a:r>
              <a:rPr lang="de-DE" sz="1100" dirty="0">
                <a:latin typeface="+mj-lt"/>
              </a:rPr>
              <a:t> a </a:t>
            </a:r>
            <a:r>
              <a:rPr lang="de-DE" sz="1100" dirty="0" err="1">
                <a:latin typeface="+mj-lt"/>
              </a:rPr>
              <a:t>long</a:t>
            </a:r>
            <a:r>
              <a:rPr lang="de-DE" sz="1100" dirty="0">
                <a:latin typeface="+mj-lt"/>
              </a:rPr>
              <a:t> time, </a:t>
            </a:r>
            <a:r>
              <a:rPr lang="de-DE" sz="1100" dirty="0" err="1">
                <a:latin typeface="+mj-lt"/>
              </a:rPr>
              <a:t>fought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any</a:t>
            </a:r>
            <a:r>
              <a:rPr lang="de-DE" sz="1100" dirty="0">
                <a:latin typeface="+mj-lt"/>
              </a:rPr>
              <a:t> national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liberal </a:t>
            </a:r>
            <a:r>
              <a:rPr lang="de-DE" sz="1100" dirty="0" err="1">
                <a:latin typeface="+mj-lt"/>
              </a:rPr>
              <a:t>liberation</a:t>
            </a:r>
            <a:r>
              <a:rPr lang="de-DE" sz="1100" dirty="0">
                <a:latin typeface="+mj-lt"/>
              </a:rPr>
              <a:t>. Even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thought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German </a:t>
            </a:r>
            <a:r>
              <a:rPr lang="de-DE" sz="1100" dirty="0" err="1">
                <a:latin typeface="+mj-lt"/>
              </a:rPr>
              <a:t>unity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bordered</a:t>
            </a:r>
            <a:r>
              <a:rPr lang="de-DE" sz="1100" dirty="0">
                <a:latin typeface="+mj-lt"/>
              </a:rPr>
              <a:t> on </a:t>
            </a:r>
            <a:r>
              <a:rPr lang="de-DE" sz="1100" dirty="0" err="1">
                <a:latin typeface="+mj-lt"/>
              </a:rPr>
              <a:t>treason</a:t>
            </a:r>
            <a:r>
              <a:rPr lang="de-DE" sz="1100" dirty="0">
                <a:latin typeface="+mj-lt"/>
              </a:rPr>
              <a:t> in </a:t>
            </a:r>
            <a:r>
              <a:rPr lang="de-DE" sz="1100" dirty="0" err="1">
                <a:latin typeface="+mj-lt"/>
              </a:rPr>
              <a:t>this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epoch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because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it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would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have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overturned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existing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order</a:t>
            </a:r>
            <a:r>
              <a:rPr lang="de-DE" sz="1100" dirty="0">
                <a:latin typeface="+mj-lt"/>
              </a:rPr>
              <a:t>. </a:t>
            </a:r>
            <a:r>
              <a:rPr lang="de-DE" sz="1100" dirty="0" err="1">
                <a:latin typeface="+mj-lt"/>
              </a:rPr>
              <a:t>Without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this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order</a:t>
            </a:r>
            <a:r>
              <a:rPr lang="de-DE" sz="1100" dirty="0">
                <a:latin typeface="+mj-lt"/>
              </a:rPr>
              <a:t>, Germany </a:t>
            </a:r>
            <a:r>
              <a:rPr lang="de-DE" sz="1100" dirty="0" err="1">
                <a:latin typeface="+mj-lt"/>
              </a:rPr>
              <a:t>might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have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gone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way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West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modernity</a:t>
            </a:r>
            <a:r>
              <a:rPr lang="de-DE" sz="1100" dirty="0">
                <a:latin typeface="+mj-lt"/>
              </a:rPr>
              <a:t>. [...] The </a:t>
            </a:r>
            <a:r>
              <a:rPr lang="de-DE" sz="1100" dirty="0" err="1">
                <a:latin typeface="+mj-lt"/>
              </a:rPr>
              <a:t>great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Munich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historian</a:t>
            </a:r>
            <a:r>
              <a:rPr lang="de-DE" sz="1100" dirty="0">
                <a:latin typeface="+mj-lt"/>
              </a:rPr>
              <a:t> Thomas </a:t>
            </a:r>
            <a:r>
              <a:rPr lang="de-DE" sz="1100" dirty="0" err="1">
                <a:latin typeface="+mj-lt"/>
              </a:rPr>
              <a:t>Nipperdey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aptly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summarized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tragedy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wars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liberation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from</a:t>
            </a:r>
            <a:r>
              <a:rPr lang="de-DE" sz="1100" dirty="0">
                <a:latin typeface="+mj-lt"/>
              </a:rPr>
              <a:t> 1813 </a:t>
            </a:r>
            <a:r>
              <a:rPr lang="de-DE" sz="1100" dirty="0" err="1">
                <a:latin typeface="+mj-lt"/>
              </a:rPr>
              <a:t>to</a:t>
            </a:r>
            <a:r>
              <a:rPr lang="de-DE" sz="1100" dirty="0">
                <a:latin typeface="+mj-lt"/>
              </a:rPr>
              <a:t> 1815: "</a:t>
            </a:r>
            <a:r>
              <a:rPr lang="de-DE" sz="1100" dirty="0" err="1">
                <a:latin typeface="+mj-lt"/>
              </a:rPr>
              <a:t>It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is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essence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of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great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historical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phenomena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what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we</a:t>
            </a:r>
            <a:r>
              <a:rPr lang="de-DE" sz="1100" dirty="0">
                <a:latin typeface="+mj-lt"/>
              </a:rPr>
              <a:t> like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what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we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dislike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are</a:t>
            </a:r>
            <a:r>
              <a:rPr lang="de-DE" sz="1100" dirty="0">
                <a:latin typeface="+mj-lt"/>
              </a:rPr>
              <a:t> at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same time </a:t>
            </a:r>
            <a:r>
              <a:rPr lang="de-DE" sz="1100" dirty="0" err="1">
                <a:latin typeface="+mj-lt"/>
              </a:rPr>
              <a:t>inherent</a:t>
            </a:r>
            <a:r>
              <a:rPr lang="de-DE" sz="1100" dirty="0">
                <a:latin typeface="+mj-lt"/>
              </a:rPr>
              <a:t> in </a:t>
            </a:r>
            <a:r>
              <a:rPr lang="de-DE" sz="1100" dirty="0" err="1">
                <a:latin typeface="+mj-lt"/>
              </a:rPr>
              <a:t>them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that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defy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our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desire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to</a:t>
            </a:r>
            <a:r>
              <a:rPr lang="de-DE" sz="1100" dirty="0">
                <a:latin typeface="+mj-lt"/>
              </a:rPr>
              <a:t> find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positive on </a:t>
            </a:r>
            <a:r>
              <a:rPr lang="de-DE" sz="1100" dirty="0" err="1">
                <a:latin typeface="+mj-lt"/>
              </a:rPr>
              <a:t>the</a:t>
            </a:r>
            <a:r>
              <a:rPr lang="de-DE" sz="1100" dirty="0">
                <a:latin typeface="+mj-lt"/>
              </a:rPr>
              <a:t> same </a:t>
            </a:r>
            <a:r>
              <a:rPr lang="de-DE" sz="1100" dirty="0" err="1">
                <a:latin typeface="+mj-lt"/>
              </a:rPr>
              <a:t>side</a:t>
            </a:r>
            <a:r>
              <a:rPr lang="de-DE" sz="1100" dirty="0">
                <a:latin typeface="+mj-lt"/>
              </a:rPr>
              <a:t>: Freedom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peace</a:t>
            </a:r>
            <a:r>
              <a:rPr lang="de-DE" sz="1100" dirty="0">
                <a:latin typeface="+mj-lt"/>
              </a:rPr>
              <a:t>, </a:t>
            </a:r>
            <a:r>
              <a:rPr lang="de-DE" sz="1100" dirty="0" err="1">
                <a:latin typeface="+mj-lt"/>
              </a:rPr>
              <a:t>precisely</a:t>
            </a:r>
            <a:r>
              <a:rPr lang="de-DE" sz="1100" dirty="0">
                <a:latin typeface="+mj-lt"/>
              </a:rPr>
              <a:t> do not </a:t>
            </a:r>
            <a:r>
              <a:rPr lang="de-DE" sz="1100" dirty="0" err="1">
                <a:latin typeface="+mj-lt"/>
              </a:rPr>
              <a:t>submit</a:t>
            </a:r>
            <a:r>
              <a:rPr lang="de-DE" sz="1100" dirty="0">
                <a:latin typeface="+mj-lt"/>
              </a:rPr>
              <a:t> - </a:t>
            </a:r>
            <a:r>
              <a:rPr lang="de-DE" sz="1100" dirty="0" err="1">
                <a:latin typeface="+mj-lt"/>
              </a:rPr>
              <a:t>this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constitutes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their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greatness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and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their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misfortune</a:t>
            </a:r>
            <a:r>
              <a:rPr lang="de-DE" sz="1100" dirty="0">
                <a:latin typeface="+mj-lt"/>
              </a:rPr>
              <a:t>."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8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3" y="1184862"/>
            <a:ext cx="10576267" cy="54515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600" b="1" dirty="0">
                <a:latin typeface="+mj-lt"/>
                <a:cs typeface="Times New Roman" panose="02020603050405020304" pitchFamily="18" charset="0"/>
              </a:rPr>
              <a:t>M2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400" dirty="0">
                <a:latin typeface="+mj-lt"/>
              </a:rPr>
              <a:t>The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 was a </a:t>
            </a:r>
            <a:r>
              <a:rPr lang="de-DE" sz="1400" dirty="0" err="1">
                <a:latin typeface="+mj-lt"/>
              </a:rPr>
              <a:t>huge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forward</a:t>
            </a:r>
            <a:r>
              <a:rPr lang="de-DE" sz="1400" dirty="0">
                <a:latin typeface="+mj-lt"/>
              </a:rPr>
              <a:t> (</a:t>
            </a:r>
            <a:r>
              <a:rPr lang="de-DE" sz="1400" dirty="0" err="1">
                <a:latin typeface="+mj-lt"/>
              </a:rPr>
              <a:t>article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from</a:t>
            </a:r>
            <a:r>
              <a:rPr lang="de-DE" sz="1400" dirty="0">
                <a:latin typeface="+mj-lt"/>
              </a:rPr>
              <a:t> 18.09.2014)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400" dirty="0">
                <a:latin typeface="+mj-lt"/>
              </a:rPr>
              <a:t>200 </a:t>
            </a:r>
            <a:r>
              <a:rPr lang="de-DE" sz="1400" dirty="0" err="1">
                <a:latin typeface="+mj-lt"/>
              </a:rPr>
              <a:t>years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ago</a:t>
            </a:r>
            <a:r>
              <a:rPr lang="de-DE" sz="1400" dirty="0">
                <a:latin typeface="+mj-lt"/>
              </a:rPr>
              <a:t> [i.e. 1814]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 </a:t>
            </a:r>
            <a:r>
              <a:rPr lang="de-DE" sz="1400" dirty="0" err="1">
                <a:latin typeface="+mj-lt"/>
              </a:rPr>
              <a:t>began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It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first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toward</a:t>
            </a:r>
            <a:r>
              <a:rPr lang="de-DE" sz="1400" dirty="0">
                <a:latin typeface="+mj-lt"/>
              </a:rPr>
              <a:t> a united Europe, </a:t>
            </a:r>
            <a:r>
              <a:rPr lang="de-DE" sz="1400" dirty="0" err="1">
                <a:latin typeface="+mj-lt"/>
              </a:rPr>
              <a:t>says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historian</a:t>
            </a:r>
            <a:r>
              <a:rPr lang="de-DE" sz="1400" dirty="0">
                <a:latin typeface="+mj-lt"/>
              </a:rPr>
              <a:t> Thierry Lentz. A </a:t>
            </a:r>
            <a:r>
              <a:rPr lang="de-DE" sz="1400" dirty="0" err="1">
                <a:latin typeface="+mj-lt"/>
              </a:rPr>
              <a:t>conversation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about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peace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through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diplomacy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Viennese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balls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kisses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welcome</a:t>
            </a:r>
            <a:r>
              <a:rPr lang="de-DE" sz="1400" dirty="0">
                <a:latin typeface="+mj-lt"/>
              </a:rPr>
              <a:t>. 200 </a:t>
            </a:r>
            <a:r>
              <a:rPr lang="de-DE" sz="1400" dirty="0" err="1">
                <a:latin typeface="+mj-lt"/>
              </a:rPr>
              <a:t>years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ago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 </a:t>
            </a:r>
            <a:r>
              <a:rPr lang="de-DE" sz="1400" dirty="0" err="1">
                <a:latin typeface="+mj-lt"/>
              </a:rPr>
              <a:t>began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How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important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issues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discussed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today</a:t>
            </a:r>
            <a:r>
              <a:rPr lang="de-DE" sz="1400" dirty="0">
                <a:latin typeface="+mj-lt"/>
              </a:rPr>
              <a:t>? The Europe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today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- </a:t>
            </a:r>
            <a:r>
              <a:rPr lang="de-DE" sz="1400" dirty="0" err="1">
                <a:latin typeface="+mj-lt"/>
              </a:rPr>
              <a:t>if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you</a:t>
            </a:r>
            <a:r>
              <a:rPr lang="de-DE" sz="1400" dirty="0">
                <a:latin typeface="+mj-lt"/>
              </a:rPr>
              <a:t> will - a </a:t>
            </a:r>
            <a:r>
              <a:rPr lang="de-DE" sz="1400" dirty="0" err="1">
                <a:latin typeface="+mj-lt"/>
              </a:rPr>
              <a:t>grandchild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Vienna. 1814/15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an </a:t>
            </a:r>
            <a:r>
              <a:rPr lang="de-DE" sz="1400" dirty="0" err="1">
                <a:latin typeface="+mj-lt"/>
              </a:rPr>
              <a:t>extraordinarily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important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moment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reorganization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foundation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Europe after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Revolutionary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Napoleonic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Wars</a:t>
            </a:r>
            <a:r>
              <a:rPr lang="de-DE" sz="1400" dirty="0">
                <a:latin typeface="+mj-lt"/>
              </a:rPr>
              <a:t>. The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an </a:t>
            </a:r>
            <a:r>
              <a:rPr lang="de-DE" sz="1400" dirty="0" err="1">
                <a:latin typeface="+mj-lt"/>
              </a:rPr>
              <a:t>important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element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chain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eventually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led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a United Europe -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therefore</a:t>
            </a:r>
            <a:r>
              <a:rPr lang="de-DE" sz="1400" dirty="0">
                <a:latin typeface="+mj-lt"/>
              </a:rPr>
              <a:t> still </a:t>
            </a:r>
            <a:r>
              <a:rPr lang="de-DE" sz="1400" dirty="0" err="1">
                <a:latin typeface="+mj-lt"/>
              </a:rPr>
              <a:t>deserves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attention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today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Twenty-five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years</a:t>
            </a:r>
            <a:r>
              <a:rPr lang="de-DE" sz="1400" dirty="0">
                <a:latin typeface="+mj-lt"/>
              </a:rPr>
              <a:t> after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French Revolution,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monarchs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suddenly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had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their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say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again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Doesn't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mean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more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backward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than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forward</a:t>
            </a:r>
            <a:r>
              <a:rPr lang="de-DE" sz="1400" dirty="0">
                <a:latin typeface="+mj-lt"/>
              </a:rPr>
              <a:t>? </a:t>
            </a:r>
            <a:r>
              <a:rPr lang="de-DE" sz="1400" dirty="0" err="1">
                <a:latin typeface="+mj-lt"/>
              </a:rPr>
              <a:t>If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you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look</a:t>
            </a:r>
            <a:r>
              <a:rPr lang="de-DE" sz="1400" dirty="0">
                <a:latin typeface="+mj-lt"/>
              </a:rPr>
              <a:t> at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 </a:t>
            </a:r>
            <a:r>
              <a:rPr lang="de-DE" sz="1400" dirty="0" err="1">
                <a:latin typeface="+mj-lt"/>
              </a:rPr>
              <a:t>with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today's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eyes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there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are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course</a:t>
            </a:r>
            <a:r>
              <a:rPr lang="de-DE" sz="1400" dirty="0">
                <a:latin typeface="+mj-lt"/>
              </a:rPr>
              <a:t>, an </a:t>
            </a:r>
            <a:r>
              <a:rPr lang="de-DE" sz="1400" dirty="0" err="1">
                <a:latin typeface="+mj-lt"/>
              </a:rPr>
              <a:t>extremely</a:t>
            </a:r>
            <a:r>
              <a:rPr lang="de-DE" sz="1400" dirty="0">
                <a:latin typeface="+mj-lt"/>
              </a:rPr>
              <a:t> large </a:t>
            </a:r>
            <a:r>
              <a:rPr lang="de-DE" sz="1400" dirty="0" err="1">
                <a:latin typeface="+mj-lt"/>
              </a:rPr>
              <a:t>number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points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criticized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There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no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question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about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. But at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time,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powerful in Europe </a:t>
            </a:r>
            <a:r>
              <a:rPr lang="de-DE" sz="1400" dirty="0" err="1">
                <a:latin typeface="+mj-lt"/>
              </a:rPr>
              <a:t>were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trying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find </a:t>
            </a:r>
            <a:r>
              <a:rPr lang="de-DE" sz="1400" dirty="0" err="1">
                <a:latin typeface="+mj-lt"/>
              </a:rPr>
              <a:t>common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ground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because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negotiations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are</a:t>
            </a:r>
            <a:r>
              <a:rPr lang="de-DE" sz="1400" dirty="0">
                <a:latin typeface="+mj-lt"/>
              </a:rPr>
              <a:t> all </a:t>
            </a:r>
            <a:r>
              <a:rPr lang="de-DE" sz="1400" dirty="0" err="1">
                <a:latin typeface="+mj-lt"/>
              </a:rPr>
              <a:t>about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great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many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monarchs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had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remained</a:t>
            </a:r>
            <a:r>
              <a:rPr lang="de-DE" sz="1400" dirty="0">
                <a:latin typeface="+mj-lt"/>
              </a:rPr>
              <a:t> on </a:t>
            </a:r>
            <a:r>
              <a:rPr lang="de-DE" sz="1400" dirty="0" err="1">
                <a:latin typeface="+mj-lt"/>
              </a:rPr>
              <a:t>their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thrones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We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tend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think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today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tried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undo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everything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French Revolution </a:t>
            </a:r>
            <a:r>
              <a:rPr lang="de-DE" sz="1400" dirty="0" err="1">
                <a:latin typeface="+mj-lt"/>
              </a:rPr>
              <a:t>had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achieved</a:t>
            </a:r>
            <a:r>
              <a:rPr lang="de-DE" sz="1400" dirty="0">
                <a:latin typeface="+mj-lt"/>
              </a:rPr>
              <a:t>, but </a:t>
            </a:r>
            <a:r>
              <a:rPr lang="de-DE" sz="1400" dirty="0" err="1">
                <a:latin typeface="+mj-lt"/>
              </a:rPr>
              <a:t>this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not </a:t>
            </a:r>
            <a:r>
              <a:rPr lang="de-DE" sz="1400" dirty="0" err="1">
                <a:latin typeface="+mj-lt"/>
              </a:rPr>
              <a:t>quite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true</a:t>
            </a:r>
            <a:r>
              <a:rPr lang="de-DE" sz="1400" dirty="0">
                <a:latin typeface="+mj-lt"/>
              </a:rPr>
              <a:t>. After all, </a:t>
            </a:r>
            <a:r>
              <a:rPr lang="de-DE" sz="1400" dirty="0" err="1">
                <a:latin typeface="+mj-lt"/>
              </a:rPr>
              <a:t>they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had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give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their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states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constitution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because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decisions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Vienna. This </a:t>
            </a:r>
            <a:r>
              <a:rPr lang="de-DE" sz="1400" dirty="0" err="1">
                <a:latin typeface="+mj-lt"/>
              </a:rPr>
              <a:t>may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seem</a:t>
            </a:r>
            <a:r>
              <a:rPr lang="de-DE" sz="1400" dirty="0">
                <a:latin typeface="+mj-lt"/>
              </a:rPr>
              <a:t> normal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us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today</a:t>
            </a:r>
            <a:r>
              <a:rPr lang="de-DE" sz="1400" dirty="0">
                <a:latin typeface="+mj-lt"/>
              </a:rPr>
              <a:t>, but at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time </a:t>
            </a:r>
            <a:r>
              <a:rPr lang="de-DE" sz="1400" dirty="0" err="1">
                <a:latin typeface="+mj-lt"/>
              </a:rPr>
              <a:t>there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hardly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any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state</a:t>
            </a:r>
            <a:r>
              <a:rPr lang="de-DE" sz="1400" dirty="0">
                <a:latin typeface="+mj-lt"/>
              </a:rPr>
              <a:t> in Europe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had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serious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constitution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There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two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great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achievements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: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reorganization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Europe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- </a:t>
            </a:r>
            <a:r>
              <a:rPr lang="de-DE" sz="1400" dirty="0" err="1">
                <a:latin typeface="+mj-lt"/>
              </a:rPr>
              <a:t>this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often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forgotten</a:t>
            </a:r>
            <a:r>
              <a:rPr lang="de-DE" sz="1400" dirty="0">
                <a:latin typeface="+mj-lt"/>
              </a:rPr>
              <a:t> -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creation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an international </a:t>
            </a:r>
            <a:r>
              <a:rPr lang="de-DE" sz="1400" dirty="0" err="1">
                <a:latin typeface="+mj-lt"/>
              </a:rPr>
              <a:t>law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through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what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called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European Concert. This </a:t>
            </a:r>
            <a:r>
              <a:rPr lang="de-DE" sz="1400" dirty="0" err="1">
                <a:latin typeface="+mj-lt"/>
              </a:rPr>
              <a:t>meant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unification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great</a:t>
            </a:r>
            <a:r>
              <a:rPr lang="de-DE" sz="1400" dirty="0">
                <a:latin typeface="+mj-lt"/>
              </a:rPr>
              <a:t> European </a:t>
            </a:r>
            <a:r>
              <a:rPr lang="de-DE" sz="1400" dirty="0" err="1">
                <a:latin typeface="+mj-lt"/>
              </a:rPr>
              <a:t>powers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deal </a:t>
            </a:r>
            <a:r>
              <a:rPr lang="de-DE" sz="1400" dirty="0" err="1">
                <a:latin typeface="+mj-lt"/>
              </a:rPr>
              <a:t>with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problems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continent</a:t>
            </a:r>
            <a:r>
              <a:rPr lang="de-DE" sz="1400" dirty="0">
                <a:latin typeface="+mj-lt"/>
              </a:rPr>
              <a:t>. In </a:t>
            </a:r>
            <a:r>
              <a:rPr lang="de-DE" sz="1400" dirty="0" err="1">
                <a:latin typeface="+mj-lt"/>
              </a:rPr>
              <a:t>some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ways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this</a:t>
            </a:r>
            <a:r>
              <a:rPr lang="de-DE" sz="1400" dirty="0">
                <a:latin typeface="+mj-lt"/>
              </a:rPr>
              <a:t> was a </a:t>
            </a:r>
            <a:r>
              <a:rPr lang="de-DE" sz="1400" dirty="0" err="1">
                <a:latin typeface="+mj-lt"/>
              </a:rPr>
              <a:t>precursor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United </a:t>
            </a:r>
            <a:r>
              <a:rPr lang="de-DE" sz="1400" dirty="0" err="1">
                <a:latin typeface="+mj-lt"/>
              </a:rPr>
              <a:t>Nations</a:t>
            </a:r>
            <a:r>
              <a:rPr lang="de-DE" sz="1400" dirty="0">
                <a:latin typeface="+mj-lt"/>
              </a:rPr>
              <a:t> Security Council, </a:t>
            </a:r>
            <a:r>
              <a:rPr lang="de-DE" sz="1400" dirty="0" err="1">
                <a:latin typeface="+mj-lt"/>
              </a:rPr>
              <a:t>because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it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here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decisions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made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affected</a:t>
            </a:r>
            <a:r>
              <a:rPr lang="de-DE" sz="1400" dirty="0">
                <a:latin typeface="+mj-lt"/>
              </a:rPr>
              <a:t> all </a:t>
            </a:r>
            <a:r>
              <a:rPr lang="de-DE" sz="1400" dirty="0" err="1">
                <a:latin typeface="+mj-lt"/>
              </a:rPr>
              <a:t>those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states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had</a:t>
            </a:r>
            <a:r>
              <a:rPr lang="de-DE" sz="1400" dirty="0">
                <a:latin typeface="+mj-lt"/>
              </a:rPr>
              <a:t> not </a:t>
            </a:r>
            <a:r>
              <a:rPr lang="de-DE" sz="1400" dirty="0" err="1">
                <a:latin typeface="+mj-lt"/>
              </a:rPr>
              <a:t>even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signed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Final Acts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Vienna. This was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case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for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example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with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outlawing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slave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trade</a:t>
            </a:r>
            <a:r>
              <a:rPr lang="de-DE" sz="1400" dirty="0">
                <a:latin typeface="+mj-lt"/>
              </a:rPr>
              <a:t>. So </a:t>
            </a:r>
            <a:r>
              <a:rPr lang="de-DE" sz="1400" dirty="0" err="1">
                <a:latin typeface="+mj-lt"/>
              </a:rPr>
              <a:t>it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far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from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being</a:t>
            </a:r>
            <a:r>
              <a:rPr lang="de-DE" sz="1400" dirty="0">
                <a:latin typeface="+mj-lt"/>
              </a:rPr>
              <a:t> just a matter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undoing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French Revolution. [...] At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beginning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our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conversation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you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called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 a </a:t>
            </a:r>
            <a:r>
              <a:rPr lang="de-DE" sz="1400" dirty="0" err="1">
                <a:latin typeface="+mj-lt"/>
              </a:rPr>
              <a:t>first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toward</a:t>
            </a:r>
            <a:r>
              <a:rPr lang="de-DE" sz="1400" dirty="0">
                <a:latin typeface="+mj-lt"/>
              </a:rPr>
              <a:t> a united Europe. </a:t>
            </a:r>
            <a:r>
              <a:rPr lang="de-DE" sz="1400" dirty="0" err="1">
                <a:latin typeface="+mj-lt"/>
              </a:rPr>
              <a:t>What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parallels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today's</a:t>
            </a:r>
            <a:r>
              <a:rPr lang="de-DE" sz="1400" dirty="0">
                <a:latin typeface="+mj-lt"/>
              </a:rPr>
              <a:t> EU? </a:t>
            </a:r>
            <a:r>
              <a:rPr lang="de-DE" sz="1400" dirty="0" err="1">
                <a:latin typeface="+mj-lt"/>
              </a:rPr>
              <a:t>What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then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called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"European Concert" was </a:t>
            </a:r>
            <a:r>
              <a:rPr lang="de-DE" sz="1400" dirty="0" err="1">
                <a:latin typeface="+mj-lt"/>
              </a:rPr>
              <a:t>actually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first</a:t>
            </a:r>
            <a:r>
              <a:rPr lang="de-DE" sz="1400" dirty="0">
                <a:latin typeface="+mj-lt"/>
              </a:rPr>
              <a:t> time </a:t>
            </a:r>
            <a:r>
              <a:rPr lang="de-DE" sz="1400" dirty="0" err="1">
                <a:latin typeface="+mj-lt"/>
              </a:rPr>
              <a:t>ever</a:t>
            </a:r>
            <a:r>
              <a:rPr lang="de-DE" sz="1400" dirty="0">
                <a:latin typeface="+mj-lt"/>
              </a:rPr>
              <a:t> in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history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Europe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individual </a:t>
            </a:r>
            <a:r>
              <a:rPr lang="de-DE" sz="1400" dirty="0" err="1">
                <a:latin typeface="+mj-lt"/>
              </a:rPr>
              <a:t>powers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said</a:t>
            </a:r>
            <a:r>
              <a:rPr lang="de-DE" sz="1400" dirty="0">
                <a:latin typeface="+mj-lt"/>
              </a:rPr>
              <a:t>: </a:t>
            </a:r>
            <a:r>
              <a:rPr lang="de-DE" sz="1400" dirty="0" err="1">
                <a:latin typeface="+mj-lt"/>
              </a:rPr>
              <a:t>we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have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stop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waging</a:t>
            </a:r>
            <a:r>
              <a:rPr lang="de-DE" sz="1400" dirty="0">
                <a:latin typeface="+mj-lt"/>
              </a:rPr>
              <a:t> war </a:t>
            </a:r>
            <a:r>
              <a:rPr lang="de-DE" sz="1400" dirty="0" err="1">
                <a:latin typeface="+mj-lt"/>
              </a:rPr>
              <a:t>against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each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other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talk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each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other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instead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Because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understood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Europe was </a:t>
            </a:r>
            <a:r>
              <a:rPr lang="de-DE" sz="1400" dirty="0" err="1">
                <a:latin typeface="+mj-lt"/>
              </a:rPr>
              <a:t>destroying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itself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doing</a:t>
            </a:r>
            <a:r>
              <a:rPr lang="de-DE" sz="1400" dirty="0">
                <a:latin typeface="+mj-lt"/>
              </a:rPr>
              <a:t> so. At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beginning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there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only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four</a:t>
            </a:r>
            <a:r>
              <a:rPr lang="de-DE" sz="1400" dirty="0">
                <a:latin typeface="+mj-lt"/>
              </a:rPr>
              <a:t> countries: </a:t>
            </a:r>
            <a:r>
              <a:rPr lang="de-DE" sz="1400" dirty="0" err="1">
                <a:latin typeface="+mj-lt"/>
              </a:rPr>
              <a:t>Russia</a:t>
            </a:r>
            <a:r>
              <a:rPr lang="de-DE" sz="1400" dirty="0">
                <a:latin typeface="+mj-lt"/>
              </a:rPr>
              <a:t>, England, Austria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Prussia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Then</a:t>
            </a:r>
            <a:r>
              <a:rPr lang="de-DE" sz="1400" dirty="0">
                <a:latin typeface="+mj-lt"/>
              </a:rPr>
              <a:t> France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Italy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joined</a:t>
            </a:r>
            <a:r>
              <a:rPr lang="de-DE" sz="1400" dirty="0">
                <a:latin typeface="+mj-lt"/>
              </a:rPr>
              <a:t> in.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worked</a:t>
            </a:r>
            <a:r>
              <a:rPr lang="de-DE" sz="1400" dirty="0">
                <a:latin typeface="+mj-lt"/>
              </a:rPr>
              <a:t> - </a:t>
            </a:r>
            <a:r>
              <a:rPr lang="de-DE" sz="1400" dirty="0" err="1">
                <a:latin typeface="+mj-lt"/>
              </a:rPr>
              <a:t>even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though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were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wars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afterwards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for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example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between</a:t>
            </a:r>
            <a:r>
              <a:rPr lang="de-DE" sz="1400" dirty="0">
                <a:latin typeface="+mj-lt"/>
              </a:rPr>
              <a:t> France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Germany - but </a:t>
            </a:r>
            <a:r>
              <a:rPr lang="de-DE" sz="1400" dirty="0" err="1">
                <a:latin typeface="+mj-lt"/>
              </a:rPr>
              <a:t>they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did</a:t>
            </a:r>
            <a:r>
              <a:rPr lang="de-DE" sz="1400" dirty="0">
                <a:latin typeface="+mj-lt"/>
              </a:rPr>
              <a:t> not </a:t>
            </a:r>
            <a:r>
              <a:rPr lang="de-DE" sz="1400" dirty="0" err="1">
                <a:latin typeface="+mj-lt"/>
              </a:rPr>
              <a:t>inflame</a:t>
            </a:r>
            <a:r>
              <a:rPr lang="de-DE" sz="1400" dirty="0">
                <a:latin typeface="+mj-lt"/>
              </a:rPr>
              <a:t> all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Europe. In </a:t>
            </a:r>
            <a:r>
              <a:rPr lang="de-DE" sz="1400" dirty="0" err="1">
                <a:latin typeface="+mj-lt"/>
              </a:rPr>
              <a:t>this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respect</a:t>
            </a:r>
            <a:r>
              <a:rPr lang="de-DE" sz="1400" dirty="0">
                <a:latin typeface="+mj-lt"/>
              </a:rPr>
              <a:t>: Yes,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first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towards</a:t>
            </a:r>
            <a:r>
              <a:rPr lang="de-DE" sz="1400" dirty="0">
                <a:latin typeface="+mj-lt"/>
              </a:rPr>
              <a:t> a Europe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talks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each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other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discusses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tries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solve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its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problems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other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by</a:t>
            </a:r>
            <a:r>
              <a:rPr lang="de-DE" sz="1400" dirty="0">
                <a:latin typeface="+mj-lt"/>
              </a:rPr>
              <a:t> war. Today, </a:t>
            </a:r>
            <a:r>
              <a:rPr lang="de-DE" sz="1400" dirty="0" err="1">
                <a:latin typeface="+mj-lt"/>
              </a:rPr>
              <a:t>we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no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longer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imagine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how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wars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waged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against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each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other</a:t>
            </a:r>
            <a:r>
              <a:rPr lang="de-DE" sz="1400" dirty="0">
                <a:latin typeface="+mj-lt"/>
              </a:rPr>
              <a:t> in Europe, </a:t>
            </a:r>
            <a:r>
              <a:rPr lang="de-DE" sz="1400" dirty="0" err="1">
                <a:latin typeface="+mj-lt"/>
              </a:rPr>
              <a:t>although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this</a:t>
            </a:r>
            <a:r>
              <a:rPr lang="de-DE" sz="1400" dirty="0">
                <a:latin typeface="+mj-lt"/>
              </a:rPr>
              <a:t> was not so </a:t>
            </a:r>
            <a:r>
              <a:rPr lang="de-DE" sz="1400" dirty="0" err="1">
                <a:latin typeface="+mj-lt"/>
              </a:rPr>
              <a:t>long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ago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It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only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since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50's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we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have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been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giving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kisses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each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other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as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greeting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instead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fighting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each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other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Until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then</a:t>
            </a:r>
            <a:r>
              <a:rPr lang="de-DE" sz="1400" dirty="0">
                <a:latin typeface="+mj-lt"/>
              </a:rPr>
              <a:t>, war was </a:t>
            </a:r>
            <a:r>
              <a:rPr lang="de-DE" sz="1400" dirty="0" err="1">
                <a:latin typeface="+mj-lt"/>
              </a:rPr>
              <a:t>waged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for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hundreds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years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solve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problems</a:t>
            </a:r>
            <a:r>
              <a:rPr lang="de-DE" sz="1400" dirty="0">
                <a:latin typeface="+mj-lt"/>
              </a:rPr>
              <a:t>. This </a:t>
            </a:r>
            <a:r>
              <a:rPr lang="de-DE" sz="1400" dirty="0" err="1">
                <a:latin typeface="+mj-lt"/>
              </a:rPr>
              <a:t>is</a:t>
            </a:r>
            <a:r>
              <a:rPr lang="de-DE" sz="1400" dirty="0">
                <a:latin typeface="+mj-lt"/>
              </a:rPr>
              <a:t>,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course</a:t>
            </a:r>
            <a:r>
              <a:rPr lang="de-DE" sz="1400" dirty="0">
                <a:latin typeface="+mj-lt"/>
              </a:rPr>
              <a:t>, a </a:t>
            </a:r>
            <a:r>
              <a:rPr lang="de-DE" sz="1400" dirty="0" err="1">
                <a:latin typeface="+mj-lt"/>
              </a:rPr>
              <a:t>huge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forward</a:t>
            </a:r>
            <a:r>
              <a:rPr lang="de-DE" sz="1400" dirty="0">
                <a:latin typeface="+mj-lt"/>
              </a:rPr>
              <a:t>. </a:t>
            </a:r>
            <a:r>
              <a:rPr lang="de-DE" sz="1400" dirty="0" err="1">
                <a:latin typeface="+mj-lt"/>
              </a:rPr>
              <a:t>And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first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step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towards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that</a:t>
            </a:r>
            <a:r>
              <a:rPr lang="de-DE" sz="1400" dirty="0">
                <a:latin typeface="+mj-lt"/>
              </a:rPr>
              <a:t> was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Congress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Vienna.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8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3" y="1184862"/>
            <a:ext cx="10958741" cy="510935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3600" b="1" dirty="0">
                <a:latin typeface="+mj-lt"/>
                <a:cs typeface="Times New Roman" panose="02020603050405020304" pitchFamily="18" charset="0"/>
              </a:rPr>
              <a:t>3. </a:t>
            </a:r>
            <a:r>
              <a:rPr lang="de-DE" sz="3600" b="1" dirty="0" err="1">
                <a:latin typeface="+mj-lt"/>
                <a:cs typeface="Times New Roman" panose="02020603050405020304" pitchFamily="18" charset="0"/>
              </a:rPr>
              <a:t>Conclusion</a:t>
            </a:r>
            <a:endParaRPr lang="de-DE" sz="36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err="1">
                <a:latin typeface="+mj-lt"/>
              </a:rPr>
              <a:t>Now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it's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your</a:t>
            </a:r>
            <a:r>
              <a:rPr lang="de-DE" dirty="0">
                <a:latin typeface="+mj-lt"/>
              </a:rPr>
              <a:t> turn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give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your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opinion</a:t>
            </a:r>
            <a:r>
              <a:rPr lang="de-DE" dirty="0">
                <a:latin typeface="+mj-lt"/>
              </a:rPr>
              <a:t>: Was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Congress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Vienna a </a:t>
            </a:r>
            <a:r>
              <a:rPr lang="de-DE" dirty="0" err="1">
                <a:latin typeface="+mj-lt"/>
              </a:rPr>
              <a:t>step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forward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towards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today's</a:t>
            </a:r>
            <a:r>
              <a:rPr lang="de-DE" dirty="0">
                <a:latin typeface="+mj-lt"/>
              </a:rPr>
              <a:t> Europe </a:t>
            </a:r>
            <a:r>
              <a:rPr lang="de-DE" dirty="0" err="1">
                <a:latin typeface="+mj-lt"/>
              </a:rPr>
              <a:t>or</a:t>
            </a:r>
            <a:r>
              <a:rPr lang="de-DE" dirty="0">
                <a:latin typeface="+mj-lt"/>
              </a:rPr>
              <a:t> a </a:t>
            </a:r>
            <a:r>
              <a:rPr lang="de-DE" dirty="0" err="1">
                <a:latin typeface="+mj-lt"/>
              </a:rPr>
              <a:t>missed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opportunity</a:t>
            </a:r>
            <a:r>
              <a:rPr lang="de-DE" dirty="0">
                <a:latin typeface="+mj-lt"/>
              </a:rPr>
              <a:t>?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de-DE" dirty="0" err="1">
                <a:latin typeface="+mj-lt"/>
              </a:rPr>
              <a:t>Imagine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you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part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a </a:t>
            </a:r>
            <a:r>
              <a:rPr lang="de-DE" dirty="0" err="1">
                <a:latin typeface="+mj-lt"/>
              </a:rPr>
              <a:t>discussion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group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dealing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with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Congress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Vienna </a:t>
            </a:r>
            <a:r>
              <a:rPr lang="de-DE" dirty="0" err="1">
                <a:latin typeface="+mj-lt"/>
              </a:rPr>
              <a:t>and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its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significance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</a:t>
            </a:r>
            <a:r>
              <a:rPr lang="de-DE" dirty="0">
                <a:latin typeface="+mj-lt"/>
              </a:rPr>
              <a:t> Europe. </a:t>
            </a:r>
            <a:r>
              <a:rPr lang="de-DE" dirty="0" err="1">
                <a:latin typeface="+mj-lt"/>
              </a:rPr>
              <a:t>Before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you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two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speakers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have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already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expressed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their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opinions</a:t>
            </a:r>
            <a:r>
              <a:rPr lang="de-DE" dirty="0">
                <a:latin typeface="+mj-lt"/>
              </a:rPr>
              <a:t> (M1 </a:t>
            </a:r>
            <a:r>
              <a:rPr lang="de-DE" dirty="0" err="1">
                <a:latin typeface="+mj-lt"/>
              </a:rPr>
              <a:t>and</a:t>
            </a:r>
            <a:r>
              <a:rPr lang="de-DE" dirty="0">
                <a:latin typeface="+mj-lt"/>
              </a:rPr>
              <a:t> M2). </a:t>
            </a:r>
            <a:r>
              <a:rPr lang="de-DE" dirty="0" err="1">
                <a:latin typeface="+mj-lt"/>
              </a:rPr>
              <a:t>Now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your</a:t>
            </a:r>
            <a:r>
              <a:rPr lang="de-DE" dirty="0">
                <a:latin typeface="+mj-lt"/>
              </a:rPr>
              <a:t> turn. Take a well-</a:t>
            </a:r>
            <a:r>
              <a:rPr lang="de-DE" dirty="0" err="1">
                <a:latin typeface="+mj-lt"/>
              </a:rPr>
              <a:t>founded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position</a:t>
            </a:r>
            <a:r>
              <a:rPr lang="de-DE" dirty="0">
                <a:latin typeface="+mj-lt"/>
              </a:rPr>
              <a:t> on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question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whether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and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what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extent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Congress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Vienna </a:t>
            </a:r>
            <a:r>
              <a:rPr lang="de-DE" dirty="0" err="1">
                <a:latin typeface="+mj-lt"/>
              </a:rPr>
              <a:t>can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regarded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progress</a:t>
            </a:r>
            <a:r>
              <a:rPr lang="de-DE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>
                <a:latin typeface="+mj-lt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300" dirty="0" err="1">
                <a:latin typeface="+mj-lt"/>
              </a:rPr>
              <a:t>Tip</a:t>
            </a:r>
            <a:r>
              <a:rPr lang="de-DE" sz="2300" dirty="0">
                <a:latin typeface="+mj-lt"/>
              </a:rPr>
              <a:t>: </a:t>
            </a:r>
            <a:r>
              <a:rPr lang="de-DE" sz="2300" dirty="0" err="1">
                <a:latin typeface="+mj-lt"/>
              </a:rPr>
              <a:t>You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can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respond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to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the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statements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of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your</a:t>
            </a:r>
            <a:r>
              <a:rPr lang="de-DE" sz="2300" dirty="0">
                <a:latin typeface="+mj-lt"/>
              </a:rPr>
              <a:t> "</a:t>
            </a:r>
            <a:r>
              <a:rPr lang="de-DE" sz="2300" dirty="0" err="1">
                <a:latin typeface="+mj-lt"/>
              </a:rPr>
              <a:t>predecessors</a:t>
            </a:r>
            <a:r>
              <a:rPr lang="de-DE" sz="2300" dirty="0">
                <a:latin typeface="+mj-lt"/>
              </a:rPr>
              <a:t>", </a:t>
            </a:r>
            <a:r>
              <a:rPr lang="de-DE" sz="2300" dirty="0" err="1">
                <a:latin typeface="+mj-lt"/>
              </a:rPr>
              <a:t>agree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with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them</a:t>
            </a:r>
            <a:r>
              <a:rPr lang="de-DE" sz="2300" dirty="0">
                <a:latin typeface="+mj-lt"/>
              </a:rPr>
              <a:t> (in </a:t>
            </a:r>
            <a:r>
              <a:rPr lang="de-DE" sz="2300" dirty="0" err="1">
                <a:latin typeface="+mj-lt"/>
              </a:rPr>
              <a:t>part</a:t>
            </a:r>
            <a:r>
              <a:rPr lang="de-DE" sz="2300" dirty="0">
                <a:latin typeface="+mj-lt"/>
              </a:rPr>
              <a:t>) </a:t>
            </a:r>
            <a:r>
              <a:rPr lang="de-DE" sz="2300" dirty="0" err="1">
                <a:latin typeface="+mj-lt"/>
              </a:rPr>
              <a:t>or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contradict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them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and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introduce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new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arguments</a:t>
            </a:r>
            <a:r>
              <a:rPr lang="de-DE" sz="2300" dirty="0">
                <a:latin typeface="+mj-lt"/>
              </a:rPr>
              <a:t>. Also </a:t>
            </a:r>
            <a:r>
              <a:rPr lang="de-DE" sz="2300" dirty="0" err="1">
                <a:latin typeface="+mj-lt"/>
              </a:rPr>
              <a:t>use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your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notes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from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the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unit</a:t>
            </a:r>
            <a:r>
              <a:rPr lang="de-DE" sz="2300" dirty="0">
                <a:latin typeface="+mj-lt"/>
              </a:rPr>
              <a:t>.</a:t>
            </a:r>
            <a:endParaRPr lang="de-DE" sz="23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fik 12" descr="Skizze mit einfarbiger Füllung">
            <a:extLst>
              <a:ext uri="{FF2B5EF4-FFF2-40B4-BE49-F238E27FC236}">
                <a16:creationId xmlns:a16="http://schemas.microsoft.com/office/drawing/2014/main" id="{0DB4B96A-4C62-4DB1-8F82-D4BAC6E98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627" y="2869581"/>
            <a:ext cx="454281" cy="454281"/>
          </a:xfrm>
          <a:prstGeom prst="rect">
            <a:avLst/>
          </a:prstGeom>
        </p:spPr>
      </p:pic>
      <p:pic>
        <p:nvPicPr>
          <p:cNvPr id="14" name="Grafik 13" descr="Glühbirne und Zahnrad Silhouette">
            <a:extLst>
              <a:ext uri="{FF2B5EF4-FFF2-40B4-BE49-F238E27FC236}">
                <a16:creationId xmlns:a16="http://schemas.microsoft.com/office/drawing/2014/main" id="{F1A3F025-EF3E-4529-8619-35A3FDA0F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07" y="5175417"/>
            <a:ext cx="333416" cy="3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9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Microsoft Macintosh PowerPoint</Application>
  <PresentationFormat>Breitbild</PresentationFormat>
  <Paragraphs>38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First step to a united Europe? Part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Erster Schritt in ein vereintes Europa? Teil 2</dc:title>
  <dc:creator>Mona Hilliges</dc:creator>
  <cp:lastModifiedBy>Isabel Bohlmann</cp:lastModifiedBy>
  <cp:revision>8</cp:revision>
  <dcterms:created xsi:type="dcterms:W3CDTF">2021-11-07T16:27:59Z</dcterms:created>
  <dcterms:modified xsi:type="dcterms:W3CDTF">2022-01-08T17:40:43Z</dcterms:modified>
</cp:coreProperties>
</file>