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0" r:id="rId3"/>
    <p:sldId id="261" r:id="rId4"/>
    <p:sldId id="264" r:id="rId5"/>
    <p:sldId id="265" r:id="rId6"/>
    <p:sldId id="266" r:id="rId7"/>
    <p:sldId id="267" r:id="rId8"/>
    <p:sldId id="268" r:id="rId9"/>
    <p:sldId id="269" r:id="rId10"/>
    <p:sldId id="270" r:id="rId11"/>
    <p:sldId id="271"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2C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01" autoAdjust="0"/>
    <p:restoredTop sz="94646" autoAdjust="0"/>
  </p:normalViewPr>
  <p:slideViewPr>
    <p:cSldViewPr snapToGrid="0">
      <p:cViewPr varScale="1">
        <p:scale>
          <a:sx n="84" d="100"/>
          <a:sy n="84" d="100"/>
        </p:scale>
        <p:origin x="184"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F5CB60-C899-4628-A918-A329B88F9FFF}" type="datetimeFigureOut">
              <a:rPr lang="de-DE" smtClean="0"/>
              <a:t>08.01.22</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52D24C-7E8C-4603-A622-6EB8629EE9E7}" type="slidenum">
              <a:rPr lang="de-DE" smtClean="0"/>
              <a:t>‹Nr.›</a:t>
            </a:fld>
            <a:endParaRPr lang="de-DE" dirty="0"/>
          </a:p>
        </p:txBody>
      </p:sp>
    </p:spTree>
    <p:extLst>
      <p:ext uri="{BB962C8B-B14F-4D97-AF65-F5344CB8AC3E}">
        <p14:creationId xmlns:p14="http://schemas.microsoft.com/office/powerpoint/2010/main" val="3481359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5995D24-D71E-4967-B72F-63F5657B5374}" type="slidenum">
              <a:rPr lang="de-DE" smtClean="0"/>
              <a:t>1</a:t>
            </a:fld>
            <a:endParaRPr lang="de-DE" dirty="0"/>
          </a:p>
        </p:txBody>
      </p:sp>
    </p:spTree>
    <p:extLst>
      <p:ext uri="{BB962C8B-B14F-4D97-AF65-F5344CB8AC3E}">
        <p14:creationId xmlns:p14="http://schemas.microsoft.com/office/powerpoint/2010/main" val="2108495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9A3D46-D4B5-496C-9D31-E7900E0E3C6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D6EE41A-78F8-4987-A138-E6D26E67D3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692276C-EF97-430B-B442-24C3A8B30FF3}"/>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5" name="Fußzeilenplatzhalter 4">
            <a:extLst>
              <a:ext uri="{FF2B5EF4-FFF2-40B4-BE49-F238E27FC236}">
                <a16:creationId xmlns:a16="http://schemas.microsoft.com/office/drawing/2014/main" id="{576297DC-49A2-46C4-9846-FB7927CF5367}"/>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66E85A61-B956-4B1D-8492-FFC53B858A48}"/>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2009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D84D14-403A-410E-9D84-AF56880BBE4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72F289E-2D21-437A-B460-46825B48C2D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ED94DBB-E87B-4BC2-BE9A-5B5B1FA572B6}"/>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5" name="Fußzeilenplatzhalter 4">
            <a:extLst>
              <a:ext uri="{FF2B5EF4-FFF2-40B4-BE49-F238E27FC236}">
                <a16:creationId xmlns:a16="http://schemas.microsoft.com/office/drawing/2014/main" id="{05536988-9D16-42CD-8C92-32F74ACE559D}"/>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30A8341C-4472-41C3-84BD-8B17C3CE01B1}"/>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656474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ED9D5B4-A6F8-407D-97EE-B18D6A36F1D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A7AB343-7CC4-4AF3-8917-8E81D52CF51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C7EDB79-3859-492E-A90A-7469BA1A0818}"/>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5" name="Fußzeilenplatzhalter 4">
            <a:extLst>
              <a:ext uri="{FF2B5EF4-FFF2-40B4-BE49-F238E27FC236}">
                <a16:creationId xmlns:a16="http://schemas.microsoft.com/office/drawing/2014/main" id="{C434EC55-8910-43DF-9EEE-388C86AEC993}"/>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869DC965-F27F-434F-A574-8724F04BD1D1}"/>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54266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2D1EFC-EF4A-499C-9285-18DD905F2BA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51B82CE-FAF3-4A12-95A1-C93B4A85CDE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21DBF17-61FD-4961-BFD2-53B902ADCCB9}"/>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5" name="Fußzeilenplatzhalter 4">
            <a:extLst>
              <a:ext uri="{FF2B5EF4-FFF2-40B4-BE49-F238E27FC236}">
                <a16:creationId xmlns:a16="http://schemas.microsoft.com/office/drawing/2014/main" id="{910BFB24-7465-4FFC-B199-97F440A5196A}"/>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8517CFDB-3D06-4C41-9AAF-C119A438FF3B}"/>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364006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47E31A-71AF-48D9-BA1B-01596994F6A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88EA049-5FB4-4E41-8490-D9CBA41D14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70DCCC4-1B62-4F95-AD44-237B118FAFB1}"/>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5" name="Fußzeilenplatzhalter 4">
            <a:extLst>
              <a:ext uri="{FF2B5EF4-FFF2-40B4-BE49-F238E27FC236}">
                <a16:creationId xmlns:a16="http://schemas.microsoft.com/office/drawing/2014/main" id="{6A99B65B-38A1-44D2-BD7A-46F194FB09C8}"/>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095BD5A6-8530-4800-AC3F-9D1537403DA2}"/>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322369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81EE6C-51E1-4696-BDB6-98B2458377E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9D3F048-BCDD-4EDF-972E-8A636C82E87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0944AA7-BCE1-4B35-B76F-31F5E80EDB9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49A11AE9-8697-4DFB-ACFF-AC854DE75BDB}"/>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6" name="Fußzeilenplatzhalter 5">
            <a:extLst>
              <a:ext uri="{FF2B5EF4-FFF2-40B4-BE49-F238E27FC236}">
                <a16:creationId xmlns:a16="http://schemas.microsoft.com/office/drawing/2014/main" id="{87A32663-FB63-4AD8-954D-13E4D2D77AB8}"/>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E8702442-17BF-42D6-BF2B-9094C27AFFDB}"/>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362578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07AAB2-36D0-4EAA-BF89-C6643CEF653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21E4C968-4FEC-4BAF-82D7-71867906F9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05E5CD8-7D07-49FC-8413-4A4163911D3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AD826E8-C937-41CC-9093-2073FAD0BA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1259B37-BDB3-4A66-A33E-9F066A574EA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10215D6-7460-4003-9183-739C7FE29832}"/>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8" name="Fußzeilenplatzhalter 7">
            <a:extLst>
              <a:ext uri="{FF2B5EF4-FFF2-40B4-BE49-F238E27FC236}">
                <a16:creationId xmlns:a16="http://schemas.microsoft.com/office/drawing/2014/main" id="{0D76276D-035C-40AB-BFED-C00C3907950E}"/>
              </a:ext>
            </a:extLst>
          </p:cNvPr>
          <p:cNvSpPr>
            <a:spLocks noGrp="1"/>
          </p:cNvSpPr>
          <p:nvPr>
            <p:ph type="ftr" sz="quarter" idx="11"/>
          </p:nvPr>
        </p:nvSpPr>
        <p:spPr/>
        <p:txBody>
          <a:bodyPr/>
          <a:lstStyle/>
          <a:p>
            <a:endParaRPr lang="de-DE" dirty="0"/>
          </a:p>
        </p:txBody>
      </p:sp>
      <p:sp>
        <p:nvSpPr>
          <p:cNvPr id="9" name="Foliennummernplatzhalter 8">
            <a:extLst>
              <a:ext uri="{FF2B5EF4-FFF2-40B4-BE49-F238E27FC236}">
                <a16:creationId xmlns:a16="http://schemas.microsoft.com/office/drawing/2014/main" id="{591DEFB4-387D-47FA-8671-4AD56BFDE92B}"/>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195658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3590D3-8834-4D04-A98D-33322545CD3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DA03E5D4-D899-4E5C-9819-0F0E2FAB731E}"/>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4" name="Fußzeilenplatzhalter 3">
            <a:extLst>
              <a:ext uri="{FF2B5EF4-FFF2-40B4-BE49-F238E27FC236}">
                <a16:creationId xmlns:a16="http://schemas.microsoft.com/office/drawing/2014/main" id="{C4A54155-9519-4497-AD8A-9AEC3922B42D}"/>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F1C1EBDF-AAF7-46DE-9F2A-9EA93406834E}"/>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2526459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0E6FBFA-1C0E-43DD-ACAF-511B5A373D1F}"/>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3" name="Fußzeilenplatzhalter 2">
            <a:extLst>
              <a:ext uri="{FF2B5EF4-FFF2-40B4-BE49-F238E27FC236}">
                <a16:creationId xmlns:a16="http://schemas.microsoft.com/office/drawing/2014/main" id="{E55A9A4C-6B41-4814-BD2D-72626CAD7602}"/>
              </a:ext>
            </a:extLst>
          </p:cNvPr>
          <p:cNvSpPr>
            <a:spLocks noGrp="1"/>
          </p:cNvSpPr>
          <p:nvPr>
            <p:ph type="ftr" sz="quarter" idx="11"/>
          </p:nvPr>
        </p:nvSpPr>
        <p:spPr/>
        <p:txBody>
          <a:bodyPr/>
          <a:lstStyle/>
          <a:p>
            <a:endParaRPr lang="de-DE" dirty="0"/>
          </a:p>
        </p:txBody>
      </p:sp>
      <p:sp>
        <p:nvSpPr>
          <p:cNvPr id="4" name="Foliennummernplatzhalter 3">
            <a:extLst>
              <a:ext uri="{FF2B5EF4-FFF2-40B4-BE49-F238E27FC236}">
                <a16:creationId xmlns:a16="http://schemas.microsoft.com/office/drawing/2014/main" id="{9C239F9A-4744-4758-B7D9-8B104042AAFC}"/>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154995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9D30AA-BB41-4C45-AAE9-8FCC8892755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5D30BB4-ACC5-4DA7-B5E0-ECB79CF0A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198CE64-CDAF-47B1-BB24-C1422C1175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2EB9BC9-6384-470B-963F-A5C915DF03BB}"/>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6" name="Fußzeilenplatzhalter 5">
            <a:extLst>
              <a:ext uri="{FF2B5EF4-FFF2-40B4-BE49-F238E27FC236}">
                <a16:creationId xmlns:a16="http://schemas.microsoft.com/office/drawing/2014/main" id="{B522C75D-425B-4528-9F6B-5E751870065C}"/>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2CFE2F25-3249-4905-ABF9-3F4D5CEE71AC}"/>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2998038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56975-A708-44A3-ABF9-3A64747BD13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4532816-8ADE-4915-82FF-2A3F4BD94F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a:extLst>
              <a:ext uri="{FF2B5EF4-FFF2-40B4-BE49-F238E27FC236}">
                <a16:creationId xmlns:a16="http://schemas.microsoft.com/office/drawing/2014/main" id="{7E35409E-A267-4B63-932D-C0D9AB20A1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A9A3C72-8039-4660-9E37-75450376AE3C}"/>
              </a:ext>
            </a:extLst>
          </p:cNvPr>
          <p:cNvSpPr>
            <a:spLocks noGrp="1"/>
          </p:cNvSpPr>
          <p:nvPr>
            <p:ph type="dt" sz="half" idx="10"/>
          </p:nvPr>
        </p:nvSpPr>
        <p:spPr/>
        <p:txBody>
          <a:bodyPr/>
          <a:lstStyle/>
          <a:p>
            <a:fld id="{FE88632D-1CA7-43F5-86A6-19FB75DDC07F}" type="datetimeFigureOut">
              <a:rPr lang="de-DE" smtClean="0"/>
              <a:t>08.01.22</a:t>
            </a:fld>
            <a:endParaRPr lang="de-DE" dirty="0"/>
          </a:p>
        </p:txBody>
      </p:sp>
      <p:sp>
        <p:nvSpPr>
          <p:cNvPr id="6" name="Fußzeilenplatzhalter 5">
            <a:extLst>
              <a:ext uri="{FF2B5EF4-FFF2-40B4-BE49-F238E27FC236}">
                <a16:creationId xmlns:a16="http://schemas.microsoft.com/office/drawing/2014/main" id="{CA407647-815C-474D-AE73-522D0CE100FA}"/>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8CFD6E02-A0F7-470D-B05B-8794CF0F4FB9}"/>
              </a:ext>
            </a:extLst>
          </p:cNvPr>
          <p:cNvSpPr>
            <a:spLocks noGrp="1"/>
          </p:cNvSpPr>
          <p:nvPr>
            <p:ph type="sldNum" sz="quarter" idx="12"/>
          </p:nvPr>
        </p:nvSpPr>
        <p:spPr/>
        <p:txBody>
          <a:bodyPr/>
          <a:lstStyle/>
          <a:p>
            <a:fld id="{EE238F89-04E4-4ED7-9DEA-FA3D3226DA0B}" type="slidenum">
              <a:rPr lang="de-DE" smtClean="0"/>
              <a:t>‹Nr.›</a:t>
            </a:fld>
            <a:endParaRPr lang="de-DE" dirty="0"/>
          </a:p>
        </p:txBody>
      </p:sp>
    </p:spTree>
    <p:extLst>
      <p:ext uri="{BB962C8B-B14F-4D97-AF65-F5344CB8AC3E}">
        <p14:creationId xmlns:p14="http://schemas.microsoft.com/office/powerpoint/2010/main" val="388721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AD30362-2BFE-4AA3-8441-8A30EFAA0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9D705B3F-3F82-4DA5-B839-FA176A0FCC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6ADEB45-784A-4D3A-9F1A-8225B975B2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8632D-1CA7-43F5-86A6-19FB75DDC07F}" type="datetimeFigureOut">
              <a:rPr lang="de-DE" smtClean="0"/>
              <a:t>08.01.22</a:t>
            </a:fld>
            <a:endParaRPr lang="de-DE" dirty="0"/>
          </a:p>
        </p:txBody>
      </p:sp>
      <p:sp>
        <p:nvSpPr>
          <p:cNvPr id="5" name="Fußzeilenplatzhalter 4">
            <a:extLst>
              <a:ext uri="{FF2B5EF4-FFF2-40B4-BE49-F238E27FC236}">
                <a16:creationId xmlns:a16="http://schemas.microsoft.com/office/drawing/2014/main" id="{E94BCDEF-B289-4A5A-BF42-6DEB7F119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a:extLst>
              <a:ext uri="{FF2B5EF4-FFF2-40B4-BE49-F238E27FC236}">
                <a16:creationId xmlns:a16="http://schemas.microsoft.com/office/drawing/2014/main" id="{F707BD61-8ACF-499E-A0C1-AF172258F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38F89-04E4-4ED7-9DEA-FA3D3226DA0B}" type="slidenum">
              <a:rPr lang="de-DE" smtClean="0"/>
              <a:t>‹Nr.›</a:t>
            </a:fld>
            <a:endParaRPr lang="de-DE" dirty="0"/>
          </a:p>
        </p:txBody>
      </p:sp>
    </p:spTree>
    <p:extLst>
      <p:ext uri="{BB962C8B-B14F-4D97-AF65-F5344CB8AC3E}">
        <p14:creationId xmlns:p14="http://schemas.microsoft.com/office/powerpoint/2010/main" val="2933863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5.png"/><Relationship Id="rId7"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descr="Ein Bild, das blau, drinnen enthält.&#10;&#10;Automatisch generierte Beschreibung">
            <a:extLst>
              <a:ext uri="{FF2B5EF4-FFF2-40B4-BE49-F238E27FC236}">
                <a16:creationId xmlns:a16="http://schemas.microsoft.com/office/drawing/2014/main" id="{AA5E8650-4496-ED4A-9537-70D1D69BACB8}"/>
              </a:ext>
            </a:extLst>
          </p:cNvPr>
          <p:cNvPicPr>
            <a:picLocks noChangeAspect="1"/>
          </p:cNvPicPr>
          <p:nvPr/>
        </p:nvPicPr>
        <p:blipFill rotWithShape="1">
          <a:blip r:embed="rId3"/>
          <a:srcRect t="10397" r="-1" b="16615"/>
          <a:stretch/>
        </p:blipFill>
        <p:spPr>
          <a:xfrm>
            <a:off x="869201" y="1482776"/>
            <a:ext cx="9676996" cy="4094152"/>
          </a:xfrm>
          <a:custGeom>
            <a:avLst/>
            <a:gdLst/>
            <a:ahLst/>
            <a:cxnLst/>
            <a:rect l="l" t="t" r="r" b="b"/>
            <a:pathLst>
              <a:path w="8903441" h="3766876">
                <a:moveTo>
                  <a:pt x="8890380" y="1667288"/>
                </a:moveTo>
                <a:lnTo>
                  <a:pt x="8895460" y="1677046"/>
                </a:lnTo>
                <a:cubicBezTo>
                  <a:pt x="8905866" y="1703466"/>
                  <a:pt x="8906717" y="1724063"/>
                  <a:pt x="8894323" y="1729738"/>
                </a:cubicBezTo>
                <a:lnTo>
                  <a:pt x="8891365" y="1729349"/>
                </a:lnTo>
                <a:lnTo>
                  <a:pt x="8891421" y="1712412"/>
                </a:lnTo>
                <a:cubicBezTo>
                  <a:pt x="8891337" y="1700170"/>
                  <a:pt x="8891138" y="1688653"/>
                  <a:pt x="8890856" y="1678595"/>
                </a:cubicBezTo>
                <a:close/>
                <a:moveTo>
                  <a:pt x="8888451" y="1641624"/>
                </a:moveTo>
                <a:cubicBezTo>
                  <a:pt x="8888927" y="1642911"/>
                  <a:pt x="8889388" y="1647125"/>
                  <a:pt x="8889800" y="1653531"/>
                </a:cubicBezTo>
                <a:lnTo>
                  <a:pt x="8890380" y="1667288"/>
                </a:lnTo>
                <a:lnTo>
                  <a:pt x="8884645" y="1656272"/>
                </a:lnTo>
                <a:lnTo>
                  <a:pt x="8886368" y="1643902"/>
                </a:lnTo>
                <a:cubicBezTo>
                  <a:pt x="8887058" y="1640758"/>
                  <a:pt x="8887743" y="1639762"/>
                  <a:pt x="8888451" y="1641624"/>
                </a:cubicBezTo>
                <a:close/>
                <a:moveTo>
                  <a:pt x="999724" y="1241031"/>
                </a:moveTo>
                <a:cubicBezTo>
                  <a:pt x="998379" y="1242269"/>
                  <a:pt x="996554" y="1243547"/>
                  <a:pt x="995210" y="1244785"/>
                </a:cubicBezTo>
                <a:cubicBezTo>
                  <a:pt x="1005261" y="1248940"/>
                  <a:pt x="1015746" y="1252497"/>
                  <a:pt x="1025774" y="1256374"/>
                </a:cubicBezTo>
                <a:cubicBezTo>
                  <a:pt x="1037480" y="1257305"/>
                  <a:pt x="1049668" y="1258195"/>
                  <a:pt x="1060894" y="1259168"/>
                </a:cubicBezTo>
                <a:cubicBezTo>
                  <a:pt x="1040504" y="1253123"/>
                  <a:pt x="1020115" y="1247076"/>
                  <a:pt x="999724" y="1241031"/>
                </a:cubicBezTo>
                <a:close/>
                <a:moveTo>
                  <a:pt x="1319296" y="820371"/>
                </a:moveTo>
                <a:cubicBezTo>
                  <a:pt x="1421680" y="872109"/>
                  <a:pt x="1548101" y="905226"/>
                  <a:pt x="1681342" y="933268"/>
                </a:cubicBezTo>
                <a:cubicBezTo>
                  <a:pt x="1683167" y="931988"/>
                  <a:pt x="1684512" y="930751"/>
                  <a:pt x="1686338" y="929471"/>
                </a:cubicBezTo>
                <a:cubicBezTo>
                  <a:pt x="1563998" y="893197"/>
                  <a:pt x="1441635" y="856646"/>
                  <a:pt x="1319296" y="820371"/>
                </a:cubicBezTo>
                <a:close/>
                <a:moveTo>
                  <a:pt x="7894848" y="858"/>
                </a:moveTo>
                <a:cubicBezTo>
                  <a:pt x="7906700" y="3455"/>
                  <a:pt x="7910528" y="8436"/>
                  <a:pt x="7907341" y="16271"/>
                </a:cubicBezTo>
                <a:cubicBezTo>
                  <a:pt x="7902882" y="26177"/>
                  <a:pt x="7893520" y="35394"/>
                  <a:pt x="7882642" y="43904"/>
                </a:cubicBezTo>
                <a:cubicBezTo>
                  <a:pt x="7831903" y="83897"/>
                  <a:pt x="7856047" y="94090"/>
                  <a:pt x="7927648" y="93123"/>
                </a:cubicBezTo>
                <a:cubicBezTo>
                  <a:pt x="7991511" y="92274"/>
                  <a:pt x="8055318" y="85274"/>
                  <a:pt x="8119655" y="78787"/>
                </a:cubicBezTo>
                <a:cubicBezTo>
                  <a:pt x="8151329" y="75447"/>
                  <a:pt x="8152942" y="77265"/>
                  <a:pt x="8141786" y="93635"/>
                </a:cubicBezTo>
                <a:cubicBezTo>
                  <a:pt x="8123815" y="120677"/>
                  <a:pt x="8122595" y="145410"/>
                  <a:pt x="8151055" y="166138"/>
                </a:cubicBezTo>
                <a:cubicBezTo>
                  <a:pt x="8157767" y="170866"/>
                  <a:pt x="8162605" y="176318"/>
                  <a:pt x="8160811" y="183471"/>
                </a:cubicBezTo>
                <a:cubicBezTo>
                  <a:pt x="8152723" y="212724"/>
                  <a:pt x="8169841" y="236686"/>
                  <a:pt x="8187466" y="260884"/>
                </a:cubicBezTo>
                <a:cubicBezTo>
                  <a:pt x="8217175" y="301371"/>
                  <a:pt x="8254836" y="338641"/>
                  <a:pt x="8295790" y="374783"/>
                </a:cubicBezTo>
                <a:cubicBezTo>
                  <a:pt x="8324664" y="400232"/>
                  <a:pt x="8342922" y="431650"/>
                  <a:pt x="8406170" y="440370"/>
                </a:cubicBezTo>
                <a:cubicBezTo>
                  <a:pt x="8421364" y="442394"/>
                  <a:pt x="8426373" y="449790"/>
                  <a:pt x="8420903" y="459225"/>
                </a:cubicBezTo>
                <a:cubicBezTo>
                  <a:pt x="8402820" y="490474"/>
                  <a:pt x="8417534" y="514648"/>
                  <a:pt x="8450800" y="534955"/>
                </a:cubicBezTo>
                <a:cubicBezTo>
                  <a:pt x="8462563" y="542037"/>
                  <a:pt x="8458146" y="546902"/>
                  <a:pt x="8442097" y="551669"/>
                </a:cubicBezTo>
                <a:cubicBezTo>
                  <a:pt x="8423667" y="556925"/>
                  <a:pt x="8409328" y="564619"/>
                  <a:pt x="8398067" y="574282"/>
                </a:cubicBezTo>
                <a:cubicBezTo>
                  <a:pt x="8379577" y="589897"/>
                  <a:pt x="8370872" y="606612"/>
                  <a:pt x="8363634" y="623477"/>
                </a:cubicBezTo>
                <a:cubicBezTo>
                  <a:pt x="8352394" y="649929"/>
                  <a:pt x="8339133" y="675439"/>
                  <a:pt x="8295388" y="695789"/>
                </a:cubicBezTo>
                <a:cubicBezTo>
                  <a:pt x="8282368" y="701969"/>
                  <a:pt x="8271923" y="709882"/>
                  <a:pt x="8260972" y="717559"/>
                </a:cubicBezTo>
                <a:cubicBezTo>
                  <a:pt x="8264466" y="724248"/>
                  <a:pt x="8273101" y="728807"/>
                  <a:pt x="8289132" y="729358"/>
                </a:cubicBezTo>
                <a:cubicBezTo>
                  <a:pt x="8391169" y="732995"/>
                  <a:pt x="8386647" y="769770"/>
                  <a:pt x="8387346" y="810845"/>
                </a:cubicBezTo>
                <a:cubicBezTo>
                  <a:pt x="8388418" y="861681"/>
                  <a:pt x="8330862" y="890238"/>
                  <a:pt x="8259532" y="916368"/>
                </a:cubicBezTo>
                <a:cubicBezTo>
                  <a:pt x="8235122" y="925226"/>
                  <a:pt x="8199529" y="928071"/>
                  <a:pt x="8191769" y="950020"/>
                </a:cubicBezTo>
                <a:cubicBezTo>
                  <a:pt x="8234379" y="966427"/>
                  <a:pt x="8282955" y="945934"/>
                  <a:pt x="8327664" y="947606"/>
                </a:cubicBezTo>
                <a:cubicBezTo>
                  <a:pt x="8364609" y="949119"/>
                  <a:pt x="8424473" y="941347"/>
                  <a:pt x="8378206" y="982626"/>
                </a:cubicBezTo>
                <a:cubicBezTo>
                  <a:pt x="8364736" y="994722"/>
                  <a:pt x="8382242" y="1001021"/>
                  <a:pt x="8400605" y="1000529"/>
                </a:cubicBezTo>
                <a:cubicBezTo>
                  <a:pt x="8549357" y="995586"/>
                  <a:pt x="8487684" y="1076555"/>
                  <a:pt x="8538706" y="1111533"/>
                </a:cubicBezTo>
                <a:cubicBezTo>
                  <a:pt x="8553092" y="1120905"/>
                  <a:pt x="8540810" y="1141011"/>
                  <a:pt x="8520556" y="1147547"/>
                </a:cubicBezTo>
                <a:cubicBezTo>
                  <a:pt x="8392015" y="1189611"/>
                  <a:pt x="8380569" y="1263373"/>
                  <a:pt x="8322605" y="1331423"/>
                </a:cubicBezTo>
                <a:cubicBezTo>
                  <a:pt x="8393509" y="1350105"/>
                  <a:pt x="8476647" y="1348124"/>
                  <a:pt x="8552563" y="1357692"/>
                </a:cubicBezTo>
                <a:cubicBezTo>
                  <a:pt x="8631413" y="1367560"/>
                  <a:pt x="8632510" y="1380057"/>
                  <a:pt x="8572872" y="1434543"/>
                </a:cubicBezTo>
                <a:cubicBezTo>
                  <a:pt x="8740108" y="1430496"/>
                  <a:pt x="8740108" y="1430496"/>
                  <a:pt x="8695911" y="1511890"/>
                </a:cubicBezTo>
                <a:cubicBezTo>
                  <a:pt x="8766152" y="1509223"/>
                  <a:pt x="8835070" y="1574251"/>
                  <a:pt x="8873147" y="1634187"/>
                </a:cubicBezTo>
                <a:lnTo>
                  <a:pt x="8884645" y="1656272"/>
                </a:lnTo>
                <a:lnTo>
                  <a:pt x="8884254" y="1659075"/>
                </a:lnTo>
                <a:cubicBezTo>
                  <a:pt x="8882795" y="1672543"/>
                  <a:pt x="8881198" y="1691773"/>
                  <a:pt x="8879232" y="1711097"/>
                </a:cubicBezTo>
                <a:lnTo>
                  <a:pt x="8877347" y="1727504"/>
                </a:lnTo>
                <a:lnTo>
                  <a:pt x="8865337" y="1725923"/>
                </a:lnTo>
                <a:cubicBezTo>
                  <a:pt x="8855639" y="1721668"/>
                  <a:pt x="8848716" y="1720054"/>
                  <a:pt x="8843722" y="1720152"/>
                </a:cubicBezTo>
                <a:cubicBezTo>
                  <a:pt x="8828739" y="1720444"/>
                  <a:pt x="8831115" y="1736133"/>
                  <a:pt x="8828004" y="1742073"/>
                </a:cubicBezTo>
                <a:cubicBezTo>
                  <a:pt x="8817547" y="1760900"/>
                  <a:pt x="8843589" y="1770647"/>
                  <a:pt x="8861127" y="1782820"/>
                </a:cubicBezTo>
                <a:cubicBezTo>
                  <a:pt x="8867694" y="1787281"/>
                  <a:pt x="8872382" y="1766445"/>
                  <a:pt x="8875975" y="1739445"/>
                </a:cubicBezTo>
                <a:lnTo>
                  <a:pt x="8877347" y="1727504"/>
                </a:lnTo>
                <a:lnTo>
                  <a:pt x="8891365" y="1729349"/>
                </a:lnTo>
                <a:lnTo>
                  <a:pt x="8891294" y="1750579"/>
                </a:lnTo>
                <a:cubicBezTo>
                  <a:pt x="8890576" y="1802412"/>
                  <a:pt x="8887485" y="1854103"/>
                  <a:pt x="8879895" y="1858687"/>
                </a:cubicBezTo>
                <a:cubicBezTo>
                  <a:pt x="8799411" y="1907447"/>
                  <a:pt x="8858072" y="1996322"/>
                  <a:pt x="8700018" y="2022228"/>
                </a:cubicBezTo>
                <a:cubicBezTo>
                  <a:pt x="8628887" y="2034069"/>
                  <a:pt x="8597252" y="2070985"/>
                  <a:pt x="8546517" y="2094468"/>
                </a:cubicBezTo>
                <a:cubicBezTo>
                  <a:pt x="8369592" y="2175758"/>
                  <a:pt x="8254890" y="2270617"/>
                  <a:pt x="8208310" y="2391116"/>
                </a:cubicBezTo>
                <a:cubicBezTo>
                  <a:pt x="8195251" y="2424444"/>
                  <a:pt x="8137916" y="2455501"/>
                  <a:pt x="8101924" y="2486924"/>
                </a:cubicBezTo>
                <a:cubicBezTo>
                  <a:pt x="8122498" y="2506105"/>
                  <a:pt x="8219539" y="2452814"/>
                  <a:pt x="8188722" y="2510086"/>
                </a:cubicBezTo>
                <a:cubicBezTo>
                  <a:pt x="8165388" y="2553270"/>
                  <a:pt x="8098391" y="2584616"/>
                  <a:pt x="8035596" y="2614194"/>
                </a:cubicBezTo>
                <a:cubicBezTo>
                  <a:pt x="7963481" y="2647947"/>
                  <a:pt x="7883214" y="2677100"/>
                  <a:pt x="7854509" y="2730830"/>
                </a:cubicBezTo>
                <a:cubicBezTo>
                  <a:pt x="7848249" y="2742293"/>
                  <a:pt x="6341566" y="3671513"/>
                  <a:pt x="4141410" y="3763614"/>
                </a:cubicBezTo>
                <a:cubicBezTo>
                  <a:pt x="3781875" y="3778662"/>
                  <a:pt x="2353277" y="3737838"/>
                  <a:pt x="2161737" y="3718831"/>
                </a:cubicBezTo>
                <a:cubicBezTo>
                  <a:pt x="1964811" y="3699179"/>
                  <a:pt x="1793107" y="3646810"/>
                  <a:pt x="1591600" y="3635674"/>
                </a:cubicBezTo>
                <a:cubicBezTo>
                  <a:pt x="1485018" y="3629919"/>
                  <a:pt x="1381185" y="3611329"/>
                  <a:pt x="1390654" y="3531585"/>
                </a:cubicBezTo>
                <a:cubicBezTo>
                  <a:pt x="1393510" y="3508948"/>
                  <a:pt x="1364047" y="3493344"/>
                  <a:pt x="1320867" y="3503571"/>
                </a:cubicBezTo>
                <a:cubicBezTo>
                  <a:pt x="1239265" y="3523046"/>
                  <a:pt x="1198946" y="3494124"/>
                  <a:pt x="1150681" y="3474015"/>
                </a:cubicBezTo>
                <a:cubicBezTo>
                  <a:pt x="1065213" y="3438422"/>
                  <a:pt x="982868" y="3399757"/>
                  <a:pt x="851974" y="3403971"/>
                </a:cubicBezTo>
                <a:cubicBezTo>
                  <a:pt x="873994" y="3367898"/>
                  <a:pt x="917237" y="3369420"/>
                  <a:pt x="956780" y="3372944"/>
                </a:cubicBezTo>
                <a:cubicBezTo>
                  <a:pt x="1061276" y="3382521"/>
                  <a:pt x="1164043" y="3394488"/>
                  <a:pt x="1268515" y="3403788"/>
                </a:cubicBezTo>
                <a:cubicBezTo>
                  <a:pt x="1336376" y="3409863"/>
                  <a:pt x="1404651" y="3420660"/>
                  <a:pt x="1492884" y="3399484"/>
                </a:cubicBezTo>
                <a:cubicBezTo>
                  <a:pt x="1410006" y="3338199"/>
                  <a:pt x="1277736" y="3337777"/>
                  <a:pt x="1169657" y="3325996"/>
                </a:cubicBezTo>
                <a:cubicBezTo>
                  <a:pt x="1034677" y="3311259"/>
                  <a:pt x="951965" y="3268429"/>
                  <a:pt x="853866" y="3221353"/>
                </a:cubicBezTo>
                <a:cubicBezTo>
                  <a:pt x="950752" y="3199416"/>
                  <a:pt x="1014418" y="3234964"/>
                  <a:pt x="1090648" y="3226034"/>
                </a:cubicBezTo>
                <a:cubicBezTo>
                  <a:pt x="1094340" y="3218434"/>
                  <a:pt x="1100169" y="3207568"/>
                  <a:pt x="1099183" y="3207375"/>
                </a:cubicBezTo>
                <a:cubicBezTo>
                  <a:pt x="971072" y="3188118"/>
                  <a:pt x="907890" y="3136018"/>
                  <a:pt x="882137" y="3068880"/>
                </a:cubicBezTo>
                <a:cubicBezTo>
                  <a:pt x="868924" y="3034221"/>
                  <a:pt x="822286" y="3027121"/>
                  <a:pt x="776145" y="3014660"/>
                </a:cubicBezTo>
                <a:cubicBezTo>
                  <a:pt x="613874" y="2970419"/>
                  <a:pt x="443486" y="2933046"/>
                  <a:pt x="307191" y="2864697"/>
                </a:cubicBezTo>
                <a:cubicBezTo>
                  <a:pt x="457123" y="2862170"/>
                  <a:pt x="581367" y="2903594"/>
                  <a:pt x="743379" y="2911759"/>
                </a:cubicBezTo>
                <a:cubicBezTo>
                  <a:pt x="608349" y="2835743"/>
                  <a:pt x="439124" y="2806104"/>
                  <a:pt x="284020" y="2766269"/>
                </a:cubicBezTo>
                <a:cubicBezTo>
                  <a:pt x="213164" y="2748143"/>
                  <a:pt x="147010" y="2722889"/>
                  <a:pt x="63190" y="2717094"/>
                </a:cubicBezTo>
                <a:cubicBezTo>
                  <a:pt x="33455" y="2714947"/>
                  <a:pt x="-16425" y="2709531"/>
                  <a:pt x="5340" y="2681595"/>
                </a:cubicBezTo>
                <a:cubicBezTo>
                  <a:pt x="23652" y="2658441"/>
                  <a:pt x="63627" y="2661368"/>
                  <a:pt x="100237" y="2664591"/>
                </a:cubicBezTo>
                <a:cubicBezTo>
                  <a:pt x="188123" y="2672547"/>
                  <a:pt x="277551" y="2664977"/>
                  <a:pt x="394328" y="2654447"/>
                </a:cubicBezTo>
                <a:cubicBezTo>
                  <a:pt x="290057" y="2592242"/>
                  <a:pt x="112140" y="2629127"/>
                  <a:pt x="21491" y="2562088"/>
                </a:cubicBezTo>
                <a:cubicBezTo>
                  <a:pt x="125636" y="2540073"/>
                  <a:pt x="208727" y="2559644"/>
                  <a:pt x="294268" y="2557453"/>
                </a:cubicBezTo>
                <a:cubicBezTo>
                  <a:pt x="371589" y="2555423"/>
                  <a:pt x="389695" y="2540961"/>
                  <a:pt x="367847" y="2501743"/>
                </a:cubicBezTo>
                <a:cubicBezTo>
                  <a:pt x="333905" y="2440640"/>
                  <a:pt x="373328" y="2404160"/>
                  <a:pt x="486858" y="2411824"/>
                </a:cubicBezTo>
                <a:cubicBezTo>
                  <a:pt x="592120" y="2419095"/>
                  <a:pt x="600599" y="2394285"/>
                  <a:pt x="570008" y="2360312"/>
                </a:cubicBezTo>
                <a:cubicBezTo>
                  <a:pt x="525457" y="2310774"/>
                  <a:pt x="567057" y="2265987"/>
                  <a:pt x="594400" y="2218813"/>
                </a:cubicBezTo>
                <a:cubicBezTo>
                  <a:pt x="635581" y="2147198"/>
                  <a:pt x="612469" y="2115647"/>
                  <a:pt x="505675" y="2074370"/>
                </a:cubicBezTo>
                <a:cubicBezTo>
                  <a:pt x="445534" y="2051386"/>
                  <a:pt x="381431" y="2032947"/>
                  <a:pt x="295650" y="2015851"/>
                </a:cubicBezTo>
                <a:cubicBezTo>
                  <a:pt x="487251" y="1985881"/>
                  <a:pt x="281423" y="1958614"/>
                  <a:pt x="346760" y="1924896"/>
                </a:cubicBezTo>
                <a:cubicBezTo>
                  <a:pt x="481788" y="1901571"/>
                  <a:pt x="600623" y="1980687"/>
                  <a:pt x="783461" y="1939173"/>
                </a:cubicBezTo>
                <a:cubicBezTo>
                  <a:pt x="547912" y="1882335"/>
                  <a:pt x="287006" y="1807013"/>
                  <a:pt x="112183" y="1719100"/>
                </a:cubicBezTo>
                <a:cubicBezTo>
                  <a:pt x="148588" y="1692398"/>
                  <a:pt x="188462" y="1710725"/>
                  <a:pt x="219936" y="1699568"/>
                </a:cubicBezTo>
                <a:cubicBezTo>
                  <a:pt x="218006" y="1694140"/>
                  <a:pt x="220184" y="1685834"/>
                  <a:pt x="214196" y="1683841"/>
                </a:cubicBezTo>
                <a:cubicBezTo>
                  <a:pt x="85284" y="1638910"/>
                  <a:pt x="83720" y="1637648"/>
                  <a:pt x="212296" y="1584947"/>
                </a:cubicBezTo>
                <a:cubicBezTo>
                  <a:pt x="257172" y="1566456"/>
                  <a:pt x="252206" y="1554019"/>
                  <a:pt x="226108" y="1538121"/>
                </a:cubicBezTo>
                <a:cubicBezTo>
                  <a:pt x="207682" y="1526866"/>
                  <a:pt x="185078" y="1517656"/>
                  <a:pt x="192710" y="1488723"/>
                </a:cubicBezTo>
                <a:cubicBezTo>
                  <a:pt x="268435" y="1518175"/>
                  <a:pt x="624154" y="1547955"/>
                  <a:pt x="685843" y="1538903"/>
                </a:cubicBezTo>
                <a:cubicBezTo>
                  <a:pt x="755173" y="1528619"/>
                  <a:pt x="994201" y="1520231"/>
                  <a:pt x="1067153" y="1523622"/>
                </a:cubicBezTo>
                <a:cubicBezTo>
                  <a:pt x="1063138" y="1522015"/>
                  <a:pt x="1059122" y="1520410"/>
                  <a:pt x="1055106" y="1518803"/>
                </a:cubicBezTo>
                <a:cubicBezTo>
                  <a:pt x="983007" y="1486514"/>
                  <a:pt x="909946" y="1454310"/>
                  <a:pt x="864245" y="1408231"/>
                </a:cubicBezTo>
                <a:cubicBezTo>
                  <a:pt x="862153" y="1406456"/>
                  <a:pt x="861045" y="1404874"/>
                  <a:pt x="856768" y="1405809"/>
                </a:cubicBezTo>
                <a:cubicBezTo>
                  <a:pt x="819307" y="1414974"/>
                  <a:pt x="822846" y="1400112"/>
                  <a:pt x="821342" y="1388491"/>
                </a:cubicBezTo>
                <a:cubicBezTo>
                  <a:pt x="819813" y="1376592"/>
                  <a:pt x="812736" y="1367699"/>
                  <a:pt x="784954" y="1371257"/>
                </a:cubicBezTo>
                <a:cubicBezTo>
                  <a:pt x="783512" y="1371384"/>
                  <a:pt x="781566" y="1371274"/>
                  <a:pt x="779619" y="1371165"/>
                </a:cubicBezTo>
                <a:cubicBezTo>
                  <a:pt x="766469" y="1370361"/>
                  <a:pt x="722835" y="1342290"/>
                  <a:pt x="728571" y="1335910"/>
                </a:cubicBezTo>
                <a:cubicBezTo>
                  <a:pt x="741389" y="1321912"/>
                  <a:pt x="726409" y="1316791"/>
                  <a:pt x="713734" y="1310348"/>
                </a:cubicBezTo>
                <a:cubicBezTo>
                  <a:pt x="696009" y="1301550"/>
                  <a:pt x="678333" y="1293308"/>
                  <a:pt x="659695" y="1285149"/>
                </a:cubicBezTo>
                <a:cubicBezTo>
                  <a:pt x="641562" y="1277227"/>
                  <a:pt x="622997" y="1269901"/>
                  <a:pt x="604409" y="1262299"/>
                </a:cubicBezTo>
                <a:cubicBezTo>
                  <a:pt x="561305" y="1256847"/>
                  <a:pt x="517819" y="1252549"/>
                  <a:pt x="472556" y="1250086"/>
                </a:cubicBezTo>
                <a:cubicBezTo>
                  <a:pt x="438951" y="1247999"/>
                  <a:pt x="401379" y="1244860"/>
                  <a:pt x="382690" y="1214040"/>
                </a:cubicBezTo>
                <a:cubicBezTo>
                  <a:pt x="418096" y="1214570"/>
                  <a:pt x="453575" y="1215933"/>
                  <a:pt x="489053" y="1217296"/>
                </a:cubicBezTo>
                <a:cubicBezTo>
                  <a:pt x="454954" y="1204059"/>
                  <a:pt x="421816" y="1190737"/>
                  <a:pt x="390047" y="1176456"/>
                </a:cubicBezTo>
                <a:cubicBezTo>
                  <a:pt x="363810" y="1164487"/>
                  <a:pt x="342232" y="1150431"/>
                  <a:pt x="333292" y="1131347"/>
                </a:cubicBezTo>
                <a:cubicBezTo>
                  <a:pt x="330930" y="1126518"/>
                  <a:pt x="329025" y="1121368"/>
                  <a:pt x="337841" y="1116956"/>
                </a:cubicBezTo>
                <a:cubicBezTo>
                  <a:pt x="347569" y="1111905"/>
                  <a:pt x="355552" y="1114562"/>
                  <a:pt x="363031" y="1116984"/>
                </a:cubicBezTo>
                <a:cubicBezTo>
                  <a:pt x="393929" y="1126864"/>
                  <a:pt x="425283" y="1136425"/>
                  <a:pt x="455724" y="1146625"/>
                </a:cubicBezTo>
                <a:cubicBezTo>
                  <a:pt x="496146" y="1160147"/>
                  <a:pt x="536111" y="1173989"/>
                  <a:pt x="576050" y="1187553"/>
                </a:cubicBezTo>
                <a:cubicBezTo>
                  <a:pt x="519650" y="1157524"/>
                  <a:pt x="457798" y="1131612"/>
                  <a:pt x="391358" y="1108621"/>
                </a:cubicBezTo>
                <a:cubicBezTo>
                  <a:pt x="343386" y="1091844"/>
                  <a:pt x="295414" y="1075067"/>
                  <a:pt x="258466" y="1051446"/>
                </a:cubicBezTo>
                <a:cubicBezTo>
                  <a:pt x="239512" y="1039678"/>
                  <a:pt x="230024" y="1025400"/>
                  <a:pt x="227119" y="1008864"/>
                </a:cubicBezTo>
                <a:cubicBezTo>
                  <a:pt x="226729" y="1004421"/>
                  <a:pt x="227253" y="999338"/>
                  <a:pt x="237176" y="996508"/>
                </a:cubicBezTo>
                <a:cubicBezTo>
                  <a:pt x="247123" y="993956"/>
                  <a:pt x="253208" y="997060"/>
                  <a:pt x="257395" y="1000610"/>
                </a:cubicBezTo>
                <a:cubicBezTo>
                  <a:pt x="262111" y="1004674"/>
                  <a:pt x="267716" y="1007820"/>
                  <a:pt x="275649" y="1009921"/>
                </a:cubicBezTo>
                <a:cubicBezTo>
                  <a:pt x="345186" y="1029563"/>
                  <a:pt x="406508" y="1054962"/>
                  <a:pt x="469199" y="1079402"/>
                </a:cubicBezTo>
                <a:cubicBezTo>
                  <a:pt x="558968" y="1114336"/>
                  <a:pt x="647368" y="1150231"/>
                  <a:pt x="753033" y="1173138"/>
                </a:cubicBezTo>
                <a:cubicBezTo>
                  <a:pt x="793015" y="1181661"/>
                  <a:pt x="834292" y="1188391"/>
                  <a:pt x="865682" y="1187316"/>
                </a:cubicBezTo>
                <a:cubicBezTo>
                  <a:pt x="750261" y="1147076"/>
                  <a:pt x="641375" y="1104025"/>
                  <a:pt x="543487" y="1053852"/>
                </a:cubicBezTo>
                <a:cubicBezTo>
                  <a:pt x="444589" y="1003208"/>
                  <a:pt x="357848" y="947579"/>
                  <a:pt x="295297" y="880592"/>
                </a:cubicBezTo>
                <a:cubicBezTo>
                  <a:pt x="288871" y="873601"/>
                  <a:pt x="284873" y="866676"/>
                  <a:pt x="264758" y="869281"/>
                </a:cubicBezTo>
                <a:cubicBezTo>
                  <a:pt x="255650" y="870360"/>
                  <a:pt x="252375" y="866170"/>
                  <a:pt x="254388" y="861516"/>
                </a:cubicBezTo>
                <a:cubicBezTo>
                  <a:pt x="266992" y="828509"/>
                  <a:pt x="236853" y="810726"/>
                  <a:pt x="190786" y="799099"/>
                </a:cubicBezTo>
                <a:cubicBezTo>
                  <a:pt x="176408" y="795324"/>
                  <a:pt x="175031" y="790688"/>
                  <a:pt x="184973" y="782539"/>
                </a:cubicBezTo>
                <a:cubicBezTo>
                  <a:pt x="198516" y="771277"/>
                  <a:pt x="196123" y="760574"/>
                  <a:pt x="187530" y="750974"/>
                </a:cubicBezTo>
                <a:cubicBezTo>
                  <a:pt x="182644" y="744967"/>
                  <a:pt x="176339" y="739364"/>
                  <a:pt x="170996" y="733676"/>
                </a:cubicBezTo>
                <a:cubicBezTo>
                  <a:pt x="167290" y="730083"/>
                  <a:pt x="161157" y="726424"/>
                  <a:pt x="169444" y="721499"/>
                </a:cubicBezTo>
                <a:cubicBezTo>
                  <a:pt x="177298" y="717172"/>
                  <a:pt x="185665" y="718676"/>
                  <a:pt x="193501" y="719668"/>
                </a:cubicBezTo>
                <a:cubicBezTo>
                  <a:pt x="231170" y="723917"/>
                  <a:pt x="254043" y="736181"/>
                  <a:pt x="265436" y="755609"/>
                </a:cubicBezTo>
                <a:cubicBezTo>
                  <a:pt x="273963" y="769971"/>
                  <a:pt x="281726" y="770130"/>
                  <a:pt x="302333" y="756567"/>
                </a:cubicBezTo>
                <a:cubicBezTo>
                  <a:pt x="317894" y="746247"/>
                  <a:pt x="332387" y="745814"/>
                  <a:pt x="346481" y="751853"/>
                </a:cubicBezTo>
                <a:cubicBezTo>
                  <a:pt x="354007" y="754830"/>
                  <a:pt x="358771" y="759448"/>
                  <a:pt x="364449" y="763428"/>
                </a:cubicBezTo>
                <a:cubicBezTo>
                  <a:pt x="392910" y="784156"/>
                  <a:pt x="422762" y="804202"/>
                  <a:pt x="467363" y="815678"/>
                </a:cubicBezTo>
                <a:cubicBezTo>
                  <a:pt x="487199" y="820933"/>
                  <a:pt x="508355" y="824672"/>
                  <a:pt x="537693" y="816781"/>
                </a:cubicBezTo>
                <a:cubicBezTo>
                  <a:pt x="518386" y="812039"/>
                  <a:pt x="499567" y="812852"/>
                  <a:pt x="482019" y="811593"/>
                </a:cubicBezTo>
                <a:cubicBezTo>
                  <a:pt x="464472" y="810335"/>
                  <a:pt x="454949" y="806693"/>
                  <a:pt x="467050" y="795557"/>
                </a:cubicBezTo>
                <a:cubicBezTo>
                  <a:pt x="473772" y="789371"/>
                  <a:pt x="472878" y="784693"/>
                  <a:pt x="465734" y="780562"/>
                </a:cubicBezTo>
                <a:cubicBezTo>
                  <a:pt x="442763" y="767188"/>
                  <a:pt x="430336" y="747011"/>
                  <a:pt x="384526" y="749353"/>
                </a:cubicBezTo>
                <a:cubicBezTo>
                  <a:pt x="382123" y="749564"/>
                  <a:pt x="379622" y="748664"/>
                  <a:pt x="377146" y="748041"/>
                </a:cubicBezTo>
                <a:cubicBezTo>
                  <a:pt x="367744" y="745789"/>
                  <a:pt x="357358" y="743342"/>
                  <a:pt x="360089" y="735827"/>
                </a:cubicBezTo>
                <a:cubicBezTo>
                  <a:pt x="363301" y="728269"/>
                  <a:pt x="375652" y="725506"/>
                  <a:pt x="386634" y="723703"/>
                </a:cubicBezTo>
                <a:cubicBezTo>
                  <a:pt x="414823" y="719269"/>
                  <a:pt x="437543" y="724271"/>
                  <a:pt x="459375" y="730191"/>
                </a:cubicBezTo>
                <a:cubicBezTo>
                  <a:pt x="512487" y="744837"/>
                  <a:pt x="556932" y="765561"/>
                  <a:pt x="603200" y="785006"/>
                </a:cubicBezTo>
                <a:cubicBezTo>
                  <a:pt x="672604" y="814173"/>
                  <a:pt x="734250" y="848778"/>
                  <a:pt x="810521" y="873425"/>
                </a:cubicBezTo>
                <a:cubicBezTo>
                  <a:pt x="1037317" y="946423"/>
                  <a:pt x="1260943" y="1021938"/>
                  <a:pt x="1494102" y="1090180"/>
                </a:cubicBezTo>
                <a:cubicBezTo>
                  <a:pt x="1580109" y="1115371"/>
                  <a:pt x="1667892" y="1138728"/>
                  <a:pt x="1756565" y="1161167"/>
                </a:cubicBezTo>
                <a:cubicBezTo>
                  <a:pt x="1756899" y="1159458"/>
                  <a:pt x="1757282" y="1158305"/>
                  <a:pt x="1757592" y="1156319"/>
                </a:cubicBezTo>
                <a:cubicBezTo>
                  <a:pt x="1757470" y="1154931"/>
                  <a:pt x="1757324" y="1153264"/>
                  <a:pt x="1757202" y="1151876"/>
                </a:cubicBezTo>
                <a:cubicBezTo>
                  <a:pt x="1694452" y="1137796"/>
                  <a:pt x="1632540" y="1122242"/>
                  <a:pt x="1572453" y="1105409"/>
                </a:cubicBezTo>
                <a:cubicBezTo>
                  <a:pt x="1424942" y="1063789"/>
                  <a:pt x="1288864" y="1014450"/>
                  <a:pt x="1171972" y="951953"/>
                </a:cubicBezTo>
                <a:cubicBezTo>
                  <a:pt x="1162328" y="946924"/>
                  <a:pt x="1152112" y="946421"/>
                  <a:pt x="1137334" y="949118"/>
                </a:cubicBezTo>
                <a:cubicBezTo>
                  <a:pt x="1089682" y="958058"/>
                  <a:pt x="1074050" y="951035"/>
                  <a:pt x="1081493" y="925476"/>
                </a:cubicBezTo>
                <a:cubicBezTo>
                  <a:pt x="1083360" y="919155"/>
                  <a:pt x="1083403" y="914115"/>
                  <a:pt x="1074768" y="909555"/>
                </a:cubicBezTo>
                <a:cubicBezTo>
                  <a:pt x="1036165" y="889158"/>
                  <a:pt x="995714" y="869763"/>
                  <a:pt x="952019" y="852050"/>
                </a:cubicBezTo>
                <a:cubicBezTo>
                  <a:pt x="871170" y="819410"/>
                  <a:pt x="784821" y="790332"/>
                  <a:pt x="709017" y="754450"/>
                </a:cubicBezTo>
                <a:cubicBezTo>
                  <a:pt x="686747" y="743533"/>
                  <a:pt x="669617" y="730485"/>
                  <a:pt x="659046" y="714902"/>
                </a:cubicBezTo>
                <a:cubicBezTo>
                  <a:pt x="655674" y="709602"/>
                  <a:pt x="653624" y="702786"/>
                  <a:pt x="664793" y="697608"/>
                </a:cubicBezTo>
                <a:cubicBezTo>
                  <a:pt x="675483" y="692472"/>
                  <a:pt x="684069" y="696476"/>
                  <a:pt x="692052" y="699133"/>
                </a:cubicBezTo>
                <a:cubicBezTo>
                  <a:pt x="725451" y="709913"/>
                  <a:pt x="759355" y="720929"/>
                  <a:pt x="792779" y="731987"/>
                </a:cubicBezTo>
                <a:cubicBezTo>
                  <a:pt x="826682" y="743003"/>
                  <a:pt x="860155" y="754616"/>
                  <a:pt x="895574" y="766338"/>
                </a:cubicBezTo>
                <a:cubicBezTo>
                  <a:pt x="897416" y="759741"/>
                  <a:pt x="890085" y="758985"/>
                  <a:pt x="886044" y="757101"/>
                </a:cubicBezTo>
                <a:cubicBezTo>
                  <a:pt x="828975" y="730489"/>
                  <a:pt x="766861" y="707118"/>
                  <a:pt x="702924" y="685027"/>
                </a:cubicBezTo>
                <a:cubicBezTo>
                  <a:pt x="653460" y="667821"/>
                  <a:pt x="605342" y="649378"/>
                  <a:pt x="571540" y="622962"/>
                </a:cubicBezTo>
                <a:cubicBezTo>
                  <a:pt x="558524" y="612632"/>
                  <a:pt x="551227" y="601239"/>
                  <a:pt x="552940" y="587657"/>
                </a:cubicBezTo>
                <a:cubicBezTo>
                  <a:pt x="553537" y="583407"/>
                  <a:pt x="554132" y="579157"/>
                  <a:pt x="563623" y="576925"/>
                </a:cubicBezTo>
                <a:cubicBezTo>
                  <a:pt x="571217" y="575139"/>
                  <a:pt x="576243" y="577216"/>
                  <a:pt x="580332" y="579656"/>
                </a:cubicBezTo>
                <a:cubicBezTo>
                  <a:pt x="587500" y="584063"/>
                  <a:pt x="594668" y="588471"/>
                  <a:pt x="604623" y="591516"/>
                </a:cubicBezTo>
                <a:cubicBezTo>
                  <a:pt x="664350" y="609779"/>
                  <a:pt x="720426" y="630601"/>
                  <a:pt x="775136" y="652383"/>
                </a:cubicBezTo>
                <a:cubicBezTo>
                  <a:pt x="864952" y="687874"/>
                  <a:pt x="953882" y="724283"/>
                  <a:pt x="1057795" y="749301"/>
                </a:cubicBezTo>
                <a:cubicBezTo>
                  <a:pt x="1096889" y="758742"/>
                  <a:pt x="1137304" y="766668"/>
                  <a:pt x="1183454" y="768213"/>
                </a:cubicBezTo>
                <a:cubicBezTo>
                  <a:pt x="1181768" y="765563"/>
                  <a:pt x="1178737" y="764150"/>
                  <a:pt x="1175732" y="763015"/>
                </a:cubicBezTo>
                <a:cubicBezTo>
                  <a:pt x="1075170" y="726508"/>
                  <a:pt x="977850" y="688319"/>
                  <a:pt x="888743" y="644370"/>
                </a:cubicBezTo>
                <a:cubicBezTo>
                  <a:pt x="778881" y="590211"/>
                  <a:pt x="683912" y="529148"/>
                  <a:pt x="615490" y="455960"/>
                </a:cubicBezTo>
                <a:cubicBezTo>
                  <a:pt x="612312" y="452882"/>
                  <a:pt x="610122" y="449996"/>
                  <a:pt x="602432" y="450671"/>
                </a:cubicBezTo>
                <a:cubicBezTo>
                  <a:pt x="582748" y="452678"/>
                  <a:pt x="580338" y="447293"/>
                  <a:pt x="582418" y="437876"/>
                </a:cubicBezTo>
                <a:cubicBezTo>
                  <a:pt x="588134" y="414707"/>
                  <a:pt x="573498" y="396964"/>
                  <a:pt x="539211" y="387101"/>
                </a:cubicBezTo>
                <a:cubicBezTo>
                  <a:pt x="514350" y="379769"/>
                  <a:pt x="493430" y="373210"/>
                  <a:pt x="519748" y="352990"/>
                </a:cubicBezTo>
                <a:cubicBezTo>
                  <a:pt x="526113" y="348234"/>
                  <a:pt x="523173" y="342336"/>
                  <a:pt x="520282" y="336993"/>
                </a:cubicBezTo>
                <a:cubicBezTo>
                  <a:pt x="516186" y="328957"/>
                  <a:pt x="507910" y="322968"/>
                  <a:pt x="498650" y="316785"/>
                </a:cubicBezTo>
                <a:cubicBezTo>
                  <a:pt x="493501" y="313319"/>
                  <a:pt x="487271" y="308549"/>
                  <a:pt x="493610" y="303515"/>
                </a:cubicBezTo>
                <a:cubicBezTo>
                  <a:pt x="500838" y="297564"/>
                  <a:pt x="511247" y="300288"/>
                  <a:pt x="519565" y="301237"/>
                </a:cubicBezTo>
                <a:cubicBezTo>
                  <a:pt x="557715" y="305444"/>
                  <a:pt x="581118" y="318221"/>
                  <a:pt x="592560" y="338204"/>
                </a:cubicBezTo>
                <a:cubicBezTo>
                  <a:pt x="599979" y="350985"/>
                  <a:pt x="609184" y="351016"/>
                  <a:pt x="627076" y="339652"/>
                </a:cubicBezTo>
                <a:cubicBezTo>
                  <a:pt x="647275" y="326965"/>
                  <a:pt x="664147" y="326044"/>
                  <a:pt x="679640" y="336997"/>
                </a:cubicBezTo>
                <a:cubicBezTo>
                  <a:pt x="692054" y="345981"/>
                  <a:pt x="702112" y="355732"/>
                  <a:pt x="716352" y="363437"/>
                </a:cubicBezTo>
                <a:cubicBezTo>
                  <a:pt x="754546" y="384710"/>
                  <a:pt x="790508" y="408138"/>
                  <a:pt x="869745" y="400343"/>
                </a:cubicBezTo>
                <a:cubicBezTo>
                  <a:pt x="847718" y="392203"/>
                  <a:pt x="825656" y="394699"/>
                  <a:pt x="806641" y="393290"/>
                </a:cubicBezTo>
                <a:cubicBezTo>
                  <a:pt x="792988" y="392249"/>
                  <a:pt x="779165" y="389265"/>
                  <a:pt x="791435" y="380072"/>
                </a:cubicBezTo>
                <a:cubicBezTo>
                  <a:pt x="805532" y="369601"/>
                  <a:pt x="796441" y="365362"/>
                  <a:pt x="787709" y="359692"/>
                </a:cubicBezTo>
                <a:cubicBezTo>
                  <a:pt x="767647" y="346342"/>
                  <a:pt x="751260" y="330710"/>
                  <a:pt x="711071" y="330880"/>
                </a:cubicBezTo>
                <a:cubicBezTo>
                  <a:pt x="704773" y="330873"/>
                  <a:pt x="699699" y="328240"/>
                  <a:pt x="694722" y="326718"/>
                </a:cubicBezTo>
                <a:cubicBezTo>
                  <a:pt x="687749" y="324532"/>
                  <a:pt x="681713" y="321984"/>
                  <a:pt x="684613" y="316412"/>
                </a:cubicBezTo>
                <a:cubicBezTo>
                  <a:pt x="687565" y="311396"/>
                  <a:pt x="694531" y="307986"/>
                  <a:pt x="703615" y="306629"/>
                </a:cubicBezTo>
                <a:cubicBezTo>
                  <a:pt x="711738" y="305356"/>
                  <a:pt x="720365" y="304319"/>
                  <a:pt x="728585" y="304157"/>
                </a:cubicBezTo>
                <a:cubicBezTo>
                  <a:pt x="765287" y="302895"/>
                  <a:pt x="791378" y="313197"/>
                  <a:pt x="817397" y="322666"/>
                </a:cubicBezTo>
                <a:cubicBezTo>
                  <a:pt x="908436" y="355531"/>
                  <a:pt x="989341" y="394323"/>
                  <a:pt x="1073943" y="431110"/>
                </a:cubicBezTo>
                <a:cubicBezTo>
                  <a:pt x="1158521" y="467620"/>
                  <a:pt x="1256741" y="493978"/>
                  <a:pt x="1349484" y="524175"/>
                </a:cubicBezTo>
                <a:cubicBezTo>
                  <a:pt x="1563417" y="594105"/>
                  <a:pt x="1778287" y="663672"/>
                  <a:pt x="2004921" y="723811"/>
                </a:cubicBezTo>
                <a:cubicBezTo>
                  <a:pt x="2226580" y="782429"/>
                  <a:pt x="2967159" y="809769"/>
                  <a:pt x="3111348" y="808027"/>
                </a:cubicBezTo>
                <a:cubicBezTo>
                  <a:pt x="3295676" y="805559"/>
                  <a:pt x="3730204" y="773014"/>
                  <a:pt x="4173417" y="745585"/>
                </a:cubicBezTo>
                <a:cubicBezTo>
                  <a:pt x="4223504" y="742307"/>
                  <a:pt x="4272653" y="739393"/>
                  <a:pt x="4324760" y="737057"/>
                </a:cubicBezTo>
                <a:cubicBezTo>
                  <a:pt x="5801059" y="670156"/>
                  <a:pt x="6841344" y="326433"/>
                  <a:pt x="6893789" y="305879"/>
                </a:cubicBezTo>
                <a:cubicBezTo>
                  <a:pt x="6978091" y="273014"/>
                  <a:pt x="7258655" y="208091"/>
                  <a:pt x="7259184" y="208604"/>
                </a:cubicBezTo>
                <a:cubicBezTo>
                  <a:pt x="7265440" y="213652"/>
                  <a:pt x="7297274" y="217644"/>
                  <a:pt x="7323059" y="220312"/>
                </a:cubicBezTo>
                <a:lnTo>
                  <a:pt x="7347572" y="222730"/>
                </a:lnTo>
                <a:lnTo>
                  <a:pt x="7350636" y="224083"/>
                </a:lnTo>
                <a:cubicBezTo>
                  <a:pt x="7359607" y="224205"/>
                  <a:pt x="7359159" y="223929"/>
                  <a:pt x="7353245" y="223290"/>
                </a:cubicBezTo>
                <a:lnTo>
                  <a:pt x="7347572" y="222730"/>
                </a:lnTo>
                <a:lnTo>
                  <a:pt x="7342573" y="220523"/>
                </a:lnTo>
                <a:cubicBezTo>
                  <a:pt x="7341302" y="218466"/>
                  <a:pt x="7341191" y="215818"/>
                  <a:pt x="7341465" y="213415"/>
                </a:cubicBezTo>
                <a:cubicBezTo>
                  <a:pt x="7342771" y="200707"/>
                  <a:pt x="7352468" y="189782"/>
                  <a:pt x="7375606" y="182994"/>
                </a:cubicBezTo>
                <a:cubicBezTo>
                  <a:pt x="7397808" y="176568"/>
                  <a:pt x="7420538" y="170655"/>
                  <a:pt x="7443270" y="164742"/>
                </a:cubicBezTo>
                <a:cubicBezTo>
                  <a:pt x="7462204" y="159722"/>
                  <a:pt x="7475181" y="158583"/>
                  <a:pt x="7478299" y="172021"/>
                </a:cubicBezTo>
                <a:cubicBezTo>
                  <a:pt x="7481416" y="185460"/>
                  <a:pt x="7508389" y="189249"/>
                  <a:pt x="7524024" y="179761"/>
                </a:cubicBezTo>
                <a:cubicBezTo>
                  <a:pt x="7585174" y="142492"/>
                  <a:pt x="7658615" y="112820"/>
                  <a:pt x="7727944" y="80430"/>
                </a:cubicBezTo>
                <a:cubicBezTo>
                  <a:pt x="7776349" y="57992"/>
                  <a:pt x="7827303" y="37009"/>
                  <a:pt x="7867024" y="9456"/>
                </a:cubicBezTo>
                <a:cubicBezTo>
                  <a:pt x="7874326" y="4338"/>
                  <a:pt x="7880999" y="-2404"/>
                  <a:pt x="7894848" y="858"/>
                </a:cubicBezTo>
                <a:close/>
              </a:path>
            </a:pathLst>
          </a:custGeom>
        </p:spPr>
      </p:pic>
      <p:sp>
        <p:nvSpPr>
          <p:cNvPr id="2" name="Titel 1">
            <a:extLst>
              <a:ext uri="{FF2B5EF4-FFF2-40B4-BE49-F238E27FC236}">
                <a16:creationId xmlns:a16="http://schemas.microsoft.com/office/drawing/2014/main" id="{D9178CDF-78A3-8A48-90A1-D7CED1BDC870}"/>
              </a:ext>
            </a:extLst>
          </p:cNvPr>
          <p:cNvSpPr>
            <a:spLocks noGrp="1"/>
          </p:cNvSpPr>
          <p:nvPr>
            <p:ph type="title"/>
          </p:nvPr>
        </p:nvSpPr>
        <p:spPr>
          <a:xfrm>
            <a:off x="1734115" y="3150708"/>
            <a:ext cx="8016696" cy="1808370"/>
          </a:xfrm>
        </p:spPr>
        <p:txBody>
          <a:bodyPr vert="horz" lIns="91440" tIns="45720" rIns="91440" bIns="45720" rtlCol="0" anchor="b">
            <a:normAutofit fontScale="90000"/>
          </a:bodyPr>
          <a:lstStyle/>
          <a:p>
            <a:pPr algn="ctr"/>
            <a:r>
              <a:rPr lang="en-US" b="1" dirty="0">
                <a:solidFill>
                  <a:schemeClr val="bg2">
                    <a:lumMod val="90000"/>
                  </a:schemeClr>
                </a:solidFill>
                <a:cs typeface="Times New Roman" panose="02020603050405020304" pitchFamily="18" charset="0"/>
              </a:rPr>
              <a:t>The motives of European unification - still relevant today?</a:t>
            </a:r>
            <a:br>
              <a:rPr lang="en-US" b="1" dirty="0">
                <a:solidFill>
                  <a:schemeClr val="bg2">
                    <a:lumMod val="90000"/>
                  </a:schemeClr>
                </a:solidFill>
                <a:cs typeface="Times New Roman" panose="02020603050405020304" pitchFamily="18" charset="0"/>
              </a:rPr>
            </a:br>
            <a:r>
              <a:rPr lang="en-US" b="1" dirty="0">
                <a:solidFill>
                  <a:schemeClr val="bg2">
                    <a:lumMod val="90000"/>
                  </a:schemeClr>
                </a:solidFill>
                <a:cs typeface="Times New Roman" panose="02020603050405020304" pitchFamily="18" charset="0"/>
              </a:rPr>
              <a:t>Part 1</a:t>
            </a:r>
          </a:p>
        </p:txBody>
      </p:sp>
      <p:pic>
        <p:nvPicPr>
          <p:cNvPr id="5" name="Obrázek 5">
            <a:extLst>
              <a:ext uri="{FF2B5EF4-FFF2-40B4-BE49-F238E27FC236}">
                <a16:creationId xmlns:a16="http://schemas.microsoft.com/office/drawing/2014/main" id="{0294C41B-B40B-41FB-AB5D-A626FC8CEC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19887" y="451305"/>
            <a:ext cx="1830924" cy="415609"/>
          </a:xfrm>
          <a:prstGeom prst="rect">
            <a:avLst/>
          </a:prstGeom>
        </p:spPr>
      </p:pic>
      <p:pic>
        <p:nvPicPr>
          <p:cNvPr id="6" name="Obrázek 4">
            <a:extLst>
              <a:ext uri="{FF2B5EF4-FFF2-40B4-BE49-F238E27FC236}">
                <a16:creationId xmlns:a16="http://schemas.microsoft.com/office/drawing/2014/main" id="{0E501FB6-7259-4DDF-93E4-F242559066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74448" y="449977"/>
            <a:ext cx="1765791" cy="473553"/>
          </a:xfrm>
          <a:prstGeom prst="rect">
            <a:avLst/>
          </a:prstGeom>
        </p:spPr>
      </p:pic>
      <p:pic>
        <p:nvPicPr>
          <p:cNvPr id="7" name="Grafik 6">
            <a:extLst>
              <a:ext uri="{FF2B5EF4-FFF2-40B4-BE49-F238E27FC236}">
                <a16:creationId xmlns:a16="http://schemas.microsoft.com/office/drawing/2014/main" id="{06B3AFF4-30B7-437E-9AB5-A60088601814}"/>
              </a:ext>
            </a:extLst>
          </p:cNvPr>
          <p:cNvPicPr>
            <a:picLocks noChangeAspect="1"/>
          </p:cNvPicPr>
          <p:nvPr/>
        </p:nvPicPr>
        <p:blipFill>
          <a:blip r:embed="rId6"/>
          <a:stretch>
            <a:fillRect/>
          </a:stretch>
        </p:blipFill>
        <p:spPr>
          <a:xfrm>
            <a:off x="605768" y="449977"/>
            <a:ext cx="1336586" cy="568049"/>
          </a:xfrm>
          <a:prstGeom prst="rect">
            <a:avLst/>
          </a:prstGeom>
          <a:ln>
            <a:noFill/>
            <a:prstDash val="solid"/>
          </a:ln>
        </p:spPr>
      </p:pic>
      <p:cxnSp>
        <p:nvCxnSpPr>
          <p:cNvPr id="10" name="Gerader Verbinder 9">
            <a:extLst>
              <a:ext uri="{FF2B5EF4-FFF2-40B4-BE49-F238E27FC236}">
                <a16:creationId xmlns:a16="http://schemas.microsoft.com/office/drawing/2014/main" id="{A6D2B506-C948-4757-87FA-2593D7E0266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11" name="Zástupný symbol pro zápatí 4">
            <a:extLst>
              <a:ext uri="{FF2B5EF4-FFF2-40B4-BE49-F238E27FC236}">
                <a16:creationId xmlns:a16="http://schemas.microsoft.com/office/drawing/2014/main" id="{7D648AD1-5DB9-42CE-A382-5CB935C82280}"/>
              </a:ext>
            </a:extLst>
          </p:cNvPr>
          <p:cNvSpPr>
            <a:spLocks noGrp="1"/>
          </p:cNvSpPr>
          <p:nvPr/>
        </p:nvSpPr>
        <p:spPr>
          <a:xfrm>
            <a:off x="605768" y="5634253"/>
            <a:ext cx="11859823" cy="1117074"/>
          </a:xfrm>
          <a:prstGeom prst="rect">
            <a:avLst/>
          </a:prstGeom>
        </p:spPr>
        <p:txBody>
          <a:bodyPr vert="horz" lIns="0" tIns="0" rIns="0" bIns="0" rtlCol="0" anchor="b"/>
          <a:lstStyle>
            <a:defPPr>
              <a:defRPr lang="cs-CZ"/>
            </a:defPPr>
            <a:lvl1pPr marL="0" algn="l" defTabSz="905073" rtl="0" eaLnBrk="1" latinLnBrk="0" hangingPunct="1">
              <a:defRPr sz="1000" kern="1200">
                <a:solidFill>
                  <a:schemeClr val="accent1"/>
                </a:solidFill>
                <a:latin typeface="Arial" panose="020B0604020202020204" pitchFamily="34" charset="0"/>
                <a:ea typeface="+mn-ea"/>
                <a:cs typeface="Arial" panose="020B0604020202020204" pitchFamily="34" charset="0"/>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a:lstStyle>
          <a:p>
            <a:r>
              <a:rPr lang="cs-CZ" dirty="0">
                <a:solidFill>
                  <a:schemeClr val="bg2">
                    <a:lumMod val="90000"/>
                  </a:schemeClr>
                </a:solidFill>
              </a:rPr>
              <a:t>Project No. 2019-1-CZ01-KA203-061227, </a:t>
            </a:r>
            <a:r>
              <a:rPr lang="en-GB" dirty="0">
                <a:solidFill>
                  <a:schemeClr val="bg2">
                    <a:lumMod val="90000"/>
                  </a:schemeClr>
                </a:solidFill>
              </a:rPr>
              <a:t>Reflection of National and European Identity</a:t>
            </a:r>
            <a:r>
              <a:rPr lang="cs-CZ" dirty="0">
                <a:solidFill>
                  <a:schemeClr val="bg2">
                    <a:lumMod val="90000"/>
                  </a:schemeClr>
                </a:solidFill>
              </a:rPr>
              <a:t> </a:t>
            </a:r>
            <a:r>
              <a:rPr lang="en-GB" dirty="0">
                <a:solidFill>
                  <a:schemeClr val="bg2">
                    <a:lumMod val="90000"/>
                  </a:schemeClr>
                </a:solidFill>
              </a:rPr>
              <a:t>in the New Millennium</a:t>
            </a:r>
            <a:r>
              <a:rPr lang="cs-CZ" dirty="0">
                <a:solidFill>
                  <a:schemeClr val="bg2">
                    <a:lumMod val="90000"/>
                  </a:schemeClr>
                </a:solidFill>
              </a:rPr>
              <a:t> </a:t>
            </a:r>
            <a:r>
              <a:rPr lang="en-GB" dirty="0">
                <a:solidFill>
                  <a:schemeClr val="bg2">
                    <a:lumMod val="90000"/>
                  </a:schemeClr>
                </a:solidFill>
              </a:rPr>
              <a:t>(NAETINEM)</a:t>
            </a:r>
            <a:r>
              <a:rPr lang="cs-CZ" dirty="0">
                <a:solidFill>
                  <a:schemeClr val="bg2">
                    <a:lumMod val="90000"/>
                  </a:schemeClr>
                </a:solidFill>
              </a:rPr>
              <a:t>, </a:t>
            </a:r>
            <a:r>
              <a:rPr lang="de-DE" dirty="0">
                <a:solidFill>
                  <a:schemeClr val="bg2">
                    <a:lumMod val="90000"/>
                  </a:schemeClr>
                </a:solidFill>
              </a:rPr>
              <a:t>06.11.</a:t>
            </a:r>
            <a:r>
              <a:rPr lang="cs-CZ" dirty="0">
                <a:solidFill>
                  <a:schemeClr val="bg2">
                    <a:lumMod val="90000"/>
                  </a:schemeClr>
                </a:solidFill>
              </a:rPr>
              <a:t>2021</a:t>
            </a:r>
          </a:p>
          <a:p>
            <a:pPr algn="ctr"/>
            <a:endParaRPr lang="cs-CZ" dirty="0"/>
          </a:p>
        </p:txBody>
      </p:sp>
    </p:spTree>
    <p:extLst>
      <p:ext uri="{BB962C8B-B14F-4D97-AF65-F5344CB8AC3E}">
        <p14:creationId xmlns:p14="http://schemas.microsoft.com/office/powerpoint/2010/main" val="1486047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descr="Zwei Sprechblasen">
            <a:extLst>
              <a:ext uri="{FF2B5EF4-FFF2-40B4-BE49-F238E27FC236}">
                <a16:creationId xmlns:a16="http://schemas.microsoft.com/office/drawing/2014/main" id="{32B11E9E-0D4E-4EE1-A9AE-5B1B32C33B6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42354" y="-1493523"/>
            <a:ext cx="11068047" cy="11068047"/>
          </a:xfrm>
          <a:prstGeom prst="rect">
            <a:avLst/>
          </a:prstGeom>
        </p:spPr>
      </p:pic>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442258"/>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3. Elaboration:</a:t>
            </a:r>
          </a:p>
          <a:p>
            <a:pPr marL="0" indent="0">
              <a:lnSpc>
                <a:spcPct val="150000"/>
              </a:lnSpc>
              <a:spcBef>
                <a:spcPts val="0"/>
              </a:spcBef>
              <a:spcAft>
                <a:spcPts val="1200"/>
              </a:spcAft>
              <a:buNone/>
            </a:pPr>
            <a:endParaRPr lang="de-DE" sz="1800" b="1" dirty="0">
              <a:latin typeface="+mj-lt"/>
              <a:cs typeface="Times New Roman" panose="02020603050405020304" pitchFamily="18" charset="0"/>
            </a:endParaRPr>
          </a:p>
          <a:p>
            <a:pPr marL="1371600" lvl="2" indent="-457200">
              <a:lnSpc>
                <a:spcPct val="150000"/>
              </a:lnSpc>
              <a:spcBef>
                <a:spcPts val="0"/>
              </a:spcBef>
              <a:buFont typeface="+mj-lt"/>
              <a:buAutoNum type="alphaLcParenR" startAt="3"/>
            </a:pPr>
            <a:r>
              <a:rPr lang="de-DE" sz="2400" dirty="0" err="1">
                <a:latin typeface="+mj-lt"/>
                <a:cs typeface="Times New Roman" panose="02020603050405020304" pitchFamily="18" charset="0"/>
              </a:rPr>
              <a:t>Compare</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your</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terms</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with</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each</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other</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Discuss</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the</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results</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and</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agree</a:t>
            </a:r>
            <a:r>
              <a:rPr lang="de-DE" sz="2400" dirty="0">
                <a:latin typeface="+mj-lt"/>
                <a:cs typeface="Times New Roman" panose="02020603050405020304" pitchFamily="18" charset="0"/>
              </a:rPr>
              <a:t> on </a:t>
            </a:r>
            <a:r>
              <a:rPr lang="de-DE" sz="2400" dirty="0" err="1">
                <a:latin typeface="+mj-lt"/>
                <a:cs typeface="Times New Roman" panose="02020603050405020304" pitchFamily="18" charset="0"/>
              </a:rPr>
              <a:t>common</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headings</a:t>
            </a:r>
            <a:r>
              <a:rPr lang="de-DE" sz="2400" dirty="0">
                <a:latin typeface="+mj-lt"/>
                <a:cs typeface="Times New Roman" panose="02020603050405020304" pitchFamily="18" charset="0"/>
              </a:rPr>
              <a:t>. </a:t>
            </a:r>
          </a:p>
          <a:p>
            <a:pPr marL="1371600" lvl="2" indent="-457200">
              <a:lnSpc>
                <a:spcPct val="150000"/>
              </a:lnSpc>
              <a:spcBef>
                <a:spcPts val="0"/>
              </a:spcBef>
              <a:buAutoNum type="alphaLcParenR" startAt="3"/>
            </a:pPr>
            <a:r>
              <a:rPr lang="de-DE" sz="2400" dirty="0" err="1">
                <a:latin typeface="+mj-lt"/>
                <a:cs typeface="Times New Roman" panose="02020603050405020304" pitchFamily="18" charset="0"/>
              </a:rPr>
              <a:t>Sort</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the</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motives</a:t>
            </a:r>
            <a:r>
              <a:rPr lang="de-DE" sz="2400" dirty="0">
                <a:latin typeface="+mj-lt"/>
                <a:cs typeface="Times New Roman" panose="02020603050405020304" pitchFamily="18" charset="0"/>
              </a:rPr>
              <a:t> in </a:t>
            </a:r>
            <a:r>
              <a:rPr lang="de-DE" sz="2400" dirty="0" err="1">
                <a:latin typeface="+mj-lt"/>
                <a:cs typeface="Times New Roman" panose="02020603050405020304" pitchFamily="18" charset="0"/>
              </a:rPr>
              <a:t>plenary</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according</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to</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current</a:t>
            </a:r>
            <a:r>
              <a:rPr lang="de-DE" sz="2400" dirty="0">
                <a:latin typeface="+mj-lt"/>
                <a:cs typeface="Times New Roman" panose="02020603050405020304" pitchFamily="18" charset="0"/>
              </a:rPr>
              <a:t> </a:t>
            </a:r>
            <a:r>
              <a:rPr lang="de-DE" sz="2400" dirty="0" err="1">
                <a:latin typeface="+mj-lt"/>
                <a:cs typeface="Times New Roman" panose="02020603050405020304" pitchFamily="18" charset="0"/>
              </a:rPr>
              <a:t>relevance</a:t>
            </a:r>
            <a:r>
              <a:rPr lang="de-DE" sz="2400" dirty="0">
                <a:latin typeface="+mj-lt"/>
                <a:cs typeface="Times New Roman" panose="02020603050405020304" pitchFamily="18" charset="0"/>
              </a:rPr>
              <a:t>. </a:t>
            </a:r>
            <a:endParaRPr lang="de-DE" sz="2400"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4"/>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pic>
        <p:nvPicPr>
          <p:cNvPr id="4" name="Grafik 3" descr="Chat Silhouette">
            <a:extLst>
              <a:ext uri="{FF2B5EF4-FFF2-40B4-BE49-F238E27FC236}">
                <a16:creationId xmlns:a16="http://schemas.microsoft.com/office/drawing/2014/main" id="{E0AB763B-CF96-44D5-BAB2-5A61B99EEC9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1022" y="2809744"/>
            <a:ext cx="619256" cy="619256"/>
          </a:xfrm>
          <a:prstGeom prst="rect">
            <a:avLst/>
          </a:prstGeom>
        </p:spPr>
      </p:pic>
      <p:pic>
        <p:nvPicPr>
          <p:cNvPr id="10" name="Grafik 9" descr="Chat Silhouette">
            <a:extLst>
              <a:ext uri="{FF2B5EF4-FFF2-40B4-BE49-F238E27FC236}">
                <a16:creationId xmlns:a16="http://schemas.microsoft.com/office/drawing/2014/main" id="{03A4EE0B-560F-40B6-B51F-570317E4D05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1022" y="3853232"/>
            <a:ext cx="619256" cy="619256"/>
          </a:xfrm>
          <a:prstGeom prst="rect">
            <a:avLst/>
          </a:prstGeom>
        </p:spPr>
      </p:pic>
    </p:spTree>
    <p:extLst>
      <p:ext uri="{BB962C8B-B14F-4D97-AF65-F5344CB8AC3E}">
        <p14:creationId xmlns:p14="http://schemas.microsoft.com/office/powerpoint/2010/main" val="494795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244721"/>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4. </a:t>
            </a:r>
            <a:r>
              <a:rPr lang="de-DE" b="1" dirty="0" err="1">
                <a:latin typeface="+mj-lt"/>
                <a:cs typeface="Times New Roman" panose="02020603050405020304" pitchFamily="18" charset="0"/>
              </a:rPr>
              <a:t>Conclusion</a:t>
            </a:r>
            <a:r>
              <a:rPr lang="de-DE" b="1" dirty="0">
                <a:latin typeface="+mj-lt"/>
                <a:cs typeface="Times New Roman" panose="02020603050405020304" pitchFamily="18" charset="0"/>
              </a:rPr>
              <a:t>:</a:t>
            </a:r>
          </a:p>
          <a:p>
            <a:pPr marL="971550" lvl="1" indent="-514350">
              <a:lnSpc>
                <a:spcPct val="150000"/>
              </a:lnSpc>
              <a:spcBef>
                <a:spcPts val="0"/>
              </a:spcBef>
              <a:spcAft>
                <a:spcPts val="1200"/>
              </a:spcAft>
              <a:buFont typeface="+mj-lt"/>
              <a:buAutoNum type="alphaLcParenR"/>
            </a:pPr>
            <a:r>
              <a:rPr lang="de-DE" b="1" dirty="0" err="1">
                <a:latin typeface="+mj-lt"/>
                <a:cs typeface="Times New Roman" panose="02020603050405020304" pitchFamily="18" charset="0"/>
              </a:rPr>
              <a:t>Compare</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the</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motives</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of</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the</a:t>
            </a:r>
            <a:r>
              <a:rPr lang="de-DE" b="1" dirty="0">
                <a:latin typeface="+mj-lt"/>
                <a:cs typeface="Times New Roman" panose="02020603050405020304" pitchFamily="18" charset="0"/>
              </a:rPr>
              <a:t> European </a:t>
            </a:r>
            <a:r>
              <a:rPr lang="de-DE" b="1" dirty="0" err="1">
                <a:latin typeface="+mj-lt"/>
                <a:cs typeface="Times New Roman" panose="02020603050405020304" pitchFamily="18" charset="0"/>
              </a:rPr>
              <a:t>association</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with</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your</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mind</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map</a:t>
            </a:r>
            <a:r>
              <a:rPr lang="de-DE" b="1" dirty="0">
                <a:latin typeface="+mj-lt"/>
                <a:cs typeface="Times New Roman" panose="02020603050405020304" pitchFamily="18" charset="0"/>
              </a:rPr>
              <a:t>. Can </a:t>
            </a:r>
            <a:r>
              <a:rPr lang="de-DE" b="1" dirty="0" err="1">
                <a:latin typeface="+mj-lt"/>
                <a:cs typeface="Times New Roman" panose="02020603050405020304" pitchFamily="18" charset="0"/>
              </a:rPr>
              <a:t>you</a:t>
            </a:r>
            <a:r>
              <a:rPr lang="de-DE" b="1" dirty="0">
                <a:latin typeface="+mj-lt"/>
                <a:cs typeface="Times New Roman" panose="02020603050405020304" pitchFamily="18" charset="0"/>
              </a:rPr>
              <a:t> find </a:t>
            </a:r>
            <a:r>
              <a:rPr lang="de-DE" b="1" dirty="0" err="1">
                <a:latin typeface="+mj-lt"/>
                <a:cs typeface="Times New Roman" panose="02020603050405020304" pitchFamily="18" charset="0"/>
              </a:rPr>
              <a:t>the</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motives</a:t>
            </a:r>
            <a:r>
              <a:rPr lang="de-DE" b="1" dirty="0">
                <a:latin typeface="+mj-lt"/>
                <a:cs typeface="Times New Roman" panose="02020603050405020304" pitchFamily="18" charset="0"/>
              </a:rPr>
              <a:t> in </a:t>
            </a:r>
            <a:r>
              <a:rPr lang="de-DE" b="1" dirty="0" err="1">
                <a:latin typeface="+mj-lt"/>
                <a:cs typeface="Times New Roman" panose="02020603050405020304" pitchFamily="18" charset="0"/>
              </a:rPr>
              <a:t>your</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mind</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map</a:t>
            </a:r>
            <a:r>
              <a:rPr lang="de-DE" b="1" dirty="0">
                <a:latin typeface="+mj-lt"/>
                <a:cs typeface="Times New Roman" panose="02020603050405020304" pitchFamily="18" charset="0"/>
              </a:rPr>
              <a:t>?</a:t>
            </a:r>
          </a:p>
          <a:p>
            <a:pPr marL="971550" lvl="1" indent="-514350">
              <a:lnSpc>
                <a:spcPct val="150000"/>
              </a:lnSpc>
              <a:spcBef>
                <a:spcPts val="0"/>
              </a:spcBef>
              <a:spcAft>
                <a:spcPts val="1200"/>
              </a:spcAft>
              <a:buFont typeface="+mj-lt"/>
              <a:buAutoNum type="alphaLcParenR"/>
            </a:pPr>
            <a:r>
              <a:rPr lang="de-DE" b="1" dirty="0" err="1">
                <a:latin typeface="+mj-lt"/>
                <a:cs typeface="Times New Roman" panose="02020603050405020304" pitchFamily="18" charset="0"/>
              </a:rPr>
              <a:t>Would</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you</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include</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some</a:t>
            </a:r>
            <a:r>
              <a:rPr lang="de-DE" b="1" dirty="0">
                <a:latin typeface="+mj-lt"/>
                <a:cs typeface="Times New Roman" panose="02020603050405020304" pitchFamily="18" charset="0"/>
              </a:rPr>
              <a:t>/all/</a:t>
            </a:r>
            <a:r>
              <a:rPr lang="de-DE" b="1" dirty="0" err="1">
                <a:latin typeface="+mj-lt"/>
                <a:cs typeface="Times New Roman" panose="02020603050405020304" pitchFamily="18" charset="0"/>
              </a:rPr>
              <a:t>no</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motives</a:t>
            </a:r>
            <a:r>
              <a:rPr lang="de-DE" b="1" dirty="0">
                <a:latin typeface="+mj-lt"/>
                <a:cs typeface="Times New Roman" panose="02020603050405020304" pitchFamily="18" charset="0"/>
              </a:rPr>
              <a:t> in </a:t>
            </a:r>
            <a:r>
              <a:rPr lang="de-DE" b="1" dirty="0" err="1">
                <a:latin typeface="+mj-lt"/>
                <a:cs typeface="Times New Roman" panose="02020603050405020304" pitchFamily="18" charset="0"/>
              </a:rPr>
              <a:t>your</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mind</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map</a:t>
            </a:r>
            <a:r>
              <a:rPr lang="de-DE" b="1" dirty="0">
                <a:latin typeface="+mj-lt"/>
                <a:cs typeface="Times New Roman" panose="02020603050405020304" pitchFamily="18" charset="0"/>
              </a:rPr>
              <a:t>? </a:t>
            </a:r>
            <a:r>
              <a:rPr lang="de-DE" b="1" dirty="0" err="1">
                <a:latin typeface="+mj-lt"/>
                <a:cs typeface="Times New Roman" panose="02020603050405020304" pitchFamily="18" charset="0"/>
              </a:rPr>
              <a:t>Discuss</a:t>
            </a:r>
            <a:r>
              <a:rPr lang="de-DE" b="1" dirty="0">
                <a:latin typeface="+mj-lt"/>
                <a:cs typeface="Times New Roman" panose="02020603050405020304" pitchFamily="18" charset="0"/>
              </a:rPr>
              <a:t>!</a:t>
            </a:r>
          </a:p>
          <a:p>
            <a:pPr marL="4171950" lvl="8" indent="-514350">
              <a:lnSpc>
                <a:spcPct val="150000"/>
              </a:lnSpc>
              <a:spcBef>
                <a:spcPts val="0"/>
              </a:spcBef>
              <a:spcAft>
                <a:spcPts val="1200"/>
              </a:spcAft>
              <a:buFont typeface="+mj-lt"/>
              <a:buAutoNum type="alphaLcParenR"/>
            </a:pPr>
            <a:endParaRPr lang="de-DE" b="1" dirty="0">
              <a:latin typeface="+mj-lt"/>
              <a:cs typeface="Times New Roman" panose="02020603050405020304" pitchFamily="18" charset="0"/>
            </a:endParaRPr>
          </a:p>
          <a:p>
            <a:pPr marL="0" indent="0">
              <a:lnSpc>
                <a:spcPct val="150000"/>
              </a:lnSpc>
              <a:spcBef>
                <a:spcPts val="0"/>
              </a:spcBef>
              <a:spcAft>
                <a:spcPts val="1200"/>
              </a:spcAft>
              <a:buNone/>
            </a:pPr>
            <a:endParaRPr lang="de-DE" b="1" dirty="0">
              <a:latin typeface="+mj-lt"/>
              <a:cs typeface="Times New Roman" panose="02020603050405020304" pitchFamily="18" charset="0"/>
            </a:endParaRPr>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10" name="Ellipse 9">
            <a:extLst>
              <a:ext uri="{FF2B5EF4-FFF2-40B4-BE49-F238E27FC236}">
                <a16:creationId xmlns:a16="http://schemas.microsoft.com/office/drawing/2014/main" id="{64FA86FA-7621-42EF-AE8E-DA2063F5D61B}"/>
              </a:ext>
            </a:extLst>
          </p:cNvPr>
          <p:cNvSpPr/>
          <p:nvPr/>
        </p:nvSpPr>
        <p:spPr>
          <a:xfrm>
            <a:off x="6226535" y="4438411"/>
            <a:ext cx="1984647" cy="1559588"/>
          </a:xfrm>
          <a:custGeom>
            <a:avLst/>
            <a:gdLst>
              <a:gd name="connsiteX0" fmla="*/ 0 w 1984647"/>
              <a:gd name="connsiteY0" fmla="*/ 779794 h 1559588"/>
              <a:gd name="connsiteX1" fmla="*/ 992324 w 1984647"/>
              <a:gd name="connsiteY1" fmla="*/ 0 h 1559588"/>
              <a:gd name="connsiteX2" fmla="*/ 1984648 w 1984647"/>
              <a:gd name="connsiteY2" fmla="*/ 779794 h 1559588"/>
              <a:gd name="connsiteX3" fmla="*/ 992324 w 1984647"/>
              <a:gd name="connsiteY3" fmla="*/ 1559588 h 1559588"/>
              <a:gd name="connsiteX4" fmla="*/ 0 w 1984647"/>
              <a:gd name="connsiteY4" fmla="*/ 779794 h 15595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4647" h="1559588" fill="none" extrusionOk="0">
                <a:moveTo>
                  <a:pt x="0" y="779794"/>
                </a:moveTo>
                <a:cubicBezTo>
                  <a:pt x="-70924" y="282413"/>
                  <a:pt x="406395" y="-75114"/>
                  <a:pt x="992324" y="0"/>
                </a:cubicBezTo>
                <a:cubicBezTo>
                  <a:pt x="1586047" y="56035"/>
                  <a:pt x="2037522" y="385650"/>
                  <a:pt x="1984648" y="779794"/>
                </a:cubicBezTo>
                <a:cubicBezTo>
                  <a:pt x="1986177" y="1198830"/>
                  <a:pt x="1488427" y="1516406"/>
                  <a:pt x="992324" y="1559588"/>
                </a:cubicBezTo>
                <a:cubicBezTo>
                  <a:pt x="373092" y="1599956"/>
                  <a:pt x="23942" y="1276459"/>
                  <a:pt x="0" y="779794"/>
                </a:cubicBezTo>
                <a:close/>
              </a:path>
              <a:path w="1984647" h="1559588" stroke="0" extrusionOk="0">
                <a:moveTo>
                  <a:pt x="0" y="779794"/>
                </a:moveTo>
                <a:cubicBezTo>
                  <a:pt x="-57721" y="440776"/>
                  <a:pt x="512873" y="-59901"/>
                  <a:pt x="992324" y="0"/>
                </a:cubicBezTo>
                <a:cubicBezTo>
                  <a:pt x="1568441" y="39978"/>
                  <a:pt x="2038986" y="308934"/>
                  <a:pt x="1984648" y="779794"/>
                </a:cubicBezTo>
                <a:cubicBezTo>
                  <a:pt x="2001947" y="1123871"/>
                  <a:pt x="1608853" y="1618382"/>
                  <a:pt x="992324" y="1559588"/>
                </a:cubicBezTo>
                <a:cubicBezTo>
                  <a:pt x="432502" y="1637257"/>
                  <a:pt x="-21463" y="1189367"/>
                  <a:pt x="0" y="779794"/>
                </a:cubicBezTo>
                <a:close/>
              </a:path>
            </a:pathLst>
          </a:custGeom>
          <a:solidFill>
            <a:srgbClr val="0E2C8E"/>
          </a:solidFill>
          <a:ln>
            <a:solidFill>
              <a:srgbClr val="0E2C8E"/>
            </a:solidFill>
            <a:extLst>
              <a:ext uri="{C807C97D-BFC1-408E-A445-0C87EB9F89A2}">
                <ask:lineSketchStyleProps xmlns:ask="http://schemas.microsoft.com/office/drawing/2018/sketchyshapes" sd="3809068511">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00" dirty="0" err="1"/>
              <a:t>What</a:t>
            </a:r>
            <a:r>
              <a:rPr lang="de-DE" sz="1100" dirty="0"/>
              <a:t> </a:t>
            </a:r>
            <a:r>
              <a:rPr lang="de-DE" sz="1100" dirty="0" err="1"/>
              <a:t>does</a:t>
            </a:r>
            <a:r>
              <a:rPr lang="de-DE" sz="1100" dirty="0"/>
              <a:t> </a:t>
            </a:r>
            <a:r>
              <a:rPr lang="de-DE" sz="1100" dirty="0" err="1"/>
              <a:t>the</a:t>
            </a:r>
            <a:r>
              <a:rPr lang="de-DE" sz="1100" dirty="0"/>
              <a:t> EU </a:t>
            </a:r>
            <a:r>
              <a:rPr lang="de-DE" sz="1100" dirty="0" err="1"/>
              <a:t>mean</a:t>
            </a:r>
            <a:r>
              <a:rPr lang="de-DE" sz="1100" dirty="0"/>
              <a:t> </a:t>
            </a:r>
            <a:r>
              <a:rPr lang="de-DE" sz="1100" dirty="0" err="1"/>
              <a:t>for</a:t>
            </a:r>
            <a:r>
              <a:rPr lang="de-DE" sz="1100" dirty="0"/>
              <a:t> </a:t>
            </a:r>
            <a:r>
              <a:rPr lang="de-DE" sz="1100" dirty="0" err="1"/>
              <a:t>my</a:t>
            </a:r>
            <a:r>
              <a:rPr lang="de-DE" sz="1100" dirty="0"/>
              <a:t> </a:t>
            </a:r>
            <a:r>
              <a:rPr lang="de-DE" sz="1100" dirty="0" err="1"/>
              <a:t>everyday</a:t>
            </a:r>
            <a:r>
              <a:rPr lang="de-DE" sz="1100" dirty="0"/>
              <a:t> </a:t>
            </a:r>
            <a:r>
              <a:rPr lang="de-DE" sz="1100" dirty="0" err="1"/>
              <a:t>life</a:t>
            </a:r>
            <a:r>
              <a:rPr lang="de-DE" sz="1100" dirty="0"/>
              <a:t>?</a:t>
            </a:r>
          </a:p>
        </p:txBody>
      </p:sp>
      <p:cxnSp>
        <p:nvCxnSpPr>
          <p:cNvPr id="12" name="Gerader Verbinder 11">
            <a:extLst>
              <a:ext uri="{FF2B5EF4-FFF2-40B4-BE49-F238E27FC236}">
                <a16:creationId xmlns:a16="http://schemas.microsoft.com/office/drawing/2014/main" id="{E92E8AEC-6969-40BB-A148-C63B5E02A15C}"/>
              </a:ext>
            </a:extLst>
          </p:cNvPr>
          <p:cNvCxnSpPr>
            <a:cxnSpLocks/>
          </p:cNvCxnSpPr>
          <p:nvPr/>
        </p:nvCxnSpPr>
        <p:spPr>
          <a:xfrm flipH="1" flipV="1">
            <a:off x="7256956" y="5997999"/>
            <a:ext cx="2" cy="313045"/>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3" name="Gerader Verbinder 12">
            <a:extLst>
              <a:ext uri="{FF2B5EF4-FFF2-40B4-BE49-F238E27FC236}">
                <a16:creationId xmlns:a16="http://schemas.microsoft.com/office/drawing/2014/main" id="{5D526D00-F6A5-4B2F-98BE-F96847F494C4}"/>
              </a:ext>
            </a:extLst>
          </p:cNvPr>
          <p:cNvCxnSpPr>
            <a:cxnSpLocks/>
          </p:cNvCxnSpPr>
          <p:nvPr/>
        </p:nvCxnSpPr>
        <p:spPr>
          <a:xfrm flipV="1">
            <a:off x="7689470" y="4119696"/>
            <a:ext cx="249869" cy="415054"/>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0D421420-257C-40BF-8C63-82760054FE0E}"/>
              </a:ext>
            </a:extLst>
          </p:cNvPr>
          <p:cNvCxnSpPr>
            <a:cxnSpLocks/>
          </p:cNvCxnSpPr>
          <p:nvPr/>
        </p:nvCxnSpPr>
        <p:spPr>
          <a:xfrm flipV="1">
            <a:off x="6312260" y="5898255"/>
            <a:ext cx="288026" cy="256266"/>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77C42D88-8CEA-45DD-80AC-E75DE745476D}"/>
              </a:ext>
            </a:extLst>
          </p:cNvPr>
          <p:cNvCxnSpPr>
            <a:cxnSpLocks/>
          </p:cNvCxnSpPr>
          <p:nvPr/>
        </p:nvCxnSpPr>
        <p:spPr>
          <a:xfrm>
            <a:off x="8211182" y="5218205"/>
            <a:ext cx="294749" cy="0"/>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30BE44A4-46E5-4F7F-9067-EABA106E0427}"/>
              </a:ext>
            </a:extLst>
          </p:cNvPr>
          <p:cNvCxnSpPr>
            <a:cxnSpLocks/>
          </p:cNvCxnSpPr>
          <p:nvPr/>
        </p:nvCxnSpPr>
        <p:spPr>
          <a:xfrm flipH="1" flipV="1">
            <a:off x="7913628" y="5684804"/>
            <a:ext cx="444928" cy="313195"/>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7" name="Gerader Verbinder 16">
            <a:extLst>
              <a:ext uri="{FF2B5EF4-FFF2-40B4-BE49-F238E27FC236}">
                <a16:creationId xmlns:a16="http://schemas.microsoft.com/office/drawing/2014/main" id="{BC284642-36EA-438A-A323-39B63B579A0B}"/>
              </a:ext>
            </a:extLst>
          </p:cNvPr>
          <p:cNvCxnSpPr>
            <a:cxnSpLocks/>
          </p:cNvCxnSpPr>
          <p:nvPr/>
        </p:nvCxnSpPr>
        <p:spPr>
          <a:xfrm flipH="1" flipV="1">
            <a:off x="6356289" y="4430986"/>
            <a:ext cx="199968" cy="207527"/>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D9D3A919-8E43-46A2-9A23-5A1CAB0D0FB6}"/>
              </a:ext>
            </a:extLst>
          </p:cNvPr>
          <p:cNvCxnSpPr>
            <a:cxnSpLocks/>
          </p:cNvCxnSpPr>
          <p:nvPr/>
        </p:nvCxnSpPr>
        <p:spPr>
          <a:xfrm>
            <a:off x="5874110" y="5315913"/>
            <a:ext cx="352425" cy="1"/>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29" name="Welle 28">
            <a:extLst>
              <a:ext uri="{FF2B5EF4-FFF2-40B4-BE49-F238E27FC236}">
                <a16:creationId xmlns:a16="http://schemas.microsoft.com/office/drawing/2014/main" id="{36AB7625-3C43-497F-931F-4C14DBBF81F8}"/>
              </a:ext>
            </a:extLst>
          </p:cNvPr>
          <p:cNvSpPr/>
          <p:nvPr/>
        </p:nvSpPr>
        <p:spPr>
          <a:xfrm rot="16200000">
            <a:off x="2708296" y="4191508"/>
            <a:ext cx="625112" cy="1360370"/>
          </a:xfrm>
          <a:custGeom>
            <a:avLst/>
            <a:gdLst>
              <a:gd name="connsiteX0" fmla="*/ 0 w 625112"/>
              <a:gd name="connsiteY0" fmla="*/ 31057 h 1360370"/>
              <a:gd name="connsiteX1" fmla="*/ 625112 w 625112"/>
              <a:gd name="connsiteY1" fmla="*/ 31057 h 1360370"/>
              <a:gd name="connsiteX2" fmla="*/ 625112 w 625112"/>
              <a:gd name="connsiteY2" fmla="*/ 680185 h 1360370"/>
              <a:gd name="connsiteX3" fmla="*/ 625112 w 625112"/>
              <a:gd name="connsiteY3" fmla="*/ 1329313 h 1360370"/>
              <a:gd name="connsiteX4" fmla="*/ 0 w 625112"/>
              <a:gd name="connsiteY4" fmla="*/ 1329313 h 1360370"/>
              <a:gd name="connsiteX5" fmla="*/ 0 w 625112"/>
              <a:gd name="connsiteY5" fmla="*/ 693168 h 1360370"/>
              <a:gd name="connsiteX6" fmla="*/ 0 w 625112"/>
              <a:gd name="connsiteY6" fmla="*/ 31057 h 1360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112" h="1360370" fill="none" extrusionOk="0">
                <a:moveTo>
                  <a:pt x="0" y="31057"/>
                </a:moveTo>
                <a:cubicBezTo>
                  <a:pt x="171292" y="-74854"/>
                  <a:pt x="378122" y="146572"/>
                  <a:pt x="625112" y="31057"/>
                </a:cubicBezTo>
                <a:cubicBezTo>
                  <a:pt x="602344" y="240446"/>
                  <a:pt x="610473" y="388346"/>
                  <a:pt x="625112" y="680185"/>
                </a:cubicBezTo>
                <a:cubicBezTo>
                  <a:pt x="639751" y="972024"/>
                  <a:pt x="638213" y="1153368"/>
                  <a:pt x="625112" y="1329313"/>
                </a:cubicBezTo>
                <a:cubicBezTo>
                  <a:pt x="455116" y="1422430"/>
                  <a:pt x="193330" y="1274574"/>
                  <a:pt x="0" y="1329313"/>
                </a:cubicBezTo>
                <a:cubicBezTo>
                  <a:pt x="16847" y="1051627"/>
                  <a:pt x="-27090" y="854798"/>
                  <a:pt x="0" y="693168"/>
                </a:cubicBezTo>
                <a:cubicBezTo>
                  <a:pt x="27090" y="531539"/>
                  <a:pt x="-16746" y="279241"/>
                  <a:pt x="0" y="31057"/>
                </a:cubicBezTo>
                <a:close/>
              </a:path>
              <a:path w="625112" h="1360370" stroke="0" extrusionOk="0">
                <a:moveTo>
                  <a:pt x="0" y="31057"/>
                </a:moveTo>
                <a:cubicBezTo>
                  <a:pt x="247091" y="-40609"/>
                  <a:pt x="372053" y="137239"/>
                  <a:pt x="625112" y="31057"/>
                </a:cubicBezTo>
                <a:cubicBezTo>
                  <a:pt x="634259" y="171025"/>
                  <a:pt x="608722" y="449784"/>
                  <a:pt x="625112" y="667202"/>
                </a:cubicBezTo>
                <a:cubicBezTo>
                  <a:pt x="641502" y="884621"/>
                  <a:pt x="629163" y="1164591"/>
                  <a:pt x="625112" y="1329313"/>
                </a:cubicBezTo>
                <a:cubicBezTo>
                  <a:pt x="372091" y="1435430"/>
                  <a:pt x="260424" y="1220970"/>
                  <a:pt x="0" y="1329313"/>
                </a:cubicBezTo>
                <a:cubicBezTo>
                  <a:pt x="31164" y="1014655"/>
                  <a:pt x="31307" y="1004498"/>
                  <a:pt x="0" y="680185"/>
                </a:cubicBezTo>
                <a:cubicBezTo>
                  <a:pt x="-31307" y="355872"/>
                  <a:pt x="911" y="285003"/>
                  <a:pt x="0" y="31057"/>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Textfeld 29">
            <a:extLst>
              <a:ext uri="{FF2B5EF4-FFF2-40B4-BE49-F238E27FC236}">
                <a16:creationId xmlns:a16="http://schemas.microsoft.com/office/drawing/2014/main" id="{D7899E62-1039-4C47-9D19-CAAB6EC078C0}"/>
              </a:ext>
            </a:extLst>
          </p:cNvPr>
          <p:cNvSpPr txBox="1"/>
          <p:nvPr/>
        </p:nvSpPr>
        <p:spPr>
          <a:xfrm>
            <a:off x="2470977" y="4611156"/>
            <a:ext cx="1174015" cy="435697"/>
          </a:xfrm>
          <a:prstGeom prst="rect">
            <a:avLst/>
          </a:prstGeom>
          <a:noFill/>
        </p:spPr>
        <p:txBody>
          <a:bodyPr wrap="square">
            <a:spAutoFit/>
          </a:bodyPr>
          <a:lstStyle/>
          <a:p>
            <a:pPr algn="just">
              <a:lnSpc>
                <a:spcPct val="150000"/>
              </a:lnSpc>
            </a:pPr>
            <a:r>
              <a:rPr lang="de-DE" sz="200" dirty="0">
                <a:ln>
                  <a:noFill/>
                </a:ln>
                <a:solidFill>
                  <a:srgbClr val="000000"/>
                </a:solidFill>
                <a:effectLst/>
                <a:latin typeface="+mj-lt"/>
                <a:ea typeface="Times New Roman" panose="02020603050405020304" pitchFamily="18" charset="0"/>
                <a:cs typeface="Arial Unicode MS"/>
              </a:rPr>
              <a:t>_________________________________________</a:t>
            </a:r>
          </a:p>
          <a:p>
            <a:pPr algn="just">
              <a:lnSpc>
                <a:spcPct val="150000"/>
              </a:lnSpc>
            </a:pPr>
            <a:endParaRPr lang="de-DE" sz="200" dirty="0">
              <a:ln>
                <a:noFill/>
              </a:ln>
              <a:solidFill>
                <a:srgbClr val="000000"/>
              </a:solidFill>
              <a:effectLst/>
              <a:latin typeface="+mj-lt"/>
              <a:ea typeface="Times New Roman" panose="02020603050405020304" pitchFamily="18" charset="0"/>
              <a:cs typeface="Arial Unicode MS"/>
            </a:endParaRPr>
          </a:p>
          <a:p>
            <a:pPr algn="just">
              <a:lnSpc>
                <a:spcPct val="150000"/>
              </a:lnSpc>
            </a:pPr>
            <a:r>
              <a:rPr lang="de-DE" sz="100" dirty="0">
                <a:ln>
                  <a:noFill/>
                </a:ln>
                <a:solidFill>
                  <a:srgbClr val="000000"/>
                </a:solidFill>
                <a:effectLst/>
                <a:latin typeface="+mj-lt"/>
                <a:ea typeface="Times New Roman" panose="02020603050405020304" pitchFamily="18" charset="0"/>
                <a:cs typeface="Arial Unicode MS"/>
              </a:rPr>
              <a:t>Die Erkenntnis, dass die europäischen Staaten heute als Einzelakteure auf der Weltbühne keine oder nur eine sehr eingeschränkte Rolle spielen können, verstärkte die Motivation für den europäischen Zusammenschluss. Bereits Anfang der 1970er-Jahre gab es Bemühungen zu einer "Europäischen Politischen Zusammenarbeit" (EPZ) […]. Doch Veränderungen der Entscheidungsstrukturen und der Zuständigkeiten in der Außen- und Sicherheitspolitik waren damals nur außerhalb der Gemeinschaftsverfahren erreichbar. Konkret bedeutete dies, dass […] politische Entscheidungen von den Regierungen unter Umgehung des Europäischen Parlaments nur einstimmig getroffen wurden und der Europäische Gerichtshof nicht zuständig war. […] Die veränderte weltpolitische Lage nach dem Ende des Kalten Krieges und die damit verbundenen höheren Erwartungen anderer Staaten an ein verstärktes Engagement der Europäer - vor allem seitens der USA - erhöhten den Druck auf die EU, eine größere […] Verantwortung zu übernehmen. Dies betraf vor allem die internationale Friedenssicherung und Krisenbewältigung. Konflikte und Kriege am Persischen Golf, in Ex-Jugoslawien und zuletzt auch in Afghanistan, im Irak und in Nordafrika belegen die Notwendigkeit einer verstärkten Beteiligung der EU bei der Lösung internationaler Konflikte.</a:t>
            </a:r>
          </a:p>
          <a:p>
            <a:pPr algn="just">
              <a:lnSpc>
                <a:spcPct val="150000"/>
              </a:lnSpc>
            </a:pPr>
            <a:r>
              <a:rPr lang="de-DE" sz="100" dirty="0">
                <a:solidFill>
                  <a:schemeClr val="bg2">
                    <a:lumMod val="90000"/>
                  </a:schemeClr>
                </a:solidFill>
                <a:effectLst/>
                <a:latin typeface="+mj-lt"/>
                <a:ea typeface="Arial Unicode MS"/>
              </a:rPr>
              <a:t>Quelle: Otto Schmuck: Motive, Leitbilder und Etappen der Integration, in: Bundeszentrale für politische Bildung (Hrsg.): Informationen zur politischen Bildung Nr. 279. überarbeitete Neuauflage. Bonn 2012</a:t>
            </a:r>
            <a:r>
              <a:rPr lang="de-DE" sz="100" u="sng" dirty="0">
                <a:solidFill>
                  <a:schemeClr val="bg2">
                    <a:lumMod val="90000"/>
                  </a:schemeClr>
                </a:solidFill>
                <a:effectLst/>
                <a:latin typeface="+mj-lt"/>
                <a:ea typeface="Arial Unicode MS"/>
              </a:rPr>
              <a:t>, https://www.bpb.de/lernen/grafstat/europawahl-2014/182021/m-02-06-zentrale-motive-fuer-die-europaeische-einigung.</a:t>
            </a:r>
            <a:endParaRPr lang="de-DE" sz="100" dirty="0">
              <a:ln>
                <a:noFill/>
              </a:ln>
              <a:solidFill>
                <a:srgbClr val="000000"/>
              </a:solidFill>
              <a:effectLst/>
              <a:latin typeface="Helvetica Neue"/>
              <a:ea typeface="Arial Unicode MS"/>
              <a:cs typeface="Arial Unicode MS"/>
            </a:endParaRPr>
          </a:p>
          <a:p>
            <a:pPr algn="just">
              <a:lnSpc>
                <a:spcPct val="150000"/>
              </a:lnSpc>
            </a:pPr>
            <a:endParaRPr lang="de-DE" sz="100" dirty="0">
              <a:ln>
                <a:noFill/>
              </a:ln>
              <a:solidFill>
                <a:srgbClr val="000000"/>
              </a:solidFill>
              <a:effectLst/>
              <a:latin typeface="Helvetica Neue"/>
              <a:ea typeface="Arial Unicode MS"/>
              <a:cs typeface="Arial Unicode MS"/>
            </a:endParaRPr>
          </a:p>
        </p:txBody>
      </p:sp>
      <p:sp>
        <p:nvSpPr>
          <p:cNvPr id="32" name="Welle 31">
            <a:extLst>
              <a:ext uri="{FF2B5EF4-FFF2-40B4-BE49-F238E27FC236}">
                <a16:creationId xmlns:a16="http://schemas.microsoft.com/office/drawing/2014/main" id="{41B5B48E-FC35-44E4-A918-81A36E0E18A7}"/>
              </a:ext>
            </a:extLst>
          </p:cNvPr>
          <p:cNvSpPr/>
          <p:nvPr/>
        </p:nvSpPr>
        <p:spPr>
          <a:xfrm rot="16200000">
            <a:off x="3884062" y="4362859"/>
            <a:ext cx="625114" cy="1360369"/>
          </a:xfrm>
          <a:custGeom>
            <a:avLst/>
            <a:gdLst>
              <a:gd name="connsiteX0" fmla="*/ 0 w 625114"/>
              <a:gd name="connsiteY0" fmla="*/ 31057 h 1360369"/>
              <a:gd name="connsiteX1" fmla="*/ 625114 w 625114"/>
              <a:gd name="connsiteY1" fmla="*/ 31057 h 1360369"/>
              <a:gd name="connsiteX2" fmla="*/ 625114 w 625114"/>
              <a:gd name="connsiteY2" fmla="*/ 680185 h 1360369"/>
              <a:gd name="connsiteX3" fmla="*/ 625114 w 625114"/>
              <a:gd name="connsiteY3" fmla="*/ 1329312 h 1360369"/>
              <a:gd name="connsiteX4" fmla="*/ 0 w 625114"/>
              <a:gd name="connsiteY4" fmla="*/ 1329312 h 1360369"/>
              <a:gd name="connsiteX5" fmla="*/ 0 w 625114"/>
              <a:gd name="connsiteY5" fmla="*/ 693167 h 1360369"/>
              <a:gd name="connsiteX6" fmla="*/ 0 w 625114"/>
              <a:gd name="connsiteY6" fmla="*/ 31057 h 1360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114" h="1360369" fill="none" extrusionOk="0">
                <a:moveTo>
                  <a:pt x="0" y="31057"/>
                </a:moveTo>
                <a:cubicBezTo>
                  <a:pt x="171292" y="-74854"/>
                  <a:pt x="378124" y="146572"/>
                  <a:pt x="625114" y="31057"/>
                </a:cubicBezTo>
                <a:cubicBezTo>
                  <a:pt x="602346" y="240446"/>
                  <a:pt x="610475" y="388346"/>
                  <a:pt x="625114" y="680185"/>
                </a:cubicBezTo>
                <a:cubicBezTo>
                  <a:pt x="639753" y="972024"/>
                  <a:pt x="633107" y="1157022"/>
                  <a:pt x="625114" y="1329312"/>
                </a:cubicBezTo>
                <a:cubicBezTo>
                  <a:pt x="455118" y="1422429"/>
                  <a:pt x="193330" y="1274573"/>
                  <a:pt x="0" y="1329312"/>
                </a:cubicBezTo>
                <a:cubicBezTo>
                  <a:pt x="16847" y="1051626"/>
                  <a:pt x="-27090" y="854797"/>
                  <a:pt x="0" y="693167"/>
                </a:cubicBezTo>
                <a:cubicBezTo>
                  <a:pt x="27090" y="531538"/>
                  <a:pt x="-11551" y="277720"/>
                  <a:pt x="0" y="31057"/>
                </a:cubicBezTo>
                <a:close/>
              </a:path>
              <a:path w="625114" h="1360369" stroke="0" extrusionOk="0">
                <a:moveTo>
                  <a:pt x="0" y="31057"/>
                </a:moveTo>
                <a:cubicBezTo>
                  <a:pt x="247091" y="-40609"/>
                  <a:pt x="372055" y="137239"/>
                  <a:pt x="625114" y="31057"/>
                </a:cubicBezTo>
                <a:cubicBezTo>
                  <a:pt x="634261" y="171025"/>
                  <a:pt x="608724" y="449784"/>
                  <a:pt x="625114" y="667202"/>
                </a:cubicBezTo>
                <a:cubicBezTo>
                  <a:pt x="641504" y="884621"/>
                  <a:pt x="627854" y="1167753"/>
                  <a:pt x="625114" y="1329312"/>
                </a:cubicBezTo>
                <a:cubicBezTo>
                  <a:pt x="372093" y="1435429"/>
                  <a:pt x="260424" y="1220969"/>
                  <a:pt x="0" y="1329312"/>
                </a:cubicBezTo>
                <a:cubicBezTo>
                  <a:pt x="31550" y="1008626"/>
                  <a:pt x="31764" y="1002424"/>
                  <a:pt x="0" y="680185"/>
                </a:cubicBezTo>
                <a:cubicBezTo>
                  <a:pt x="-31764" y="357946"/>
                  <a:pt x="911" y="285003"/>
                  <a:pt x="0" y="31057"/>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3" name="Textfeld 32">
            <a:extLst>
              <a:ext uri="{FF2B5EF4-FFF2-40B4-BE49-F238E27FC236}">
                <a16:creationId xmlns:a16="http://schemas.microsoft.com/office/drawing/2014/main" id="{816C5F85-A66A-4777-95AF-DA6056F9446B}"/>
              </a:ext>
            </a:extLst>
          </p:cNvPr>
          <p:cNvSpPr txBox="1"/>
          <p:nvPr/>
        </p:nvSpPr>
        <p:spPr>
          <a:xfrm>
            <a:off x="3646745" y="4782508"/>
            <a:ext cx="1174015" cy="435697"/>
          </a:xfrm>
          <a:prstGeom prst="rect">
            <a:avLst/>
          </a:prstGeom>
          <a:noFill/>
        </p:spPr>
        <p:txBody>
          <a:bodyPr wrap="square">
            <a:spAutoFit/>
          </a:bodyPr>
          <a:lstStyle/>
          <a:p>
            <a:pPr algn="just">
              <a:lnSpc>
                <a:spcPct val="150000"/>
              </a:lnSpc>
            </a:pPr>
            <a:r>
              <a:rPr lang="de-DE" sz="200" dirty="0">
                <a:ln>
                  <a:noFill/>
                </a:ln>
                <a:solidFill>
                  <a:srgbClr val="000000"/>
                </a:solidFill>
                <a:effectLst/>
                <a:latin typeface="+mj-lt"/>
                <a:ea typeface="Times New Roman" panose="02020603050405020304" pitchFamily="18" charset="0"/>
                <a:cs typeface="Arial Unicode MS"/>
              </a:rPr>
              <a:t>_________________________________________</a:t>
            </a:r>
          </a:p>
          <a:p>
            <a:pPr algn="just">
              <a:lnSpc>
                <a:spcPct val="150000"/>
              </a:lnSpc>
            </a:pPr>
            <a:endParaRPr lang="de-DE" sz="200" dirty="0">
              <a:ln>
                <a:noFill/>
              </a:ln>
              <a:solidFill>
                <a:srgbClr val="000000"/>
              </a:solidFill>
              <a:effectLst/>
              <a:latin typeface="+mj-lt"/>
              <a:ea typeface="Times New Roman" panose="02020603050405020304" pitchFamily="18" charset="0"/>
              <a:cs typeface="Arial Unicode MS"/>
            </a:endParaRPr>
          </a:p>
          <a:p>
            <a:pPr algn="just">
              <a:lnSpc>
                <a:spcPct val="150000"/>
              </a:lnSpc>
            </a:pPr>
            <a:r>
              <a:rPr lang="de-DE" sz="100" dirty="0">
                <a:ln>
                  <a:noFill/>
                </a:ln>
                <a:solidFill>
                  <a:srgbClr val="000000"/>
                </a:solidFill>
                <a:effectLst/>
                <a:latin typeface="+mj-lt"/>
                <a:ea typeface="Times New Roman" panose="02020603050405020304" pitchFamily="18" charset="0"/>
                <a:cs typeface="Arial Unicode MS"/>
              </a:rPr>
              <a:t>Die Erkenntnis, dass die europäischen Staaten heute als Einzelakteure auf der Weltbühne keine oder nur eine sehr eingeschränkte Rolle spielen können, verstärkte die Motivation für den europäischen Zusammenschluss. Bereits Anfang der 1970er-Jahre gab es Bemühungen zu einer "Europäischen Politischen Zusammenarbeit" (EPZ) […]. Doch Veränderungen der Entscheidungsstrukturen und der Zuständigkeiten in der Außen- und Sicherheitspolitik waren damals nur außerhalb der Gemeinschaftsverfahren erreichbar. Konkret bedeutete dies, dass […] politische Entscheidungen von den Regierungen unter Umgehung des Europäischen Parlaments nur einstimmig getroffen wurden und der Europäische Gerichtshof nicht zuständig war. […] Die veränderte weltpolitische Lage nach dem Ende des Kalten Krieges und die damit verbundenen höheren Erwartungen anderer Staaten an ein verstärktes Engagement der Europäer - vor allem seitens der USA - erhöhten den Druck auf die EU, eine größere […] Verantwortung zu übernehmen. Dies betraf vor allem die internationale Friedenssicherung und Krisenbewältigung. Konflikte und Kriege am Persischen Golf, in Ex-Jugoslawien und zuletzt auch in Afghanistan, im Irak und in Nordafrika belegen die Notwendigkeit einer verstärkten Beteiligung der EU bei der Lösung internationaler Konflikte.</a:t>
            </a:r>
          </a:p>
          <a:p>
            <a:pPr algn="just">
              <a:lnSpc>
                <a:spcPct val="150000"/>
              </a:lnSpc>
            </a:pPr>
            <a:r>
              <a:rPr lang="de-DE" sz="100" dirty="0">
                <a:solidFill>
                  <a:schemeClr val="bg2">
                    <a:lumMod val="90000"/>
                  </a:schemeClr>
                </a:solidFill>
                <a:effectLst/>
                <a:latin typeface="+mj-lt"/>
                <a:ea typeface="Arial Unicode MS"/>
              </a:rPr>
              <a:t>Quelle: Otto Schmuck: Motive, Leitbilder und Etappen der Integration, in: Bundeszentrale für politische Bildung (Hrsg.): Informationen zur politischen Bildung Nr. 279. überarbeitete Neuauflage. Bonn 2012</a:t>
            </a:r>
            <a:r>
              <a:rPr lang="de-DE" sz="100" u="sng" dirty="0">
                <a:solidFill>
                  <a:schemeClr val="bg2">
                    <a:lumMod val="90000"/>
                  </a:schemeClr>
                </a:solidFill>
                <a:effectLst/>
                <a:latin typeface="+mj-lt"/>
                <a:ea typeface="Arial Unicode MS"/>
              </a:rPr>
              <a:t>, https://www.bpb.de/lernen/grafstat/europawahl-2014/182021/m-02-06-zentrale-motive-fuer-die-europaeische-einigung.</a:t>
            </a:r>
            <a:endParaRPr lang="de-DE" sz="100" dirty="0">
              <a:ln>
                <a:noFill/>
              </a:ln>
              <a:solidFill>
                <a:srgbClr val="000000"/>
              </a:solidFill>
              <a:effectLst/>
              <a:latin typeface="Helvetica Neue"/>
              <a:ea typeface="Arial Unicode MS"/>
              <a:cs typeface="Arial Unicode MS"/>
            </a:endParaRPr>
          </a:p>
          <a:p>
            <a:pPr algn="just">
              <a:lnSpc>
                <a:spcPct val="150000"/>
              </a:lnSpc>
            </a:pPr>
            <a:endParaRPr lang="de-DE" sz="100" dirty="0">
              <a:ln>
                <a:noFill/>
              </a:ln>
              <a:solidFill>
                <a:srgbClr val="000000"/>
              </a:solidFill>
              <a:effectLst/>
              <a:latin typeface="Helvetica Neue"/>
              <a:ea typeface="Arial Unicode MS"/>
              <a:cs typeface="Arial Unicode MS"/>
            </a:endParaRPr>
          </a:p>
        </p:txBody>
      </p:sp>
      <p:sp>
        <p:nvSpPr>
          <p:cNvPr id="34" name="Welle 33">
            <a:extLst>
              <a:ext uri="{FF2B5EF4-FFF2-40B4-BE49-F238E27FC236}">
                <a16:creationId xmlns:a16="http://schemas.microsoft.com/office/drawing/2014/main" id="{764980AA-048E-4428-AC3C-035262CB3ED9}"/>
              </a:ext>
            </a:extLst>
          </p:cNvPr>
          <p:cNvSpPr/>
          <p:nvPr/>
        </p:nvSpPr>
        <p:spPr>
          <a:xfrm rot="16200000">
            <a:off x="2666446" y="4713458"/>
            <a:ext cx="625112" cy="1360370"/>
          </a:xfrm>
          <a:custGeom>
            <a:avLst/>
            <a:gdLst>
              <a:gd name="connsiteX0" fmla="*/ 0 w 625112"/>
              <a:gd name="connsiteY0" fmla="*/ 31057 h 1360370"/>
              <a:gd name="connsiteX1" fmla="*/ 625112 w 625112"/>
              <a:gd name="connsiteY1" fmla="*/ 31057 h 1360370"/>
              <a:gd name="connsiteX2" fmla="*/ 625112 w 625112"/>
              <a:gd name="connsiteY2" fmla="*/ 680185 h 1360370"/>
              <a:gd name="connsiteX3" fmla="*/ 625112 w 625112"/>
              <a:gd name="connsiteY3" fmla="*/ 1329313 h 1360370"/>
              <a:gd name="connsiteX4" fmla="*/ 0 w 625112"/>
              <a:gd name="connsiteY4" fmla="*/ 1329313 h 1360370"/>
              <a:gd name="connsiteX5" fmla="*/ 0 w 625112"/>
              <a:gd name="connsiteY5" fmla="*/ 693168 h 1360370"/>
              <a:gd name="connsiteX6" fmla="*/ 0 w 625112"/>
              <a:gd name="connsiteY6" fmla="*/ 31057 h 1360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112" h="1360370" fill="none" extrusionOk="0">
                <a:moveTo>
                  <a:pt x="0" y="31057"/>
                </a:moveTo>
                <a:cubicBezTo>
                  <a:pt x="171292" y="-74854"/>
                  <a:pt x="378122" y="146572"/>
                  <a:pt x="625112" y="31057"/>
                </a:cubicBezTo>
                <a:cubicBezTo>
                  <a:pt x="602344" y="240446"/>
                  <a:pt x="610473" y="388346"/>
                  <a:pt x="625112" y="680185"/>
                </a:cubicBezTo>
                <a:cubicBezTo>
                  <a:pt x="639751" y="972024"/>
                  <a:pt x="638213" y="1153368"/>
                  <a:pt x="625112" y="1329313"/>
                </a:cubicBezTo>
                <a:cubicBezTo>
                  <a:pt x="455116" y="1422430"/>
                  <a:pt x="193330" y="1274574"/>
                  <a:pt x="0" y="1329313"/>
                </a:cubicBezTo>
                <a:cubicBezTo>
                  <a:pt x="16847" y="1051627"/>
                  <a:pt x="-27090" y="854798"/>
                  <a:pt x="0" y="693168"/>
                </a:cubicBezTo>
                <a:cubicBezTo>
                  <a:pt x="27090" y="531539"/>
                  <a:pt x="-16746" y="279241"/>
                  <a:pt x="0" y="31057"/>
                </a:cubicBezTo>
                <a:close/>
              </a:path>
              <a:path w="625112" h="1360370" stroke="0" extrusionOk="0">
                <a:moveTo>
                  <a:pt x="0" y="31057"/>
                </a:moveTo>
                <a:cubicBezTo>
                  <a:pt x="247091" y="-40609"/>
                  <a:pt x="372053" y="137239"/>
                  <a:pt x="625112" y="31057"/>
                </a:cubicBezTo>
                <a:cubicBezTo>
                  <a:pt x="634259" y="171025"/>
                  <a:pt x="608722" y="449784"/>
                  <a:pt x="625112" y="667202"/>
                </a:cubicBezTo>
                <a:cubicBezTo>
                  <a:pt x="641502" y="884621"/>
                  <a:pt x="629163" y="1164591"/>
                  <a:pt x="625112" y="1329313"/>
                </a:cubicBezTo>
                <a:cubicBezTo>
                  <a:pt x="372091" y="1435430"/>
                  <a:pt x="260424" y="1220970"/>
                  <a:pt x="0" y="1329313"/>
                </a:cubicBezTo>
                <a:cubicBezTo>
                  <a:pt x="31164" y="1014655"/>
                  <a:pt x="31307" y="1004498"/>
                  <a:pt x="0" y="680185"/>
                </a:cubicBezTo>
                <a:cubicBezTo>
                  <a:pt x="-31307" y="355872"/>
                  <a:pt x="911" y="285003"/>
                  <a:pt x="0" y="31057"/>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Textfeld 34">
            <a:extLst>
              <a:ext uri="{FF2B5EF4-FFF2-40B4-BE49-F238E27FC236}">
                <a16:creationId xmlns:a16="http://schemas.microsoft.com/office/drawing/2014/main" id="{5B683F03-F32B-4325-950D-4C5D11ACA9D1}"/>
              </a:ext>
            </a:extLst>
          </p:cNvPr>
          <p:cNvSpPr txBox="1"/>
          <p:nvPr/>
        </p:nvSpPr>
        <p:spPr>
          <a:xfrm>
            <a:off x="2429127" y="5133106"/>
            <a:ext cx="1174015" cy="435697"/>
          </a:xfrm>
          <a:prstGeom prst="rect">
            <a:avLst/>
          </a:prstGeom>
          <a:noFill/>
        </p:spPr>
        <p:txBody>
          <a:bodyPr wrap="square">
            <a:spAutoFit/>
          </a:bodyPr>
          <a:lstStyle/>
          <a:p>
            <a:pPr algn="just">
              <a:lnSpc>
                <a:spcPct val="150000"/>
              </a:lnSpc>
            </a:pPr>
            <a:r>
              <a:rPr lang="de-DE" sz="200" dirty="0">
                <a:ln>
                  <a:noFill/>
                </a:ln>
                <a:solidFill>
                  <a:srgbClr val="000000"/>
                </a:solidFill>
                <a:effectLst/>
                <a:latin typeface="+mj-lt"/>
                <a:ea typeface="Times New Roman" panose="02020603050405020304" pitchFamily="18" charset="0"/>
                <a:cs typeface="Arial Unicode MS"/>
              </a:rPr>
              <a:t>_________________________________________</a:t>
            </a:r>
          </a:p>
          <a:p>
            <a:pPr algn="just">
              <a:lnSpc>
                <a:spcPct val="150000"/>
              </a:lnSpc>
            </a:pPr>
            <a:endParaRPr lang="de-DE" sz="200" dirty="0">
              <a:ln>
                <a:noFill/>
              </a:ln>
              <a:solidFill>
                <a:srgbClr val="000000"/>
              </a:solidFill>
              <a:effectLst/>
              <a:latin typeface="+mj-lt"/>
              <a:ea typeface="Times New Roman" panose="02020603050405020304" pitchFamily="18" charset="0"/>
              <a:cs typeface="Arial Unicode MS"/>
            </a:endParaRPr>
          </a:p>
          <a:p>
            <a:pPr algn="just">
              <a:lnSpc>
                <a:spcPct val="150000"/>
              </a:lnSpc>
            </a:pPr>
            <a:r>
              <a:rPr lang="de-DE" sz="100" dirty="0">
                <a:ln>
                  <a:noFill/>
                </a:ln>
                <a:solidFill>
                  <a:srgbClr val="000000"/>
                </a:solidFill>
                <a:effectLst/>
                <a:latin typeface="+mj-lt"/>
                <a:ea typeface="Times New Roman" panose="02020603050405020304" pitchFamily="18" charset="0"/>
                <a:cs typeface="Arial Unicode MS"/>
              </a:rPr>
              <a:t>Die Erkenntnis, dass die europäischen Staaten heute als Einzelakteure auf der Weltbühne keine oder nur eine sehr eingeschränkte Rolle spielen können, verstärkte die Motivation für den europäischen Zusammenschluss. Bereits Anfang der 1970er-Jahre gab es Bemühungen zu einer "Europäischen Politischen Zusammenarbeit" (EPZ) […]. Doch Veränderungen der Entscheidungsstrukturen und der Zuständigkeiten in der Außen- und Sicherheitspolitik waren damals nur außerhalb der Gemeinschaftsverfahren erreichbar. Konkret bedeutete dies, dass […] politische Entscheidungen von den Regierungen unter Umgehung des Europäischen Parlaments nur einstimmig getroffen wurden und der Europäische Gerichtshof nicht zuständig war. […] Die veränderte weltpolitische Lage nach dem Ende des Kalten Krieges und die damit verbundenen höheren Erwartungen anderer Staaten an ein verstärktes Engagement der Europäer - vor allem seitens der USA - erhöhten den Druck auf die EU, eine größere […] Verantwortung zu übernehmen. Dies betraf vor allem die internationale Friedenssicherung und Krisenbewältigung. Konflikte und Kriege am Persischen Golf, in Ex-Jugoslawien und zuletzt auch in Afghanistan, im Irak und in Nordafrika belegen die Notwendigkeit einer verstärkten Beteiligung der EU bei der Lösung internationaler Konflikte.</a:t>
            </a:r>
          </a:p>
          <a:p>
            <a:pPr algn="just">
              <a:lnSpc>
                <a:spcPct val="150000"/>
              </a:lnSpc>
            </a:pPr>
            <a:r>
              <a:rPr lang="de-DE" sz="100" dirty="0">
                <a:solidFill>
                  <a:schemeClr val="bg2">
                    <a:lumMod val="90000"/>
                  </a:schemeClr>
                </a:solidFill>
                <a:effectLst/>
                <a:latin typeface="+mj-lt"/>
                <a:ea typeface="Arial Unicode MS"/>
              </a:rPr>
              <a:t>Quelle: Otto Schmuck: Motive, Leitbilder und Etappen der Integration, in: Bundeszentrale für politische Bildung (Hrsg.): Informationen zur politischen Bildung Nr. 279. überarbeitete Neuauflage. Bonn 2012</a:t>
            </a:r>
            <a:r>
              <a:rPr lang="de-DE" sz="100" u="sng" dirty="0">
                <a:solidFill>
                  <a:schemeClr val="bg2">
                    <a:lumMod val="90000"/>
                  </a:schemeClr>
                </a:solidFill>
                <a:effectLst/>
                <a:latin typeface="+mj-lt"/>
                <a:ea typeface="Arial Unicode MS"/>
              </a:rPr>
              <a:t>, https://www.bpb.de/lernen/grafstat/europawahl-2014/182021/m-02-06-zentrale-motive-fuer-die-europaeische-einigung.</a:t>
            </a:r>
            <a:endParaRPr lang="de-DE" sz="100" dirty="0">
              <a:ln>
                <a:noFill/>
              </a:ln>
              <a:solidFill>
                <a:srgbClr val="000000"/>
              </a:solidFill>
              <a:effectLst/>
              <a:latin typeface="Helvetica Neue"/>
              <a:ea typeface="Arial Unicode MS"/>
              <a:cs typeface="Arial Unicode MS"/>
            </a:endParaRPr>
          </a:p>
          <a:p>
            <a:pPr algn="just">
              <a:lnSpc>
                <a:spcPct val="150000"/>
              </a:lnSpc>
            </a:pPr>
            <a:endParaRPr lang="de-DE" sz="100" dirty="0">
              <a:ln>
                <a:noFill/>
              </a:ln>
              <a:solidFill>
                <a:srgbClr val="000000"/>
              </a:solidFill>
              <a:effectLst/>
              <a:latin typeface="Helvetica Neue"/>
              <a:ea typeface="Arial Unicode MS"/>
              <a:cs typeface="Arial Unicode MS"/>
            </a:endParaRPr>
          </a:p>
        </p:txBody>
      </p:sp>
      <p:sp>
        <p:nvSpPr>
          <p:cNvPr id="36" name="Welle 35">
            <a:extLst>
              <a:ext uri="{FF2B5EF4-FFF2-40B4-BE49-F238E27FC236}">
                <a16:creationId xmlns:a16="http://schemas.microsoft.com/office/drawing/2014/main" id="{AE36349B-1749-4577-932F-821305FED3D8}"/>
              </a:ext>
            </a:extLst>
          </p:cNvPr>
          <p:cNvSpPr/>
          <p:nvPr/>
        </p:nvSpPr>
        <p:spPr>
          <a:xfrm rot="16200000">
            <a:off x="3078635" y="5177764"/>
            <a:ext cx="625112" cy="1360370"/>
          </a:xfrm>
          <a:custGeom>
            <a:avLst/>
            <a:gdLst>
              <a:gd name="connsiteX0" fmla="*/ 0 w 625112"/>
              <a:gd name="connsiteY0" fmla="*/ 31057 h 1360370"/>
              <a:gd name="connsiteX1" fmla="*/ 625112 w 625112"/>
              <a:gd name="connsiteY1" fmla="*/ 31057 h 1360370"/>
              <a:gd name="connsiteX2" fmla="*/ 625112 w 625112"/>
              <a:gd name="connsiteY2" fmla="*/ 680185 h 1360370"/>
              <a:gd name="connsiteX3" fmla="*/ 625112 w 625112"/>
              <a:gd name="connsiteY3" fmla="*/ 1329313 h 1360370"/>
              <a:gd name="connsiteX4" fmla="*/ 0 w 625112"/>
              <a:gd name="connsiteY4" fmla="*/ 1329313 h 1360370"/>
              <a:gd name="connsiteX5" fmla="*/ 0 w 625112"/>
              <a:gd name="connsiteY5" fmla="*/ 693168 h 1360370"/>
              <a:gd name="connsiteX6" fmla="*/ 0 w 625112"/>
              <a:gd name="connsiteY6" fmla="*/ 31057 h 1360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112" h="1360370" fill="none" extrusionOk="0">
                <a:moveTo>
                  <a:pt x="0" y="31057"/>
                </a:moveTo>
                <a:cubicBezTo>
                  <a:pt x="171292" y="-74854"/>
                  <a:pt x="378122" y="146572"/>
                  <a:pt x="625112" y="31057"/>
                </a:cubicBezTo>
                <a:cubicBezTo>
                  <a:pt x="602344" y="240446"/>
                  <a:pt x="610473" y="388346"/>
                  <a:pt x="625112" y="680185"/>
                </a:cubicBezTo>
                <a:cubicBezTo>
                  <a:pt x="639751" y="972024"/>
                  <a:pt x="638213" y="1153368"/>
                  <a:pt x="625112" y="1329313"/>
                </a:cubicBezTo>
                <a:cubicBezTo>
                  <a:pt x="455116" y="1422430"/>
                  <a:pt x="193330" y="1274574"/>
                  <a:pt x="0" y="1329313"/>
                </a:cubicBezTo>
                <a:cubicBezTo>
                  <a:pt x="16847" y="1051627"/>
                  <a:pt x="-27090" y="854798"/>
                  <a:pt x="0" y="693168"/>
                </a:cubicBezTo>
                <a:cubicBezTo>
                  <a:pt x="27090" y="531539"/>
                  <a:pt x="-16746" y="279241"/>
                  <a:pt x="0" y="31057"/>
                </a:cubicBezTo>
                <a:close/>
              </a:path>
              <a:path w="625112" h="1360370" stroke="0" extrusionOk="0">
                <a:moveTo>
                  <a:pt x="0" y="31057"/>
                </a:moveTo>
                <a:cubicBezTo>
                  <a:pt x="247091" y="-40609"/>
                  <a:pt x="372053" y="137239"/>
                  <a:pt x="625112" y="31057"/>
                </a:cubicBezTo>
                <a:cubicBezTo>
                  <a:pt x="634259" y="171025"/>
                  <a:pt x="608722" y="449784"/>
                  <a:pt x="625112" y="667202"/>
                </a:cubicBezTo>
                <a:cubicBezTo>
                  <a:pt x="641502" y="884621"/>
                  <a:pt x="629163" y="1164591"/>
                  <a:pt x="625112" y="1329313"/>
                </a:cubicBezTo>
                <a:cubicBezTo>
                  <a:pt x="372091" y="1435430"/>
                  <a:pt x="260424" y="1220970"/>
                  <a:pt x="0" y="1329313"/>
                </a:cubicBezTo>
                <a:cubicBezTo>
                  <a:pt x="31164" y="1014655"/>
                  <a:pt x="31307" y="1004498"/>
                  <a:pt x="0" y="680185"/>
                </a:cubicBezTo>
                <a:cubicBezTo>
                  <a:pt x="-31307" y="355872"/>
                  <a:pt x="911" y="285003"/>
                  <a:pt x="0" y="31057"/>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Textfeld 36">
            <a:extLst>
              <a:ext uri="{FF2B5EF4-FFF2-40B4-BE49-F238E27FC236}">
                <a16:creationId xmlns:a16="http://schemas.microsoft.com/office/drawing/2014/main" id="{D5E6651B-EFFB-4487-8AEC-9E736FC4FB5C}"/>
              </a:ext>
            </a:extLst>
          </p:cNvPr>
          <p:cNvSpPr txBox="1"/>
          <p:nvPr/>
        </p:nvSpPr>
        <p:spPr>
          <a:xfrm>
            <a:off x="2841316" y="5597412"/>
            <a:ext cx="1174015" cy="389530"/>
          </a:xfrm>
          <a:prstGeom prst="rect">
            <a:avLst/>
          </a:prstGeom>
          <a:noFill/>
        </p:spPr>
        <p:txBody>
          <a:bodyPr wrap="square">
            <a:spAutoFit/>
          </a:bodyPr>
          <a:lstStyle/>
          <a:p>
            <a:pPr algn="just">
              <a:lnSpc>
                <a:spcPct val="150000"/>
              </a:lnSpc>
            </a:pPr>
            <a:r>
              <a:rPr lang="de-DE" sz="100" dirty="0">
                <a:ln>
                  <a:noFill/>
                </a:ln>
                <a:solidFill>
                  <a:srgbClr val="000000"/>
                </a:solidFill>
                <a:effectLst/>
                <a:latin typeface="+mj-lt"/>
                <a:ea typeface="Times New Roman" panose="02020603050405020304" pitchFamily="18" charset="0"/>
                <a:cs typeface="Arial Unicode MS"/>
              </a:rPr>
              <a:t>_________________________________________</a:t>
            </a:r>
          </a:p>
          <a:p>
            <a:pPr algn="just">
              <a:lnSpc>
                <a:spcPct val="150000"/>
              </a:lnSpc>
            </a:pPr>
            <a:endParaRPr lang="de-DE" sz="100" dirty="0">
              <a:ln>
                <a:noFill/>
              </a:ln>
              <a:solidFill>
                <a:srgbClr val="000000"/>
              </a:solidFill>
              <a:effectLst/>
              <a:latin typeface="+mj-lt"/>
              <a:ea typeface="Times New Roman" panose="02020603050405020304" pitchFamily="18" charset="0"/>
              <a:cs typeface="Arial Unicode MS"/>
            </a:endParaRPr>
          </a:p>
          <a:p>
            <a:pPr algn="just">
              <a:lnSpc>
                <a:spcPct val="150000"/>
              </a:lnSpc>
            </a:pPr>
            <a:r>
              <a:rPr lang="de-DE" sz="100" dirty="0">
                <a:ln>
                  <a:noFill/>
                </a:ln>
                <a:solidFill>
                  <a:srgbClr val="000000"/>
                </a:solidFill>
                <a:effectLst/>
                <a:latin typeface="+mj-lt"/>
                <a:ea typeface="Times New Roman" panose="02020603050405020304" pitchFamily="18" charset="0"/>
                <a:cs typeface="Arial Unicode MS"/>
              </a:rPr>
              <a:t>Die Erkenntnis, dass die europäischen Staaten heute als Einzelakteure auf der Weltbühne keine oder nur eine sehr eingeschränkte Rolle spielen können, verstärkte die Motivation für den europäischen Zusammenschluss. Bereits Anfang der 1970er-Jahre gab es Bemühungen zu einer "Europäischen Politischen Zusammenarbeit" (EPZ) […]. Doch Veränderungen der Entscheidungsstrukturen und der Zuständigkeiten in der Außen- und Sicherheitspolitik waren damals nur außerhalb der Gemeinschaftsverfahren erreichbar. Konkret bedeutete dies, dass […] politische Entscheidungen von den Regierungen unter Umgehung des Europäischen Parlaments nur einstimmig getroffen wurden und der Europäische Gerichtshof nicht zuständig war. […] Die veränderte weltpolitische Lage nach dem Ende des Kalten Krieges und die damit verbundenen höheren Erwartungen anderer Staaten an ein verstärktes Engagement der Europäer - vor allem seitens der USA - erhöhten den Druck auf die EU, eine größere […] Verantwortung zu übernehmen. Dies betraf vor allem die internationale Friedenssicherung und Krisenbewältigung. Konflikte und Kriege am Persischen Golf, in Ex-Jugoslawien und zuletzt auch in Afghanistan, im Irak und in Nordafrika belegen die Notwendigkeit einer verstärkten Beteiligung der EU bei der Lösung internationaler Konflikte.</a:t>
            </a:r>
          </a:p>
          <a:p>
            <a:pPr algn="just">
              <a:lnSpc>
                <a:spcPct val="150000"/>
              </a:lnSpc>
            </a:pPr>
            <a:r>
              <a:rPr lang="de-DE" sz="100" dirty="0">
                <a:solidFill>
                  <a:schemeClr val="bg2">
                    <a:lumMod val="90000"/>
                  </a:schemeClr>
                </a:solidFill>
                <a:effectLst/>
                <a:latin typeface="+mj-lt"/>
                <a:ea typeface="Arial Unicode MS"/>
              </a:rPr>
              <a:t>Quelle: Otto Schmuck: Motive, Leitbilder und Etappen der Integration, in: Bundeszentrale für politische Bildung (Hrsg.): Informationen zur politischen Bildung Nr. 279. überarbeitete Neuauflage. Bonn 2012</a:t>
            </a:r>
            <a:r>
              <a:rPr lang="de-DE" sz="100" u="sng" dirty="0">
                <a:solidFill>
                  <a:schemeClr val="bg2">
                    <a:lumMod val="90000"/>
                  </a:schemeClr>
                </a:solidFill>
                <a:effectLst/>
                <a:latin typeface="+mj-lt"/>
                <a:ea typeface="Arial Unicode MS"/>
              </a:rPr>
              <a:t>, https://www.bpb.de/lernen/grafstat/europawahl-2014/182021/m-02-06-zentrale-motive-fuer-die-europaeische-einigung.</a:t>
            </a:r>
            <a:endParaRPr lang="de-DE" sz="100" dirty="0">
              <a:ln>
                <a:noFill/>
              </a:ln>
              <a:solidFill>
                <a:srgbClr val="000000"/>
              </a:solidFill>
              <a:effectLst/>
              <a:latin typeface="Helvetica Neue"/>
              <a:ea typeface="Arial Unicode MS"/>
              <a:cs typeface="Arial Unicode MS"/>
            </a:endParaRPr>
          </a:p>
          <a:p>
            <a:pPr algn="just">
              <a:lnSpc>
                <a:spcPct val="150000"/>
              </a:lnSpc>
            </a:pPr>
            <a:endParaRPr lang="de-DE" sz="100" dirty="0">
              <a:ln>
                <a:noFill/>
              </a:ln>
              <a:solidFill>
                <a:srgbClr val="000000"/>
              </a:solidFill>
              <a:effectLst/>
              <a:latin typeface="Helvetica Neue"/>
              <a:ea typeface="Arial Unicode MS"/>
              <a:cs typeface="Arial Unicode MS"/>
            </a:endParaRPr>
          </a:p>
        </p:txBody>
      </p:sp>
      <p:sp>
        <p:nvSpPr>
          <p:cNvPr id="38" name="Welle 37">
            <a:extLst>
              <a:ext uri="{FF2B5EF4-FFF2-40B4-BE49-F238E27FC236}">
                <a16:creationId xmlns:a16="http://schemas.microsoft.com/office/drawing/2014/main" id="{B8FA7D67-641A-477F-8A3F-2C8DA96EE67B}"/>
              </a:ext>
            </a:extLst>
          </p:cNvPr>
          <p:cNvSpPr/>
          <p:nvPr/>
        </p:nvSpPr>
        <p:spPr>
          <a:xfrm rot="16200000">
            <a:off x="3964606" y="5002463"/>
            <a:ext cx="625114" cy="1360370"/>
          </a:xfrm>
          <a:custGeom>
            <a:avLst/>
            <a:gdLst>
              <a:gd name="connsiteX0" fmla="*/ 0 w 625114"/>
              <a:gd name="connsiteY0" fmla="*/ 31057 h 1360370"/>
              <a:gd name="connsiteX1" fmla="*/ 625114 w 625114"/>
              <a:gd name="connsiteY1" fmla="*/ 31057 h 1360370"/>
              <a:gd name="connsiteX2" fmla="*/ 625114 w 625114"/>
              <a:gd name="connsiteY2" fmla="*/ 680185 h 1360370"/>
              <a:gd name="connsiteX3" fmla="*/ 625114 w 625114"/>
              <a:gd name="connsiteY3" fmla="*/ 1329313 h 1360370"/>
              <a:gd name="connsiteX4" fmla="*/ 0 w 625114"/>
              <a:gd name="connsiteY4" fmla="*/ 1329313 h 1360370"/>
              <a:gd name="connsiteX5" fmla="*/ 0 w 625114"/>
              <a:gd name="connsiteY5" fmla="*/ 693168 h 1360370"/>
              <a:gd name="connsiteX6" fmla="*/ 0 w 625114"/>
              <a:gd name="connsiteY6" fmla="*/ 31057 h 1360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114" h="1360370" fill="none" extrusionOk="0">
                <a:moveTo>
                  <a:pt x="0" y="31057"/>
                </a:moveTo>
                <a:cubicBezTo>
                  <a:pt x="171292" y="-74854"/>
                  <a:pt x="378124" y="146572"/>
                  <a:pt x="625114" y="31057"/>
                </a:cubicBezTo>
                <a:cubicBezTo>
                  <a:pt x="602346" y="240446"/>
                  <a:pt x="610475" y="388346"/>
                  <a:pt x="625114" y="680185"/>
                </a:cubicBezTo>
                <a:cubicBezTo>
                  <a:pt x="639753" y="972024"/>
                  <a:pt x="638215" y="1153368"/>
                  <a:pt x="625114" y="1329313"/>
                </a:cubicBezTo>
                <a:cubicBezTo>
                  <a:pt x="455118" y="1422430"/>
                  <a:pt x="193330" y="1274574"/>
                  <a:pt x="0" y="1329313"/>
                </a:cubicBezTo>
                <a:cubicBezTo>
                  <a:pt x="16847" y="1051627"/>
                  <a:pt x="-27090" y="854798"/>
                  <a:pt x="0" y="693168"/>
                </a:cubicBezTo>
                <a:cubicBezTo>
                  <a:pt x="27090" y="531539"/>
                  <a:pt x="-16746" y="279241"/>
                  <a:pt x="0" y="31057"/>
                </a:cubicBezTo>
                <a:close/>
              </a:path>
              <a:path w="625114" h="1360370" stroke="0" extrusionOk="0">
                <a:moveTo>
                  <a:pt x="0" y="31057"/>
                </a:moveTo>
                <a:cubicBezTo>
                  <a:pt x="247091" y="-40609"/>
                  <a:pt x="372055" y="137239"/>
                  <a:pt x="625114" y="31057"/>
                </a:cubicBezTo>
                <a:cubicBezTo>
                  <a:pt x="634261" y="171025"/>
                  <a:pt x="608724" y="449784"/>
                  <a:pt x="625114" y="667202"/>
                </a:cubicBezTo>
                <a:cubicBezTo>
                  <a:pt x="641504" y="884621"/>
                  <a:pt x="629165" y="1164591"/>
                  <a:pt x="625114" y="1329313"/>
                </a:cubicBezTo>
                <a:cubicBezTo>
                  <a:pt x="372093" y="1435430"/>
                  <a:pt x="260424" y="1220970"/>
                  <a:pt x="0" y="1329313"/>
                </a:cubicBezTo>
                <a:cubicBezTo>
                  <a:pt x="31164" y="1014655"/>
                  <a:pt x="31307" y="1004498"/>
                  <a:pt x="0" y="680185"/>
                </a:cubicBezTo>
                <a:cubicBezTo>
                  <a:pt x="-31307" y="355872"/>
                  <a:pt x="911" y="285003"/>
                  <a:pt x="0" y="31057"/>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Textfeld 38">
            <a:extLst>
              <a:ext uri="{FF2B5EF4-FFF2-40B4-BE49-F238E27FC236}">
                <a16:creationId xmlns:a16="http://schemas.microsoft.com/office/drawing/2014/main" id="{1A38ABEB-3A79-4C05-9BFE-C9B75D9D4737}"/>
              </a:ext>
            </a:extLst>
          </p:cNvPr>
          <p:cNvSpPr txBox="1"/>
          <p:nvPr/>
        </p:nvSpPr>
        <p:spPr>
          <a:xfrm>
            <a:off x="3727288" y="5422112"/>
            <a:ext cx="1174015" cy="435697"/>
          </a:xfrm>
          <a:prstGeom prst="rect">
            <a:avLst/>
          </a:prstGeom>
          <a:noFill/>
        </p:spPr>
        <p:txBody>
          <a:bodyPr wrap="square">
            <a:spAutoFit/>
          </a:bodyPr>
          <a:lstStyle/>
          <a:p>
            <a:pPr algn="just">
              <a:lnSpc>
                <a:spcPct val="150000"/>
              </a:lnSpc>
            </a:pPr>
            <a:r>
              <a:rPr lang="de-DE" sz="200" dirty="0">
                <a:ln>
                  <a:noFill/>
                </a:ln>
                <a:solidFill>
                  <a:srgbClr val="000000"/>
                </a:solidFill>
                <a:effectLst/>
                <a:latin typeface="+mj-lt"/>
                <a:ea typeface="Times New Roman" panose="02020603050405020304" pitchFamily="18" charset="0"/>
                <a:cs typeface="Arial Unicode MS"/>
              </a:rPr>
              <a:t>_________________________________________</a:t>
            </a:r>
          </a:p>
          <a:p>
            <a:pPr algn="just">
              <a:lnSpc>
                <a:spcPct val="150000"/>
              </a:lnSpc>
            </a:pPr>
            <a:endParaRPr lang="de-DE" sz="200" dirty="0">
              <a:ln>
                <a:noFill/>
              </a:ln>
              <a:solidFill>
                <a:srgbClr val="000000"/>
              </a:solidFill>
              <a:effectLst/>
              <a:latin typeface="+mj-lt"/>
              <a:ea typeface="Times New Roman" panose="02020603050405020304" pitchFamily="18" charset="0"/>
              <a:cs typeface="Arial Unicode MS"/>
            </a:endParaRPr>
          </a:p>
          <a:p>
            <a:pPr algn="just">
              <a:lnSpc>
                <a:spcPct val="150000"/>
              </a:lnSpc>
            </a:pPr>
            <a:r>
              <a:rPr lang="de-DE" sz="100" dirty="0">
                <a:ln>
                  <a:noFill/>
                </a:ln>
                <a:solidFill>
                  <a:srgbClr val="000000"/>
                </a:solidFill>
                <a:effectLst/>
                <a:latin typeface="+mj-lt"/>
                <a:ea typeface="Times New Roman" panose="02020603050405020304" pitchFamily="18" charset="0"/>
                <a:cs typeface="Arial Unicode MS"/>
              </a:rPr>
              <a:t>Die Erkenntnis, dass die europäischen Staaten heute als Einzelakteure auf der Weltbühne keine oder nur eine sehr eingeschränkte Rolle spielen können, verstärkte die Motivation für den europäischen Zusammenschluss. Bereits Anfang der 1970er-Jahre gab es Bemühungen zu einer "Europäischen Politischen Zusammenarbeit" (EPZ) […]. Doch Veränderungen der Entscheidungsstrukturen und der Zuständigkeiten in der Außen- und Sicherheitspolitik waren damals nur außerhalb der Gemeinschaftsverfahren erreichbar. Konkret bedeutete dies, dass […] politische Entscheidungen von den Regierungen unter Umgehung des Europäischen Parlaments nur einstimmig getroffen wurden und der Europäische Gerichtshof nicht zuständig war. […] Die veränderte weltpolitische Lage nach dem Ende des Kalten Krieges und die damit verbundenen höheren Erwartungen anderer Staaten an ein verstärktes Engagement der Europäer - vor allem seitens der USA - erhöhten den Druck auf die EU, eine größere […] Verantwortung zu übernehmen. Dies betraf vor allem die internationale Friedenssicherung und Krisenbewältigung. Konflikte und Kriege am Persischen Golf, in Ex-Jugoslawien und zuletzt auch in Afghanistan, im Irak und in Nordafrika belegen die Notwendigkeit einer verstärkten Beteiligung der EU bei der Lösung internationaler Konflikte.</a:t>
            </a:r>
          </a:p>
          <a:p>
            <a:pPr algn="just">
              <a:lnSpc>
                <a:spcPct val="150000"/>
              </a:lnSpc>
            </a:pPr>
            <a:r>
              <a:rPr lang="de-DE" sz="100" dirty="0">
                <a:solidFill>
                  <a:schemeClr val="bg2">
                    <a:lumMod val="90000"/>
                  </a:schemeClr>
                </a:solidFill>
                <a:effectLst/>
                <a:latin typeface="+mj-lt"/>
                <a:ea typeface="Arial Unicode MS"/>
              </a:rPr>
              <a:t>Quelle: Otto Schmuck: Motive, Leitbilder und Etappen der Integration, in: Bundeszentrale für politische Bildung (Hrsg.): Informationen zur politischen Bildung Nr. 279. überarbeitete Neuauflage. Bonn 2012</a:t>
            </a:r>
            <a:r>
              <a:rPr lang="de-DE" sz="100" u="sng" dirty="0">
                <a:solidFill>
                  <a:schemeClr val="bg2">
                    <a:lumMod val="90000"/>
                  </a:schemeClr>
                </a:solidFill>
                <a:effectLst/>
                <a:latin typeface="+mj-lt"/>
                <a:ea typeface="Arial Unicode MS"/>
              </a:rPr>
              <a:t>, https://www.bpb.de/lernen/grafstat/europawahl-2014/182021/m-02-06-zentrale-motive-fuer-die-europaeische-einigung.</a:t>
            </a:r>
            <a:endParaRPr lang="de-DE" sz="100" dirty="0">
              <a:ln>
                <a:noFill/>
              </a:ln>
              <a:solidFill>
                <a:srgbClr val="000000"/>
              </a:solidFill>
              <a:effectLst/>
              <a:latin typeface="Helvetica Neue"/>
              <a:ea typeface="Arial Unicode MS"/>
              <a:cs typeface="Arial Unicode MS"/>
            </a:endParaRPr>
          </a:p>
          <a:p>
            <a:pPr algn="just">
              <a:lnSpc>
                <a:spcPct val="150000"/>
              </a:lnSpc>
            </a:pPr>
            <a:endParaRPr lang="de-DE" sz="100" dirty="0">
              <a:ln>
                <a:noFill/>
              </a:ln>
              <a:solidFill>
                <a:srgbClr val="000000"/>
              </a:solidFill>
              <a:effectLst/>
              <a:latin typeface="Helvetica Neue"/>
              <a:ea typeface="Arial Unicode MS"/>
              <a:cs typeface="Arial Unicode MS"/>
            </a:endParaRPr>
          </a:p>
        </p:txBody>
      </p:sp>
      <p:sp>
        <p:nvSpPr>
          <p:cNvPr id="40" name="Welle 39">
            <a:extLst>
              <a:ext uri="{FF2B5EF4-FFF2-40B4-BE49-F238E27FC236}">
                <a16:creationId xmlns:a16="http://schemas.microsoft.com/office/drawing/2014/main" id="{E8706FC2-0A01-4CAF-81CD-FDF44E5C1993}"/>
              </a:ext>
            </a:extLst>
          </p:cNvPr>
          <p:cNvSpPr/>
          <p:nvPr/>
        </p:nvSpPr>
        <p:spPr>
          <a:xfrm rot="16200000">
            <a:off x="2950716" y="4590274"/>
            <a:ext cx="625112" cy="1360370"/>
          </a:xfrm>
          <a:custGeom>
            <a:avLst/>
            <a:gdLst>
              <a:gd name="connsiteX0" fmla="*/ 0 w 625112"/>
              <a:gd name="connsiteY0" fmla="*/ 31057 h 1360370"/>
              <a:gd name="connsiteX1" fmla="*/ 625112 w 625112"/>
              <a:gd name="connsiteY1" fmla="*/ 31057 h 1360370"/>
              <a:gd name="connsiteX2" fmla="*/ 625112 w 625112"/>
              <a:gd name="connsiteY2" fmla="*/ 680185 h 1360370"/>
              <a:gd name="connsiteX3" fmla="*/ 625112 w 625112"/>
              <a:gd name="connsiteY3" fmla="*/ 1329313 h 1360370"/>
              <a:gd name="connsiteX4" fmla="*/ 0 w 625112"/>
              <a:gd name="connsiteY4" fmla="*/ 1329313 h 1360370"/>
              <a:gd name="connsiteX5" fmla="*/ 0 w 625112"/>
              <a:gd name="connsiteY5" fmla="*/ 693168 h 1360370"/>
              <a:gd name="connsiteX6" fmla="*/ 0 w 625112"/>
              <a:gd name="connsiteY6" fmla="*/ 31057 h 1360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112" h="1360370" fill="none" extrusionOk="0">
                <a:moveTo>
                  <a:pt x="0" y="31057"/>
                </a:moveTo>
                <a:cubicBezTo>
                  <a:pt x="171292" y="-74854"/>
                  <a:pt x="378122" y="146572"/>
                  <a:pt x="625112" y="31057"/>
                </a:cubicBezTo>
                <a:cubicBezTo>
                  <a:pt x="602344" y="240446"/>
                  <a:pt x="610473" y="388346"/>
                  <a:pt x="625112" y="680185"/>
                </a:cubicBezTo>
                <a:cubicBezTo>
                  <a:pt x="639751" y="972024"/>
                  <a:pt x="638213" y="1153368"/>
                  <a:pt x="625112" y="1329313"/>
                </a:cubicBezTo>
                <a:cubicBezTo>
                  <a:pt x="455116" y="1422430"/>
                  <a:pt x="193330" y="1274574"/>
                  <a:pt x="0" y="1329313"/>
                </a:cubicBezTo>
                <a:cubicBezTo>
                  <a:pt x="16847" y="1051627"/>
                  <a:pt x="-27090" y="854798"/>
                  <a:pt x="0" y="693168"/>
                </a:cubicBezTo>
                <a:cubicBezTo>
                  <a:pt x="27090" y="531539"/>
                  <a:pt x="-16746" y="279241"/>
                  <a:pt x="0" y="31057"/>
                </a:cubicBezTo>
                <a:close/>
              </a:path>
              <a:path w="625112" h="1360370" stroke="0" extrusionOk="0">
                <a:moveTo>
                  <a:pt x="0" y="31057"/>
                </a:moveTo>
                <a:cubicBezTo>
                  <a:pt x="247091" y="-40609"/>
                  <a:pt x="372053" y="137239"/>
                  <a:pt x="625112" y="31057"/>
                </a:cubicBezTo>
                <a:cubicBezTo>
                  <a:pt x="634259" y="171025"/>
                  <a:pt x="608722" y="449784"/>
                  <a:pt x="625112" y="667202"/>
                </a:cubicBezTo>
                <a:cubicBezTo>
                  <a:pt x="641502" y="884621"/>
                  <a:pt x="629163" y="1164591"/>
                  <a:pt x="625112" y="1329313"/>
                </a:cubicBezTo>
                <a:cubicBezTo>
                  <a:pt x="372091" y="1435430"/>
                  <a:pt x="260424" y="1220970"/>
                  <a:pt x="0" y="1329313"/>
                </a:cubicBezTo>
                <a:cubicBezTo>
                  <a:pt x="31164" y="1014655"/>
                  <a:pt x="31307" y="1004498"/>
                  <a:pt x="0" y="680185"/>
                </a:cubicBezTo>
                <a:cubicBezTo>
                  <a:pt x="-31307" y="355872"/>
                  <a:pt x="911" y="285003"/>
                  <a:pt x="0" y="31057"/>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Textfeld 40">
            <a:extLst>
              <a:ext uri="{FF2B5EF4-FFF2-40B4-BE49-F238E27FC236}">
                <a16:creationId xmlns:a16="http://schemas.microsoft.com/office/drawing/2014/main" id="{3CC6183E-F466-4895-B7CD-9B12FF8FD9AE}"/>
              </a:ext>
            </a:extLst>
          </p:cNvPr>
          <p:cNvSpPr txBox="1"/>
          <p:nvPr/>
        </p:nvSpPr>
        <p:spPr>
          <a:xfrm>
            <a:off x="2713397" y="5009922"/>
            <a:ext cx="1174015" cy="435697"/>
          </a:xfrm>
          <a:prstGeom prst="rect">
            <a:avLst/>
          </a:prstGeom>
          <a:noFill/>
        </p:spPr>
        <p:txBody>
          <a:bodyPr wrap="square">
            <a:spAutoFit/>
          </a:bodyPr>
          <a:lstStyle/>
          <a:p>
            <a:pPr algn="just">
              <a:lnSpc>
                <a:spcPct val="150000"/>
              </a:lnSpc>
            </a:pPr>
            <a:r>
              <a:rPr lang="de-DE" sz="200" dirty="0">
                <a:ln>
                  <a:noFill/>
                </a:ln>
                <a:solidFill>
                  <a:srgbClr val="000000"/>
                </a:solidFill>
                <a:effectLst/>
                <a:latin typeface="+mj-lt"/>
                <a:ea typeface="Times New Roman" panose="02020603050405020304" pitchFamily="18" charset="0"/>
                <a:cs typeface="Arial Unicode MS"/>
              </a:rPr>
              <a:t>_________________________________________</a:t>
            </a:r>
          </a:p>
          <a:p>
            <a:pPr algn="just">
              <a:lnSpc>
                <a:spcPct val="150000"/>
              </a:lnSpc>
            </a:pPr>
            <a:endParaRPr lang="de-DE" sz="200" dirty="0">
              <a:ln>
                <a:noFill/>
              </a:ln>
              <a:solidFill>
                <a:srgbClr val="000000"/>
              </a:solidFill>
              <a:effectLst/>
              <a:latin typeface="+mj-lt"/>
              <a:ea typeface="Times New Roman" panose="02020603050405020304" pitchFamily="18" charset="0"/>
              <a:cs typeface="Arial Unicode MS"/>
            </a:endParaRPr>
          </a:p>
          <a:p>
            <a:pPr algn="just">
              <a:lnSpc>
                <a:spcPct val="150000"/>
              </a:lnSpc>
            </a:pPr>
            <a:r>
              <a:rPr lang="de-DE" sz="100" dirty="0">
                <a:ln>
                  <a:noFill/>
                </a:ln>
                <a:solidFill>
                  <a:srgbClr val="000000"/>
                </a:solidFill>
                <a:effectLst/>
                <a:latin typeface="+mj-lt"/>
                <a:ea typeface="Times New Roman" panose="02020603050405020304" pitchFamily="18" charset="0"/>
                <a:cs typeface="Arial Unicode MS"/>
              </a:rPr>
              <a:t>Die Erkenntnis, dass die europäischen Staaten heute als Einzelakteure auf der Weltbühne keine oder nur eine sehr eingeschränkte Rolle spielen können, verstärkte die Motivation für den europäischen Zusammenschluss. Bereits Anfang der 1970er-Jahre gab es Bemühungen zu einer "Europäischen Politischen Zusammenarbeit" (EPZ) […]. Doch Veränderungen der Entscheidungsstrukturen und der Zuständigkeiten in der Außen- und Sicherheitspolitik waren damals nur außerhalb der Gemeinschaftsverfahren erreichbar. Konkret bedeutete dies, dass […] politische Entscheidungen von den Regierungen unter Umgehung des Europäischen Parlaments nur einstimmig getroffen wurden und der Europäische Gerichtshof nicht zuständig war. […] Die veränderte weltpolitische Lage nach dem Ende des Kalten Krieges und die damit verbundenen höheren Erwartungen anderer Staaten an ein verstärktes Engagement der Europäer - vor allem seitens der USA - erhöhten den Druck auf die EU, eine größere […] Verantwortung zu übernehmen. Dies betraf vor allem die internationale Friedenssicherung und Krisenbewältigung. Konflikte und Kriege am Persischen Golf, in Ex-Jugoslawien und zuletzt auch in Afghanistan, im Irak und in Nordafrika belegen die Notwendigkeit einer verstärkten Beteiligung der EU bei der Lösung internationaler Konflikte.</a:t>
            </a:r>
          </a:p>
          <a:p>
            <a:pPr algn="just">
              <a:lnSpc>
                <a:spcPct val="150000"/>
              </a:lnSpc>
            </a:pPr>
            <a:r>
              <a:rPr lang="de-DE" sz="100" dirty="0">
                <a:solidFill>
                  <a:schemeClr val="bg2">
                    <a:lumMod val="90000"/>
                  </a:schemeClr>
                </a:solidFill>
                <a:effectLst/>
                <a:latin typeface="+mj-lt"/>
                <a:ea typeface="Arial Unicode MS"/>
              </a:rPr>
              <a:t>Quelle: Otto Schmuck: Motive, Leitbilder und Etappen der Integration, in: Bundeszentrale für politische Bildung (Hrsg.): Informationen zur politischen Bildung Nr. 279. überarbeitete Neuauflage. Bonn 2012</a:t>
            </a:r>
            <a:r>
              <a:rPr lang="de-DE" sz="100" u="sng" dirty="0">
                <a:solidFill>
                  <a:schemeClr val="bg2">
                    <a:lumMod val="90000"/>
                  </a:schemeClr>
                </a:solidFill>
                <a:effectLst/>
                <a:latin typeface="+mj-lt"/>
                <a:ea typeface="Arial Unicode MS"/>
              </a:rPr>
              <a:t>, https://www.bpb.de/lernen/grafstat/europawahl-2014/182021/m-02-06-zentrale-motive-fuer-die-europaeische-einigung.</a:t>
            </a:r>
            <a:endParaRPr lang="de-DE" sz="100" dirty="0">
              <a:ln>
                <a:noFill/>
              </a:ln>
              <a:solidFill>
                <a:srgbClr val="000000"/>
              </a:solidFill>
              <a:effectLst/>
              <a:latin typeface="Helvetica Neue"/>
              <a:ea typeface="Arial Unicode MS"/>
              <a:cs typeface="Arial Unicode MS"/>
            </a:endParaRPr>
          </a:p>
          <a:p>
            <a:pPr algn="just">
              <a:lnSpc>
                <a:spcPct val="150000"/>
              </a:lnSpc>
            </a:pPr>
            <a:endParaRPr lang="de-DE" sz="100" dirty="0">
              <a:ln>
                <a:noFill/>
              </a:ln>
              <a:solidFill>
                <a:srgbClr val="000000"/>
              </a:solidFill>
              <a:effectLst/>
              <a:latin typeface="Helvetica Neue"/>
              <a:ea typeface="Arial Unicode MS"/>
              <a:cs typeface="Arial Unicode MS"/>
            </a:endParaRPr>
          </a:p>
        </p:txBody>
      </p:sp>
      <p:pic>
        <p:nvPicPr>
          <p:cNvPr id="45" name="Grafik 44" descr="Gedanken Silhouette">
            <a:extLst>
              <a:ext uri="{FF2B5EF4-FFF2-40B4-BE49-F238E27FC236}">
                <a16:creationId xmlns:a16="http://schemas.microsoft.com/office/drawing/2014/main" id="{AEDB0BFE-F126-4E0B-808C-CAB9A32DE2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743473" y="2237425"/>
            <a:ext cx="524555" cy="524555"/>
          </a:xfrm>
          <a:prstGeom prst="rect">
            <a:avLst/>
          </a:prstGeom>
        </p:spPr>
      </p:pic>
      <p:pic>
        <p:nvPicPr>
          <p:cNvPr id="48" name="Grafik 47" descr="Marke Fragezeichen Silhouette">
            <a:extLst>
              <a:ext uri="{FF2B5EF4-FFF2-40B4-BE49-F238E27FC236}">
                <a16:creationId xmlns:a16="http://schemas.microsoft.com/office/drawing/2014/main" id="{FC94F210-01DB-4E87-A510-9C5967680B3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891888">
            <a:off x="5265804" y="4050111"/>
            <a:ext cx="739140" cy="739140"/>
          </a:xfrm>
          <a:prstGeom prst="rect">
            <a:avLst/>
          </a:prstGeom>
        </p:spPr>
      </p:pic>
      <p:sp>
        <p:nvSpPr>
          <p:cNvPr id="44" name="Bogen 43">
            <a:extLst>
              <a:ext uri="{FF2B5EF4-FFF2-40B4-BE49-F238E27FC236}">
                <a16:creationId xmlns:a16="http://schemas.microsoft.com/office/drawing/2014/main" id="{077DFF80-41E6-4F76-8871-8CB184132BAA}"/>
              </a:ext>
            </a:extLst>
          </p:cNvPr>
          <p:cNvSpPr/>
          <p:nvPr/>
        </p:nvSpPr>
        <p:spPr>
          <a:xfrm rot="18867423">
            <a:off x="4940722" y="4290176"/>
            <a:ext cx="1720338" cy="2960288"/>
          </a:xfrm>
          <a:custGeom>
            <a:avLst/>
            <a:gdLst>
              <a:gd name="connsiteX0" fmla="*/ 582767 w 1720338"/>
              <a:gd name="connsiteY0" fmla="*/ 79083 h 2960288"/>
              <a:gd name="connsiteX1" fmla="*/ 1562370 w 1720338"/>
              <a:gd name="connsiteY1" fmla="*/ 625280 h 2960288"/>
              <a:gd name="connsiteX2" fmla="*/ 1720338 w 1720338"/>
              <a:gd name="connsiteY2" fmla="*/ 1480144 h 2960288"/>
              <a:gd name="connsiteX3" fmla="*/ 1298855 w 1720338"/>
              <a:gd name="connsiteY3" fmla="*/ 1480144 h 2960288"/>
              <a:gd name="connsiteX4" fmla="*/ 860169 w 1720338"/>
              <a:gd name="connsiteY4" fmla="*/ 1480144 h 2960288"/>
              <a:gd name="connsiteX5" fmla="*/ 762154 w 1720338"/>
              <a:gd name="connsiteY5" fmla="*/ 985102 h 2960288"/>
              <a:gd name="connsiteX6" fmla="*/ 678008 w 1720338"/>
              <a:gd name="connsiteY6" fmla="*/ 560114 h 2960288"/>
              <a:gd name="connsiteX7" fmla="*/ 582767 w 1720338"/>
              <a:gd name="connsiteY7" fmla="*/ 79083 h 2960288"/>
              <a:gd name="connsiteX0" fmla="*/ 582767 w 1720338"/>
              <a:gd name="connsiteY0" fmla="*/ 79083 h 2960288"/>
              <a:gd name="connsiteX1" fmla="*/ 1562370 w 1720338"/>
              <a:gd name="connsiteY1" fmla="*/ 625280 h 2960288"/>
              <a:gd name="connsiteX2" fmla="*/ 1720338 w 1720338"/>
              <a:gd name="connsiteY2" fmla="*/ 1480144 h 2960288"/>
            </a:gdLst>
            <a:ahLst/>
            <a:cxnLst>
              <a:cxn ang="0">
                <a:pos x="connsiteX0" y="connsiteY0"/>
              </a:cxn>
              <a:cxn ang="0">
                <a:pos x="connsiteX1" y="connsiteY1"/>
              </a:cxn>
              <a:cxn ang="0">
                <a:pos x="connsiteX2" y="connsiteY2"/>
              </a:cxn>
            </a:cxnLst>
            <a:rect l="l" t="t" r="r" b="b"/>
            <a:pathLst>
              <a:path w="1720338" h="2960288" stroke="0" extrusionOk="0">
                <a:moveTo>
                  <a:pt x="582767" y="79083"/>
                </a:moveTo>
                <a:cubicBezTo>
                  <a:pt x="942538" y="-157801"/>
                  <a:pt x="1377315" y="32785"/>
                  <a:pt x="1562370" y="625280"/>
                </a:cubicBezTo>
                <a:cubicBezTo>
                  <a:pt x="1639210" y="869273"/>
                  <a:pt x="1740917" y="1125537"/>
                  <a:pt x="1720338" y="1480144"/>
                </a:cubicBezTo>
                <a:cubicBezTo>
                  <a:pt x="1588840" y="1472920"/>
                  <a:pt x="1383425" y="1498691"/>
                  <a:pt x="1298855" y="1480144"/>
                </a:cubicBezTo>
                <a:cubicBezTo>
                  <a:pt x="1214285" y="1461597"/>
                  <a:pt x="1015193" y="1488501"/>
                  <a:pt x="860169" y="1480144"/>
                </a:cubicBezTo>
                <a:cubicBezTo>
                  <a:pt x="827500" y="1346406"/>
                  <a:pt x="820728" y="1166288"/>
                  <a:pt x="762154" y="985102"/>
                </a:cubicBezTo>
                <a:cubicBezTo>
                  <a:pt x="703579" y="803916"/>
                  <a:pt x="721815" y="733343"/>
                  <a:pt x="678008" y="560114"/>
                </a:cubicBezTo>
                <a:cubicBezTo>
                  <a:pt x="634201" y="386885"/>
                  <a:pt x="630195" y="220507"/>
                  <a:pt x="582767" y="79083"/>
                </a:cubicBezTo>
                <a:close/>
              </a:path>
              <a:path w="1720338" h="2960288" fill="none" extrusionOk="0">
                <a:moveTo>
                  <a:pt x="582767" y="79083"/>
                </a:moveTo>
                <a:cubicBezTo>
                  <a:pt x="937401" y="-57010"/>
                  <a:pt x="1371261" y="66802"/>
                  <a:pt x="1562370" y="625280"/>
                </a:cubicBezTo>
                <a:cubicBezTo>
                  <a:pt x="1717660" y="888038"/>
                  <a:pt x="1678835" y="1202045"/>
                  <a:pt x="1720338" y="1480144"/>
                </a:cubicBezTo>
              </a:path>
              <a:path w="1720338" h="2960288" fill="none" stroke="0" extrusionOk="0">
                <a:moveTo>
                  <a:pt x="582767" y="79083"/>
                </a:moveTo>
                <a:cubicBezTo>
                  <a:pt x="952636" y="-160658"/>
                  <a:pt x="1395738" y="184492"/>
                  <a:pt x="1562370" y="625280"/>
                </a:cubicBezTo>
                <a:cubicBezTo>
                  <a:pt x="1668751" y="890435"/>
                  <a:pt x="1745834" y="1226101"/>
                  <a:pt x="1720338" y="1480144"/>
                </a:cubicBezTo>
              </a:path>
            </a:pathLst>
          </a:custGeom>
          <a:ln w="76200">
            <a:solidFill>
              <a:schemeClr val="tx2">
                <a:lumMod val="75000"/>
              </a:schemeClr>
            </a:solidFill>
            <a:tailEnd type="arrow"/>
            <a:extLst>
              <a:ext uri="{C807C97D-BFC1-408E-A445-0C87EB9F89A2}">
                <ask:lineSketchStyleProps xmlns:ask="http://schemas.microsoft.com/office/drawing/2018/sketchyshapes" sd="1875303029">
                  <a:prstGeom prst="arc">
                    <a:avLst>
                      <a:gd name="adj1" fmla="val 15528037"/>
                      <a:gd name="adj2" fmla="val 0"/>
                    </a:avLst>
                  </a:prstGeom>
                  <ask:type>
                    <ask:lineSketchFreehand/>
                  </ask:type>
                </ask:lineSketchStyleProps>
              </a:ext>
            </a:extLst>
          </a:ln>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pic>
        <p:nvPicPr>
          <p:cNvPr id="31" name="Grafik 30" descr="Chat Silhouette">
            <a:extLst>
              <a:ext uri="{FF2B5EF4-FFF2-40B4-BE49-F238E27FC236}">
                <a16:creationId xmlns:a16="http://schemas.microsoft.com/office/drawing/2014/main" id="{95E73FE9-DDB5-4C2F-ABC5-83E4A35C132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96122" y="3429000"/>
            <a:ext cx="619256" cy="619256"/>
          </a:xfrm>
          <a:prstGeom prst="rect">
            <a:avLst/>
          </a:prstGeom>
        </p:spPr>
      </p:pic>
    </p:spTree>
    <p:extLst>
      <p:ext uri="{BB962C8B-B14F-4D97-AF65-F5344CB8AC3E}">
        <p14:creationId xmlns:p14="http://schemas.microsoft.com/office/powerpoint/2010/main" val="1208556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198" y="1246450"/>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1. Brainstorming</a:t>
            </a:r>
          </a:p>
          <a:p>
            <a:pPr marL="0" indent="0">
              <a:buNone/>
            </a:pPr>
            <a:endParaRPr lang="de-DE"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2" name="Ellipse 1">
            <a:extLst>
              <a:ext uri="{FF2B5EF4-FFF2-40B4-BE49-F238E27FC236}">
                <a16:creationId xmlns:a16="http://schemas.microsoft.com/office/drawing/2014/main" id="{489D6165-7A1F-4CB1-A08E-411D9F566AF5}"/>
              </a:ext>
            </a:extLst>
          </p:cNvPr>
          <p:cNvSpPr/>
          <p:nvPr/>
        </p:nvSpPr>
        <p:spPr>
          <a:xfrm>
            <a:off x="4197077" y="2507587"/>
            <a:ext cx="3797845" cy="2436930"/>
          </a:xfrm>
          <a:custGeom>
            <a:avLst/>
            <a:gdLst>
              <a:gd name="connsiteX0" fmla="*/ 0 w 3797845"/>
              <a:gd name="connsiteY0" fmla="*/ 1218465 h 2436930"/>
              <a:gd name="connsiteX1" fmla="*/ 1898923 w 3797845"/>
              <a:gd name="connsiteY1" fmla="*/ 0 h 2436930"/>
              <a:gd name="connsiteX2" fmla="*/ 3797846 w 3797845"/>
              <a:gd name="connsiteY2" fmla="*/ 1218465 h 2436930"/>
              <a:gd name="connsiteX3" fmla="*/ 1898923 w 3797845"/>
              <a:gd name="connsiteY3" fmla="*/ 2436930 h 2436930"/>
              <a:gd name="connsiteX4" fmla="*/ 0 w 3797845"/>
              <a:gd name="connsiteY4" fmla="*/ 1218465 h 24369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7845" h="2436930" fill="none" extrusionOk="0">
                <a:moveTo>
                  <a:pt x="0" y="1218465"/>
                </a:moveTo>
                <a:cubicBezTo>
                  <a:pt x="-131589" y="421748"/>
                  <a:pt x="827528" y="-44906"/>
                  <a:pt x="1898923" y="0"/>
                </a:cubicBezTo>
                <a:cubicBezTo>
                  <a:pt x="2966668" y="23307"/>
                  <a:pt x="3836365" y="572133"/>
                  <a:pt x="3797846" y="1218465"/>
                </a:cubicBezTo>
                <a:cubicBezTo>
                  <a:pt x="3822210" y="1706075"/>
                  <a:pt x="2924788" y="2417908"/>
                  <a:pt x="1898923" y="2436930"/>
                </a:cubicBezTo>
                <a:cubicBezTo>
                  <a:pt x="738257" y="2500397"/>
                  <a:pt x="2812" y="1899157"/>
                  <a:pt x="0" y="1218465"/>
                </a:cubicBezTo>
                <a:close/>
              </a:path>
              <a:path w="3797845" h="2436930" stroke="0" extrusionOk="0">
                <a:moveTo>
                  <a:pt x="0" y="1218465"/>
                </a:moveTo>
                <a:cubicBezTo>
                  <a:pt x="-65237" y="649109"/>
                  <a:pt x="986601" y="-119134"/>
                  <a:pt x="1898923" y="0"/>
                </a:cubicBezTo>
                <a:cubicBezTo>
                  <a:pt x="3017372" y="99265"/>
                  <a:pt x="3852419" y="505160"/>
                  <a:pt x="3797846" y="1218465"/>
                </a:cubicBezTo>
                <a:cubicBezTo>
                  <a:pt x="3805478" y="1853199"/>
                  <a:pt x="3066204" y="2538692"/>
                  <a:pt x="1898923" y="2436930"/>
                </a:cubicBezTo>
                <a:cubicBezTo>
                  <a:pt x="834125" y="2542789"/>
                  <a:pt x="-63751" y="1828746"/>
                  <a:pt x="0" y="1218465"/>
                </a:cubicBezTo>
                <a:close/>
              </a:path>
            </a:pathLst>
          </a:custGeom>
          <a:solidFill>
            <a:srgbClr val="0E2C8E"/>
          </a:solidFill>
          <a:ln>
            <a:solidFill>
              <a:srgbClr val="0E2C8E"/>
            </a:solidFill>
            <a:extLst>
              <a:ext uri="{C807C97D-BFC1-408E-A445-0C87EB9F89A2}">
                <ask:lineSketchStyleProps xmlns:ask="http://schemas.microsoft.com/office/drawing/2018/sketchyshapes" sd="3809068511">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err="1">
                <a:latin typeface="+mj-lt"/>
              </a:rPr>
              <a:t>What</a:t>
            </a:r>
            <a:r>
              <a:rPr lang="de-DE" sz="2400" dirty="0">
                <a:latin typeface="+mj-lt"/>
              </a:rPr>
              <a:t> </a:t>
            </a:r>
            <a:r>
              <a:rPr lang="de-DE" sz="2400" dirty="0" err="1">
                <a:latin typeface="+mj-lt"/>
              </a:rPr>
              <a:t>does</a:t>
            </a:r>
            <a:r>
              <a:rPr lang="de-DE" sz="2400" dirty="0">
                <a:latin typeface="+mj-lt"/>
              </a:rPr>
              <a:t> </a:t>
            </a:r>
            <a:r>
              <a:rPr lang="de-DE" sz="2400" dirty="0" err="1">
                <a:latin typeface="+mj-lt"/>
              </a:rPr>
              <a:t>the</a:t>
            </a:r>
            <a:r>
              <a:rPr lang="de-DE" sz="2400" dirty="0">
                <a:latin typeface="+mj-lt"/>
              </a:rPr>
              <a:t> EU </a:t>
            </a:r>
            <a:r>
              <a:rPr lang="de-DE" sz="2400" dirty="0" err="1">
                <a:latin typeface="+mj-lt"/>
              </a:rPr>
              <a:t>mean</a:t>
            </a:r>
            <a:r>
              <a:rPr lang="de-DE" sz="2400" dirty="0">
                <a:latin typeface="+mj-lt"/>
              </a:rPr>
              <a:t> </a:t>
            </a:r>
            <a:r>
              <a:rPr lang="de-DE" sz="2400" dirty="0" err="1">
                <a:latin typeface="+mj-lt"/>
              </a:rPr>
              <a:t>for</a:t>
            </a:r>
            <a:r>
              <a:rPr lang="de-DE" sz="2400" dirty="0">
                <a:latin typeface="+mj-lt"/>
              </a:rPr>
              <a:t> </a:t>
            </a:r>
            <a:r>
              <a:rPr lang="de-DE" sz="2400" dirty="0" err="1">
                <a:latin typeface="+mj-lt"/>
              </a:rPr>
              <a:t>my</a:t>
            </a:r>
            <a:r>
              <a:rPr lang="de-DE" sz="2400" dirty="0">
                <a:latin typeface="+mj-lt"/>
              </a:rPr>
              <a:t> </a:t>
            </a:r>
            <a:r>
              <a:rPr lang="de-DE" sz="2400" dirty="0" err="1">
                <a:latin typeface="+mj-lt"/>
              </a:rPr>
              <a:t>everyday</a:t>
            </a:r>
            <a:r>
              <a:rPr lang="de-DE" sz="2400" dirty="0">
                <a:latin typeface="+mj-lt"/>
              </a:rPr>
              <a:t> </a:t>
            </a:r>
            <a:r>
              <a:rPr lang="de-DE" sz="2400" dirty="0" err="1">
                <a:latin typeface="+mj-lt"/>
              </a:rPr>
              <a:t>life</a:t>
            </a:r>
            <a:r>
              <a:rPr lang="de-DE" sz="2400" dirty="0">
                <a:latin typeface="+mj-lt"/>
              </a:rPr>
              <a:t>?</a:t>
            </a:r>
          </a:p>
        </p:txBody>
      </p:sp>
      <p:cxnSp>
        <p:nvCxnSpPr>
          <p:cNvPr id="9" name="Gerader Verbinder 8">
            <a:extLst>
              <a:ext uri="{FF2B5EF4-FFF2-40B4-BE49-F238E27FC236}">
                <a16:creationId xmlns:a16="http://schemas.microsoft.com/office/drawing/2014/main" id="{FD90C3D0-AAE8-481A-A42A-33DFCC726607}"/>
              </a:ext>
            </a:extLst>
          </p:cNvPr>
          <p:cNvCxnSpPr>
            <a:cxnSpLocks/>
            <a:stCxn id="2" idx="0"/>
          </p:cNvCxnSpPr>
          <p:nvPr/>
        </p:nvCxnSpPr>
        <p:spPr>
          <a:xfrm flipH="1" flipV="1">
            <a:off x="6095999" y="1638066"/>
            <a:ext cx="1" cy="869521"/>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1" name="Gerader Verbinder 10">
            <a:extLst>
              <a:ext uri="{FF2B5EF4-FFF2-40B4-BE49-F238E27FC236}">
                <a16:creationId xmlns:a16="http://schemas.microsoft.com/office/drawing/2014/main" id="{2340BA47-48F7-4967-B106-D4C2DE6501F8}"/>
              </a:ext>
            </a:extLst>
          </p:cNvPr>
          <p:cNvCxnSpPr>
            <a:cxnSpLocks/>
          </p:cNvCxnSpPr>
          <p:nvPr/>
        </p:nvCxnSpPr>
        <p:spPr>
          <a:xfrm flipH="1" flipV="1">
            <a:off x="6095998" y="4970453"/>
            <a:ext cx="1" cy="869521"/>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0C951D6E-792C-454D-8F9F-5375470B15C4}"/>
              </a:ext>
            </a:extLst>
          </p:cNvPr>
          <p:cNvCxnSpPr>
            <a:cxnSpLocks/>
          </p:cNvCxnSpPr>
          <p:nvPr/>
        </p:nvCxnSpPr>
        <p:spPr>
          <a:xfrm flipV="1">
            <a:off x="7370131" y="1985875"/>
            <a:ext cx="455562" cy="825578"/>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0B8A89AD-1DA8-42A7-8E21-701B393A9CCF}"/>
              </a:ext>
            </a:extLst>
          </p:cNvPr>
          <p:cNvCxnSpPr>
            <a:cxnSpLocks/>
          </p:cNvCxnSpPr>
          <p:nvPr/>
        </p:nvCxnSpPr>
        <p:spPr>
          <a:xfrm flipV="1">
            <a:off x="4336154" y="4668301"/>
            <a:ext cx="455562" cy="825578"/>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B387B1E2-3EC6-49A9-B207-07E7EB50443C}"/>
              </a:ext>
            </a:extLst>
          </p:cNvPr>
          <p:cNvCxnSpPr>
            <a:cxnSpLocks/>
          </p:cNvCxnSpPr>
          <p:nvPr/>
        </p:nvCxnSpPr>
        <p:spPr>
          <a:xfrm>
            <a:off x="7983702" y="3732062"/>
            <a:ext cx="1266885" cy="0"/>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A4F7E882-B516-4E20-9B48-A7A3B01875F2}"/>
              </a:ext>
            </a:extLst>
          </p:cNvPr>
          <p:cNvCxnSpPr>
            <a:cxnSpLocks/>
          </p:cNvCxnSpPr>
          <p:nvPr/>
        </p:nvCxnSpPr>
        <p:spPr>
          <a:xfrm flipH="1" flipV="1">
            <a:off x="7473209" y="4603132"/>
            <a:ext cx="816461" cy="1096441"/>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4AE5C85E-904D-4F58-B995-84B72FE896D3}"/>
              </a:ext>
            </a:extLst>
          </p:cNvPr>
          <p:cNvCxnSpPr>
            <a:cxnSpLocks/>
          </p:cNvCxnSpPr>
          <p:nvPr/>
        </p:nvCxnSpPr>
        <p:spPr>
          <a:xfrm flipH="1" flipV="1">
            <a:off x="4095166" y="2138275"/>
            <a:ext cx="823591" cy="673178"/>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C5030F3E-BCA9-4DCD-8CC7-5F26BF61C755}"/>
              </a:ext>
            </a:extLst>
          </p:cNvPr>
          <p:cNvCxnSpPr>
            <a:cxnSpLocks/>
          </p:cNvCxnSpPr>
          <p:nvPr/>
        </p:nvCxnSpPr>
        <p:spPr>
          <a:xfrm flipV="1">
            <a:off x="2518807" y="3753934"/>
            <a:ext cx="1678270" cy="43911"/>
          </a:xfrm>
          <a:prstGeom prst="line">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pic>
        <p:nvPicPr>
          <p:cNvPr id="25" name="Grafik 24" descr="Gedanken Silhouette">
            <a:extLst>
              <a:ext uri="{FF2B5EF4-FFF2-40B4-BE49-F238E27FC236}">
                <a16:creationId xmlns:a16="http://schemas.microsoft.com/office/drawing/2014/main" id="{290F91AA-7A10-449D-A502-9AA552877E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3421754" y="1050507"/>
            <a:ext cx="914400" cy="914400"/>
          </a:xfrm>
          <a:prstGeom prst="rect">
            <a:avLst/>
          </a:prstGeom>
        </p:spPr>
      </p:pic>
    </p:spTree>
    <p:extLst>
      <p:ext uri="{BB962C8B-B14F-4D97-AF65-F5344CB8AC3E}">
        <p14:creationId xmlns:p14="http://schemas.microsoft.com/office/powerpoint/2010/main" val="3092956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442258"/>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2. Basics:</a:t>
            </a:r>
          </a:p>
          <a:p>
            <a:pPr marL="0" indent="0">
              <a:lnSpc>
                <a:spcPct val="150000"/>
              </a:lnSpc>
              <a:spcBef>
                <a:spcPts val="0"/>
              </a:spcBef>
              <a:spcAft>
                <a:spcPts val="1200"/>
              </a:spcAft>
              <a:buNone/>
            </a:pPr>
            <a:endParaRPr lang="de-DE" sz="1200" b="1" dirty="0">
              <a:latin typeface="+mj-lt"/>
              <a:cs typeface="Times New Roman" panose="02020603050405020304" pitchFamily="18" charset="0"/>
            </a:endParaRPr>
          </a:p>
          <a:p>
            <a:pPr marL="1371600" lvl="2" indent="-457200">
              <a:lnSpc>
                <a:spcPct val="150000"/>
              </a:lnSpc>
              <a:spcBef>
                <a:spcPts val="0"/>
              </a:spcBef>
              <a:buAutoNum type="alphaLcParenR"/>
            </a:pPr>
            <a:r>
              <a:rPr lang="de-DE" dirty="0">
                <a:latin typeface="+mj-lt"/>
                <a:cs typeface="Times New Roman" panose="02020603050405020304" pitchFamily="18" charset="0"/>
              </a:rPr>
              <a:t>Read </a:t>
            </a:r>
            <a:r>
              <a:rPr lang="de-DE" dirty="0" err="1">
                <a:latin typeface="+mj-lt"/>
                <a:cs typeface="Times New Roman" panose="02020603050405020304" pitchFamily="18" charset="0"/>
              </a:rPr>
              <a:t>the</a:t>
            </a:r>
            <a:r>
              <a:rPr lang="de-DE" dirty="0">
                <a:latin typeface="+mj-lt"/>
                <a:cs typeface="Times New Roman" panose="02020603050405020304" pitchFamily="18" charset="0"/>
              </a:rPr>
              <a:t> </a:t>
            </a:r>
            <a:r>
              <a:rPr lang="de-DE" dirty="0" err="1">
                <a:latin typeface="+mj-lt"/>
                <a:cs typeface="Times New Roman" panose="02020603050405020304" pitchFamily="18" charset="0"/>
              </a:rPr>
              <a:t>text</a:t>
            </a:r>
            <a:r>
              <a:rPr lang="de-DE" dirty="0">
                <a:latin typeface="+mj-lt"/>
                <a:cs typeface="Times New Roman" panose="02020603050405020304" pitchFamily="18" charset="0"/>
              </a:rPr>
              <a:t> </a:t>
            </a:r>
            <a:r>
              <a:rPr lang="de-DE" dirty="0" err="1">
                <a:latin typeface="+mj-lt"/>
                <a:cs typeface="Times New Roman" panose="02020603050405020304" pitchFamily="18" charset="0"/>
              </a:rPr>
              <a:t>about</a:t>
            </a:r>
            <a:r>
              <a:rPr lang="de-DE" dirty="0">
                <a:latin typeface="+mj-lt"/>
                <a:cs typeface="Times New Roman" panose="02020603050405020304" pitchFamily="18" charset="0"/>
              </a:rPr>
              <a:t> </a:t>
            </a:r>
            <a:r>
              <a:rPr lang="de-DE" dirty="0" err="1">
                <a:latin typeface="+mj-lt"/>
                <a:cs typeface="Times New Roman" panose="02020603050405020304" pitchFamily="18" charset="0"/>
              </a:rPr>
              <a:t>the</a:t>
            </a:r>
            <a:r>
              <a:rPr lang="de-DE" dirty="0">
                <a:latin typeface="+mj-lt"/>
                <a:cs typeface="Times New Roman" panose="02020603050405020304" pitchFamily="18" charset="0"/>
              </a:rPr>
              <a:t> </a:t>
            </a:r>
            <a:r>
              <a:rPr lang="de-DE" dirty="0" err="1">
                <a:latin typeface="+mj-lt"/>
                <a:cs typeface="Times New Roman" panose="02020603050405020304" pitchFamily="18" charset="0"/>
              </a:rPr>
              <a:t>central</a:t>
            </a:r>
            <a:r>
              <a:rPr lang="de-DE" dirty="0">
                <a:latin typeface="+mj-lt"/>
                <a:cs typeface="Times New Roman" panose="02020603050405020304" pitchFamily="18" charset="0"/>
              </a:rPr>
              <a:t> </a:t>
            </a:r>
            <a:r>
              <a:rPr lang="de-DE" dirty="0" err="1">
                <a:latin typeface="+mj-lt"/>
                <a:cs typeface="Times New Roman" panose="02020603050405020304" pitchFamily="18" charset="0"/>
              </a:rPr>
              <a:t>motives</a:t>
            </a:r>
            <a:r>
              <a:rPr lang="de-DE" dirty="0">
                <a:latin typeface="+mj-lt"/>
                <a:cs typeface="Times New Roman" panose="02020603050405020304" pitchFamily="18" charset="0"/>
              </a:rPr>
              <a:t> </a:t>
            </a:r>
            <a:r>
              <a:rPr lang="de-DE" dirty="0" err="1">
                <a:latin typeface="+mj-lt"/>
                <a:cs typeface="Times New Roman" panose="02020603050405020304" pitchFamily="18" charset="0"/>
              </a:rPr>
              <a:t>for</a:t>
            </a:r>
            <a:r>
              <a:rPr lang="de-DE" dirty="0">
                <a:latin typeface="+mj-lt"/>
                <a:cs typeface="Times New Roman" panose="02020603050405020304" pitchFamily="18" charset="0"/>
              </a:rPr>
              <a:t> European </a:t>
            </a:r>
            <a:r>
              <a:rPr lang="de-DE" dirty="0" err="1">
                <a:latin typeface="+mj-lt"/>
                <a:cs typeface="Times New Roman" panose="02020603050405020304" pitchFamily="18" charset="0"/>
              </a:rPr>
              <a:t>unification</a:t>
            </a:r>
            <a:r>
              <a:rPr lang="de-DE" dirty="0">
                <a:latin typeface="+mj-lt"/>
                <a:cs typeface="Times New Roman" panose="02020603050405020304" pitchFamily="18" charset="0"/>
              </a:rPr>
              <a:t>. (M1 - M6)</a:t>
            </a:r>
          </a:p>
          <a:p>
            <a:pPr marL="1371600" lvl="2" indent="-457200">
              <a:lnSpc>
                <a:spcPct val="150000"/>
              </a:lnSpc>
              <a:spcBef>
                <a:spcPts val="0"/>
              </a:spcBef>
              <a:buAutoNum type="alphaLcParenR"/>
            </a:pPr>
            <a:endParaRPr lang="de-DE" dirty="0">
              <a:latin typeface="+mj-lt"/>
              <a:cs typeface="Times New Roman" panose="02020603050405020304" pitchFamily="18" charset="0"/>
            </a:endParaRPr>
          </a:p>
          <a:p>
            <a:pPr marL="1371600" lvl="2" indent="-457200">
              <a:lnSpc>
                <a:spcPct val="150000"/>
              </a:lnSpc>
              <a:spcBef>
                <a:spcPts val="0"/>
              </a:spcBef>
              <a:buAutoNum type="alphaLcParenR"/>
            </a:pPr>
            <a:r>
              <a:rPr lang="de-DE" dirty="0" err="1">
                <a:latin typeface="+mj-lt"/>
                <a:cs typeface="Times New Roman" panose="02020603050405020304" pitchFamily="18" charset="0"/>
              </a:rPr>
              <a:t>Give</a:t>
            </a:r>
            <a:r>
              <a:rPr lang="de-DE" dirty="0">
                <a:latin typeface="+mj-lt"/>
                <a:cs typeface="Times New Roman" panose="02020603050405020304" pitchFamily="18" charset="0"/>
              </a:rPr>
              <a:t> </a:t>
            </a:r>
            <a:r>
              <a:rPr lang="de-DE" dirty="0" err="1">
                <a:latin typeface="+mj-lt"/>
                <a:cs typeface="Times New Roman" panose="02020603050405020304" pitchFamily="18" charset="0"/>
              </a:rPr>
              <a:t>each</a:t>
            </a:r>
            <a:r>
              <a:rPr lang="de-DE" dirty="0">
                <a:latin typeface="+mj-lt"/>
                <a:cs typeface="Times New Roman" panose="02020603050405020304" pitchFamily="18" charset="0"/>
              </a:rPr>
              <a:t> </a:t>
            </a:r>
            <a:r>
              <a:rPr lang="de-DE" dirty="0" err="1">
                <a:latin typeface="+mj-lt"/>
                <a:cs typeface="Times New Roman" panose="02020603050405020304" pitchFamily="18" charset="0"/>
              </a:rPr>
              <a:t>paragraph</a:t>
            </a:r>
            <a:r>
              <a:rPr lang="de-DE" dirty="0">
                <a:latin typeface="+mj-lt"/>
                <a:cs typeface="Times New Roman" panose="02020603050405020304" pitchFamily="18" charset="0"/>
              </a:rPr>
              <a:t> a </a:t>
            </a:r>
            <a:r>
              <a:rPr lang="de-DE" dirty="0" err="1">
                <a:latin typeface="+mj-lt"/>
                <a:cs typeface="Times New Roman" panose="02020603050405020304" pitchFamily="18" charset="0"/>
              </a:rPr>
              <a:t>heading</a:t>
            </a:r>
            <a:r>
              <a:rPr lang="de-DE" dirty="0">
                <a:latin typeface="+mj-lt"/>
                <a:cs typeface="Times New Roman" panose="02020603050405020304" pitchFamily="18" charset="0"/>
              </a:rPr>
              <a:t> </a:t>
            </a:r>
            <a:r>
              <a:rPr lang="de-DE" dirty="0" err="1">
                <a:latin typeface="+mj-lt"/>
                <a:cs typeface="Times New Roman" panose="02020603050405020304" pitchFamily="18" charset="0"/>
              </a:rPr>
              <a:t>that</a:t>
            </a:r>
            <a:r>
              <a:rPr lang="de-DE" dirty="0">
                <a:latin typeface="+mj-lt"/>
                <a:cs typeface="Times New Roman" panose="02020603050405020304" pitchFamily="18" charset="0"/>
              </a:rPr>
              <a:t> </a:t>
            </a:r>
            <a:r>
              <a:rPr lang="de-DE" dirty="0" err="1">
                <a:latin typeface="+mj-lt"/>
                <a:cs typeface="Times New Roman" panose="02020603050405020304" pitchFamily="18" charset="0"/>
              </a:rPr>
              <a:t>summarizes</a:t>
            </a:r>
            <a:r>
              <a:rPr lang="de-DE" dirty="0">
                <a:latin typeface="+mj-lt"/>
                <a:cs typeface="Times New Roman" panose="02020603050405020304" pitchFamily="18" charset="0"/>
              </a:rPr>
              <a:t> </a:t>
            </a:r>
            <a:r>
              <a:rPr lang="de-DE" dirty="0" err="1">
                <a:latin typeface="+mj-lt"/>
                <a:cs typeface="Times New Roman" panose="02020603050405020304" pitchFamily="18" charset="0"/>
              </a:rPr>
              <a:t>the</a:t>
            </a:r>
            <a:r>
              <a:rPr lang="de-DE" dirty="0">
                <a:latin typeface="+mj-lt"/>
                <a:cs typeface="Times New Roman" panose="02020603050405020304" pitchFamily="18" charset="0"/>
              </a:rPr>
              <a:t> </a:t>
            </a:r>
            <a:r>
              <a:rPr lang="de-DE" dirty="0" err="1">
                <a:latin typeface="+mj-lt"/>
                <a:cs typeface="Times New Roman" panose="02020603050405020304" pitchFamily="18" charset="0"/>
              </a:rPr>
              <a:t>subject</a:t>
            </a:r>
            <a:r>
              <a:rPr lang="de-DE" dirty="0">
                <a:latin typeface="+mj-lt"/>
                <a:cs typeface="Times New Roman" panose="02020603050405020304" pitchFamily="18" charset="0"/>
              </a:rPr>
              <a:t> </a:t>
            </a:r>
            <a:r>
              <a:rPr lang="de-DE" dirty="0" err="1">
                <a:latin typeface="+mj-lt"/>
                <a:cs typeface="Times New Roman" panose="02020603050405020304" pitchFamily="18" charset="0"/>
              </a:rPr>
              <a:t>being</a:t>
            </a:r>
            <a:r>
              <a:rPr lang="de-DE" dirty="0">
                <a:latin typeface="+mj-lt"/>
                <a:cs typeface="Times New Roman" panose="02020603050405020304" pitchFamily="18" charset="0"/>
              </a:rPr>
              <a:t> </a:t>
            </a:r>
            <a:r>
              <a:rPr lang="de-DE" dirty="0" err="1">
                <a:latin typeface="+mj-lt"/>
                <a:cs typeface="Times New Roman" panose="02020603050405020304" pitchFamily="18" charset="0"/>
              </a:rPr>
              <a:t>described</a:t>
            </a:r>
            <a:r>
              <a:rPr lang="de-DE" dirty="0">
                <a:latin typeface="+mj-lt"/>
                <a:cs typeface="Times New Roman" panose="02020603050405020304" pitchFamily="18" charset="0"/>
              </a:rPr>
              <a:t> in </a:t>
            </a:r>
            <a:r>
              <a:rPr lang="de-DE" dirty="0" err="1">
                <a:latin typeface="+mj-lt"/>
                <a:cs typeface="Times New Roman" panose="02020603050405020304" pitchFamily="18" charset="0"/>
              </a:rPr>
              <a:t>one</a:t>
            </a:r>
            <a:r>
              <a:rPr lang="de-DE" dirty="0">
                <a:latin typeface="+mj-lt"/>
                <a:cs typeface="Times New Roman" panose="02020603050405020304" pitchFamily="18" charset="0"/>
              </a:rPr>
              <a:t> </a:t>
            </a:r>
            <a:r>
              <a:rPr lang="de-DE" dirty="0" err="1">
                <a:latin typeface="+mj-lt"/>
                <a:cs typeface="Times New Roman" panose="02020603050405020304" pitchFamily="18" charset="0"/>
              </a:rPr>
              <a:t>or</a:t>
            </a:r>
            <a:r>
              <a:rPr lang="de-DE" dirty="0">
                <a:latin typeface="+mj-lt"/>
                <a:cs typeface="Times New Roman" panose="02020603050405020304" pitchFamily="18" charset="0"/>
              </a:rPr>
              <a:t> </a:t>
            </a:r>
            <a:r>
              <a:rPr lang="de-DE" dirty="0" err="1">
                <a:latin typeface="+mj-lt"/>
                <a:cs typeface="Times New Roman" panose="02020603050405020304" pitchFamily="18" charset="0"/>
              </a:rPr>
              <a:t>more</a:t>
            </a:r>
            <a:r>
              <a:rPr lang="de-DE" dirty="0">
                <a:latin typeface="+mj-lt"/>
                <a:cs typeface="Times New Roman" panose="02020603050405020304" pitchFamily="18" charset="0"/>
              </a:rPr>
              <a:t> </a:t>
            </a:r>
            <a:r>
              <a:rPr lang="de-DE" dirty="0" err="1">
                <a:latin typeface="+mj-lt"/>
                <a:cs typeface="Times New Roman" panose="02020603050405020304" pitchFamily="18" charset="0"/>
              </a:rPr>
              <a:t>words</a:t>
            </a:r>
            <a:r>
              <a:rPr lang="de-DE" dirty="0">
                <a:latin typeface="+mj-lt"/>
                <a:cs typeface="Times New Roman" panose="02020603050405020304" pitchFamily="18" charset="0"/>
              </a:rPr>
              <a:t>. </a:t>
            </a:r>
          </a:p>
          <a:p>
            <a:pPr marL="0" indent="0">
              <a:buNone/>
            </a:pPr>
            <a:endParaRPr lang="de-DE" dirty="0"/>
          </a:p>
        </p:txBody>
      </p:sp>
      <p:pic>
        <p:nvPicPr>
          <p:cNvPr id="4" name="Grafik 3" descr="Skizze mit einfarbiger Füllung">
            <a:extLst>
              <a:ext uri="{FF2B5EF4-FFF2-40B4-BE49-F238E27FC236}">
                <a16:creationId xmlns:a16="http://schemas.microsoft.com/office/drawing/2014/main" id="{29B71161-415A-45E9-86FD-46E83BF130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1245896" y="3675377"/>
            <a:ext cx="436667" cy="436667"/>
          </a:xfrm>
          <a:prstGeom prst="rect">
            <a:avLst/>
          </a:prstGeom>
        </p:spPr>
      </p:pic>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4"/>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pic>
        <p:nvPicPr>
          <p:cNvPr id="7" name="Grafik 6" descr="Auge mit einfarbiger Füllung">
            <a:extLst>
              <a:ext uri="{FF2B5EF4-FFF2-40B4-BE49-F238E27FC236}">
                <a16:creationId xmlns:a16="http://schemas.microsoft.com/office/drawing/2014/main" id="{461E7290-C300-41AB-8A68-8FA1F533A38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17732" y="2752017"/>
            <a:ext cx="492996" cy="492996"/>
          </a:xfrm>
          <a:prstGeom prst="rect">
            <a:avLst/>
          </a:prstGeom>
        </p:spPr>
      </p:pic>
    </p:spTree>
    <p:extLst>
      <p:ext uri="{BB962C8B-B14F-4D97-AF65-F5344CB8AC3E}">
        <p14:creationId xmlns:p14="http://schemas.microsoft.com/office/powerpoint/2010/main" val="1345789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053882"/>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2. Basics: (M1) </a:t>
            </a:r>
            <a:endParaRPr lang="de-DE"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4" name="Welle 3">
            <a:extLst>
              <a:ext uri="{FF2B5EF4-FFF2-40B4-BE49-F238E27FC236}">
                <a16:creationId xmlns:a16="http://schemas.microsoft.com/office/drawing/2014/main" id="{1E3EC39C-9AA7-44A8-9845-4153D492D600}"/>
              </a:ext>
            </a:extLst>
          </p:cNvPr>
          <p:cNvSpPr/>
          <p:nvPr/>
        </p:nvSpPr>
        <p:spPr>
          <a:xfrm rot="16200000">
            <a:off x="3884800" y="-810620"/>
            <a:ext cx="4235412" cy="9828399"/>
          </a:xfrm>
          <a:custGeom>
            <a:avLst/>
            <a:gdLst>
              <a:gd name="connsiteX0" fmla="*/ 0 w 4235412"/>
              <a:gd name="connsiteY0" fmla="*/ 224382 h 9828399"/>
              <a:gd name="connsiteX1" fmla="*/ 4235412 w 4235412"/>
              <a:gd name="connsiteY1" fmla="*/ 224382 h 9828399"/>
              <a:gd name="connsiteX2" fmla="*/ 4235412 w 4235412"/>
              <a:gd name="connsiteY2" fmla="*/ 800560 h 9828399"/>
              <a:gd name="connsiteX3" fmla="*/ 4235412 w 4235412"/>
              <a:gd name="connsiteY3" fmla="*/ 1376737 h 9828399"/>
              <a:gd name="connsiteX4" fmla="*/ 4235412 w 4235412"/>
              <a:gd name="connsiteY4" fmla="*/ 2140507 h 9828399"/>
              <a:gd name="connsiteX5" fmla="*/ 4235412 w 4235412"/>
              <a:gd name="connsiteY5" fmla="*/ 2904278 h 9828399"/>
              <a:gd name="connsiteX6" fmla="*/ 4235412 w 4235412"/>
              <a:gd name="connsiteY6" fmla="*/ 3574252 h 9828399"/>
              <a:gd name="connsiteX7" fmla="*/ 4235412 w 4235412"/>
              <a:gd name="connsiteY7" fmla="*/ 4056633 h 9828399"/>
              <a:gd name="connsiteX8" fmla="*/ 4235412 w 4235412"/>
              <a:gd name="connsiteY8" fmla="*/ 4445218 h 9828399"/>
              <a:gd name="connsiteX9" fmla="*/ 4235412 w 4235412"/>
              <a:gd name="connsiteY9" fmla="*/ 5115192 h 9828399"/>
              <a:gd name="connsiteX10" fmla="*/ 4235412 w 4235412"/>
              <a:gd name="connsiteY10" fmla="*/ 5503777 h 9828399"/>
              <a:gd name="connsiteX11" fmla="*/ 4235412 w 4235412"/>
              <a:gd name="connsiteY11" fmla="*/ 6361343 h 9828399"/>
              <a:gd name="connsiteX12" fmla="*/ 4235412 w 4235412"/>
              <a:gd name="connsiteY12" fmla="*/ 6937521 h 9828399"/>
              <a:gd name="connsiteX13" fmla="*/ 4235412 w 4235412"/>
              <a:gd name="connsiteY13" fmla="*/ 7795087 h 9828399"/>
              <a:gd name="connsiteX14" fmla="*/ 4235412 w 4235412"/>
              <a:gd name="connsiteY14" fmla="*/ 8371265 h 9828399"/>
              <a:gd name="connsiteX15" fmla="*/ 4235412 w 4235412"/>
              <a:gd name="connsiteY15" fmla="*/ 8947443 h 9828399"/>
              <a:gd name="connsiteX16" fmla="*/ 4235412 w 4235412"/>
              <a:gd name="connsiteY16" fmla="*/ 9604017 h 9828399"/>
              <a:gd name="connsiteX17" fmla="*/ 0 w 4235412"/>
              <a:gd name="connsiteY17" fmla="*/ 9604017 h 9828399"/>
              <a:gd name="connsiteX18" fmla="*/ 0 w 4235412"/>
              <a:gd name="connsiteY18" fmla="*/ 8746450 h 9828399"/>
              <a:gd name="connsiteX19" fmla="*/ 0 w 4235412"/>
              <a:gd name="connsiteY19" fmla="*/ 8170273 h 9828399"/>
              <a:gd name="connsiteX20" fmla="*/ 0 w 4235412"/>
              <a:gd name="connsiteY20" fmla="*/ 7687892 h 9828399"/>
              <a:gd name="connsiteX21" fmla="*/ 0 w 4235412"/>
              <a:gd name="connsiteY21" fmla="*/ 6924121 h 9828399"/>
              <a:gd name="connsiteX22" fmla="*/ 0 w 4235412"/>
              <a:gd name="connsiteY22" fmla="*/ 6066555 h 9828399"/>
              <a:gd name="connsiteX23" fmla="*/ 0 w 4235412"/>
              <a:gd name="connsiteY23" fmla="*/ 5396581 h 9828399"/>
              <a:gd name="connsiteX24" fmla="*/ 0 w 4235412"/>
              <a:gd name="connsiteY24" fmla="*/ 4539014 h 9828399"/>
              <a:gd name="connsiteX25" fmla="*/ 0 w 4235412"/>
              <a:gd name="connsiteY25" fmla="*/ 3962837 h 9828399"/>
              <a:gd name="connsiteX26" fmla="*/ 0 w 4235412"/>
              <a:gd name="connsiteY26" fmla="*/ 3105270 h 9828399"/>
              <a:gd name="connsiteX27" fmla="*/ 0 w 4235412"/>
              <a:gd name="connsiteY27" fmla="*/ 2716685 h 9828399"/>
              <a:gd name="connsiteX28" fmla="*/ 0 w 4235412"/>
              <a:gd name="connsiteY28" fmla="*/ 2140507 h 9828399"/>
              <a:gd name="connsiteX29" fmla="*/ 0 w 4235412"/>
              <a:gd name="connsiteY29" fmla="*/ 1751923 h 9828399"/>
              <a:gd name="connsiteX30" fmla="*/ 0 w 4235412"/>
              <a:gd name="connsiteY30" fmla="*/ 894356 h 9828399"/>
              <a:gd name="connsiteX31" fmla="*/ 0 w 4235412"/>
              <a:gd name="connsiteY31" fmla="*/ 224382 h 982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35412" h="9828399" fill="none" extrusionOk="0">
                <a:moveTo>
                  <a:pt x="0" y="224382"/>
                </a:moveTo>
                <a:cubicBezTo>
                  <a:pt x="1201355" y="-540860"/>
                  <a:pt x="2870703" y="1133481"/>
                  <a:pt x="4235412" y="224382"/>
                </a:cubicBezTo>
                <a:cubicBezTo>
                  <a:pt x="4238528" y="407616"/>
                  <a:pt x="4247613" y="565809"/>
                  <a:pt x="4235412" y="800560"/>
                </a:cubicBezTo>
                <a:cubicBezTo>
                  <a:pt x="4223211" y="1035311"/>
                  <a:pt x="4221896" y="1132665"/>
                  <a:pt x="4235412" y="1376737"/>
                </a:cubicBezTo>
                <a:cubicBezTo>
                  <a:pt x="4248928" y="1620809"/>
                  <a:pt x="4234021" y="1846962"/>
                  <a:pt x="4235412" y="2140507"/>
                </a:cubicBezTo>
                <a:cubicBezTo>
                  <a:pt x="4236804" y="2434052"/>
                  <a:pt x="4204310" y="2698534"/>
                  <a:pt x="4235412" y="2904278"/>
                </a:cubicBezTo>
                <a:cubicBezTo>
                  <a:pt x="4266514" y="3110022"/>
                  <a:pt x="4252618" y="3298443"/>
                  <a:pt x="4235412" y="3574252"/>
                </a:cubicBezTo>
                <a:cubicBezTo>
                  <a:pt x="4218206" y="3850061"/>
                  <a:pt x="4236979" y="3820616"/>
                  <a:pt x="4235412" y="4056633"/>
                </a:cubicBezTo>
                <a:cubicBezTo>
                  <a:pt x="4233845" y="4292650"/>
                  <a:pt x="4217414" y="4254490"/>
                  <a:pt x="4235412" y="4445218"/>
                </a:cubicBezTo>
                <a:cubicBezTo>
                  <a:pt x="4253410" y="4635946"/>
                  <a:pt x="4258522" y="4804093"/>
                  <a:pt x="4235412" y="5115192"/>
                </a:cubicBezTo>
                <a:cubicBezTo>
                  <a:pt x="4212302" y="5426291"/>
                  <a:pt x="4240484" y="5394539"/>
                  <a:pt x="4235412" y="5503777"/>
                </a:cubicBezTo>
                <a:cubicBezTo>
                  <a:pt x="4230340" y="5613015"/>
                  <a:pt x="4248500" y="6117605"/>
                  <a:pt x="4235412" y="6361343"/>
                </a:cubicBezTo>
                <a:cubicBezTo>
                  <a:pt x="4222324" y="6605081"/>
                  <a:pt x="4226368" y="6702273"/>
                  <a:pt x="4235412" y="6937521"/>
                </a:cubicBezTo>
                <a:cubicBezTo>
                  <a:pt x="4244456" y="7172769"/>
                  <a:pt x="4236811" y="7549174"/>
                  <a:pt x="4235412" y="7795087"/>
                </a:cubicBezTo>
                <a:cubicBezTo>
                  <a:pt x="4234013" y="8041000"/>
                  <a:pt x="4237478" y="8117721"/>
                  <a:pt x="4235412" y="8371265"/>
                </a:cubicBezTo>
                <a:cubicBezTo>
                  <a:pt x="4233346" y="8624809"/>
                  <a:pt x="4231090" y="8749806"/>
                  <a:pt x="4235412" y="8947443"/>
                </a:cubicBezTo>
                <a:cubicBezTo>
                  <a:pt x="4239734" y="9145080"/>
                  <a:pt x="4235341" y="9431131"/>
                  <a:pt x="4235412" y="9604017"/>
                </a:cubicBezTo>
                <a:cubicBezTo>
                  <a:pt x="2936654" y="10353204"/>
                  <a:pt x="1387543" y="8886732"/>
                  <a:pt x="0" y="9604017"/>
                </a:cubicBezTo>
                <a:cubicBezTo>
                  <a:pt x="-22919" y="9223432"/>
                  <a:pt x="-4201" y="9003812"/>
                  <a:pt x="0" y="8746450"/>
                </a:cubicBezTo>
                <a:cubicBezTo>
                  <a:pt x="4201" y="8489088"/>
                  <a:pt x="-10550" y="8456687"/>
                  <a:pt x="0" y="8170273"/>
                </a:cubicBezTo>
                <a:cubicBezTo>
                  <a:pt x="10550" y="7883859"/>
                  <a:pt x="-21991" y="7896144"/>
                  <a:pt x="0" y="7687892"/>
                </a:cubicBezTo>
                <a:cubicBezTo>
                  <a:pt x="21991" y="7479640"/>
                  <a:pt x="19874" y="7159349"/>
                  <a:pt x="0" y="6924121"/>
                </a:cubicBezTo>
                <a:cubicBezTo>
                  <a:pt x="-19874" y="6688893"/>
                  <a:pt x="-17922" y="6264632"/>
                  <a:pt x="0" y="6066555"/>
                </a:cubicBezTo>
                <a:cubicBezTo>
                  <a:pt x="17922" y="5868478"/>
                  <a:pt x="8927" y="5534738"/>
                  <a:pt x="0" y="5396581"/>
                </a:cubicBezTo>
                <a:cubicBezTo>
                  <a:pt x="-8927" y="5258424"/>
                  <a:pt x="-11753" y="4731501"/>
                  <a:pt x="0" y="4539014"/>
                </a:cubicBezTo>
                <a:cubicBezTo>
                  <a:pt x="11753" y="4346527"/>
                  <a:pt x="-22165" y="4146399"/>
                  <a:pt x="0" y="3962837"/>
                </a:cubicBezTo>
                <a:cubicBezTo>
                  <a:pt x="22165" y="3779275"/>
                  <a:pt x="17562" y="3366692"/>
                  <a:pt x="0" y="3105270"/>
                </a:cubicBezTo>
                <a:cubicBezTo>
                  <a:pt x="-17562" y="2843848"/>
                  <a:pt x="674" y="2849615"/>
                  <a:pt x="0" y="2716685"/>
                </a:cubicBezTo>
                <a:cubicBezTo>
                  <a:pt x="-674" y="2583755"/>
                  <a:pt x="3288" y="2398741"/>
                  <a:pt x="0" y="2140507"/>
                </a:cubicBezTo>
                <a:cubicBezTo>
                  <a:pt x="-3288" y="1882273"/>
                  <a:pt x="-14007" y="1945538"/>
                  <a:pt x="0" y="1751923"/>
                </a:cubicBezTo>
                <a:cubicBezTo>
                  <a:pt x="14007" y="1558308"/>
                  <a:pt x="-9565" y="1301928"/>
                  <a:pt x="0" y="894356"/>
                </a:cubicBezTo>
                <a:cubicBezTo>
                  <a:pt x="9565" y="486784"/>
                  <a:pt x="-26433" y="503869"/>
                  <a:pt x="0" y="224382"/>
                </a:cubicBezTo>
                <a:close/>
              </a:path>
              <a:path w="4235412" h="9828399" stroke="0" extrusionOk="0">
                <a:moveTo>
                  <a:pt x="0" y="224382"/>
                </a:moveTo>
                <a:cubicBezTo>
                  <a:pt x="1468948" y="-476541"/>
                  <a:pt x="2618987" y="984495"/>
                  <a:pt x="4235412" y="224382"/>
                </a:cubicBezTo>
                <a:cubicBezTo>
                  <a:pt x="4226021" y="443019"/>
                  <a:pt x="4250229" y="581154"/>
                  <a:pt x="4235412" y="800560"/>
                </a:cubicBezTo>
                <a:cubicBezTo>
                  <a:pt x="4220595" y="1019966"/>
                  <a:pt x="4217204" y="1071177"/>
                  <a:pt x="4235412" y="1189144"/>
                </a:cubicBezTo>
                <a:cubicBezTo>
                  <a:pt x="4253620" y="1307111"/>
                  <a:pt x="4208714" y="1509623"/>
                  <a:pt x="4235412" y="1765322"/>
                </a:cubicBezTo>
                <a:cubicBezTo>
                  <a:pt x="4262110" y="2021021"/>
                  <a:pt x="4235458" y="2285039"/>
                  <a:pt x="4235412" y="2435296"/>
                </a:cubicBezTo>
                <a:cubicBezTo>
                  <a:pt x="4235366" y="2585553"/>
                  <a:pt x="4263931" y="3003582"/>
                  <a:pt x="4235412" y="3199066"/>
                </a:cubicBezTo>
                <a:cubicBezTo>
                  <a:pt x="4206894" y="3394550"/>
                  <a:pt x="4254333" y="3502886"/>
                  <a:pt x="4235412" y="3775244"/>
                </a:cubicBezTo>
                <a:cubicBezTo>
                  <a:pt x="4216491" y="4047602"/>
                  <a:pt x="4249556" y="4371407"/>
                  <a:pt x="4235412" y="4632810"/>
                </a:cubicBezTo>
                <a:cubicBezTo>
                  <a:pt x="4221268" y="4894213"/>
                  <a:pt x="4241166" y="5045042"/>
                  <a:pt x="4235412" y="5208988"/>
                </a:cubicBezTo>
                <a:cubicBezTo>
                  <a:pt x="4229658" y="5372934"/>
                  <a:pt x="4231512" y="5675759"/>
                  <a:pt x="4235412" y="5972758"/>
                </a:cubicBezTo>
                <a:cubicBezTo>
                  <a:pt x="4239313" y="6269757"/>
                  <a:pt x="4224025" y="6320082"/>
                  <a:pt x="4235412" y="6548936"/>
                </a:cubicBezTo>
                <a:cubicBezTo>
                  <a:pt x="4246799" y="6777790"/>
                  <a:pt x="4245346" y="7036388"/>
                  <a:pt x="4235412" y="7218910"/>
                </a:cubicBezTo>
                <a:cubicBezTo>
                  <a:pt x="4225478" y="7401432"/>
                  <a:pt x="4222405" y="7555315"/>
                  <a:pt x="4235412" y="7795087"/>
                </a:cubicBezTo>
                <a:cubicBezTo>
                  <a:pt x="4248419" y="8034859"/>
                  <a:pt x="4219614" y="8166589"/>
                  <a:pt x="4235412" y="8277469"/>
                </a:cubicBezTo>
                <a:cubicBezTo>
                  <a:pt x="4251210" y="8388349"/>
                  <a:pt x="4225044" y="9247053"/>
                  <a:pt x="4235412" y="9604017"/>
                </a:cubicBezTo>
                <a:cubicBezTo>
                  <a:pt x="2924972" y="10490309"/>
                  <a:pt x="1344511" y="9083962"/>
                  <a:pt x="0" y="9604017"/>
                </a:cubicBezTo>
                <a:cubicBezTo>
                  <a:pt x="5909" y="9413075"/>
                  <a:pt x="10076" y="9331475"/>
                  <a:pt x="0" y="9215432"/>
                </a:cubicBezTo>
                <a:cubicBezTo>
                  <a:pt x="-10076" y="9099390"/>
                  <a:pt x="-9085" y="8693903"/>
                  <a:pt x="0" y="8357865"/>
                </a:cubicBezTo>
                <a:cubicBezTo>
                  <a:pt x="9085" y="8021827"/>
                  <a:pt x="13969" y="7954689"/>
                  <a:pt x="0" y="7594095"/>
                </a:cubicBezTo>
                <a:cubicBezTo>
                  <a:pt x="-13969" y="7233501"/>
                  <a:pt x="-21993" y="7005930"/>
                  <a:pt x="0" y="6830325"/>
                </a:cubicBezTo>
                <a:cubicBezTo>
                  <a:pt x="21993" y="6654720"/>
                  <a:pt x="10923" y="6227171"/>
                  <a:pt x="0" y="6066555"/>
                </a:cubicBezTo>
                <a:cubicBezTo>
                  <a:pt x="-10923" y="5905939"/>
                  <a:pt x="-9803" y="5691896"/>
                  <a:pt x="0" y="5490377"/>
                </a:cubicBezTo>
                <a:cubicBezTo>
                  <a:pt x="9803" y="5288858"/>
                  <a:pt x="6903" y="5209027"/>
                  <a:pt x="0" y="5007996"/>
                </a:cubicBezTo>
                <a:cubicBezTo>
                  <a:pt x="-6903" y="4806965"/>
                  <a:pt x="39160" y="4474537"/>
                  <a:pt x="0" y="4150429"/>
                </a:cubicBezTo>
                <a:cubicBezTo>
                  <a:pt x="-39160" y="3826321"/>
                  <a:pt x="25006" y="3809235"/>
                  <a:pt x="0" y="3574252"/>
                </a:cubicBezTo>
                <a:cubicBezTo>
                  <a:pt x="-25006" y="3339269"/>
                  <a:pt x="1057" y="3011838"/>
                  <a:pt x="0" y="2810481"/>
                </a:cubicBezTo>
                <a:cubicBezTo>
                  <a:pt x="-1057" y="2609124"/>
                  <a:pt x="19884" y="2211572"/>
                  <a:pt x="0" y="1952915"/>
                </a:cubicBezTo>
                <a:cubicBezTo>
                  <a:pt x="-19884" y="1694258"/>
                  <a:pt x="-61" y="1731230"/>
                  <a:pt x="0" y="1564330"/>
                </a:cubicBezTo>
                <a:cubicBezTo>
                  <a:pt x="61" y="1397430"/>
                  <a:pt x="25342" y="1178814"/>
                  <a:pt x="0" y="800560"/>
                </a:cubicBezTo>
                <a:cubicBezTo>
                  <a:pt x="-25342" y="422306"/>
                  <a:pt x="22938" y="430962"/>
                  <a:pt x="0" y="224382"/>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976ED7C4-406A-4C51-A9D9-138A5E6C3191}"/>
              </a:ext>
            </a:extLst>
          </p:cNvPr>
          <p:cNvSpPr txBox="1"/>
          <p:nvPr/>
        </p:nvSpPr>
        <p:spPr>
          <a:xfrm>
            <a:off x="1942354" y="2326561"/>
            <a:ext cx="8482038" cy="3110660"/>
          </a:xfrm>
          <a:prstGeom prst="rect">
            <a:avLst/>
          </a:prstGeom>
          <a:noFill/>
        </p:spPr>
        <p:txBody>
          <a:bodyPr wrap="square">
            <a:spAutoFit/>
          </a:bodyPr>
          <a:lstStyle/>
          <a:p>
            <a:pPr algn="just">
              <a:lnSpc>
                <a:spcPct val="150000"/>
              </a:lnSpc>
            </a:pPr>
            <a:r>
              <a:rPr lang="de-DE" sz="1200" dirty="0">
                <a:ln>
                  <a:noFill/>
                </a:ln>
                <a:solidFill>
                  <a:srgbClr val="000000"/>
                </a:solidFill>
                <a:effectLst/>
                <a:latin typeface="Calibri" panose="020F0502020204030204" pitchFamily="34" charset="0"/>
                <a:ea typeface="Times New Roman" panose="02020603050405020304" pitchFamily="18" charset="0"/>
                <a:cs typeface="Arial Unicode MS"/>
              </a:rPr>
              <a:t>	 _________________________________________________</a:t>
            </a:r>
            <a:endParaRPr lang="de-DE" sz="1100" dirty="0">
              <a:ln>
                <a:noFill/>
              </a:ln>
              <a:solidFill>
                <a:srgbClr val="000000"/>
              </a:solidFill>
              <a:effectLst/>
              <a:latin typeface="Helvetica Neue"/>
              <a:ea typeface="Arial Unicode MS"/>
              <a:cs typeface="Arial Unicode MS"/>
            </a:endParaRPr>
          </a:p>
          <a:p>
            <a:pPr algn="just">
              <a:lnSpc>
                <a:spcPct val="150000"/>
              </a:lnSpc>
            </a:pPr>
            <a:endParaRPr lang="de-DE" sz="1200" dirty="0">
              <a:ln>
                <a:noFill/>
              </a:ln>
              <a:solidFill>
                <a:srgbClr val="000000"/>
              </a:solidFill>
              <a:effectLst/>
              <a:latin typeface="Calibri Light" panose="020F0302020204030204" pitchFamily="34" charset="0"/>
              <a:ea typeface="Arial Unicode MS"/>
              <a:cs typeface="Arial Unicode MS"/>
            </a:endParaRPr>
          </a:p>
          <a:p>
            <a:pPr algn="just">
              <a:lnSpc>
                <a:spcPct val="150000"/>
              </a:lnSpc>
            </a:pPr>
            <a:r>
              <a:rPr lang="de-DE" sz="1200" dirty="0">
                <a:ln>
                  <a:noFill/>
                </a:ln>
                <a:solidFill>
                  <a:srgbClr val="000000"/>
                </a:solidFill>
                <a:effectLst/>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During</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Second World War, </a:t>
            </a:r>
            <a:r>
              <a:rPr lang="de-DE" sz="1200" dirty="0" err="1">
                <a:solidFill>
                  <a:srgbClr val="000000"/>
                </a:solidFill>
                <a:latin typeface="Calibri Light" panose="020F0302020204030204" pitchFamily="34" charset="0"/>
                <a:ea typeface="Arial Unicode MS"/>
                <a:cs typeface="Arial Unicode MS"/>
              </a:rPr>
              <a:t>parts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resistance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movement</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saw</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excessive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nationalism</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as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one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main</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causes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for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outbreak</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wars</a:t>
            </a:r>
            <a:r>
              <a:rPr lang="de-DE" sz="1200" dirty="0">
                <a:solidFill>
                  <a:srgbClr val="000000"/>
                </a:solidFill>
                <a:latin typeface="Calibri Light" panose="020F0302020204030204" pitchFamily="34" charset="0"/>
                <a:ea typeface="Arial Unicode MS"/>
                <a:cs typeface="Arial Unicode MS"/>
              </a:rPr>
              <a:t> in Europe. After 1945, </a:t>
            </a:r>
            <a:r>
              <a:rPr lang="de-DE" sz="1200" dirty="0" err="1">
                <a:solidFill>
                  <a:srgbClr val="000000"/>
                </a:solidFill>
                <a:latin typeface="Calibri Light" panose="020F0302020204030204" pitchFamily="34" charset="0"/>
                <a:ea typeface="Arial Unicode MS"/>
                <a:cs typeface="Arial Unicode MS"/>
              </a:rPr>
              <a:t>this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idea</a:t>
            </a:r>
            <a:r>
              <a:rPr lang="de-DE" sz="1200" dirty="0">
                <a:solidFill>
                  <a:srgbClr val="000000"/>
                </a:solidFill>
                <a:latin typeface="Calibri Light" panose="020F0302020204030204" pitchFamily="34" charset="0"/>
                <a:ea typeface="Arial Unicode MS"/>
                <a:cs typeface="Arial Unicode MS"/>
              </a:rPr>
              <a:t> was </a:t>
            </a:r>
            <a:r>
              <a:rPr lang="de-DE" sz="1200" dirty="0" err="1">
                <a:solidFill>
                  <a:srgbClr val="000000"/>
                </a:solidFill>
                <a:latin typeface="Calibri Light" panose="020F0302020204030204" pitchFamily="34" charset="0"/>
                <a:ea typeface="Arial Unicode MS"/>
                <a:cs typeface="Arial Unicode MS"/>
              </a:rPr>
              <a:t>intensively</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discussed</a:t>
            </a:r>
            <a:r>
              <a:rPr lang="de-DE" sz="1200" dirty="0">
                <a:solidFill>
                  <a:srgbClr val="000000"/>
                </a:solidFill>
                <a:latin typeface="Calibri Light" panose="020F0302020204030204" pitchFamily="34" charset="0"/>
                <a:ea typeface="Arial Unicode MS"/>
                <a:cs typeface="Arial Unicode MS"/>
              </a:rPr>
              <a:t> in </a:t>
            </a:r>
            <a:r>
              <a:rPr lang="de-DE" sz="1200" dirty="0" err="1">
                <a:solidFill>
                  <a:srgbClr val="000000"/>
                </a:solidFill>
                <a:latin typeface="Calibri Light" panose="020F0302020204030204" pitchFamily="34" charset="0"/>
                <a:ea typeface="Arial Unicode MS"/>
                <a:cs typeface="Arial Unicode MS"/>
              </a:rPr>
              <a:t>numerous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meetings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politicians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and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other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committed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citizens</a:t>
            </a:r>
            <a:r>
              <a:rPr lang="de-DE" sz="1200" dirty="0">
                <a:solidFill>
                  <a:srgbClr val="000000"/>
                </a:solidFill>
                <a:latin typeface="Calibri Light" panose="020F0302020204030204" pitchFamily="34" charset="0"/>
                <a:ea typeface="Arial Unicode MS"/>
                <a:cs typeface="Arial Unicode MS"/>
              </a:rPr>
              <a:t> [...] An </a:t>
            </a:r>
            <a:r>
              <a:rPr lang="de-DE" sz="1200" dirty="0" err="1">
                <a:solidFill>
                  <a:srgbClr val="000000"/>
                </a:solidFill>
                <a:latin typeface="Calibri Light" panose="020F0302020204030204" pitchFamily="34" charset="0"/>
                <a:ea typeface="Arial Unicode MS"/>
                <a:cs typeface="Arial Unicode MS"/>
              </a:rPr>
              <a:t>important</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thesis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developed</a:t>
            </a:r>
            <a:r>
              <a:rPr lang="de-DE" sz="1200" dirty="0">
                <a:solidFill>
                  <a:srgbClr val="000000"/>
                </a:solidFill>
                <a:latin typeface="Calibri Light" panose="020F0302020204030204" pitchFamily="34" charset="0"/>
                <a:ea typeface="Arial Unicode MS"/>
                <a:cs typeface="Arial Unicode MS"/>
              </a:rPr>
              <a:t> at </a:t>
            </a:r>
            <a:r>
              <a:rPr lang="de-DE" sz="1200" dirty="0" err="1">
                <a:solidFill>
                  <a:srgbClr val="000000"/>
                </a:solidFill>
                <a:latin typeface="Calibri Light" panose="020F0302020204030204" pitchFamily="34" charset="0"/>
                <a:ea typeface="Arial Unicode MS"/>
                <a:cs typeface="Arial Unicode MS"/>
              </a:rPr>
              <a:t>these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meetings</a:t>
            </a:r>
            <a:r>
              <a:rPr lang="de-DE" sz="1200" dirty="0">
                <a:solidFill>
                  <a:srgbClr val="000000"/>
                </a:solidFill>
                <a:latin typeface="Calibri Light" panose="020F0302020204030204" pitchFamily="34" charset="0"/>
                <a:ea typeface="Arial Unicode MS"/>
                <a:cs typeface="Arial Unicode MS"/>
              </a:rPr>
              <a:t> was </a:t>
            </a:r>
            <a:r>
              <a:rPr lang="de-DE" sz="1200" dirty="0" err="1">
                <a:solidFill>
                  <a:srgbClr val="000000"/>
                </a:solidFill>
                <a:latin typeface="Calibri Light" panose="020F0302020204030204" pitchFamily="34" charset="0"/>
                <a:ea typeface="Arial Unicode MS"/>
                <a:cs typeface="Arial Unicode MS"/>
              </a:rPr>
              <a:t>that</a:t>
            </a:r>
            <a:r>
              <a:rPr lang="de-DE" sz="1200" dirty="0">
                <a:solidFill>
                  <a:srgbClr val="000000"/>
                </a:solidFill>
                <a:latin typeface="Calibri Light" panose="020F0302020204030204" pitchFamily="34" charset="0"/>
                <a:ea typeface="Arial Unicode MS"/>
                <a:cs typeface="Arial Unicode MS"/>
              </a:rPr>
              <a:t> a </a:t>
            </a:r>
            <a:r>
              <a:rPr lang="de-DE" sz="1200" dirty="0" err="1">
                <a:solidFill>
                  <a:srgbClr val="000000"/>
                </a:solidFill>
                <a:latin typeface="Calibri Light" panose="020F0302020204030204" pitchFamily="34" charset="0"/>
                <a:ea typeface="Arial Unicode MS"/>
                <a:cs typeface="Arial Unicode MS"/>
              </a:rPr>
              <a:t>political</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order</a:t>
            </a:r>
            <a:r>
              <a:rPr lang="de-DE" sz="1200" dirty="0">
                <a:solidFill>
                  <a:srgbClr val="000000"/>
                </a:solidFill>
                <a:latin typeface="Calibri Light" panose="020F0302020204030204" pitchFamily="34" charset="0"/>
                <a:ea typeface="Arial Unicode MS"/>
                <a:cs typeface="Arial Unicode MS"/>
              </a:rPr>
              <a:t> in Europe </a:t>
            </a:r>
            <a:r>
              <a:rPr lang="de-DE" sz="1200" dirty="0" err="1">
                <a:solidFill>
                  <a:srgbClr val="000000"/>
                </a:solidFill>
                <a:latin typeface="Calibri Light" panose="020F0302020204030204" pitchFamily="34" charset="0"/>
                <a:ea typeface="Arial Unicode MS"/>
                <a:cs typeface="Arial Unicode MS"/>
              </a:rPr>
              <a:t>based</a:t>
            </a:r>
            <a:r>
              <a:rPr lang="de-DE" sz="1200" dirty="0">
                <a:solidFill>
                  <a:srgbClr val="000000"/>
                </a:solidFill>
                <a:latin typeface="Calibri Light" panose="020F0302020204030204" pitchFamily="34" charset="0"/>
                <a:ea typeface="Arial Unicode MS"/>
                <a:cs typeface="Arial Unicode MS"/>
              </a:rPr>
              <a:t> on national </a:t>
            </a:r>
            <a:r>
              <a:rPr lang="de-DE" sz="1200" dirty="0" err="1">
                <a:solidFill>
                  <a:srgbClr val="000000"/>
                </a:solidFill>
                <a:latin typeface="Calibri Light" panose="020F0302020204030204" pitchFamily="34" charset="0"/>
                <a:ea typeface="Arial Unicode MS"/>
                <a:cs typeface="Arial Unicode MS"/>
              </a:rPr>
              <a:t>concepts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had</a:t>
            </a:r>
            <a:r>
              <a:rPr lang="de-DE" sz="1200" dirty="0">
                <a:solidFill>
                  <a:srgbClr val="000000"/>
                </a:solidFill>
                <a:latin typeface="Calibri Light" panose="020F0302020204030204" pitchFamily="34" charset="0"/>
                <a:ea typeface="Arial Unicode MS"/>
                <a:cs typeface="Arial Unicode MS"/>
              </a:rPr>
              <a:t> in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past</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repeatedly</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led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to</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rivalries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and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tensions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subsequently</a:t>
            </a:r>
            <a:r>
              <a:rPr lang="de-DE" sz="1200" dirty="0">
                <a:solidFill>
                  <a:srgbClr val="000000"/>
                </a:solidFill>
                <a:latin typeface="Calibri Light" panose="020F0302020204030204" pitchFamily="34" charset="0"/>
                <a:ea typeface="Arial Unicode MS"/>
                <a:cs typeface="Arial Unicode MS"/>
              </a:rPr>
              <a:t> also </a:t>
            </a:r>
            <a:r>
              <a:rPr lang="de-DE" sz="1200" dirty="0" err="1">
                <a:solidFill>
                  <a:srgbClr val="000000"/>
                </a:solidFill>
                <a:latin typeface="Calibri Light" panose="020F0302020204030204" pitchFamily="34" charset="0"/>
                <a:ea typeface="Arial Unicode MS"/>
                <a:cs typeface="Arial Unicode MS"/>
              </a:rPr>
              <a:t>to</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rearmament</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and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warlike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actions</a:t>
            </a:r>
            <a:r>
              <a:rPr lang="de-DE" sz="1200" dirty="0">
                <a:solidFill>
                  <a:srgbClr val="000000"/>
                </a:solidFill>
                <a:latin typeface="Calibri Light" panose="020F0302020204030204" pitchFamily="34" charset="0"/>
                <a:ea typeface="Arial Unicode MS"/>
                <a:cs typeface="Arial Unicode MS"/>
              </a:rPr>
              <a:t>. In </a:t>
            </a:r>
            <a:r>
              <a:rPr lang="de-DE" sz="1200" dirty="0" err="1">
                <a:solidFill>
                  <a:srgbClr val="000000"/>
                </a:solidFill>
                <a:latin typeface="Calibri Light" panose="020F0302020204030204" pitchFamily="34" charset="0"/>
                <a:ea typeface="Arial Unicode MS"/>
                <a:cs typeface="Arial Unicode MS"/>
              </a:rPr>
              <a:t>order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to</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avert</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this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danger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for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future</a:t>
            </a:r>
            <a:r>
              <a:rPr lang="de-DE" sz="1200" dirty="0">
                <a:solidFill>
                  <a:srgbClr val="000000"/>
                </a:solidFill>
                <a:latin typeface="Calibri Light" panose="020F0302020204030204" pitchFamily="34" charset="0"/>
                <a:ea typeface="Arial Unicode MS"/>
                <a:cs typeface="Arial Unicode MS"/>
              </a:rPr>
              <a:t>, Winston Churchill [...], </a:t>
            </a:r>
            <a:r>
              <a:rPr lang="de-DE" sz="1200" dirty="0" err="1">
                <a:solidFill>
                  <a:srgbClr val="000000"/>
                </a:solidFill>
                <a:latin typeface="Calibri Light" panose="020F0302020204030204" pitchFamily="34" charset="0"/>
                <a:ea typeface="Arial Unicode MS"/>
                <a:cs typeface="Arial Unicode MS"/>
              </a:rPr>
              <a:t>among</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others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proposed</a:t>
            </a:r>
            <a:r>
              <a:rPr lang="de-DE" sz="1200" dirty="0">
                <a:solidFill>
                  <a:srgbClr val="000000"/>
                </a:solidFill>
                <a:latin typeface="Calibri Light" panose="020F0302020204030204" pitchFamily="34" charset="0"/>
                <a:ea typeface="Arial Unicode MS"/>
                <a:cs typeface="Arial Unicode MS"/>
              </a:rPr>
              <a:t> a transnational </a:t>
            </a:r>
            <a:r>
              <a:rPr lang="de-DE" sz="1200" dirty="0" err="1">
                <a:solidFill>
                  <a:srgbClr val="000000"/>
                </a:solidFill>
                <a:latin typeface="Calibri Light" panose="020F0302020204030204" pitchFamily="34" charset="0"/>
                <a:ea typeface="Arial Unicode MS"/>
                <a:cs typeface="Arial Unicode MS"/>
              </a:rPr>
              <a:t>approach</a:t>
            </a:r>
            <a:r>
              <a:rPr lang="de-DE" sz="1200" dirty="0">
                <a:solidFill>
                  <a:srgbClr val="000000"/>
                </a:solidFill>
                <a:latin typeface="Calibri Light" panose="020F0302020204030204" pitchFamily="34" charset="0"/>
                <a:ea typeface="Arial Unicode MS"/>
                <a:cs typeface="Arial Unicode MS"/>
              </a:rPr>
              <a:t>. This was </a:t>
            </a:r>
            <a:r>
              <a:rPr lang="de-DE" sz="1200" dirty="0" err="1">
                <a:solidFill>
                  <a:srgbClr val="000000"/>
                </a:solidFill>
                <a:latin typeface="Calibri Light" panose="020F0302020204030204" pitchFamily="34" charset="0"/>
                <a:ea typeface="Arial Unicode MS"/>
                <a:cs typeface="Arial Unicode MS"/>
              </a:rPr>
              <a:t>to</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be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based</a:t>
            </a:r>
            <a:r>
              <a:rPr lang="de-DE" sz="1200" dirty="0">
                <a:solidFill>
                  <a:srgbClr val="000000"/>
                </a:solidFill>
                <a:latin typeface="Calibri Light" panose="020F0302020204030204" pitchFamily="34" charset="0"/>
                <a:ea typeface="Arial Unicode MS"/>
                <a:cs typeface="Arial Unicode MS"/>
              </a:rPr>
              <a:t> on </a:t>
            </a:r>
            <a:r>
              <a:rPr lang="de-DE" sz="1200" dirty="0" err="1">
                <a:solidFill>
                  <a:srgbClr val="000000"/>
                </a:solidFill>
                <a:latin typeface="Calibri Light" panose="020F0302020204030204" pitchFamily="34" charset="0"/>
                <a:ea typeface="Arial Unicode MS"/>
                <a:cs typeface="Arial Unicode MS"/>
              </a:rPr>
              <a:t>close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and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trusting</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cooperation</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transfer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responsibilities</a:t>
            </a:r>
            <a:r>
              <a:rPr lang="de-DE" sz="1200" dirty="0">
                <a:solidFill>
                  <a:srgbClr val="000000"/>
                </a:solidFill>
                <a:latin typeface="Calibri Light" panose="020F0302020204030204" pitchFamily="34" charset="0"/>
                <a:ea typeface="Arial Unicode MS"/>
                <a:cs typeface="Arial Unicode MS"/>
              </a:rPr>
              <a:t> in </a:t>
            </a:r>
            <a:r>
              <a:rPr lang="de-DE" sz="1200" dirty="0" err="1">
                <a:solidFill>
                  <a:srgbClr val="000000"/>
                </a:solidFill>
                <a:latin typeface="Calibri Light" panose="020F0302020204030204" pitchFamily="34" charset="0"/>
                <a:ea typeface="Arial Unicode MS"/>
                <a:cs typeface="Arial Unicode MS"/>
              </a:rPr>
              <a:t>precisely</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defined</a:t>
            </a:r>
            <a:r>
              <a:rPr lang="de-DE" sz="1200" dirty="0">
                <a:solidFill>
                  <a:srgbClr val="000000"/>
                </a:solidFill>
                <a:latin typeface="Calibri Light" panose="020F0302020204030204" pitchFamily="34" charset="0"/>
                <a:ea typeface="Arial Unicode MS"/>
                <a:cs typeface="Arial Unicode MS"/>
              </a:rPr>
              <a:t> sub-areas, </a:t>
            </a:r>
            <a:r>
              <a:rPr lang="de-DE" sz="1200" dirty="0" err="1">
                <a:solidFill>
                  <a:srgbClr val="000000"/>
                </a:solidFill>
                <a:latin typeface="Calibri Light" panose="020F0302020204030204" pitchFamily="34" charset="0"/>
                <a:ea typeface="Arial Unicode MS"/>
                <a:cs typeface="Arial Unicode MS"/>
              </a:rPr>
              <a:t>and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peaceful</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resolution</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conflicts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through</a:t>
            </a:r>
            <a:r>
              <a:rPr lang="de-DE" sz="1200" dirty="0">
                <a:solidFill>
                  <a:srgbClr val="000000"/>
                </a:solidFill>
                <a:latin typeface="Calibri Light" panose="020F0302020204030204" pitchFamily="34" charset="0"/>
                <a:ea typeface="Arial Unicode MS"/>
                <a:cs typeface="Arial Unicode MS"/>
              </a:rPr>
              <a:t> a </a:t>
            </a:r>
            <a:r>
              <a:rPr lang="de-DE" sz="1200" dirty="0" err="1">
                <a:solidFill>
                  <a:srgbClr val="000000"/>
                </a:solidFill>
                <a:latin typeface="Calibri Light" panose="020F0302020204030204" pitchFamily="34" charset="0"/>
                <a:ea typeface="Arial Unicode MS"/>
                <a:cs typeface="Arial Unicode MS"/>
              </a:rPr>
              <a:t>common</a:t>
            </a:r>
            <a:r>
              <a:rPr lang="de-DE" sz="1200" dirty="0">
                <a:solidFill>
                  <a:srgbClr val="000000"/>
                </a:solidFill>
                <a:latin typeface="Calibri Light" panose="020F0302020204030204" pitchFamily="34" charset="0"/>
                <a:ea typeface="Arial Unicode MS"/>
                <a:cs typeface="Arial Unicode MS"/>
              </a:rPr>
              <a:t> European </a:t>
            </a:r>
            <a:r>
              <a:rPr lang="de-DE" sz="1200" dirty="0" err="1">
                <a:solidFill>
                  <a:srgbClr val="000000"/>
                </a:solidFill>
                <a:latin typeface="Calibri Light" panose="020F0302020204030204" pitchFamily="34" charset="0"/>
                <a:ea typeface="Arial Unicode MS"/>
                <a:cs typeface="Arial Unicode MS"/>
              </a:rPr>
              <a:t>court</a:t>
            </a:r>
            <a:r>
              <a:rPr lang="de-DE" sz="1200" dirty="0">
                <a:solidFill>
                  <a:srgbClr val="000000"/>
                </a:solidFill>
                <a:latin typeface="Calibri Light" panose="020F0302020204030204" pitchFamily="34" charset="0"/>
                <a:ea typeface="Arial Unicode MS"/>
                <a:cs typeface="Arial Unicode MS"/>
              </a:rPr>
              <a:t>. [...] On </a:t>
            </a:r>
            <a:r>
              <a:rPr lang="de-DE" sz="1200" dirty="0" err="1">
                <a:solidFill>
                  <a:srgbClr val="000000"/>
                </a:solidFill>
                <a:latin typeface="Calibri Light" panose="020F0302020204030204" pitchFamily="34" charset="0"/>
                <a:ea typeface="Arial Unicode MS"/>
                <a:cs typeface="Arial Unicode MS"/>
              </a:rPr>
              <a:t>this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basis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later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foundation</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European </a:t>
            </a:r>
            <a:r>
              <a:rPr lang="de-DE" sz="1200" dirty="0" err="1">
                <a:solidFill>
                  <a:srgbClr val="000000"/>
                </a:solidFill>
                <a:latin typeface="Calibri Light" panose="020F0302020204030204" pitchFamily="34" charset="0"/>
                <a:ea typeface="Arial Unicode MS"/>
                <a:cs typeface="Arial Unicode MS"/>
              </a:rPr>
              <a:t>Economic</a:t>
            </a:r>
            <a:r>
              <a:rPr lang="de-DE" sz="1200" dirty="0">
                <a:solidFill>
                  <a:srgbClr val="000000"/>
                </a:solidFill>
                <a:latin typeface="Calibri Light" panose="020F0302020204030204" pitchFamily="34" charset="0"/>
                <a:ea typeface="Arial Unicode MS"/>
                <a:cs typeface="Arial Unicode MS"/>
              </a:rPr>
              <a:t> Community </a:t>
            </a:r>
            <a:r>
              <a:rPr lang="de-DE" sz="1200" dirty="0" err="1">
                <a:solidFill>
                  <a:srgbClr val="000000"/>
                </a:solidFill>
                <a:latin typeface="Calibri Light" panose="020F0302020204030204" pitchFamily="34" charset="0"/>
                <a:ea typeface="Arial Unicode MS"/>
                <a:cs typeface="Arial Unicode MS"/>
              </a:rPr>
              <a:t>and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European </a:t>
            </a:r>
            <a:r>
              <a:rPr lang="de-DE" sz="1200" dirty="0" err="1">
                <a:solidFill>
                  <a:srgbClr val="000000"/>
                </a:solidFill>
                <a:latin typeface="Calibri Light" panose="020F0302020204030204" pitchFamily="34" charset="0"/>
                <a:ea typeface="Arial Unicode MS"/>
                <a:cs typeface="Arial Unicode MS"/>
              </a:rPr>
              <a:t>Atomic</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Energy</a:t>
            </a:r>
            <a:r>
              <a:rPr lang="de-DE" sz="1200" dirty="0">
                <a:solidFill>
                  <a:srgbClr val="000000"/>
                </a:solidFill>
                <a:latin typeface="Calibri Light" panose="020F0302020204030204" pitchFamily="34" charset="0"/>
                <a:ea typeface="Arial Unicode MS"/>
                <a:cs typeface="Arial Unicode MS"/>
              </a:rPr>
              <a:t> Community), Germany was </a:t>
            </a:r>
            <a:r>
              <a:rPr lang="de-DE" sz="1200" dirty="0" err="1">
                <a:solidFill>
                  <a:srgbClr val="000000"/>
                </a:solidFill>
                <a:latin typeface="Calibri Light" panose="020F0302020204030204" pitchFamily="34" charset="0"/>
                <a:ea typeface="Arial Unicode MS"/>
                <a:cs typeface="Arial Unicode MS"/>
              </a:rPr>
              <a:t>able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to</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resume</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its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place</a:t>
            </a:r>
            <a:r>
              <a:rPr lang="de-DE" sz="1200" dirty="0">
                <a:solidFill>
                  <a:srgbClr val="000000"/>
                </a:solidFill>
                <a:latin typeface="Calibri Light" panose="020F0302020204030204" pitchFamily="34" charset="0"/>
                <a:ea typeface="Arial Unicode MS"/>
                <a:cs typeface="Arial Unicode MS"/>
              </a:rPr>
              <a:t> in </a:t>
            </a:r>
            <a:r>
              <a:rPr lang="de-DE" sz="1200" dirty="0" err="1">
                <a:solidFill>
                  <a:srgbClr val="000000"/>
                </a:solidFill>
                <a:latin typeface="Calibri Light" panose="020F0302020204030204" pitchFamily="34" charset="0"/>
                <a:ea typeface="Arial Unicode MS"/>
                <a:cs typeface="Arial Unicode MS"/>
              </a:rPr>
              <a:t>the</a:t>
            </a:r>
            <a:r>
              <a:rPr lang="de-DE" sz="1200" dirty="0">
                <a:solidFill>
                  <a:srgbClr val="000000"/>
                </a:solidFill>
                <a:latin typeface="Calibri Light" panose="020F0302020204030204" pitchFamily="34" charset="0"/>
                <a:ea typeface="Arial Unicode MS"/>
                <a:cs typeface="Arial Unicode MS"/>
              </a:rPr>
              <a:t> European </a:t>
            </a:r>
            <a:r>
              <a:rPr lang="de-DE" sz="1200" dirty="0" err="1">
                <a:solidFill>
                  <a:srgbClr val="000000"/>
                </a:solidFill>
                <a:latin typeface="Calibri Light" panose="020F0302020204030204" pitchFamily="34" charset="0"/>
                <a:ea typeface="Arial Unicode MS"/>
                <a:cs typeface="Arial Unicode MS"/>
              </a:rPr>
              <a:t>family</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of</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nations</a:t>
            </a:r>
            <a:r>
              <a:rPr lang="de-DE" sz="1200" dirty="0">
                <a:solidFill>
                  <a:srgbClr val="000000"/>
                </a:solidFill>
                <a:latin typeface="Calibri Light" panose="020F0302020204030204" pitchFamily="34" charset="0"/>
                <a:ea typeface="Arial Unicode MS"/>
                <a:cs typeface="Arial Unicode MS"/>
              </a:rPr>
              <a:t> on an </a:t>
            </a:r>
            <a:r>
              <a:rPr lang="de-DE" sz="1200" dirty="0" err="1">
                <a:solidFill>
                  <a:srgbClr val="000000"/>
                </a:solidFill>
                <a:latin typeface="Calibri Light" panose="020F0302020204030204" pitchFamily="34" charset="0"/>
                <a:ea typeface="Arial Unicode MS"/>
                <a:cs typeface="Arial Unicode MS"/>
              </a:rPr>
              <a:t>equal</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footing</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without</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its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neighbors</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having</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to</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fear</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renewed</a:t>
            </a:r>
            <a:r>
              <a:rPr lang="de-DE" sz="1200" dirty="0">
                <a:solidFill>
                  <a:srgbClr val="000000"/>
                </a:solidFill>
                <a:latin typeface="Calibri Light" panose="020F0302020204030204" pitchFamily="34" charset="0"/>
                <a:ea typeface="Arial Unicode MS"/>
                <a:cs typeface="Arial Unicode MS"/>
              </a:rPr>
              <a:t> </a:t>
            </a:r>
            <a:r>
              <a:rPr lang="de-DE" sz="1200" dirty="0" err="1">
                <a:solidFill>
                  <a:srgbClr val="000000"/>
                </a:solidFill>
                <a:latin typeface="Calibri Light" panose="020F0302020204030204" pitchFamily="34" charset="0"/>
                <a:ea typeface="Arial Unicode MS"/>
                <a:cs typeface="Arial Unicode MS"/>
              </a:rPr>
              <a:t>conflicts</a:t>
            </a:r>
            <a:r>
              <a:rPr lang="de-DE" sz="1200" dirty="0">
                <a:solidFill>
                  <a:srgbClr val="000000"/>
                </a:solidFill>
                <a:latin typeface="Calibri Light" panose="020F0302020204030204" pitchFamily="34" charset="0"/>
                <a:ea typeface="Arial Unicode MS"/>
                <a:cs typeface="Arial Unicode MS"/>
              </a:rPr>
              <a:t>.</a:t>
            </a:r>
            <a:endParaRPr lang="de-DE" sz="1200" dirty="0">
              <a:ln>
                <a:noFill/>
              </a:ln>
              <a:solidFill>
                <a:srgbClr val="000000"/>
              </a:solidFill>
              <a:effectLst/>
              <a:latin typeface="Calibri Light" panose="020F0302020204030204" pitchFamily="34" charset="0"/>
              <a:ea typeface="Arial Unicode MS"/>
              <a:cs typeface="Arial Unicode MS"/>
            </a:endParaRPr>
          </a:p>
        </p:txBody>
      </p:sp>
      <p:pic>
        <p:nvPicPr>
          <p:cNvPr id="8" name="Grafik 7" descr="Skizze mit einfarbiger Füllung">
            <a:extLst>
              <a:ext uri="{FF2B5EF4-FFF2-40B4-BE49-F238E27FC236}">
                <a16:creationId xmlns:a16="http://schemas.microsoft.com/office/drawing/2014/main" id="{DD69DF40-C5C2-4106-AF83-2E13208D15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2182735" y="2177595"/>
            <a:ext cx="436667" cy="436667"/>
          </a:xfrm>
          <a:prstGeom prst="rect">
            <a:avLst/>
          </a:prstGeom>
        </p:spPr>
      </p:pic>
    </p:spTree>
    <p:extLst>
      <p:ext uri="{BB962C8B-B14F-4D97-AF65-F5344CB8AC3E}">
        <p14:creationId xmlns:p14="http://schemas.microsoft.com/office/powerpoint/2010/main" val="1514751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053882"/>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2. Basics: (M2) </a:t>
            </a:r>
            <a:endParaRPr lang="de-DE"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4" name="Welle 3">
            <a:extLst>
              <a:ext uri="{FF2B5EF4-FFF2-40B4-BE49-F238E27FC236}">
                <a16:creationId xmlns:a16="http://schemas.microsoft.com/office/drawing/2014/main" id="{1E3EC39C-9AA7-44A8-9845-4153D492D600}"/>
              </a:ext>
            </a:extLst>
          </p:cNvPr>
          <p:cNvSpPr/>
          <p:nvPr/>
        </p:nvSpPr>
        <p:spPr>
          <a:xfrm rot="16200000">
            <a:off x="3884800" y="-810620"/>
            <a:ext cx="4235412" cy="9828399"/>
          </a:xfrm>
          <a:custGeom>
            <a:avLst/>
            <a:gdLst>
              <a:gd name="connsiteX0" fmla="*/ 0 w 4235412"/>
              <a:gd name="connsiteY0" fmla="*/ 224382 h 9828399"/>
              <a:gd name="connsiteX1" fmla="*/ 4235412 w 4235412"/>
              <a:gd name="connsiteY1" fmla="*/ 224382 h 9828399"/>
              <a:gd name="connsiteX2" fmla="*/ 4235412 w 4235412"/>
              <a:gd name="connsiteY2" fmla="*/ 800560 h 9828399"/>
              <a:gd name="connsiteX3" fmla="*/ 4235412 w 4235412"/>
              <a:gd name="connsiteY3" fmla="*/ 1376737 h 9828399"/>
              <a:gd name="connsiteX4" fmla="*/ 4235412 w 4235412"/>
              <a:gd name="connsiteY4" fmla="*/ 2140507 h 9828399"/>
              <a:gd name="connsiteX5" fmla="*/ 4235412 w 4235412"/>
              <a:gd name="connsiteY5" fmla="*/ 2904278 h 9828399"/>
              <a:gd name="connsiteX6" fmla="*/ 4235412 w 4235412"/>
              <a:gd name="connsiteY6" fmla="*/ 3574252 h 9828399"/>
              <a:gd name="connsiteX7" fmla="*/ 4235412 w 4235412"/>
              <a:gd name="connsiteY7" fmla="*/ 4056633 h 9828399"/>
              <a:gd name="connsiteX8" fmla="*/ 4235412 w 4235412"/>
              <a:gd name="connsiteY8" fmla="*/ 4445218 h 9828399"/>
              <a:gd name="connsiteX9" fmla="*/ 4235412 w 4235412"/>
              <a:gd name="connsiteY9" fmla="*/ 5115192 h 9828399"/>
              <a:gd name="connsiteX10" fmla="*/ 4235412 w 4235412"/>
              <a:gd name="connsiteY10" fmla="*/ 5503777 h 9828399"/>
              <a:gd name="connsiteX11" fmla="*/ 4235412 w 4235412"/>
              <a:gd name="connsiteY11" fmla="*/ 6361343 h 9828399"/>
              <a:gd name="connsiteX12" fmla="*/ 4235412 w 4235412"/>
              <a:gd name="connsiteY12" fmla="*/ 6937521 h 9828399"/>
              <a:gd name="connsiteX13" fmla="*/ 4235412 w 4235412"/>
              <a:gd name="connsiteY13" fmla="*/ 7795087 h 9828399"/>
              <a:gd name="connsiteX14" fmla="*/ 4235412 w 4235412"/>
              <a:gd name="connsiteY14" fmla="*/ 8371265 h 9828399"/>
              <a:gd name="connsiteX15" fmla="*/ 4235412 w 4235412"/>
              <a:gd name="connsiteY15" fmla="*/ 8947443 h 9828399"/>
              <a:gd name="connsiteX16" fmla="*/ 4235412 w 4235412"/>
              <a:gd name="connsiteY16" fmla="*/ 9604017 h 9828399"/>
              <a:gd name="connsiteX17" fmla="*/ 0 w 4235412"/>
              <a:gd name="connsiteY17" fmla="*/ 9604017 h 9828399"/>
              <a:gd name="connsiteX18" fmla="*/ 0 w 4235412"/>
              <a:gd name="connsiteY18" fmla="*/ 8746450 h 9828399"/>
              <a:gd name="connsiteX19" fmla="*/ 0 w 4235412"/>
              <a:gd name="connsiteY19" fmla="*/ 8170273 h 9828399"/>
              <a:gd name="connsiteX20" fmla="*/ 0 w 4235412"/>
              <a:gd name="connsiteY20" fmla="*/ 7687892 h 9828399"/>
              <a:gd name="connsiteX21" fmla="*/ 0 w 4235412"/>
              <a:gd name="connsiteY21" fmla="*/ 6924121 h 9828399"/>
              <a:gd name="connsiteX22" fmla="*/ 0 w 4235412"/>
              <a:gd name="connsiteY22" fmla="*/ 6066555 h 9828399"/>
              <a:gd name="connsiteX23" fmla="*/ 0 w 4235412"/>
              <a:gd name="connsiteY23" fmla="*/ 5396581 h 9828399"/>
              <a:gd name="connsiteX24" fmla="*/ 0 w 4235412"/>
              <a:gd name="connsiteY24" fmla="*/ 4539014 h 9828399"/>
              <a:gd name="connsiteX25" fmla="*/ 0 w 4235412"/>
              <a:gd name="connsiteY25" fmla="*/ 3962837 h 9828399"/>
              <a:gd name="connsiteX26" fmla="*/ 0 w 4235412"/>
              <a:gd name="connsiteY26" fmla="*/ 3105270 h 9828399"/>
              <a:gd name="connsiteX27" fmla="*/ 0 w 4235412"/>
              <a:gd name="connsiteY27" fmla="*/ 2716685 h 9828399"/>
              <a:gd name="connsiteX28" fmla="*/ 0 w 4235412"/>
              <a:gd name="connsiteY28" fmla="*/ 2140507 h 9828399"/>
              <a:gd name="connsiteX29" fmla="*/ 0 w 4235412"/>
              <a:gd name="connsiteY29" fmla="*/ 1751923 h 9828399"/>
              <a:gd name="connsiteX30" fmla="*/ 0 w 4235412"/>
              <a:gd name="connsiteY30" fmla="*/ 894356 h 9828399"/>
              <a:gd name="connsiteX31" fmla="*/ 0 w 4235412"/>
              <a:gd name="connsiteY31" fmla="*/ 224382 h 982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35412" h="9828399" fill="none" extrusionOk="0">
                <a:moveTo>
                  <a:pt x="0" y="224382"/>
                </a:moveTo>
                <a:cubicBezTo>
                  <a:pt x="1201355" y="-540860"/>
                  <a:pt x="2870703" y="1133481"/>
                  <a:pt x="4235412" y="224382"/>
                </a:cubicBezTo>
                <a:cubicBezTo>
                  <a:pt x="4238528" y="407616"/>
                  <a:pt x="4247613" y="565809"/>
                  <a:pt x="4235412" y="800560"/>
                </a:cubicBezTo>
                <a:cubicBezTo>
                  <a:pt x="4223211" y="1035311"/>
                  <a:pt x="4221896" y="1132665"/>
                  <a:pt x="4235412" y="1376737"/>
                </a:cubicBezTo>
                <a:cubicBezTo>
                  <a:pt x="4248928" y="1620809"/>
                  <a:pt x="4234021" y="1846962"/>
                  <a:pt x="4235412" y="2140507"/>
                </a:cubicBezTo>
                <a:cubicBezTo>
                  <a:pt x="4236804" y="2434052"/>
                  <a:pt x="4204310" y="2698534"/>
                  <a:pt x="4235412" y="2904278"/>
                </a:cubicBezTo>
                <a:cubicBezTo>
                  <a:pt x="4266514" y="3110022"/>
                  <a:pt x="4252618" y="3298443"/>
                  <a:pt x="4235412" y="3574252"/>
                </a:cubicBezTo>
                <a:cubicBezTo>
                  <a:pt x="4218206" y="3850061"/>
                  <a:pt x="4236979" y="3820616"/>
                  <a:pt x="4235412" y="4056633"/>
                </a:cubicBezTo>
                <a:cubicBezTo>
                  <a:pt x="4233845" y="4292650"/>
                  <a:pt x="4217414" y="4254490"/>
                  <a:pt x="4235412" y="4445218"/>
                </a:cubicBezTo>
                <a:cubicBezTo>
                  <a:pt x="4253410" y="4635946"/>
                  <a:pt x="4258522" y="4804093"/>
                  <a:pt x="4235412" y="5115192"/>
                </a:cubicBezTo>
                <a:cubicBezTo>
                  <a:pt x="4212302" y="5426291"/>
                  <a:pt x="4240484" y="5394539"/>
                  <a:pt x="4235412" y="5503777"/>
                </a:cubicBezTo>
                <a:cubicBezTo>
                  <a:pt x="4230340" y="5613015"/>
                  <a:pt x="4248500" y="6117605"/>
                  <a:pt x="4235412" y="6361343"/>
                </a:cubicBezTo>
                <a:cubicBezTo>
                  <a:pt x="4222324" y="6605081"/>
                  <a:pt x="4226368" y="6702273"/>
                  <a:pt x="4235412" y="6937521"/>
                </a:cubicBezTo>
                <a:cubicBezTo>
                  <a:pt x="4244456" y="7172769"/>
                  <a:pt x="4236811" y="7549174"/>
                  <a:pt x="4235412" y="7795087"/>
                </a:cubicBezTo>
                <a:cubicBezTo>
                  <a:pt x="4234013" y="8041000"/>
                  <a:pt x="4237478" y="8117721"/>
                  <a:pt x="4235412" y="8371265"/>
                </a:cubicBezTo>
                <a:cubicBezTo>
                  <a:pt x="4233346" y="8624809"/>
                  <a:pt x="4231090" y="8749806"/>
                  <a:pt x="4235412" y="8947443"/>
                </a:cubicBezTo>
                <a:cubicBezTo>
                  <a:pt x="4239734" y="9145080"/>
                  <a:pt x="4235341" y="9431131"/>
                  <a:pt x="4235412" y="9604017"/>
                </a:cubicBezTo>
                <a:cubicBezTo>
                  <a:pt x="2936654" y="10353204"/>
                  <a:pt x="1387543" y="8886732"/>
                  <a:pt x="0" y="9604017"/>
                </a:cubicBezTo>
                <a:cubicBezTo>
                  <a:pt x="-22919" y="9223432"/>
                  <a:pt x="-4201" y="9003812"/>
                  <a:pt x="0" y="8746450"/>
                </a:cubicBezTo>
                <a:cubicBezTo>
                  <a:pt x="4201" y="8489088"/>
                  <a:pt x="-10550" y="8456687"/>
                  <a:pt x="0" y="8170273"/>
                </a:cubicBezTo>
                <a:cubicBezTo>
                  <a:pt x="10550" y="7883859"/>
                  <a:pt x="-21991" y="7896144"/>
                  <a:pt x="0" y="7687892"/>
                </a:cubicBezTo>
                <a:cubicBezTo>
                  <a:pt x="21991" y="7479640"/>
                  <a:pt x="19874" y="7159349"/>
                  <a:pt x="0" y="6924121"/>
                </a:cubicBezTo>
                <a:cubicBezTo>
                  <a:pt x="-19874" y="6688893"/>
                  <a:pt x="-17922" y="6264632"/>
                  <a:pt x="0" y="6066555"/>
                </a:cubicBezTo>
                <a:cubicBezTo>
                  <a:pt x="17922" y="5868478"/>
                  <a:pt x="8927" y="5534738"/>
                  <a:pt x="0" y="5396581"/>
                </a:cubicBezTo>
                <a:cubicBezTo>
                  <a:pt x="-8927" y="5258424"/>
                  <a:pt x="-11753" y="4731501"/>
                  <a:pt x="0" y="4539014"/>
                </a:cubicBezTo>
                <a:cubicBezTo>
                  <a:pt x="11753" y="4346527"/>
                  <a:pt x="-22165" y="4146399"/>
                  <a:pt x="0" y="3962837"/>
                </a:cubicBezTo>
                <a:cubicBezTo>
                  <a:pt x="22165" y="3779275"/>
                  <a:pt x="17562" y="3366692"/>
                  <a:pt x="0" y="3105270"/>
                </a:cubicBezTo>
                <a:cubicBezTo>
                  <a:pt x="-17562" y="2843848"/>
                  <a:pt x="674" y="2849615"/>
                  <a:pt x="0" y="2716685"/>
                </a:cubicBezTo>
                <a:cubicBezTo>
                  <a:pt x="-674" y="2583755"/>
                  <a:pt x="3288" y="2398741"/>
                  <a:pt x="0" y="2140507"/>
                </a:cubicBezTo>
                <a:cubicBezTo>
                  <a:pt x="-3288" y="1882273"/>
                  <a:pt x="-14007" y="1945538"/>
                  <a:pt x="0" y="1751923"/>
                </a:cubicBezTo>
                <a:cubicBezTo>
                  <a:pt x="14007" y="1558308"/>
                  <a:pt x="-9565" y="1301928"/>
                  <a:pt x="0" y="894356"/>
                </a:cubicBezTo>
                <a:cubicBezTo>
                  <a:pt x="9565" y="486784"/>
                  <a:pt x="-26433" y="503869"/>
                  <a:pt x="0" y="224382"/>
                </a:cubicBezTo>
                <a:close/>
              </a:path>
              <a:path w="4235412" h="9828399" stroke="0" extrusionOk="0">
                <a:moveTo>
                  <a:pt x="0" y="224382"/>
                </a:moveTo>
                <a:cubicBezTo>
                  <a:pt x="1468948" y="-476541"/>
                  <a:pt x="2618987" y="984495"/>
                  <a:pt x="4235412" y="224382"/>
                </a:cubicBezTo>
                <a:cubicBezTo>
                  <a:pt x="4226021" y="443019"/>
                  <a:pt x="4250229" y="581154"/>
                  <a:pt x="4235412" y="800560"/>
                </a:cubicBezTo>
                <a:cubicBezTo>
                  <a:pt x="4220595" y="1019966"/>
                  <a:pt x="4217204" y="1071177"/>
                  <a:pt x="4235412" y="1189144"/>
                </a:cubicBezTo>
                <a:cubicBezTo>
                  <a:pt x="4253620" y="1307111"/>
                  <a:pt x="4208714" y="1509623"/>
                  <a:pt x="4235412" y="1765322"/>
                </a:cubicBezTo>
                <a:cubicBezTo>
                  <a:pt x="4262110" y="2021021"/>
                  <a:pt x="4235458" y="2285039"/>
                  <a:pt x="4235412" y="2435296"/>
                </a:cubicBezTo>
                <a:cubicBezTo>
                  <a:pt x="4235366" y="2585553"/>
                  <a:pt x="4263931" y="3003582"/>
                  <a:pt x="4235412" y="3199066"/>
                </a:cubicBezTo>
                <a:cubicBezTo>
                  <a:pt x="4206894" y="3394550"/>
                  <a:pt x="4254333" y="3502886"/>
                  <a:pt x="4235412" y="3775244"/>
                </a:cubicBezTo>
                <a:cubicBezTo>
                  <a:pt x="4216491" y="4047602"/>
                  <a:pt x="4249556" y="4371407"/>
                  <a:pt x="4235412" y="4632810"/>
                </a:cubicBezTo>
                <a:cubicBezTo>
                  <a:pt x="4221268" y="4894213"/>
                  <a:pt x="4241166" y="5045042"/>
                  <a:pt x="4235412" y="5208988"/>
                </a:cubicBezTo>
                <a:cubicBezTo>
                  <a:pt x="4229658" y="5372934"/>
                  <a:pt x="4231512" y="5675759"/>
                  <a:pt x="4235412" y="5972758"/>
                </a:cubicBezTo>
                <a:cubicBezTo>
                  <a:pt x="4239313" y="6269757"/>
                  <a:pt x="4224025" y="6320082"/>
                  <a:pt x="4235412" y="6548936"/>
                </a:cubicBezTo>
                <a:cubicBezTo>
                  <a:pt x="4246799" y="6777790"/>
                  <a:pt x="4245346" y="7036388"/>
                  <a:pt x="4235412" y="7218910"/>
                </a:cubicBezTo>
                <a:cubicBezTo>
                  <a:pt x="4225478" y="7401432"/>
                  <a:pt x="4222405" y="7555315"/>
                  <a:pt x="4235412" y="7795087"/>
                </a:cubicBezTo>
                <a:cubicBezTo>
                  <a:pt x="4248419" y="8034859"/>
                  <a:pt x="4219614" y="8166589"/>
                  <a:pt x="4235412" y="8277469"/>
                </a:cubicBezTo>
                <a:cubicBezTo>
                  <a:pt x="4251210" y="8388349"/>
                  <a:pt x="4225044" y="9247053"/>
                  <a:pt x="4235412" y="9604017"/>
                </a:cubicBezTo>
                <a:cubicBezTo>
                  <a:pt x="2924972" y="10490309"/>
                  <a:pt x="1344511" y="9083962"/>
                  <a:pt x="0" y="9604017"/>
                </a:cubicBezTo>
                <a:cubicBezTo>
                  <a:pt x="5909" y="9413075"/>
                  <a:pt x="10076" y="9331475"/>
                  <a:pt x="0" y="9215432"/>
                </a:cubicBezTo>
                <a:cubicBezTo>
                  <a:pt x="-10076" y="9099390"/>
                  <a:pt x="-9085" y="8693903"/>
                  <a:pt x="0" y="8357865"/>
                </a:cubicBezTo>
                <a:cubicBezTo>
                  <a:pt x="9085" y="8021827"/>
                  <a:pt x="13969" y="7954689"/>
                  <a:pt x="0" y="7594095"/>
                </a:cubicBezTo>
                <a:cubicBezTo>
                  <a:pt x="-13969" y="7233501"/>
                  <a:pt x="-21993" y="7005930"/>
                  <a:pt x="0" y="6830325"/>
                </a:cubicBezTo>
                <a:cubicBezTo>
                  <a:pt x="21993" y="6654720"/>
                  <a:pt x="10923" y="6227171"/>
                  <a:pt x="0" y="6066555"/>
                </a:cubicBezTo>
                <a:cubicBezTo>
                  <a:pt x="-10923" y="5905939"/>
                  <a:pt x="-9803" y="5691896"/>
                  <a:pt x="0" y="5490377"/>
                </a:cubicBezTo>
                <a:cubicBezTo>
                  <a:pt x="9803" y="5288858"/>
                  <a:pt x="6903" y="5209027"/>
                  <a:pt x="0" y="5007996"/>
                </a:cubicBezTo>
                <a:cubicBezTo>
                  <a:pt x="-6903" y="4806965"/>
                  <a:pt x="39160" y="4474537"/>
                  <a:pt x="0" y="4150429"/>
                </a:cubicBezTo>
                <a:cubicBezTo>
                  <a:pt x="-39160" y="3826321"/>
                  <a:pt x="25006" y="3809235"/>
                  <a:pt x="0" y="3574252"/>
                </a:cubicBezTo>
                <a:cubicBezTo>
                  <a:pt x="-25006" y="3339269"/>
                  <a:pt x="1057" y="3011838"/>
                  <a:pt x="0" y="2810481"/>
                </a:cubicBezTo>
                <a:cubicBezTo>
                  <a:pt x="-1057" y="2609124"/>
                  <a:pt x="19884" y="2211572"/>
                  <a:pt x="0" y="1952915"/>
                </a:cubicBezTo>
                <a:cubicBezTo>
                  <a:pt x="-19884" y="1694258"/>
                  <a:pt x="-61" y="1731230"/>
                  <a:pt x="0" y="1564330"/>
                </a:cubicBezTo>
                <a:cubicBezTo>
                  <a:pt x="61" y="1397430"/>
                  <a:pt x="25342" y="1178814"/>
                  <a:pt x="0" y="800560"/>
                </a:cubicBezTo>
                <a:cubicBezTo>
                  <a:pt x="-25342" y="422306"/>
                  <a:pt x="22938" y="430962"/>
                  <a:pt x="0" y="224382"/>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976ED7C4-406A-4C51-A9D9-138A5E6C3191}"/>
              </a:ext>
            </a:extLst>
          </p:cNvPr>
          <p:cNvSpPr txBox="1"/>
          <p:nvPr/>
        </p:nvSpPr>
        <p:spPr>
          <a:xfrm>
            <a:off x="1854981" y="2297340"/>
            <a:ext cx="8482038" cy="3110660"/>
          </a:xfrm>
          <a:prstGeom prst="rect">
            <a:avLst/>
          </a:prstGeom>
          <a:noFill/>
        </p:spPr>
        <p:txBody>
          <a:bodyPr wrap="square">
            <a:spAutoFit/>
          </a:bodyPr>
          <a:lstStyle/>
          <a:p>
            <a:pPr algn="just">
              <a:lnSpc>
                <a:spcPct val="150000"/>
              </a:lnSpc>
            </a:pPr>
            <a:r>
              <a:rPr lang="de-DE" sz="1200" dirty="0">
                <a:ln>
                  <a:noFill/>
                </a:ln>
                <a:solidFill>
                  <a:srgbClr val="000000"/>
                </a:solidFill>
                <a:effectLst/>
                <a:latin typeface="Calibri" panose="020F0502020204030204" pitchFamily="34" charset="0"/>
                <a:ea typeface="Times New Roman" panose="02020603050405020304" pitchFamily="18" charset="0"/>
                <a:cs typeface="Arial Unicode MS"/>
              </a:rPr>
              <a:t>	___________________________________________________</a:t>
            </a:r>
          </a:p>
          <a:p>
            <a:pPr algn="just">
              <a:lnSpc>
                <a:spcPct val="150000"/>
              </a:lnSpc>
            </a:pPr>
            <a:endParaRPr lang="de-DE" sz="1200" dirty="0">
              <a:solidFill>
                <a:srgbClr val="000000"/>
              </a:solidFill>
              <a:latin typeface="+mj-lt"/>
              <a:ea typeface="Times New Roman" panose="02020603050405020304" pitchFamily="18" charset="0"/>
              <a:cs typeface="Arial Unicode MS"/>
            </a:endParaRPr>
          </a:p>
          <a:p>
            <a:pPr algn="just">
              <a:lnSpc>
                <a:spcPct val="150000"/>
              </a:lnSpc>
            </a:pPr>
            <a:r>
              <a:rPr lang="de-DE" sz="1200" dirty="0">
                <a:ln>
                  <a:noFill/>
                </a:ln>
                <a:solidFill>
                  <a:srgbClr val="000000"/>
                </a:solidFill>
                <a:effectLst/>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Already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foundation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Council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Europe </a:t>
            </a:r>
            <a:r>
              <a:rPr lang="de-DE" sz="1200" dirty="0" err="1">
                <a:solidFill>
                  <a:srgbClr val="000000"/>
                </a:solidFill>
                <a:latin typeface="+mj-lt"/>
                <a:ea typeface="Times New Roman" panose="02020603050405020304" pitchFamily="18" charset="0"/>
                <a:cs typeface="Arial Unicode MS"/>
              </a:rPr>
              <a:t>took</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place</a:t>
            </a:r>
            <a:r>
              <a:rPr lang="de-DE" sz="1200" dirty="0">
                <a:solidFill>
                  <a:srgbClr val="000000"/>
                </a:solidFill>
                <a:latin typeface="+mj-lt"/>
                <a:ea typeface="Times New Roman" panose="02020603050405020304" pitchFamily="18" charset="0"/>
                <a:cs typeface="Arial Unicode MS"/>
              </a:rPr>
              <a:t> in 1949 </a:t>
            </a:r>
            <a:r>
              <a:rPr lang="de-DE" sz="1200" dirty="0" err="1">
                <a:solidFill>
                  <a:srgbClr val="000000"/>
                </a:solidFill>
                <a:latin typeface="+mj-lt"/>
                <a:ea typeface="Times New Roman" panose="02020603050405020304" pitchFamily="18" charset="0"/>
                <a:cs typeface="Arial Unicode MS"/>
              </a:rPr>
              <a:t>with</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aim</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respecting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preserving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common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values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which</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include</a:t>
            </a:r>
            <a:r>
              <a:rPr lang="de-DE" sz="1200" dirty="0">
                <a:solidFill>
                  <a:srgbClr val="000000"/>
                </a:solidFill>
                <a:latin typeface="+mj-lt"/>
                <a:ea typeface="Times New Roman" panose="02020603050405020304" pitchFamily="18" charset="0"/>
                <a:cs typeface="Arial Unicode MS"/>
              </a:rPr>
              <a:t> [...]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protection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human </a:t>
            </a:r>
            <a:r>
              <a:rPr lang="de-DE" sz="1200" dirty="0" err="1">
                <a:solidFill>
                  <a:srgbClr val="000000"/>
                </a:solidFill>
                <a:latin typeface="+mj-lt"/>
                <a:ea typeface="Times New Roman" panose="02020603050405020304" pitchFamily="18" charset="0"/>
                <a:cs typeface="Arial Unicode MS"/>
              </a:rPr>
              <a:t>rights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primacy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law</a:t>
            </a:r>
            <a:r>
              <a:rPr lang="de-DE" sz="1200" dirty="0">
                <a:solidFill>
                  <a:srgbClr val="000000"/>
                </a:solidFill>
                <a:latin typeface="+mj-lt"/>
                <a:ea typeface="Times New Roman" panose="02020603050405020304" pitchFamily="18" charset="0"/>
                <a:cs typeface="Arial Unicode MS"/>
              </a:rPr>
              <a:t>. [...] </a:t>
            </a:r>
            <a:r>
              <a:rPr lang="de-DE" sz="1200" dirty="0" err="1">
                <a:solidFill>
                  <a:srgbClr val="000000"/>
                </a:solidFill>
                <a:latin typeface="+mj-lt"/>
                <a:ea typeface="Times New Roman" panose="02020603050405020304" pitchFamily="18" charset="0"/>
                <a:cs typeface="Arial Unicode MS"/>
              </a:rPr>
              <a:t>With</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Treaty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Amsterdam in 1997,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essential </a:t>
            </a:r>
            <a:r>
              <a:rPr lang="de-DE" sz="1200" dirty="0" err="1">
                <a:solidFill>
                  <a:srgbClr val="000000"/>
                </a:solidFill>
                <a:latin typeface="+mj-lt"/>
                <a:ea typeface="Times New Roman" panose="02020603050405020304" pitchFamily="18" charset="0"/>
                <a:cs typeface="Arial Unicode MS"/>
              </a:rPr>
              <a:t>features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these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common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values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were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summarized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first</a:t>
            </a:r>
            <a:r>
              <a:rPr lang="de-DE" sz="1200" dirty="0">
                <a:solidFill>
                  <a:srgbClr val="000000"/>
                </a:solidFill>
                <a:latin typeface="+mj-lt"/>
                <a:ea typeface="Times New Roman" panose="02020603050405020304" pitchFamily="18" charset="0"/>
                <a:cs typeface="Arial Unicode MS"/>
              </a:rPr>
              <a:t> time in </a:t>
            </a:r>
            <a:r>
              <a:rPr lang="de-DE" sz="1200" dirty="0" err="1">
                <a:solidFill>
                  <a:srgbClr val="000000"/>
                </a:solidFill>
                <a:latin typeface="+mj-lt"/>
                <a:ea typeface="Times New Roman" panose="02020603050405020304" pitchFamily="18" charset="0"/>
                <a:cs typeface="Arial Unicode MS"/>
              </a:rPr>
              <a:t>Article</a:t>
            </a:r>
            <a:r>
              <a:rPr lang="de-DE" sz="1200" dirty="0">
                <a:solidFill>
                  <a:srgbClr val="000000"/>
                </a:solidFill>
                <a:latin typeface="+mj-lt"/>
                <a:ea typeface="Times New Roman" panose="02020603050405020304" pitchFamily="18" charset="0"/>
                <a:cs typeface="Arial Unicode MS"/>
              </a:rPr>
              <a:t> 6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Treaty </a:t>
            </a:r>
            <a:r>
              <a:rPr lang="de-DE" sz="1200" dirty="0" err="1">
                <a:solidFill>
                  <a:srgbClr val="000000"/>
                </a:solidFill>
                <a:latin typeface="+mj-lt"/>
                <a:ea typeface="Times New Roman" panose="02020603050405020304" pitchFamily="18" charset="0"/>
                <a:cs typeface="Arial Unicode MS"/>
              </a:rPr>
              <a:t>establishing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European Union: "The Union </a:t>
            </a:r>
            <a:r>
              <a:rPr lang="de-DE" sz="1200" dirty="0" err="1">
                <a:solidFill>
                  <a:srgbClr val="000000"/>
                </a:solidFill>
                <a:latin typeface="+mj-lt"/>
                <a:ea typeface="Times New Roman" panose="02020603050405020304" pitchFamily="18" charset="0"/>
                <a:cs typeface="Arial Unicode MS"/>
              </a:rPr>
              <a:t>is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founded</a:t>
            </a:r>
            <a:r>
              <a:rPr lang="de-DE" sz="1200" dirty="0">
                <a:solidFill>
                  <a:srgbClr val="000000"/>
                </a:solidFill>
                <a:latin typeface="+mj-lt"/>
                <a:ea typeface="Times New Roman" panose="02020603050405020304" pitchFamily="18" charset="0"/>
                <a:cs typeface="Arial Unicode MS"/>
              </a:rPr>
              <a:t> on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principles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liberty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democracy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respect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human </a:t>
            </a:r>
            <a:r>
              <a:rPr lang="de-DE" sz="1200" dirty="0" err="1">
                <a:solidFill>
                  <a:srgbClr val="000000"/>
                </a:solidFill>
                <a:latin typeface="+mj-lt"/>
                <a:ea typeface="Times New Roman" panose="02020603050405020304" pitchFamily="18" charset="0"/>
                <a:cs typeface="Arial Unicode MS"/>
              </a:rPr>
              <a:t>rights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fundamental </a:t>
            </a:r>
            <a:r>
              <a:rPr lang="de-DE" sz="1200" dirty="0" err="1">
                <a:solidFill>
                  <a:srgbClr val="000000"/>
                </a:solidFill>
                <a:latin typeface="+mj-lt"/>
                <a:ea typeface="Times New Roman" panose="02020603050405020304" pitchFamily="18" charset="0"/>
                <a:cs typeface="Arial Unicode MS"/>
              </a:rPr>
              <a:t>freedoms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rule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law</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principles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which</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common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Member States." In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context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discussion</a:t>
            </a:r>
            <a:r>
              <a:rPr lang="de-DE" sz="1200" dirty="0">
                <a:solidFill>
                  <a:srgbClr val="000000"/>
                </a:solidFill>
                <a:latin typeface="+mj-lt"/>
                <a:ea typeface="Times New Roman" panose="02020603050405020304" pitchFamily="18" charset="0"/>
                <a:cs typeface="Arial Unicode MS"/>
              </a:rPr>
              <a:t> on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EU's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eastward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enlargement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related</a:t>
            </a:r>
            <a:r>
              <a:rPr lang="de-DE" sz="1200" dirty="0">
                <a:solidFill>
                  <a:srgbClr val="000000"/>
                </a:solidFill>
                <a:latin typeface="+mj-lt"/>
                <a:ea typeface="Times New Roman" panose="02020603050405020304" pitchFamily="18" charset="0"/>
                <a:cs typeface="Arial Unicode MS"/>
              </a:rPr>
              <a:t> initiative </a:t>
            </a:r>
            <a:r>
              <a:rPr lang="de-DE" sz="1200" dirty="0" err="1">
                <a:solidFill>
                  <a:srgbClr val="000000"/>
                </a:solidFill>
                <a:latin typeface="+mj-lt"/>
                <a:ea typeface="Times New Roman" panose="02020603050405020304" pitchFamily="18" charset="0"/>
                <a:cs typeface="Arial Unicode MS"/>
              </a:rPr>
              <a:t>to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draft</a:t>
            </a:r>
            <a:r>
              <a:rPr lang="de-DE" sz="1200" dirty="0">
                <a:solidFill>
                  <a:srgbClr val="000000"/>
                </a:solidFill>
                <a:latin typeface="+mj-lt"/>
                <a:ea typeface="Times New Roman" panose="02020603050405020304" pitchFamily="18" charset="0"/>
                <a:cs typeface="Arial Unicode MS"/>
              </a:rPr>
              <a:t> a European </a:t>
            </a:r>
            <a:r>
              <a:rPr lang="de-DE" sz="1200" dirty="0" err="1">
                <a:solidFill>
                  <a:srgbClr val="000000"/>
                </a:solidFill>
                <a:latin typeface="+mj-lt"/>
                <a:ea typeface="Times New Roman" panose="02020603050405020304" pitchFamily="18" charset="0"/>
                <a:cs typeface="Arial Unicode MS"/>
              </a:rPr>
              <a:t>Constitution</a:t>
            </a:r>
            <a:r>
              <a:rPr lang="de-DE" sz="1200" dirty="0">
                <a:solidFill>
                  <a:srgbClr val="000000"/>
                </a:solidFill>
                <a:latin typeface="+mj-lt"/>
                <a:ea typeface="Times New Roman" panose="02020603050405020304" pitchFamily="18" charset="0"/>
                <a:cs typeface="Arial Unicode MS"/>
              </a:rPr>
              <a:t>, a </a:t>
            </a:r>
            <a:r>
              <a:rPr lang="de-DE" sz="1200" dirty="0" err="1">
                <a:solidFill>
                  <a:srgbClr val="000000"/>
                </a:solidFill>
                <a:latin typeface="+mj-lt"/>
                <a:ea typeface="Times New Roman" panose="02020603050405020304" pitchFamily="18" charset="0"/>
                <a:cs typeface="Arial Unicode MS"/>
              </a:rPr>
              <a:t>convention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convened</a:t>
            </a:r>
            <a:r>
              <a:rPr lang="de-DE" sz="1200" dirty="0">
                <a:solidFill>
                  <a:srgbClr val="000000"/>
                </a:solidFill>
                <a:latin typeface="+mj-lt"/>
                <a:ea typeface="Times New Roman" panose="02020603050405020304" pitchFamily="18" charset="0"/>
                <a:cs typeface="Arial Unicode MS"/>
              </a:rPr>
              <a:t> in 2000 </a:t>
            </a:r>
            <a:r>
              <a:rPr lang="de-DE" sz="1200" dirty="0" err="1">
                <a:solidFill>
                  <a:srgbClr val="000000"/>
                </a:solidFill>
                <a:latin typeface="+mj-lt"/>
                <a:ea typeface="Times New Roman" panose="02020603050405020304" pitchFamily="18" charset="0"/>
                <a:cs typeface="Arial Unicode MS"/>
              </a:rPr>
              <a:t>under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leadership</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then</a:t>
            </a:r>
            <a:r>
              <a:rPr lang="de-DE" sz="1200" dirty="0">
                <a:solidFill>
                  <a:srgbClr val="000000"/>
                </a:solidFill>
                <a:latin typeface="+mj-lt"/>
                <a:ea typeface="Times New Roman" panose="02020603050405020304" pitchFamily="18" charset="0"/>
                <a:cs typeface="Arial Unicode MS"/>
              </a:rPr>
              <a:t> German </a:t>
            </a:r>
            <a:r>
              <a:rPr lang="de-DE" sz="1200" dirty="0" err="1">
                <a:solidFill>
                  <a:srgbClr val="000000"/>
                </a:solidFill>
                <a:latin typeface="+mj-lt"/>
                <a:ea typeface="Times New Roman" panose="02020603050405020304" pitchFamily="18" charset="0"/>
                <a:cs typeface="Arial Unicode MS"/>
              </a:rPr>
              <a:t>President</a:t>
            </a:r>
            <a:r>
              <a:rPr lang="de-DE" sz="1200" dirty="0">
                <a:solidFill>
                  <a:srgbClr val="000000"/>
                </a:solidFill>
                <a:latin typeface="+mj-lt"/>
                <a:ea typeface="Times New Roman" panose="02020603050405020304" pitchFamily="18" charset="0"/>
                <a:cs typeface="Arial Unicode MS"/>
              </a:rPr>
              <a:t> Roman Herzog </a:t>
            </a:r>
            <a:r>
              <a:rPr lang="de-DE" sz="1200" dirty="0" err="1">
                <a:solidFill>
                  <a:srgbClr val="000000"/>
                </a:solidFill>
                <a:latin typeface="+mj-lt"/>
                <a:ea typeface="Times New Roman" panose="02020603050405020304" pitchFamily="18" charset="0"/>
                <a:cs typeface="Arial Unicode MS"/>
              </a:rPr>
              <a:t>to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draft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"Charter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Fundamental </a:t>
            </a:r>
            <a:r>
              <a:rPr lang="de-DE" sz="1200" dirty="0" err="1">
                <a:solidFill>
                  <a:srgbClr val="000000"/>
                </a:solidFill>
                <a:latin typeface="+mj-lt"/>
                <a:ea typeface="Times New Roman" panose="02020603050405020304" pitchFamily="18" charset="0"/>
                <a:cs typeface="Arial Unicode MS"/>
              </a:rPr>
              <a:t>Rights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EU." The Nice European Council </a:t>
            </a:r>
            <a:r>
              <a:rPr lang="de-DE" sz="1200" dirty="0" err="1">
                <a:solidFill>
                  <a:srgbClr val="000000"/>
                </a:solidFill>
                <a:latin typeface="+mj-lt"/>
                <a:ea typeface="Times New Roman" panose="02020603050405020304" pitchFamily="18" charset="0"/>
                <a:cs typeface="Arial Unicode MS"/>
              </a:rPr>
              <a:t>proclaimed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this</a:t>
            </a:r>
            <a:r>
              <a:rPr lang="de-DE" sz="1200" dirty="0">
                <a:solidFill>
                  <a:srgbClr val="000000"/>
                </a:solidFill>
                <a:latin typeface="+mj-lt"/>
                <a:ea typeface="Times New Roman" panose="02020603050405020304" pitchFamily="18" charset="0"/>
                <a:cs typeface="Arial Unicode MS"/>
              </a:rPr>
              <a:t> Charter in </a:t>
            </a:r>
            <a:r>
              <a:rPr lang="de-DE" sz="1200" dirty="0" err="1">
                <a:solidFill>
                  <a:srgbClr val="000000"/>
                </a:solidFill>
                <a:latin typeface="+mj-lt"/>
                <a:ea typeface="Times New Roman" panose="02020603050405020304" pitchFamily="18" charset="0"/>
                <a:cs typeface="Arial Unicode MS"/>
              </a:rPr>
              <a:t>December</a:t>
            </a:r>
            <a:r>
              <a:rPr lang="de-DE" sz="1200" dirty="0">
                <a:solidFill>
                  <a:srgbClr val="000000"/>
                </a:solidFill>
                <a:latin typeface="+mj-lt"/>
                <a:ea typeface="Times New Roman" panose="02020603050405020304" pitchFamily="18" charset="0"/>
                <a:cs typeface="Arial Unicode MS"/>
              </a:rPr>
              <a:t> 2000 in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form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 </a:t>
            </a:r>
            <a:r>
              <a:rPr lang="de-DE" sz="1200" dirty="0" err="1">
                <a:solidFill>
                  <a:srgbClr val="000000"/>
                </a:solidFill>
                <a:latin typeface="+mj-lt"/>
                <a:ea typeface="Times New Roman" panose="02020603050405020304" pitchFamily="18" charset="0"/>
                <a:cs typeface="Arial Unicode MS"/>
              </a:rPr>
              <a:t>solemn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declaration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With</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entry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into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force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Treaty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Lisbon</a:t>
            </a:r>
            <a:r>
              <a:rPr lang="de-DE" sz="1200" dirty="0">
                <a:solidFill>
                  <a:srgbClr val="000000"/>
                </a:solidFill>
                <a:latin typeface="+mj-lt"/>
                <a:ea typeface="Times New Roman" panose="02020603050405020304" pitchFamily="18" charset="0"/>
                <a:cs typeface="Arial Unicode MS"/>
              </a:rPr>
              <a:t> in November 2009, </a:t>
            </a:r>
            <a:r>
              <a:rPr lang="de-DE" sz="1200" dirty="0" err="1">
                <a:solidFill>
                  <a:srgbClr val="000000"/>
                </a:solidFill>
                <a:latin typeface="+mj-lt"/>
                <a:ea typeface="Times New Roman" panose="02020603050405020304" pitchFamily="18" charset="0"/>
                <a:cs typeface="Arial Unicode MS"/>
              </a:rPr>
              <a:t>this</a:t>
            </a:r>
            <a:r>
              <a:rPr lang="de-DE" sz="1200" dirty="0">
                <a:solidFill>
                  <a:srgbClr val="000000"/>
                </a:solidFill>
                <a:latin typeface="+mj-lt"/>
                <a:ea typeface="Times New Roman" panose="02020603050405020304" pitchFamily="18" charset="0"/>
                <a:cs typeface="Arial Unicode MS"/>
              </a:rPr>
              <a:t> Charter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Fundamental </a:t>
            </a:r>
            <a:r>
              <a:rPr lang="de-DE" sz="1200" dirty="0" err="1">
                <a:solidFill>
                  <a:srgbClr val="000000"/>
                </a:solidFill>
                <a:latin typeface="+mj-lt"/>
                <a:ea typeface="Times New Roman" panose="02020603050405020304" pitchFamily="18" charset="0"/>
                <a:cs typeface="Arial Unicode MS"/>
              </a:rPr>
              <a:t>Rights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became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legally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binding</a:t>
            </a:r>
            <a:r>
              <a:rPr lang="de-DE" sz="1200" dirty="0">
                <a:solidFill>
                  <a:srgbClr val="000000"/>
                </a:solidFill>
                <a:latin typeface="+mj-lt"/>
                <a:ea typeface="Times New Roman" panose="02020603050405020304" pitchFamily="18" charset="0"/>
                <a:cs typeface="Arial Unicode MS"/>
              </a:rPr>
              <a:t>. </a:t>
            </a:r>
            <a:endParaRPr lang="de-DE" sz="1200" dirty="0">
              <a:solidFill>
                <a:srgbClr val="000000"/>
              </a:solidFill>
              <a:latin typeface="+mj-lt"/>
              <a:ea typeface="Arial Unicode MS"/>
              <a:cs typeface="Arial Unicode MS"/>
            </a:endParaRPr>
          </a:p>
        </p:txBody>
      </p:sp>
      <p:pic>
        <p:nvPicPr>
          <p:cNvPr id="8" name="Grafik 7" descr="Skizze mit einfarbiger Füllung">
            <a:extLst>
              <a:ext uri="{FF2B5EF4-FFF2-40B4-BE49-F238E27FC236}">
                <a16:creationId xmlns:a16="http://schemas.microsoft.com/office/drawing/2014/main" id="{DD69DF40-C5C2-4106-AF83-2E13208D15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2182735" y="2177595"/>
            <a:ext cx="436667" cy="436667"/>
          </a:xfrm>
          <a:prstGeom prst="rect">
            <a:avLst/>
          </a:prstGeom>
        </p:spPr>
      </p:pic>
    </p:spTree>
    <p:extLst>
      <p:ext uri="{BB962C8B-B14F-4D97-AF65-F5344CB8AC3E}">
        <p14:creationId xmlns:p14="http://schemas.microsoft.com/office/powerpoint/2010/main" val="624417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053882"/>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2. Basics: (M3) </a:t>
            </a:r>
            <a:endParaRPr lang="de-DE"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4" name="Welle 3">
            <a:extLst>
              <a:ext uri="{FF2B5EF4-FFF2-40B4-BE49-F238E27FC236}">
                <a16:creationId xmlns:a16="http://schemas.microsoft.com/office/drawing/2014/main" id="{1E3EC39C-9AA7-44A8-9845-4153D492D600}"/>
              </a:ext>
            </a:extLst>
          </p:cNvPr>
          <p:cNvSpPr/>
          <p:nvPr/>
        </p:nvSpPr>
        <p:spPr>
          <a:xfrm rot="16200000">
            <a:off x="3884800" y="-810620"/>
            <a:ext cx="4235412" cy="9828399"/>
          </a:xfrm>
          <a:custGeom>
            <a:avLst/>
            <a:gdLst>
              <a:gd name="connsiteX0" fmla="*/ 0 w 4235412"/>
              <a:gd name="connsiteY0" fmla="*/ 224382 h 9828399"/>
              <a:gd name="connsiteX1" fmla="*/ 4235412 w 4235412"/>
              <a:gd name="connsiteY1" fmla="*/ 224382 h 9828399"/>
              <a:gd name="connsiteX2" fmla="*/ 4235412 w 4235412"/>
              <a:gd name="connsiteY2" fmla="*/ 800560 h 9828399"/>
              <a:gd name="connsiteX3" fmla="*/ 4235412 w 4235412"/>
              <a:gd name="connsiteY3" fmla="*/ 1376737 h 9828399"/>
              <a:gd name="connsiteX4" fmla="*/ 4235412 w 4235412"/>
              <a:gd name="connsiteY4" fmla="*/ 2140507 h 9828399"/>
              <a:gd name="connsiteX5" fmla="*/ 4235412 w 4235412"/>
              <a:gd name="connsiteY5" fmla="*/ 2904278 h 9828399"/>
              <a:gd name="connsiteX6" fmla="*/ 4235412 w 4235412"/>
              <a:gd name="connsiteY6" fmla="*/ 3574252 h 9828399"/>
              <a:gd name="connsiteX7" fmla="*/ 4235412 w 4235412"/>
              <a:gd name="connsiteY7" fmla="*/ 4056633 h 9828399"/>
              <a:gd name="connsiteX8" fmla="*/ 4235412 w 4235412"/>
              <a:gd name="connsiteY8" fmla="*/ 4445218 h 9828399"/>
              <a:gd name="connsiteX9" fmla="*/ 4235412 w 4235412"/>
              <a:gd name="connsiteY9" fmla="*/ 5115192 h 9828399"/>
              <a:gd name="connsiteX10" fmla="*/ 4235412 w 4235412"/>
              <a:gd name="connsiteY10" fmla="*/ 5503777 h 9828399"/>
              <a:gd name="connsiteX11" fmla="*/ 4235412 w 4235412"/>
              <a:gd name="connsiteY11" fmla="*/ 6361343 h 9828399"/>
              <a:gd name="connsiteX12" fmla="*/ 4235412 w 4235412"/>
              <a:gd name="connsiteY12" fmla="*/ 6937521 h 9828399"/>
              <a:gd name="connsiteX13" fmla="*/ 4235412 w 4235412"/>
              <a:gd name="connsiteY13" fmla="*/ 7795087 h 9828399"/>
              <a:gd name="connsiteX14" fmla="*/ 4235412 w 4235412"/>
              <a:gd name="connsiteY14" fmla="*/ 8371265 h 9828399"/>
              <a:gd name="connsiteX15" fmla="*/ 4235412 w 4235412"/>
              <a:gd name="connsiteY15" fmla="*/ 8947443 h 9828399"/>
              <a:gd name="connsiteX16" fmla="*/ 4235412 w 4235412"/>
              <a:gd name="connsiteY16" fmla="*/ 9604017 h 9828399"/>
              <a:gd name="connsiteX17" fmla="*/ 0 w 4235412"/>
              <a:gd name="connsiteY17" fmla="*/ 9604017 h 9828399"/>
              <a:gd name="connsiteX18" fmla="*/ 0 w 4235412"/>
              <a:gd name="connsiteY18" fmla="*/ 8746450 h 9828399"/>
              <a:gd name="connsiteX19" fmla="*/ 0 w 4235412"/>
              <a:gd name="connsiteY19" fmla="*/ 8170273 h 9828399"/>
              <a:gd name="connsiteX20" fmla="*/ 0 w 4235412"/>
              <a:gd name="connsiteY20" fmla="*/ 7687892 h 9828399"/>
              <a:gd name="connsiteX21" fmla="*/ 0 w 4235412"/>
              <a:gd name="connsiteY21" fmla="*/ 6924121 h 9828399"/>
              <a:gd name="connsiteX22" fmla="*/ 0 w 4235412"/>
              <a:gd name="connsiteY22" fmla="*/ 6066555 h 9828399"/>
              <a:gd name="connsiteX23" fmla="*/ 0 w 4235412"/>
              <a:gd name="connsiteY23" fmla="*/ 5396581 h 9828399"/>
              <a:gd name="connsiteX24" fmla="*/ 0 w 4235412"/>
              <a:gd name="connsiteY24" fmla="*/ 4539014 h 9828399"/>
              <a:gd name="connsiteX25" fmla="*/ 0 w 4235412"/>
              <a:gd name="connsiteY25" fmla="*/ 3962837 h 9828399"/>
              <a:gd name="connsiteX26" fmla="*/ 0 w 4235412"/>
              <a:gd name="connsiteY26" fmla="*/ 3105270 h 9828399"/>
              <a:gd name="connsiteX27" fmla="*/ 0 w 4235412"/>
              <a:gd name="connsiteY27" fmla="*/ 2716685 h 9828399"/>
              <a:gd name="connsiteX28" fmla="*/ 0 w 4235412"/>
              <a:gd name="connsiteY28" fmla="*/ 2140507 h 9828399"/>
              <a:gd name="connsiteX29" fmla="*/ 0 w 4235412"/>
              <a:gd name="connsiteY29" fmla="*/ 1751923 h 9828399"/>
              <a:gd name="connsiteX30" fmla="*/ 0 w 4235412"/>
              <a:gd name="connsiteY30" fmla="*/ 894356 h 9828399"/>
              <a:gd name="connsiteX31" fmla="*/ 0 w 4235412"/>
              <a:gd name="connsiteY31" fmla="*/ 224382 h 982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35412" h="9828399" fill="none" extrusionOk="0">
                <a:moveTo>
                  <a:pt x="0" y="224382"/>
                </a:moveTo>
                <a:cubicBezTo>
                  <a:pt x="1201355" y="-540860"/>
                  <a:pt x="2870703" y="1133481"/>
                  <a:pt x="4235412" y="224382"/>
                </a:cubicBezTo>
                <a:cubicBezTo>
                  <a:pt x="4238528" y="407616"/>
                  <a:pt x="4247613" y="565809"/>
                  <a:pt x="4235412" y="800560"/>
                </a:cubicBezTo>
                <a:cubicBezTo>
                  <a:pt x="4223211" y="1035311"/>
                  <a:pt x="4221896" y="1132665"/>
                  <a:pt x="4235412" y="1376737"/>
                </a:cubicBezTo>
                <a:cubicBezTo>
                  <a:pt x="4248928" y="1620809"/>
                  <a:pt x="4234021" y="1846962"/>
                  <a:pt x="4235412" y="2140507"/>
                </a:cubicBezTo>
                <a:cubicBezTo>
                  <a:pt x="4236804" y="2434052"/>
                  <a:pt x="4204310" y="2698534"/>
                  <a:pt x="4235412" y="2904278"/>
                </a:cubicBezTo>
                <a:cubicBezTo>
                  <a:pt x="4266514" y="3110022"/>
                  <a:pt x="4252618" y="3298443"/>
                  <a:pt x="4235412" y="3574252"/>
                </a:cubicBezTo>
                <a:cubicBezTo>
                  <a:pt x="4218206" y="3850061"/>
                  <a:pt x="4236979" y="3820616"/>
                  <a:pt x="4235412" y="4056633"/>
                </a:cubicBezTo>
                <a:cubicBezTo>
                  <a:pt x="4233845" y="4292650"/>
                  <a:pt x="4217414" y="4254490"/>
                  <a:pt x="4235412" y="4445218"/>
                </a:cubicBezTo>
                <a:cubicBezTo>
                  <a:pt x="4253410" y="4635946"/>
                  <a:pt x="4258522" y="4804093"/>
                  <a:pt x="4235412" y="5115192"/>
                </a:cubicBezTo>
                <a:cubicBezTo>
                  <a:pt x="4212302" y="5426291"/>
                  <a:pt x="4240484" y="5394539"/>
                  <a:pt x="4235412" y="5503777"/>
                </a:cubicBezTo>
                <a:cubicBezTo>
                  <a:pt x="4230340" y="5613015"/>
                  <a:pt x="4248500" y="6117605"/>
                  <a:pt x="4235412" y="6361343"/>
                </a:cubicBezTo>
                <a:cubicBezTo>
                  <a:pt x="4222324" y="6605081"/>
                  <a:pt x="4226368" y="6702273"/>
                  <a:pt x="4235412" y="6937521"/>
                </a:cubicBezTo>
                <a:cubicBezTo>
                  <a:pt x="4244456" y="7172769"/>
                  <a:pt x="4236811" y="7549174"/>
                  <a:pt x="4235412" y="7795087"/>
                </a:cubicBezTo>
                <a:cubicBezTo>
                  <a:pt x="4234013" y="8041000"/>
                  <a:pt x="4237478" y="8117721"/>
                  <a:pt x="4235412" y="8371265"/>
                </a:cubicBezTo>
                <a:cubicBezTo>
                  <a:pt x="4233346" y="8624809"/>
                  <a:pt x="4231090" y="8749806"/>
                  <a:pt x="4235412" y="8947443"/>
                </a:cubicBezTo>
                <a:cubicBezTo>
                  <a:pt x="4239734" y="9145080"/>
                  <a:pt x="4235341" y="9431131"/>
                  <a:pt x="4235412" y="9604017"/>
                </a:cubicBezTo>
                <a:cubicBezTo>
                  <a:pt x="2936654" y="10353204"/>
                  <a:pt x="1387543" y="8886732"/>
                  <a:pt x="0" y="9604017"/>
                </a:cubicBezTo>
                <a:cubicBezTo>
                  <a:pt x="-22919" y="9223432"/>
                  <a:pt x="-4201" y="9003812"/>
                  <a:pt x="0" y="8746450"/>
                </a:cubicBezTo>
                <a:cubicBezTo>
                  <a:pt x="4201" y="8489088"/>
                  <a:pt x="-10550" y="8456687"/>
                  <a:pt x="0" y="8170273"/>
                </a:cubicBezTo>
                <a:cubicBezTo>
                  <a:pt x="10550" y="7883859"/>
                  <a:pt x="-21991" y="7896144"/>
                  <a:pt x="0" y="7687892"/>
                </a:cubicBezTo>
                <a:cubicBezTo>
                  <a:pt x="21991" y="7479640"/>
                  <a:pt x="19874" y="7159349"/>
                  <a:pt x="0" y="6924121"/>
                </a:cubicBezTo>
                <a:cubicBezTo>
                  <a:pt x="-19874" y="6688893"/>
                  <a:pt x="-17922" y="6264632"/>
                  <a:pt x="0" y="6066555"/>
                </a:cubicBezTo>
                <a:cubicBezTo>
                  <a:pt x="17922" y="5868478"/>
                  <a:pt x="8927" y="5534738"/>
                  <a:pt x="0" y="5396581"/>
                </a:cubicBezTo>
                <a:cubicBezTo>
                  <a:pt x="-8927" y="5258424"/>
                  <a:pt x="-11753" y="4731501"/>
                  <a:pt x="0" y="4539014"/>
                </a:cubicBezTo>
                <a:cubicBezTo>
                  <a:pt x="11753" y="4346527"/>
                  <a:pt x="-22165" y="4146399"/>
                  <a:pt x="0" y="3962837"/>
                </a:cubicBezTo>
                <a:cubicBezTo>
                  <a:pt x="22165" y="3779275"/>
                  <a:pt x="17562" y="3366692"/>
                  <a:pt x="0" y="3105270"/>
                </a:cubicBezTo>
                <a:cubicBezTo>
                  <a:pt x="-17562" y="2843848"/>
                  <a:pt x="674" y="2849615"/>
                  <a:pt x="0" y="2716685"/>
                </a:cubicBezTo>
                <a:cubicBezTo>
                  <a:pt x="-674" y="2583755"/>
                  <a:pt x="3288" y="2398741"/>
                  <a:pt x="0" y="2140507"/>
                </a:cubicBezTo>
                <a:cubicBezTo>
                  <a:pt x="-3288" y="1882273"/>
                  <a:pt x="-14007" y="1945538"/>
                  <a:pt x="0" y="1751923"/>
                </a:cubicBezTo>
                <a:cubicBezTo>
                  <a:pt x="14007" y="1558308"/>
                  <a:pt x="-9565" y="1301928"/>
                  <a:pt x="0" y="894356"/>
                </a:cubicBezTo>
                <a:cubicBezTo>
                  <a:pt x="9565" y="486784"/>
                  <a:pt x="-26433" y="503869"/>
                  <a:pt x="0" y="224382"/>
                </a:cubicBezTo>
                <a:close/>
              </a:path>
              <a:path w="4235412" h="9828399" stroke="0" extrusionOk="0">
                <a:moveTo>
                  <a:pt x="0" y="224382"/>
                </a:moveTo>
                <a:cubicBezTo>
                  <a:pt x="1468948" y="-476541"/>
                  <a:pt x="2618987" y="984495"/>
                  <a:pt x="4235412" y="224382"/>
                </a:cubicBezTo>
                <a:cubicBezTo>
                  <a:pt x="4226021" y="443019"/>
                  <a:pt x="4250229" y="581154"/>
                  <a:pt x="4235412" y="800560"/>
                </a:cubicBezTo>
                <a:cubicBezTo>
                  <a:pt x="4220595" y="1019966"/>
                  <a:pt x="4217204" y="1071177"/>
                  <a:pt x="4235412" y="1189144"/>
                </a:cubicBezTo>
                <a:cubicBezTo>
                  <a:pt x="4253620" y="1307111"/>
                  <a:pt x="4208714" y="1509623"/>
                  <a:pt x="4235412" y="1765322"/>
                </a:cubicBezTo>
                <a:cubicBezTo>
                  <a:pt x="4262110" y="2021021"/>
                  <a:pt x="4235458" y="2285039"/>
                  <a:pt x="4235412" y="2435296"/>
                </a:cubicBezTo>
                <a:cubicBezTo>
                  <a:pt x="4235366" y="2585553"/>
                  <a:pt x="4263931" y="3003582"/>
                  <a:pt x="4235412" y="3199066"/>
                </a:cubicBezTo>
                <a:cubicBezTo>
                  <a:pt x="4206894" y="3394550"/>
                  <a:pt x="4254333" y="3502886"/>
                  <a:pt x="4235412" y="3775244"/>
                </a:cubicBezTo>
                <a:cubicBezTo>
                  <a:pt x="4216491" y="4047602"/>
                  <a:pt x="4249556" y="4371407"/>
                  <a:pt x="4235412" y="4632810"/>
                </a:cubicBezTo>
                <a:cubicBezTo>
                  <a:pt x="4221268" y="4894213"/>
                  <a:pt x="4241166" y="5045042"/>
                  <a:pt x="4235412" y="5208988"/>
                </a:cubicBezTo>
                <a:cubicBezTo>
                  <a:pt x="4229658" y="5372934"/>
                  <a:pt x="4231512" y="5675759"/>
                  <a:pt x="4235412" y="5972758"/>
                </a:cubicBezTo>
                <a:cubicBezTo>
                  <a:pt x="4239313" y="6269757"/>
                  <a:pt x="4224025" y="6320082"/>
                  <a:pt x="4235412" y="6548936"/>
                </a:cubicBezTo>
                <a:cubicBezTo>
                  <a:pt x="4246799" y="6777790"/>
                  <a:pt x="4245346" y="7036388"/>
                  <a:pt x="4235412" y="7218910"/>
                </a:cubicBezTo>
                <a:cubicBezTo>
                  <a:pt x="4225478" y="7401432"/>
                  <a:pt x="4222405" y="7555315"/>
                  <a:pt x="4235412" y="7795087"/>
                </a:cubicBezTo>
                <a:cubicBezTo>
                  <a:pt x="4248419" y="8034859"/>
                  <a:pt x="4219614" y="8166589"/>
                  <a:pt x="4235412" y="8277469"/>
                </a:cubicBezTo>
                <a:cubicBezTo>
                  <a:pt x="4251210" y="8388349"/>
                  <a:pt x="4225044" y="9247053"/>
                  <a:pt x="4235412" y="9604017"/>
                </a:cubicBezTo>
                <a:cubicBezTo>
                  <a:pt x="2924972" y="10490309"/>
                  <a:pt x="1344511" y="9083962"/>
                  <a:pt x="0" y="9604017"/>
                </a:cubicBezTo>
                <a:cubicBezTo>
                  <a:pt x="5909" y="9413075"/>
                  <a:pt x="10076" y="9331475"/>
                  <a:pt x="0" y="9215432"/>
                </a:cubicBezTo>
                <a:cubicBezTo>
                  <a:pt x="-10076" y="9099390"/>
                  <a:pt x="-9085" y="8693903"/>
                  <a:pt x="0" y="8357865"/>
                </a:cubicBezTo>
                <a:cubicBezTo>
                  <a:pt x="9085" y="8021827"/>
                  <a:pt x="13969" y="7954689"/>
                  <a:pt x="0" y="7594095"/>
                </a:cubicBezTo>
                <a:cubicBezTo>
                  <a:pt x="-13969" y="7233501"/>
                  <a:pt x="-21993" y="7005930"/>
                  <a:pt x="0" y="6830325"/>
                </a:cubicBezTo>
                <a:cubicBezTo>
                  <a:pt x="21993" y="6654720"/>
                  <a:pt x="10923" y="6227171"/>
                  <a:pt x="0" y="6066555"/>
                </a:cubicBezTo>
                <a:cubicBezTo>
                  <a:pt x="-10923" y="5905939"/>
                  <a:pt x="-9803" y="5691896"/>
                  <a:pt x="0" y="5490377"/>
                </a:cubicBezTo>
                <a:cubicBezTo>
                  <a:pt x="9803" y="5288858"/>
                  <a:pt x="6903" y="5209027"/>
                  <a:pt x="0" y="5007996"/>
                </a:cubicBezTo>
                <a:cubicBezTo>
                  <a:pt x="-6903" y="4806965"/>
                  <a:pt x="39160" y="4474537"/>
                  <a:pt x="0" y="4150429"/>
                </a:cubicBezTo>
                <a:cubicBezTo>
                  <a:pt x="-39160" y="3826321"/>
                  <a:pt x="25006" y="3809235"/>
                  <a:pt x="0" y="3574252"/>
                </a:cubicBezTo>
                <a:cubicBezTo>
                  <a:pt x="-25006" y="3339269"/>
                  <a:pt x="1057" y="3011838"/>
                  <a:pt x="0" y="2810481"/>
                </a:cubicBezTo>
                <a:cubicBezTo>
                  <a:pt x="-1057" y="2609124"/>
                  <a:pt x="19884" y="2211572"/>
                  <a:pt x="0" y="1952915"/>
                </a:cubicBezTo>
                <a:cubicBezTo>
                  <a:pt x="-19884" y="1694258"/>
                  <a:pt x="-61" y="1731230"/>
                  <a:pt x="0" y="1564330"/>
                </a:cubicBezTo>
                <a:cubicBezTo>
                  <a:pt x="61" y="1397430"/>
                  <a:pt x="25342" y="1178814"/>
                  <a:pt x="0" y="800560"/>
                </a:cubicBezTo>
                <a:cubicBezTo>
                  <a:pt x="-25342" y="422306"/>
                  <a:pt x="22938" y="430962"/>
                  <a:pt x="0" y="224382"/>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976ED7C4-406A-4C51-A9D9-138A5E6C3191}"/>
              </a:ext>
            </a:extLst>
          </p:cNvPr>
          <p:cNvSpPr txBox="1"/>
          <p:nvPr/>
        </p:nvSpPr>
        <p:spPr>
          <a:xfrm>
            <a:off x="1854981" y="2297340"/>
            <a:ext cx="8482038" cy="3110660"/>
          </a:xfrm>
          <a:prstGeom prst="rect">
            <a:avLst/>
          </a:prstGeom>
          <a:noFill/>
        </p:spPr>
        <p:txBody>
          <a:bodyPr wrap="square">
            <a:spAutoFit/>
          </a:bodyPr>
          <a:lstStyle/>
          <a:p>
            <a:pPr algn="just">
              <a:lnSpc>
                <a:spcPct val="150000"/>
              </a:lnSpc>
            </a:pPr>
            <a:r>
              <a:rPr lang="de-DE" sz="1200" dirty="0">
                <a:ln>
                  <a:noFill/>
                </a:ln>
                <a:solidFill>
                  <a:srgbClr val="000000"/>
                </a:solidFill>
                <a:effectLst/>
                <a:latin typeface="Calibri" panose="020F0502020204030204" pitchFamily="34" charset="0"/>
                <a:ea typeface="Times New Roman" panose="02020603050405020304" pitchFamily="18" charset="0"/>
                <a:cs typeface="Arial Unicode MS"/>
              </a:rPr>
              <a:t>	______________________________________________</a:t>
            </a:r>
          </a:p>
          <a:p>
            <a:pPr algn="just">
              <a:lnSpc>
                <a:spcPct val="150000"/>
              </a:lnSpc>
            </a:pPr>
            <a:endParaRPr lang="de-DE" sz="1200" dirty="0">
              <a:solidFill>
                <a:srgbClr val="000000"/>
              </a:solidFill>
              <a:latin typeface="Calibri" panose="020F0502020204030204" pitchFamily="34" charset="0"/>
              <a:ea typeface="Times New Roman" panose="02020603050405020304" pitchFamily="18" charset="0"/>
              <a:cs typeface="Arial Unicode MS"/>
            </a:endParaRPr>
          </a:p>
          <a:p>
            <a:pPr algn="just">
              <a:lnSpc>
                <a:spcPct val="150000"/>
              </a:lnSpc>
            </a:pPr>
            <a:r>
              <a:rPr lang="de-DE" sz="1200" dirty="0" err="1">
                <a:solidFill>
                  <a:srgbClr val="000000"/>
                </a:solidFill>
                <a:latin typeface="+mj-lt"/>
                <a:ea typeface="Times New Roman" panose="02020603050405020304" pitchFamily="18" charset="0"/>
                <a:cs typeface="Arial Unicode MS"/>
              </a:rPr>
              <a:t>Another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outstanding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motive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European </a:t>
            </a:r>
            <a:r>
              <a:rPr lang="de-DE" sz="1200" dirty="0" err="1">
                <a:solidFill>
                  <a:srgbClr val="000000"/>
                </a:solidFill>
                <a:latin typeface="+mj-lt"/>
                <a:ea typeface="Times New Roman" panose="02020603050405020304" pitchFamily="18" charset="0"/>
                <a:cs typeface="Arial Unicode MS"/>
              </a:rPr>
              <a:t>unification</a:t>
            </a:r>
            <a:r>
              <a:rPr lang="de-DE" sz="1200" dirty="0">
                <a:solidFill>
                  <a:srgbClr val="000000"/>
                </a:solidFill>
                <a:latin typeface="+mj-lt"/>
                <a:ea typeface="Times New Roman" panose="02020603050405020304" pitchFamily="18" charset="0"/>
                <a:cs typeface="Arial Unicode MS"/>
              </a:rPr>
              <a:t> was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exploit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advantages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 large </a:t>
            </a:r>
            <a:r>
              <a:rPr lang="de-DE" sz="1200" dirty="0" err="1">
                <a:solidFill>
                  <a:srgbClr val="000000"/>
                </a:solidFill>
                <a:latin typeface="+mj-lt"/>
                <a:ea typeface="Times New Roman" panose="02020603050405020304" pitchFamily="18" charset="0"/>
                <a:cs typeface="Arial Unicode MS"/>
              </a:rPr>
              <a:t>single</a:t>
            </a:r>
            <a:r>
              <a:rPr lang="de-DE" sz="1200" dirty="0">
                <a:solidFill>
                  <a:srgbClr val="000000"/>
                </a:solidFill>
                <a:latin typeface="+mj-lt"/>
                <a:ea typeface="Times New Roman" panose="02020603050405020304" pitchFamily="18" charset="0"/>
                <a:cs typeface="Arial Unicode MS"/>
              </a:rPr>
              <a:t> European </a:t>
            </a:r>
            <a:r>
              <a:rPr lang="de-DE" sz="1200" dirty="0" err="1">
                <a:solidFill>
                  <a:srgbClr val="000000"/>
                </a:solidFill>
                <a:latin typeface="+mj-lt"/>
                <a:ea typeface="Times New Roman" panose="02020603050405020304" pitchFamily="18" charset="0"/>
                <a:cs typeface="Arial Unicode MS"/>
              </a:rPr>
              <a:t>market</a:t>
            </a:r>
            <a:r>
              <a:rPr lang="de-DE" sz="1200" dirty="0">
                <a:solidFill>
                  <a:srgbClr val="000000"/>
                </a:solidFill>
                <a:latin typeface="+mj-lt"/>
                <a:ea typeface="Times New Roman" panose="02020603050405020304" pitchFamily="18" charset="0"/>
                <a:cs typeface="Arial Unicode MS"/>
              </a:rPr>
              <a:t>. In a </a:t>
            </a:r>
            <a:r>
              <a:rPr lang="de-DE" sz="1200" dirty="0" err="1">
                <a:solidFill>
                  <a:srgbClr val="000000"/>
                </a:solidFill>
                <a:latin typeface="+mj-lt"/>
                <a:ea typeface="Times New Roman" panose="02020603050405020304" pitchFamily="18" charset="0"/>
                <a:cs typeface="Arial Unicode MS"/>
              </a:rPr>
              <a:t>common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market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28 </a:t>
            </a:r>
            <a:r>
              <a:rPr lang="de-DE" sz="1200" dirty="0" err="1">
                <a:solidFill>
                  <a:srgbClr val="000000"/>
                </a:solidFill>
                <a:latin typeface="+mj-lt"/>
                <a:ea typeface="Times New Roman" panose="02020603050405020304" pitchFamily="18" charset="0"/>
                <a:cs typeface="Arial Unicode MS"/>
              </a:rPr>
              <a:t>states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with</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around</a:t>
            </a:r>
            <a:r>
              <a:rPr lang="de-DE" sz="1200" dirty="0">
                <a:solidFill>
                  <a:srgbClr val="000000"/>
                </a:solidFill>
                <a:latin typeface="+mj-lt"/>
                <a:ea typeface="Times New Roman" panose="02020603050405020304" pitchFamily="18" charset="0"/>
                <a:cs typeface="Arial Unicode MS"/>
              </a:rPr>
              <a:t> 500 </a:t>
            </a:r>
            <a:r>
              <a:rPr lang="de-DE" sz="1200" dirty="0" err="1">
                <a:solidFill>
                  <a:srgbClr val="000000"/>
                </a:solidFill>
                <a:latin typeface="+mj-lt"/>
                <a:ea typeface="Times New Roman" panose="02020603050405020304" pitchFamily="18" charset="0"/>
                <a:cs typeface="Arial Unicode MS"/>
              </a:rPr>
              <a:t>million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people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production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can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better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cheaper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than</a:t>
            </a:r>
            <a:r>
              <a:rPr lang="de-DE" sz="1200" dirty="0">
                <a:solidFill>
                  <a:srgbClr val="000000"/>
                </a:solidFill>
                <a:latin typeface="+mj-lt"/>
                <a:ea typeface="Times New Roman" panose="02020603050405020304" pitchFamily="18" charset="0"/>
                <a:cs typeface="Arial Unicode MS"/>
              </a:rPr>
              <a:t> in a national </a:t>
            </a:r>
            <a:r>
              <a:rPr lang="de-DE" sz="1200" dirty="0" err="1">
                <a:solidFill>
                  <a:srgbClr val="000000"/>
                </a:solidFill>
                <a:latin typeface="+mj-lt"/>
                <a:ea typeface="Times New Roman" panose="02020603050405020304" pitchFamily="18" charset="0"/>
                <a:cs typeface="Arial Unicode MS"/>
              </a:rPr>
              <a:t>economy</a:t>
            </a:r>
            <a:r>
              <a:rPr lang="de-DE" sz="1200" dirty="0">
                <a:solidFill>
                  <a:srgbClr val="000000"/>
                </a:solidFill>
                <a:latin typeface="+mj-lt"/>
                <a:ea typeface="Times New Roman" panose="02020603050405020304" pitchFamily="18" charset="0"/>
                <a:cs typeface="Arial Unicode MS"/>
              </a:rPr>
              <a:t>. [...] Additional </a:t>
            </a:r>
            <a:r>
              <a:rPr lang="de-DE" sz="1200" dirty="0" err="1">
                <a:solidFill>
                  <a:srgbClr val="000000"/>
                </a:solidFill>
                <a:latin typeface="+mj-lt"/>
                <a:ea typeface="Times New Roman" panose="02020603050405020304" pitchFamily="18" charset="0"/>
                <a:cs typeface="Arial Unicode MS"/>
              </a:rPr>
              <a:t>complications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caused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by</a:t>
            </a:r>
            <a:r>
              <a:rPr lang="de-DE" sz="1200" dirty="0">
                <a:solidFill>
                  <a:srgbClr val="000000"/>
                </a:solidFill>
                <a:latin typeface="+mj-lt"/>
                <a:ea typeface="Times New Roman" panose="02020603050405020304" pitchFamily="18" charset="0"/>
                <a:cs typeface="Arial Unicode MS"/>
              </a:rPr>
              <a:t> different national </a:t>
            </a:r>
            <a:r>
              <a:rPr lang="de-DE" sz="1200" dirty="0" err="1">
                <a:solidFill>
                  <a:srgbClr val="000000"/>
                </a:solidFill>
                <a:latin typeface="+mj-lt"/>
                <a:ea typeface="Times New Roman" panose="02020603050405020304" pitchFamily="18" charset="0"/>
                <a:cs typeface="Arial Unicode MS"/>
              </a:rPr>
              <a:t>approval</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procedures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customs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duties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border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controls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eliminated</a:t>
            </a:r>
            <a:r>
              <a:rPr lang="de-DE" sz="1200" dirty="0">
                <a:solidFill>
                  <a:srgbClr val="000000"/>
                </a:solidFill>
                <a:latin typeface="+mj-lt"/>
                <a:ea typeface="Times New Roman" panose="02020603050405020304" pitchFamily="18" charset="0"/>
                <a:cs typeface="Arial Unicode MS"/>
              </a:rPr>
              <a:t>. The </a:t>
            </a:r>
            <a:r>
              <a:rPr lang="de-DE" sz="1200" dirty="0" err="1">
                <a:solidFill>
                  <a:srgbClr val="000000"/>
                </a:solidFill>
                <a:latin typeface="+mj-lt"/>
                <a:ea typeface="Times New Roman" panose="02020603050405020304" pitchFamily="18" charset="0"/>
                <a:cs typeface="Arial Unicode MS"/>
              </a:rPr>
              <a:t>common</a:t>
            </a:r>
            <a:r>
              <a:rPr lang="de-DE" sz="1200" dirty="0">
                <a:solidFill>
                  <a:srgbClr val="000000"/>
                </a:solidFill>
                <a:latin typeface="+mj-lt"/>
                <a:ea typeface="Times New Roman" panose="02020603050405020304" pitchFamily="18" charset="0"/>
                <a:cs typeface="Arial Unicode MS"/>
              </a:rPr>
              <a:t> European </a:t>
            </a:r>
            <a:r>
              <a:rPr lang="de-DE" sz="1200" dirty="0" err="1">
                <a:solidFill>
                  <a:srgbClr val="000000"/>
                </a:solidFill>
                <a:latin typeface="+mj-lt"/>
                <a:ea typeface="Times New Roman" panose="02020603050405020304" pitchFamily="18" charset="0"/>
                <a:cs typeface="Arial Unicode MS"/>
              </a:rPr>
              <a:t>currency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euro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zone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member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states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increases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advantages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internal </a:t>
            </a:r>
            <a:r>
              <a:rPr lang="de-DE" sz="1200" dirty="0" err="1">
                <a:solidFill>
                  <a:srgbClr val="000000"/>
                </a:solidFill>
                <a:latin typeface="+mj-lt"/>
                <a:ea typeface="Times New Roman" panose="02020603050405020304" pitchFamily="18" charset="0"/>
                <a:cs typeface="Arial Unicode MS"/>
              </a:rPr>
              <a:t>market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eliminating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exchange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costs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exchange</a:t>
            </a:r>
            <a:r>
              <a:rPr lang="de-DE" sz="1200" dirty="0">
                <a:solidFill>
                  <a:srgbClr val="000000"/>
                </a:solidFill>
                <a:latin typeface="+mj-lt"/>
                <a:ea typeface="Times New Roman" panose="02020603050405020304" pitchFamily="18" charset="0"/>
                <a:cs typeface="Arial Unicode MS"/>
              </a:rPr>
              <a:t> rate </a:t>
            </a:r>
            <a:r>
              <a:rPr lang="de-DE" sz="1200" dirty="0" err="1">
                <a:solidFill>
                  <a:srgbClr val="000000"/>
                </a:solidFill>
                <a:latin typeface="+mj-lt"/>
                <a:ea typeface="Times New Roman" panose="02020603050405020304" pitchFamily="18" charset="0"/>
                <a:cs typeface="Arial Unicode MS"/>
              </a:rPr>
              <a:t>risks</a:t>
            </a:r>
            <a:r>
              <a:rPr lang="de-DE" sz="1200" dirty="0">
                <a:solidFill>
                  <a:srgbClr val="000000"/>
                </a:solidFill>
                <a:latin typeface="+mj-lt"/>
                <a:ea typeface="Times New Roman" panose="02020603050405020304" pitchFamily="18" charset="0"/>
                <a:cs typeface="Arial Unicode MS"/>
              </a:rPr>
              <a:t> such </a:t>
            </a:r>
            <a:r>
              <a:rPr lang="de-DE" sz="1200" dirty="0" err="1">
                <a:solidFill>
                  <a:srgbClr val="000000"/>
                </a:solidFill>
                <a:latin typeface="+mj-lt"/>
                <a:ea typeface="Times New Roman" panose="02020603050405020304" pitchFamily="18" charset="0"/>
                <a:cs typeface="Arial Unicode MS"/>
              </a:rPr>
              <a:t>as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exchange</a:t>
            </a:r>
            <a:r>
              <a:rPr lang="de-DE" sz="1200" dirty="0">
                <a:solidFill>
                  <a:srgbClr val="000000"/>
                </a:solidFill>
                <a:latin typeface="+mj-lt"/>
                <a:ea typeface="Times New Roman" panose="02020603050405020304" pitchFamily="18" charset="0"/>
                <a:cs typeface="Arial Unicode MS"/>
              </a:rPr>
              <a:t> rate </a:t>
            </a:r>
            <a:r>
              <a:rPr lang="de-DE" sz="1200" dirty="0" err="1">
                <a:solidFill>
                  <a:srgbClr val="000000"/>
                </a:solidFill>
                <a:latin typeface="+mj-lt"/>
                <a:ea typeface="Times New Roman" panose="02020603050405020304" pitchFamily="18" charset="0"/>
                <a:cs typeface="Arial Unicode MS"/>
              </a:rPr>
              <a:t>fluctuations</a:t>
            </a:r>
            <a:r>
              <a:rPr lang="de-DE" sz="1200" dirty="0">
                <a:solidFill>
                  <a:srgbClr val="000000"/>
                </a:solidFill>
                <a:latin typeface="+mj-lt"/>
                <a:ea typeface="Times New Roman" panose="02020603050405020304" pitchFamily="18" charset="0"/>
                <a:cs typeface="Arial Unicode MS"/>
              </a:rPr>
              <a:t>. [...] </a:t>
            </a:r>
            <a:r>
              <a:rPr lang="de-DE" sz="1200" dirty="0" err="1">
                <a:solidFill>
                  <a:srgbClr val="000000"/>
                </a:solidFill>
                <a:latin typeface="+mj-lt"/>
                <a:ea typeface="Times New Roman" panose="02020603050405020304" pitchFamily="18" charset="0"/>
                <a:cs typeface="Arial Unicode MS"/>
              </a:rPr>
              <a:t>Structurally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weaker</a:t>
            </a:r>
            <a:r>
              <a:rPr lang="de-DE" sz="1200" dirty="0">
                <a:solidFill>
                  <a:srgbClr val="000000"/>
                </a:solidFill>
                <a:latin typeface="+mj-lt"/>
                <a:ea typeface="Times New Roman" panose="02020603050405020304" pitchFamily="18" charset="0"/>
                <a:cs typeface="Arial Unicode MS"/>
              </a:rPr>
              <a:t> EU </a:t>
            </a:r>
            <a:r>
              <a:rPr lang="de-DE" sz="1200" dirty="0" err="1">
                <a:solidFill>
                  <a:srgbClr val="000000"/>
                </a:solidFill>
                <a:latin typeface="+mj-lt"/>
                <a:ea typeface="Times New Roman" panose="02020603050405020304" pitchFamily="18" charset="0"/>
                <a:cs typeface="Arial Unicode MS"/>
              </a:rPr>
              <a:t>states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regions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receive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support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from</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Brussels</a:t>
            </a:r>
            <a:r>
              <a:rPr lang="de-DE" sz="1200" dirty="0">
                <a:solidFill>
                  <a:srgbClr val="000000"/>
                </a:solidFill>
                <a:latin typeface="+mj-lt"/>
                <a:ea typeface="Times New Roman" panose="02020603050405020304" pitchFamily="18" charset="0"/>
                <a:cs typeface="Arial Unicode MS"/>
              </a:rPr>
              <a:t> in a </a:t>
            </a:r>
            <a:r>
              <a:rPr lang="de-DE" sz="1200" dirty="0" err="1">
                <a:solidFill>
                  <a:srgbClr val="000000"/>
                </a:solidFill>
                <a:latin typeface="+mj-lt"/>
                <a:ea typeface="Times New Roman" panose="02020603050405020304" pitchFamily="18" charset="0"/>
                <a:cs typeface="Arial Unicode MS"/>
              </a:rPr>
              <a:t>variety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ways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Around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one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third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all EU </a:t>
            </a:r>
            <a:r>
              <a:rPr lang="de-DE" sz="1200" dirty="0" err="1">
                <a:solidFill>
                  <a:srgbClr val="000000"/>
                </a:solidFill>
                <a:latin typeface="+mj-lt"/>
                <a:ea typeface="Times New Roman" panose="02020603050405020304" pitchFamily="18" charset="0"/>
                <a:cs typeface="Arial Unicode MS"/>
              </a:rPr>
              <a:t>spending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goes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to</a:t>
            </a:r>
            <a:r>
              <a:rPr lang="de-DE" sz="1200" dirty="0">
                <a:solidFill>
                  <a:srgbClr val="000000"/>
                </a:solidFill>
                <a:latin typeface="+mj-lt"/>
                <a:ea typeface="Times New Roman" panose="02020603050405020304" pitchFamily="18" charset="0"/>
                <a:cs typeface="Arial Unicode MS"/>
              </a:rPr>
              <a:t> regional </a:t>
            </a:r>
            <a:r>
              <a:rPr lang="de-DE" sz="1200" dirty="0" err="1">
                <a:solidFill>
                  <a:srgbClr val="000000"/>
                </a:solidFill>
                <a:latin typeface="+mj-lt"/>
                <a:ea typeface="Times New Roman" panose="02020603050405020304" pitchFamily="18" charset="0"/>
                <a:cs typeface="Arial Unicode MS"/>
              </a:rPr>
              <a:t>policy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here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primarily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so-</a:t>
            </a:r>
            <a:r>
              <a:rPr lang="de-DE" sz="1200" dirty="0" err="1">
                <a:solidFill>
                  <a:srgbClr val="000000"/>
                </a:solidFill>
                <a:latin typeface="+mj-lt"/>
                <a:ea typeface="Times New Roman" panose="02020603050405020304" pitchFamily="18" charset="0"/>
                <a:cs typeface="Arial Unicode MS"/>
              </a:rPr>
              <a:t>called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Objective</a:t>
            </a:r>
            <a:r>
              <a:rPr lang="de-DE" sz="1200" dirty="0">
                <a:solidFill>
                  <a:srgbClr val="000000"/>
                </a:solidFill>
                <a:latin typeface="+mj-lt"/>
                <a:ea typeface="Times New Roman" panose="02020603050405020304" pitchFamily="18" charset="0"/>
                <a:cs typeface="Arial Unicode MS"/>
              </a:rPr>
              <a:t> 1 </a:t>
            </a:r>
            <a:r>
              <a:rPr lang="de-DE" sz="1200" dirty="0" err="1">
                <a:solidFill>
                  <a:srgbClr val="000000"/>
                </a:solidFill>
                <a:latin typeface="+mj-lt"/>
                <a:ea typeface="Times New Roman" panose="02020603050405020304" pitchFamily="18" charset="0"/>
                <a:cs typeface="Arial Unicode MS"/>
              </a:rPr>
              <a:t>regions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whose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income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below</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threshold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75 </a:t>
            </a:r>
            <a:r>
              <a:rPr lang="de-DE" sz="1200" dirty="0" err="1">
                <a:solidFill>
                  <a:srgbClr val="000000"/>
                </a:solidFill>
                <a:latin typeface="+mj-lt"/>
                <a:ea typeface="Times New Roman" panose="02020603050405020304" pitchFamily="18" charset="0"/>
                <a:cs typeface="Arial Unicode MS"/>
              </a:rPr>
              <a:t>percent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EU </a:t>
            </a:r>
            <a:r>
              <a:rPr lang="de-DE" sz="1200" dirty="0" err="1">
                <a:solidFill>
                  <a:srgbClr val="000000"/>
                </a:solidFill>
                <a:latin typeface="+mj-lt"/>
                <a:ea typeface="Times New Roman" panose="02020603050405020304" pitchFamily="18" charset="0"/>
                <a:cs typeface="Arial Unicode MS"/>
              </a:rPr>
              <a:t>average</a:t>
            </a:r>
            <a:r>
              <a:rPr lang="de-DE" sz="1200" dirty="0">
                <a:solidFill>
                  <a:srgbClr val="000000"/>
                </a:solidFill>
                <a:latin typeface="+mj-lt"/>
                <a:ea typeface="Times New Roman" panose="02020603050405020304" pitchFamily="18" charset="0"/>
                <a:cs typeface="Arial Unicode MS"/>
              </a:rPr>
              <a:t>. This </a:t>
            </a:r>
            <a:r>
              <a:rPr lang="de-DE" sz="1200" dirty="0" err="1">
                <a:solidFill>
                  <a:srgbClr val="000000"/>
                </a:solidFill>
                <a:latin typeface="+mj-lt"/>
                <a:ea typeface="Times New Roman" panose="02020603050405020304" pitchFamily="18" charset="0"/>
                <a:cs typeface="Arial Unicode MS"/>
              </a:rPr>
              <a:t>support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which</a:t>
            </a:r>
            <a:r>
              <a:rPr lang="de-DE" sz="1200" dirty="0">
                <a:solidFill>
                  <a:srgbClr val="000000"/>
                </a:solidFill>
                <a:latin typeface="+mj-lt"/>
                <a:ea typeface="Times New Roman" panose="02020603050405020304" pitchFamily="18" charset="0"/>
                <a:cs typeface="Arial Unicode MS"/>
              </a:rPr>
              <a:t> also </a:t>
            </a:r>
            <a:r>
              <a:rPr lang="de-DE" sz="1200" dirty="0" err="1">
                <a:solidFill>
                  <a:srgbClr val="000000"/>
                </a:solidFill>
                <a:latin typeface="+mj-lt"/>
                <a:ea typeface="Times New Roman" panose="02020603050405020304" pitchFamily="18" charset="0"/>
                <a:cs typeface="Arial Unicode MS"/>
              </a:rPr>
              <a:t>opens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up</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considerable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financial</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benefits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eastern</a:t>
            </a:r>
            <a:r>
              <a:rPr lang="de-DE" sz="1200" dirty="0">
                <a:solidFill>
                  <a:srgbClr val="000000"/>
                </a:solidFill>
                <a:latin typeface="+mj-lt"/>
                <a:ea typeface="Times New Roman" panose="02020603050405020304" pitchFamily="18" charset="0"/>
                <a:cs typeface="Arial Unicode MS"/>
              </a:rPr>
              <a:t> German </a:t>
            </a:r>
            <a:r>
              <a:rPr lang="de-DE" sz="1200" dirty="0" err="1">
                <a:solidFill>
                  <a:srgbClr val="000000"/>
                </a:solidFill>
                <a:latin typeface="+mj-lt"/>
                <a:ea typeface="Times New Roman" panose="02020603050405020304" pitchFamily="18" charset="0"/>
                <a:cs typeface="Arial Unicode MS"/>
              </a:rPr>
              <a:t>states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primarily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benefits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economically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weak</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regions</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new</a:t>
            </a:r>
            <a:r>
              <a:rPr lang="de-DE" sz="1200" dirty="0">
                <a:solidFill>
                  <a:srgbClr val="000000"/>
                </a:solidFill>
                <a:latin typeface="+mj-lt"/>
                <a:ea typeface="Times New Roman" panose="02020603050405020304" pitchFamily="18" charset="0"/>
                <a:cs typeface="Arial Unicode MS"/>
              </a:rPr>
              <a:t> EU </a:t>
            </a:r>
            <a:r>
              <a:rPr lang="de-DE" sz="1200" dirty="0" err="1">
                <a:solidFill>
                  <a:srgbClr val="000000"/>
                </a:solidFill>
                <a:latin typeface="+mj-lt"/>
                <a:ea typeface="Times New Roman" panose="02020603050405020304" pitchFamily="18" charset="0"/>
                <a:cs typeface="Arial Unicode MS"/>
              </a:rPr>
              <a:t>states</a:t>
            </a:r>
            <a:r>
              <a:rPr lang="de-DE" sz="1200" dirty="0">
                <a:solidFill>
                  <a:srgbClr val="000000"/>
                </a:solidFill>
                <a:latin typeface="+mj-lt"/>
                <a:ea typeface="Times New Roman" panose="02020603050405020304" pitchFamily="18" charset="0"/>
                <a:cs typeface="Arial Unicode MS"/>
              </a:rPr>
              <a:t> in Central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Eastern Europe. </a:t>
            </a:r>
            <a:endParaRPr lang="de-DE" sz="1200" dirty="0">
              <a:ln>
                <a:noFill/>
              </a:ln>
              <a:solidFill>
                <a:srgbClr val="000000"/>
              </a:solidFill>
              <a:effectLst/>
              <a:latin typeface="+mj-lt"/>
              <a:ea typeface="Times New Roman" panose="02020603050405020304" pitchFamily="18" charset="0"/>
              <a:cs typeface="Arial Unicode MS"/>
            </a:endParaRPr>
          </a:p>
        </p:txBody>
      </p:sp>
      <p:pic>
        <p:nvPicPr>
          <p:cNvPr id="8" name="Grafik 7" descr="Skizze mit einfarbiger Füllung">
            <a:extLst>
              <a:ext uri="{FF2B5EF4-FFF2-40B4-BE49-F238E27FC236}">
                <a16:creationId xmlns:a16="http://schemas.microsoft.com/office/drawing/2014/main" id="{DD69DF40-C5C2-4106-AF83-2E13208D15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2182735" y="2177595"/>
            <a:ext cx="436667" cy="436667"/>
          </a:xfrm>
          <a:prstGeom prst="rect">
            <a:avLst/>
          </a:prstGeom>
        </p:spPr>
      </p:pic>
    </p:spTree>
    <p:extLst>
      <p:ext uri="{BB962C8B-B14F-4D97-AF65-F5344CB8AC3E}">
        <p14:creationId xmlns:p14="http://schemas.microsoft.com/office/powerpoint/2010/main" val="86224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053882"/>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2. Basics: (M4) </a:t>
            </a:r>
            <a:endParaRPr lang="de-DE"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4" name="Welle 3">
            <a:extLst>
              <a:ext uri="{FF2B5EF4-FFF2-40B4-BE49-F238E27FC236}">
                <a16:creationId xmlns:a16="http://schemas.microsoft.com/office/drawing/2014/main" id="{1E3EC39C-9AA7-44A8-9845-4153D492D600}"/>
              </a:ext>
            </a:extLst>
          </p:cNvPr>
          <p:cNvSpPr/>
          <p:nvPr/>
        </p:nvSpPr>
        <p:spPr>
          <a:xfrm rot="16200000">
            <a:off x="3766995" y="-692814"/>
            <a:ext cx="4471024" cy="9828399"/>
          </a:xfrm>
          <a:custGeom>
            <a:avLst/>
            <a:gdLst>
              <a:gd name="connsiteX0" fmla="*/ 0 w 4471024"/>
              <a:gd name="connsiteY0" fmla="*/ 224382 h 9828399"/>
              <a:gd name="connsiteX1" fmla="*/ 4471024 w 4471024"/>
              <a:gd name="connsiteY1" fmla="*/ 224382 h 9828399"/>
              <a:gd name="connsiteX2" fmla="*/ 4471024 w 4471024"/>
              <a:gd name="connsiteY2" fmla="*/ 800560 h 9828399"/>
              <a:gd name="connsiteX3" fmla="*/ 4471024 w 4471024"/>
              <a:gd name="connsiteY3" fmla="*/ 1376737 h 9828399"/>
              <a:gd name="connsiteX4" fmla="*/ 4471024 w 4471024"/>
              <a:gd name="connsiteY4" fmla="*/ 2140507 h 9828399"/>
              <a:gd name="connsiteX5" fmla="*/ 4471024 w 4471024"/>
              <a:gd name="connsiteY5" fmla="*/ 2904278 h 9828399"/>
              <a:gd name="connsiteX6" fmla="*/ 4471024 w 4471024"/>
              <a:gd name="connsiteY6" fmla="*/ 3574252 h 9828399"/>
              <a:gd name="connsiteX7" fmla="*/ 4471024 w 4471024"/>
              <a:gd name="connsiteY7" fmla="*/ 4056633 h 9828399"/>
              <a:gd name="connsiteX8" fmla="*/ 4471024 w 4471024"/>
              <a:gd name="connsiteY8" fmla="*/ 4445218 h 9828399"/>
              <a:gd name="connsiteX9" fmla="*/ 4471024 w 4471024"/>
              <a:gd name="connsiteY9" fmla="*/ 5115192 h 9828399"/>
              <a:gd name="connsiteX10" fmla="*/ 4471024 w 4471024"/>
              <a:gd name="connsiteY10" fmla="*/ 5503777 h 9828399"/>
              <a:gd name="connsiteX11" fmla="*/ 4471024 w 4471024"/>
              <a:gd name="connsiteY11" fmla="*/ 6361343 h 9828399"/>
              <a:gd name="connsiteX12" fmla="*/ 4471024 w 4471024"/>
              <a:gd name="connsiteY12" fmla="*/ 6937521 h 9828399"/>
              <a:gd name="connsiteX13" fmla="*/ 4471024 w 4471024"/>
              <a:gd name="connsiteY13" fmla="*/ 7795087 h 9828399"/>
              <a:gd name="connsiteX14" fmla="*/ 4471024 w 4471024"/>
              <a:gd name="connsiteY14" fmla="*/ 8371265 h 9828399"/>
              <a:gd name="connsiteX15" fmla="*/ 4471024 w 4471024"/>
              <a:gd name="connsiteY15" fmla="*/ 8947443 h 9828399"/>
              <a:gd name="connsiteX16" fmla="*/ 4471024 w 4471024"/>
              <a:gd name="connsiteY16" fmla="*/ 9604017 h 9828399"/>
              <a:gd name="connsiteX17" fmla="*/ 0 w 4471024"/>
              <a:gd name="connsiteY17" fmla="*/ 9604017 h 9828399"/>
              <a:gd name="connsiteX18" fmla="*/ 0 w 4471024"/>
              <a:gd name="connsiteY18" fmla="*/ 8746450 h 9828399"/>
              <a:gd name="connsiteX19" fmla="*/ 0 w 4471024"/>
              <a:gd name="connsiteY19" fmla="*/ 8170273 h 9828399"/>
              <a:gd name="connsiteX20" fmla="*/ 0 w 4471024"/>
              <a:gd name="connsiteY20" fmla="*/ 7687892 h 9828399"/>
              <a:gd name="connsiteX21" fmla="*/ 0 w 4471024"/>
              <a:gd name="connsiteY21" fmla="*/ 6924121 h 9828399"/>
              <a:gd name="connsiteX22" fmla="*/ 0 w 4471024"/>
              <a:gd name="connsiteY22" fmla="*/ 6066555 h 9828399"/>
              <a:gd name="connsiteX23" fmla="*/ 0 w 4471024"/>
              <a:gd name="connsiteY23" fmla="*/ 5396581 h 9828399"/>
              <a:gd name="connsiteX24" fmla="*/ 0 w 4471024"/>
              <a:gd name="connsiteY24" fmla="*/ 4539014 h 9828399"/>
              <a:gd name="connsiteX25" fmla="*/ 0 w 4471024"/>
              <a:gd name="connsiteY25" fmla="*/ 3962837 h 9828399"/>
              <a:gd name="connsiteX26" fmla="*/ 0 w 4471024"/>
              <a:gd name="connsiteY26" fmla="*/ 3105270 h 9828399"/>
              <a:gd name="connsiteX27" fmla="*/ 0 w 4471024"/>
              <a:gd name="connsiteY27" fmla="*/ 2716685 h 9828399"/>
              <a:gd name="connsiteX28" fmla="*/ 0 w 4471024"/>
              <a:gd name="connsiteY28" fmla="*/ 2140507 h 9828399"/>
              <a:gd name="connsiteX29" fmla="*/ 0 w 4471024"/>
              <a:gd name="connsiteY29" fmla="*/ 1751923 h 9828399"/>
              <a:gd name="connsiteX30" fmla="*/ 0 w 4471024"/>
              <a:gd name="connsiteY30" fmla="*/ 894356 h 9828399"/>
              <a:gd name="connsiteX31" fmla="*/ 0 w 4471024"/>
              <a:gd name="connsiteY31" fmla="*/ 224382 h 982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471024" h="9828399" fill="none" extrusionOk="0">
                <a:moveTo>
                  <a:pt x="0" y="224382"/>
                </a:moveTo>
                <a:cubicBezTo>
                  <a:pt x="1205922" y="-546941"/>
                  <a:pt x="3015568" y="1091699"/>
                  <a:pt x="4471024" y="224382"/>
                </a:cubicBezTo>
                <a:cubicBezTo>
                  <a:pt x="4474140" y="407616"/>
                  <a:pt x="4483225" y="565809"/>
                  <a:pt x="4471024" y="800560"/>
                </a:cubicBezTo>
                <a:cubicBezTo>
                  <a:pt x="4458823" y="1035311"/>
                  <a:pt x="4457508" y="1132665"/>
                  <a:pt x="4471024" y="1376737"/>
                </a:cubicBezTo>
                <a:cubicBezTo>
                  <a:pt x="4484540" y="1620809"/>
                  <a:pt x="4469633" y="1846962"/>
                  <a:pt x="4471024" y="2140507"/>
                </a:cubicBezTo>
                <a:cubicBezTo>
                  <a:pt x="4472416" y="2434052"/>
                  <a:pt x="4439922" y="2698534"/>
                  <a:pt x="4471024" y="2904278"/>
                </a:cubicBezTo>
                <a:cubicBezTo>
                  <a:pt x="4502126" y="3110022"/>
                  <a:pt x="4488230" y="3298443"/>
                  <a:pt x="4471024" y="3574252"/>
                </a:cubicBezTo>
                <a:cubicBezTo>
                  <a:pt x="4453818" y="3850061"/>
                  <a:pt x="4472591" y="3820616"/>
                  <a:pt x="4471024" y="4056633"/>
                </a:cubicBezTo>
                <a:cubicBezTo>
                  <a:pt x="4469457" y="4292650"/>
                  <a:pt x="4453026" y="4254490"/>
                  <a:pt x="4471024" y="4445218"/>
                </a:cubicBezTo>
                <a:cubicBezTo>
                  <a:pt x="4489022" y="4635946"/>
                  <a:pt x="4494134" y="4804093"/>
                  <a:pt x="4471024" y="5115192"/>
                </a:cubicBezTo>
                <a:cubicBezTo>
                  <a:pt x="4447914" y="5426291"/>
                  <a:pt x="4476096" y="5394539"/>
                  <a:pt x="4471024" y="5503777"/>
                </a:cubicBezTo>
                <a:cubicBezTo>
                  <a:pt x="4465952" y="5613015"/>
                  <a:pt x="4484112" y="6117605"/>
                  <a:pt x="4471024" y="6361343"/>
                </a:cubicBezTo>
                <a:cubicBezTo>
                  <a:pt x="4457936" y="6605081"/>
                  <a:pt x="4461980" y="6702273"/>
                  <a:pt x="4471024" y="6937521"/>
                </a:cubicBezTo>
                <a:cubicBezTo>
                  <a:pt x="4480068" y="7172769"/>
                  <a:pt x="4472423" y="7549174"/>
                  <a:pt x="4471024" y="7795087"/>
                </a:cubicBezTo>
                <a:cubicBezTo>
                  <a:pt x="4469625" y="8041000"/>
                  <a:pt x="4473090" y="8117721"/>
                  <a:pt x="4471024" y="8371265"/>
                </a:cubicBezTo>
                <a:cubicBezTo>
                  <a:pt x="4468958" y="8624809"/>
                  <a:pt x="4466702" y="8749806"/>
                  <a:pt x="4471024" y="8947443"/>
                </a:cubicBezTo>
                <a:cubicBezTo>
                  <a:pt x="4475346" y="9145080"/>
                  <a:pt x="4470953" y="9431131"/>
                  <a:pt x="4471024" y="9604017"/>
                </a:cubicBezTo>
                <a:cubicBezTo>
                  <a:pt x="3252184" y="10354951"/>
                  <a:pt x="1290391" y="9108737"/>
                  <a:pt x="0" y="9604017"/>
                </a:cubicBezTo>
                <a:cubicBezTo>
                  <a:pt x="-22919" y="9223432"/>
                  <a:pt x="-4201" y="9003812"/>
                  <a:pt x="0" y="8746450"/>
                </a:cubicBezTo>
                <a:cubicBezTo>
                  <a:pt x="4201" y="8489088"/>
                  <a:pt x="-10550" y="8456687"/>
                  <a:pt x="0" y="8170273"/>
                </a:cubicBezTo>
                <a:cubicBezTo>
                  <a:pt x="10550" y="7883859"/>
                  <a:pt x="-21991" y="7896144"/>
                  <a:pt x="0" y="7687892"/>
                </a:cubicBezTo>
                <a:cubicBezTo>
                  <a:pt x="21991" y="7479640"/>
                  <a:pt x="19874" y="7159349"/>
                  <a:pt x="0" y="6924121"/>
                </a:cubicBezTo>
                <a:cubicBezTo>
                  <a:pt x="-19874" y="6688893"/>
                  <a:pt x="-17922" y="6264632"/>
                  <a:pt x="0" y="6066555"/>
                </a:cubicBezTo>
                <a:cubicBezTo>
                  <a:pt x="17922" y="5868478"/>
                  <a:pt x="8927" y="5534738"/>
                  <a:pt x="0" y="5396581"/>
                </a:cubicBezTo>
                <a:cubicBezTo>
                  <a:pt x="-8927" y="5258424"/>
                  <a:pt x="-11753" y="4731501"/>
                  <a:pt x="0" y="4539014"/>
                </a:cubicBezTo>
                <a:cubicBezTo>
                  <a:pt x="11753" y="4346527"/>
                  <a:pt x="-22165" y="4146399"/>
                  <a:pt x="0" y="3962837"/>
                </a:cubicBezTo>
                <a:cubicBezTo>
                  <a:pt x="22165" y="3779275"/>
                  <a:pt x="17562" y="3366692"/>
                  <a:pt x="0" y="3105270"/>
                </a:cubicBezTo>
                <a:cubicBezTo>
                  <a:pt x="-17562" y="2843848"/>
                  <a:pt x="674" y="2849615"/>
                  <a:pt x="0" y="2716685"/>
                </a:cubicBezTo>
                <a:cubicBezTo>
                  <a:pt x="-674" y="2583755"/>
                  <a:pt x="3288" y="2398741"/>
                  <a:pt x="0" y="2140507"/>
                </a:cubicBezTo>
                <a:cubicBezTo>
                  <a:pt x="-3288" y="1882273"/>
                  <a:pt x="-14007" y="1945538"/>
                  <a:pt x="0" y="1751923"/>
                </a:cubicBezTo>
                <a:cubicBezTo>
                  <a:pt x="14007" y="1558308"/>
                  <a:pt x="-9565" y="1301928"/>
                  <a:pt x="0" y="894356"/>
                </a:cubicBezTo>
                <a:cubicBezTo>
                  <a:pt x="9565" y="486784"/>
                  <a:pt x="-26433" y="503869"/>
                  <a:pt x="0" y="224382"/>
                </a:cubicBezTo>
                <a:close/>
              </a:path>
              <a:path w="4471024" h="9828399" stroke="0" extrusionOk="0">
                <a:moveTo>
                  <a:pt x="0" y="224382"/>
                </a:moveTo>
                <a:cubicBezTo>
                  <a:pt x="1576318" y="-452818"/>
                  <a:pt x="2828963" y="981348"/>
                  <a:pt x="4471024" y="224382"/>
                </a:cubicBezTo>
                <a:cubicBezTo>
                  <a:pt x="4461633" y="443019"/>
                  <a:pt x="4485841" y="581154"/>
                  <a:pt x="4471024" y="800560"/>
                </a:cubicBezTo>
                <a:cubicBezTo>
                  <a:pt x="4456207" y="1019966"/>
                  <a:pt x="4452816" y="1071177"/>
                  <a:pt x="4471024" y="1189144"/>
                </a:cubicBezTo>
                <a:cubicBezTo>
                  <a:pt x="4489232" y="1307111"/>
                  <a:pt x="4444326" y="1509623"/>
                  <a:pt x="4471024" y="1765322"/>
                </a:cubicBezTo>
                <a:cubicBezTo>
                  <a:pt x="4497722" y="2021021"/>
                  <a:pt x="4471070" y="2285039"/>
                  <a:pt x="4471024" y="2435296"/>
                </a:cubicBezTo>
                <a:cubicBezTo>
                  <a:pt x="4470978" y="2585553"/>
                  <a:pt x="4499543" y="3003582"/>
                  <a:pt x="4471024" y="3199066"/>
                </a:cubicBezTo>
                <a:cubicBezTo>
                  <a:pt x="4442506" y="3394550"/>
                  <a:pt x="4489945" y="3502886"/>
                  <a:pt x="4471024" y="3775244"/>
                </a:cubicBezTo>
                <a:cubicBezTo>
                  <a:pt x="4452103" y="4047602"/>
                  <a:pt x="4485168" y="4371407"/>
                  <a:pt x="4471024" y="4632810"/>
                </a:cubicBezTo>
                <a:cubicBezTo>
                  <a:pt x="4456880" y="4894213"/>
                  <a:pt x="4476778" y="5045042"/>
                  <a:pt x="4471024" y="5208988"/>
                </a:cubicBezTo>
                <a:cubicBezTo>
                  <a:pt x="4465270" y="5372934"/>
                  <a:pt x="4467124" y="5675759"/>
                  <a:pt x="4471024" y="5972758"/>
                </a:cubicBezTo>
                <a:cubicBezTo>
                  <a:pt x="4474925" y="6269757"/>
                  <a:pt x="4459637" y="6320082"/>
                  <a:pt x="4471024" y="6548936"/>
                </a:cubicBezTo>
                <a:cubicBezTo>
                  <a:pt x="4482411" y="6777790"/>
                  <a:pt x="4480958" y="7036388"/>
                  <a:pt x="4471024" y="7218910"/>
                </a:cubicBezTo>
                <a:cubicBezTo>
                  <a:pt x="4461090" y="7401432"/>
                  <a:pt x="4458017" y="7555315"/>
                  <a:pt x="4471024" y="7795087"/>
                </a:cubicBezTo>
                <a:cubicBezTo>
                  <a:pt x="4484031" y="8034859"/>
                  <a:pt x="4455226" y="8166589"/>
                  <a:pt x="4471024" y="8277469"/>
                </a:cubicBezTo>
                <a:cubicBezTo>
                  <a:pt x="4486822" y="8388349"/>
                  <a:pt x="4460656" y="9247053"/>
                  <a:pt x="4471024" y="9604017"/>
                </a:cubicBezTo>
                <a:cubicBezTo>
                  <a:pt x="3090473" y="10501809"/>
                  <a:pt x="1472829" y="8915379"/>
                  <a:pt x="0" y="9604017"/>
                </a:cubicBezTo>
                <a:cubicBezTo>
                  <a:pt x="5909" y="9413075"/>
                  <a:pt x="10076" y="9331475"/>
                  <a:pt x="0" y="9215432"/>
                </a:cubicBezTo>
                <a:cubicBezTo>
                  <a:pt x="-10076" y="9099390"/>
                  <a:pt x="-9085" y="8693903"/>
                  <a:pt x="0" y="8357865"/>
                </a:cubicBezTo>
                <a:cubicBezTo>
                  <a:pt x="9085" y="8021827"/>
                  <a:pt x="13969" y="7954689"/>
                  <a:pt x="0" y="7594095"/>
                </a:cubicBezTo>
                <a:cubicBezTo>
                  <a:pt x="-13969" y="7233501"/>
                  <a:pt x="-21993" y="7005930"/>
                  <a:pt x="0" y="6830325"/>
                </a:cubicBezTo>
                <a:cubicBezTo>
                  <a:pt x="21993" y="6654720"/>
                  <a:pt x="10923" y="6227171"/>
                  <a:pt x="0" y="6066555"/>
                </a:cubicBezTo>
                <a:cubicBezTo>
                  <a:pt x="-10923" y="5905939"/>
                  <a:pt x="-9803" y="5691896"/>
                  <a:pt x="0" y="5490377"/>
                </a:cubicBezTo>
                <a:cubicBezTo>
                  <a:pt x="9803" y="5288858"/>
                  <a:pt x="6903" y="5209027"/>
                  <a:pt x="0" y="5007996"/>
                </a:cubicBezTo>
                <a:cubicBezTo>
                  <a:pt x="-6903" y="4806965"/>
                  <a:pt x="39160" y="4474537"/>
                  <a:pt x="0" y="4150429"/>
                </a:cubicBezTo>
                <a:cubicBezTo>
                  <a:pt x="-39160" y="3826321"/>
                  <a:pt x="25006" y="3809235"/>
                  <a:pt x="0" y="3574252"/>
                </a:cubicBezTo>
                <a:cubicBezTo>
                  <a:pt x="-25006" y="3339269"/>
                  <a:pt x="1057" y="3011838"/>
                  <a:pt x="0" y="2810481"/>
                </a:cubicBezTo>
                <a:cubicBezTo>
                  <a:pt x="-1057" y="2609124"/>
                  <a:pt x="19884" y="2211572"/>
                  <a:pt x="0" y="1952915"/>
                </a:cubicBezTo>
                <a:cubicBezTo>
                  <a:pt x="-19884" y="1694258"/>
                  <a:pt x="-61" y="1731230"/>
                  <a:pt x="0" y="1564330"/>
                </a:cubicBezTo>
                <a:cubicBezTo>
                  <a:pt x="61" y="1397430"/>
                  <a:pt x="25342" y="1178814"/>
                  <a:pt x="0" y="800560"/>
                </a:cubicBezTo>
                <a:cubicBezTo>
                  <a:pt x="-25342" y="422306"/>
                  <a:pt x="22938" y="430962"/>
                  <a:pt x="0" y="224382"/>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976ED7C4-406A-4C51-A9D9-138A5E6C3191}"/>
              </a:ext>
            </a:extLst>
          </p:cNvPr>
          <p:cNvSpPr txBox="1"/>
          <p:nvPr/>
        </p:nvSpPr>
        <p:spPr>
          <a:xfrm>
            <a:off x="1854981" y="2297340"/>
            <a:ext cx="8482038" cy="3110660"/>
          </a:xfrm>
          <a:prstGeom prst="rect">
            <a:avLst/>
          </a:prstGeom>
          <a:noFill/>
        </p:spPr>
        <p:txBody>
          <a:bodyPr wrap="square">
            <a:spAutoFit/>
          </a:bodyPr>
          <a:lstStyle/>
          <a:p>
            <a:pPr algn="just">
              <a:lnSpc>
                <a:spcPct val="150000"/>
              </a:lnSpc>
            </a:pPr>
            <a:r>
              <a:rPr lang="de-DE" sz="1200" dirty="0">
                <a:ln>
                  <a:noFill/>
                </a:ln>
                <a:solidFill>
                  <a:srgbClr val="000000"/>
                </a:solidFill>
                <a:effectLst/>
                <a:latin typeface="Calibri" panose="020F0502020204030204" pitchFamily="34" charset="0"/>
                <a:ea typeface="Times New Roman" panose="02020603050405020304" pitchFamily="18" charset="0"/>
                <a:cs typeface="Arial Unicode MS"/>
              </a:rPr>
              <a:t>	</a:t>
            </a:r>
            <a:r>
              <a:rPr lang="de-DE" sz="1200" dirty="0">
                <a:ln>
                  <a:noFill/>
                </a:ln>
                <a:solidFill>
                  <a:srgbClr val="000000"/>
                </a:solidFill>
                <a:effectLst/>
                <a:latin typeface="+mj-lt"/>
                <a:ea typeface="Times New Roman" panose="02020603050405020304" pitchFamily="18" charset="0"/>
                <a:cs typeface="Arial Unicode MS"/>
              </a:rPr>
              <a:t>_________________________________________</a:t>
            </a:r>
          </a:p>
          <a:p>
            <a:pPr algn="just">
              <a:lnSpc>
                <a:spcPct val="150000"/>
              </a:lnSpc>
            </a:pPr>
            <a:endParaRPr lang="de-DE" sz="1200" dirty="0">
              <a:ln>
                <a:noFill/>
              </a:ln>
              <a:solidFill>
                <a:srgbClr val="000000"/>
              </a:solidFill>
              <a:effectLst/>
              <a:latin typeface="+mj-lt"/>
              <a:ea typeface="Times New Roman" panose="02020603050405020304" pitchFamily="18" charset="0"/>
              <a:cs typeface="Arial Unicode MS"/>
            </a:endParaRPr>
          </a:p>
          <a:p>
            <a:pPr algn="just">
              <a:lnSpc>
                <a:spcPct val="150000"/>
              </a:lnSpc>
            </a:pPr>
            <a:r>
              <a:rPr lang="de-DE" sz="1200" dirty="0">
                <a:solidFill>
                  <a:srgbClr val="000000"/>
                </a:solidFill>
                <a:latin typeface="+mj-lt"/>
                <a:ea typeface="Times New Roman" panose="02020603050405020304" pitchFamily="18" charset="0"/>
                <a:cs typeface="Arial Unicode MS"/>
              </a:rPr>
              <a:t>The </a:t>
            </a:r>
            <a:r>
              <a:rPr lang="de-DE" sz="1200" dirty="0" err="1">
                <a:solidFill>
                  <a:srgbClr val="000000"/>
                </a:solidFill>
                <a:latin typeface="+mj-lt"/>
                <a:ea typeface="Times New Roman" panose="02020603050405020304" pitchFamily="18" charset="0"/>
                <a:cs typeface="Arial Unicode MS"/>
              </a:rPr>
              <a:t>realization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that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European </a:t>
            </a:r>
            <a:r>
              <a:rPr lang="de-DE" sz="1200" dirty="0" err="1">
                <a:solidFill>
                  <a:srgbClr val="000000"/>
                </a:solidFill>
                <a:latin typeface="+mj-lt"/>
                <a:ea typeface="Times New Roman" panose="02020603050405020304" pitchFamily="18" charset="0"/>
                <a:cs typeface="Arial Unicode MS"/>
              </a:rPr>
              <a:t>states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today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could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play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no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only</a:t>
            </a:r>
            <a:r>
              <a:rPr lang="de-DE" sz="1200" dirty="0">
                <a:solidFill>
                  <a:srgbClr val="000000"/>
                </a:solidFill>
                <a:latin typeface="+mj-lt"/>
                <a:ea typeface="Times New Roman" panose="02020603050405020304" pitchFamily="18" charset="0"/>
                <a:cs typeface="Arial Unicode MS"/>
              </a:rPr>
              <a:t> a </a:t>
            </a:r>
            <a:r>
              <a:rPr lang="de-DE" sz="1200" dirty="0" err="1">
                <a:solidFill>
                  <a:srgbClr val="000000"/>
                </a:solidFill>
                <a:latin typeface="+mj-lt"/>
                <a:ea typeface="Times New Roman" panose="02020603050405020304" pitchFamily="18" charset="0"/>
                <a:cs typeface="Arial Unicode MS"/>
              </a:rPr>
              <a:t>very</a:t>
            </a:r>
            <a:r>
              <a:rPr lang="de-DE" sz="1200" dirty="0">
                <a:solidFill>
                  <a:srgbClr val="000000"/>
                </a:solidFill>
                <a:latin typeface="+mj-lt"/>
                <a:ea typeface="Times New Roman" panose="02020603050405020304" pitchFamily="18" charset="0"/>
                <a:cs typeface="Arial Unicode MS"/>
              </a:rPr>
              <a:t> limited </a:t>
            </a:r>
            <a:r>
              <a:rPr lang="de-DE" sz="1200" dirty="0" err="1">
                <a:solidFill>
                  <a:srgbClr val="000000"/>
                </a:solidFill>
                <a:latin typeface="+mj-lt"/>
                <a:ea typeface="Times New Roman" panose="02020603050405020304" pitchFamily="18" charset="0"/>
                <a:cs typeface="Arial Unicode MS"/>
              </a:rPr>
              <a:t>role</a:t>
            </a:r>
            <a:r>
              <a:rPr lang="de-DE" sz="1200" dirty="0">
                <a:solidFill>
                  <a:srgbClr val="000000"/>
                </a:solidFill>
                <a:latin typeface="+mj-lt"/>
                <a:ea typeface="Times New Roman" panose="02020603050405020304" pitchFamily="18" charset="0"/>
                <a:cs typeface="Arial Unicode MS"/>
              </a:rPr>
              <a:t> on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world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stage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as</a:t>
            </a:r>
            <a:r>
              <a:rPr lang="de-DE" sz="1200" dirty="0">
                <a:solidFill>
                  <a:srgbClr val="000000"/>
                </a:solidFill>
                <a:latin typeface="+mj-lt"/>
                <a:ea typeface="Times New Roman" panose="02020603050405020304" pitchFamily="18" charset="0"/>
                <a:cs typeface="Arial Unicode MS"/>
              </a:rPr>
              <a:t> individual </a:t>
            </a:r>
            <a:r>
              <a:rPr lang="de-DE" sz="1200" dirty="0" err="1">
                <a:solidFill>
                  <a:srgbClr val="000000"/>
                </a:solidFill>
                <a:latin typeface="+mj-lt"/>
                <a:ea typeface="Times New Roman" panose="02020603050405020304" pitchFamily="18" charset="0"/>
                <a:cs typeface="Arial Unicode MS"/>
              </a:rPr>
              <a:t>actors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reinforced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motivation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European </a:t>
            </a:r>
            <a:r>
              <a:rPr lang="de-DE" sz="1200" dirty="0" err="1">
                <a:solidFill>
                  <a:srgbClr val="000000"/>
                </a:solidFill>
                <a:latin typeface="+mj-lt"/>
                <a:ea typeface="Times New Roman" panose="02020603050405020304" pitchFamily="18" charset="0"/>
                <a:cs typeface="Arial Unicode MS"/>
              </a:rPr>
              <a:t>unification</a:t>
            </a:r>
            <a:r>
              <a:rPr lang="de-DE" sz="1200" dirty="0">
                <a:solidFill>
                  <a:srgbClr val="000000"/>
                </a:solidFill>
                <a:latin typeface="+mj-lt"/>
                <a:ea typeface="Times New Roman" panose="02020603050405020304" pitchFamily="18" charset="0"/>
                <a:cs typeface="Arial Unicode MS"/>
              </a:rPr>
              <a:t>. As </a:t>
            </a:r>
            <a:r>
              <a:rPr lang="de-DE" sz="1200" dirty="0" err="1">
                <a:solidFill>
                  <a:srgbClr val="000000"/>
                </a:solidFill>
                <a:latin typeface="+mj-lt"/>
                <a:ea typeface="Times New Roman" panose="02020603050405020304" pitchFamily="18" charset="0"/>
                <a:cs typeface="Arial Unicode MS"/>
              </a:rPr>
              <a:t>early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early</a:t>
            </a:r>
            <a:r>
              <a:rPr lang="de-DE" sz="1200" dirty="0">
                <a:solidFill>
                  <a:srgbClr val="000000"/>
                </a:solidFill>
                <a:latin typeface="+mj-lt"/>
                <a:ea typeface="Times New Roman" panose="02020603050405020304" pitchFamily="18" charset="0"/>
                <a:cs typeface="Arial Unicode MS"/>
              </a:rPr>
              <a:t> 1970s, </a:t>
            </a:r>
            <a:r>
              <a:rPr lang="de-DE" sz="1200" dirty="0" err="1">
                <a:solidFill>
                  <a:srgbClr val="000000"/>
                </a:solidFill>
                <a:latin typeface="+mj-lt"/>
                <a:ea typeface="Times New Roman" panose="02020603050405020304" pitchFamily="18" charset="0"/>
                <a:cs typeface="Arial Unicode MS"/>
              </a:rPr>
              <a:t>there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were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efforts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toward</a:t>
            </a:r>
            <a:r>
              <a:rPr lang="de-DE" sz="1200" dirty="0">
                <a:solidFill>
                  <a:srgbClr val="000000"/>
                </a:solidFill>
                <a:latin typeface="+mj-lt"/>
                <a:ea typeface="Times New Roman" panose="02020603050405020304" pitchFamily="18" charset="0"/>
                <a:cs typeface="Arial Unicode MS"/>
              </a:rPr>
              <a:t> a "European Political </a:t>
            </a:r>
            <a:r>
              <a:rPr lang="de-DE" sz="1200" dirty="0" err="1">
                <a:solidFill>
                  <a:srgbClr val="000000"/>
                </a:solidFill>
                <a:latin typeface="+mj-lt"/>
                <a:ea typeface="Times New Roman" panose="02020603050405020304" pitchFamily="18" charset="0"/>
                <a:cs typeface="Arial Unicode MS"/>
              </a:rPr>
              <a:t>Cooperation</a:t>
            </a:r>
            <a:r>
              <a:rPr lang="de-DE" sz="1200" dirty="0">
                <a:solidFill>
                  <a:srgbClr val="000000"/>
                </a:solidFill>
                <a:latin typeface="+mj-lt"/>
                <a:ea typeface="Times New Roman" panose="02020603050405020304" pitchFamily="18" charset="0"/>
                <a:cs typeface="Arial Unicode MS"/>
              </a:rPr>
              <a:t>" (EPC) [...]. But </a:t>
            </a:r>
            <a:r>
              <a:rPr lang="de-DE" sz="1200" dirty="0" err="1">
                <a:solidFill>
                  <a:srgbClr val="000000"/>
                </a:solidFill>
                <a:latin typeface="+mj-lt"/>
                <a:ea typeface="Times New Roman" panose="02020603050405020304" pitchFamily="18" charset="0"/>
                <a:cs typeface="Arial Unicode MS"/>
              </a:rPr>
              <a:t>changes</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decision-making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structures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responsibilities</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foreign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security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policy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were</a:t>
            </a:r>
            <a:r>
              <a:rPr lang="de-DE" sz="1200" dirty="0">
                <a:solidFill>
                  <a:srgbClr val="000000"/>
                </a:solidFill>
                <a:latin typeface="+mj-lt"/>
                <a:ea typeface="Times New Roman" panose="02020603050405020304" pitchFamily="18" charset="0"/>
                <a:cs typeface="Arial Unicode MS"/>
              </a:rPr>
              <a:t> at </a:t>
            </a:r>
            <a:r>
              <a:rPr lang="de-DE" sz="1200" dirty="0" err="1">
                <a:solidFill>
                  <a:srgbClr val="000000"/>
                </a:solidFill>
                <a:latin typeface="+mj-lt"/>
                <a:ea typeface="Times New Roman" panose="02020603050405020304" pitchFamily="18" charset="0"/>
                <a:cs typeface="Arial Unicode MS"/>
              </a:rPr>
              <a:t>that</a:t>
            </a:r>
            <a:r>
              <a:rPr lang="de-DE" sz="1200" dirty="0">
                <a:solidFill>
                  <a:srgbClr val="000000"/>
                </a:solidFill>
                <a:latin typeface="+mj-lt"/>
                <a:ea typeface="Times New Roman" panose="02020603050405020304" pitchFamily="18" charset="0"/>
                <a:cs typeface="Arial Unicode MS"/>
              </a:rPr>
              <a:t> time </a:t>
            </a:r>
            <a:r>
              <a:rPr lang="de-DE" sz="1200" dirty="0" err="1">
                <a:solidFill>
                  <a:srgbClr val="000000"/>
                </a:solidFill>
                <a:latin typeface="+mj-lt"/>
                <a:ea typeface="Times New Roman" panose="02020603050405020304" pitchFamily="18" charset="0"/>
                <a:cs typeface="Arial Unicode MS"/>
              </a:rPr>
              <a:t>only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achievable</a:t>
            </a:r>
            <a:r>
              <a:rPr lang="de-DE" sz="1200" dirty="0">
                <a:solidFill>
                  <a:srgbClr val="000000"/>
                </a:solidFill>
                <a:latin typeface="+mj-lt"/>
                <a:ea typeface="Times New Roman" panose="02020603050405020304" pitchFamily="18" charset="0"/>
                <a:cs typeface="Arial Unicode MS"/>
              </a:rPr>
              <a:t> outside Community </a:t>
            </a:r>
            <a:r>
              <a:rPr lang="de-DE" sz="1200" dirty="0" err="1">
                <a:solidFill>
                  <a:srgbClr val="000000"/>
                </a:solidFill>
                <a:latin typeface="+mj-lt"/>
                <a:ea typeface="Times New Roman" panose="02020603050405020304" pitchFamily="18" charset="0"/>
                <a:cs typeface="Arial Unicode MS"/>
              </a:rPr>
              <a:t>procedures</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concrete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terms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this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meant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that</a:t>
            </a:r>
            <a:r>
              <a:rPr lang="de-DE" sz="1200" dirty="0">
                <a:solidFill>
                  <a:srgbClr val="000000"/>
                </a:solidFill>
                <a:latin typeface="+mj-lt"/>
                <a:ea typeface="Times New Roman" panose="02020603050405020304" pitchFamily="18" charset="0"/>
                <a:cs typeface="Arial Unicode MS"/>
              </a:rPr>
              <a:t> [...] </a:t>
            </a:r>
            <a:r>
              <a:rPr lang="de-DE" sz="1200" dirty="0" err="1">
                <a:solidFill>
                  <a:srgbClr val="000000"/>
                </a:solidFill>
                <a:latin typeface="+mj-lt"/>
                <a:ea typeface="Times New Roman" panose="02020603050405020304" pitchFamily="18" charset="0"/>
                <a:cs typeface="Arial Unicode MS"/>
              </a:rPr>
              <a:t>political</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decisions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were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taken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governments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only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unanimously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bypassing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European </a:t>
            </a:r>
            <a:r>
              <a:rPr lang="de-DE" sz="1200" dirty="0" err="1">
                <a:solidFill>
                  <a:srgbClr val="000000"/>
                </a:solidFill>
                <a:latin typeface="+mj-lt"/>
                <a:ea typeface="Times New Roman" panose="02020603050405020304" pitchFamily="18" charset="0"/>
                <a:cs typeface="Arial Unicode MS"/>
              </a:rPr>
              <a:t>Parliament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European Court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Justice </a:t>
            </a:r>
            <a:r>
              <a:rPr lang="de-DE" sz="1200" dirty="0" err="1">
                <a:solidFill>
                  <a:srgbClr val="000000"/>
                </a:solidFill>
                <a:latin typeface="+mj-lt"/>
                <a:ea typeface="Times New Roman" panose="02020603050405020304" pitchFamily="18" charset="0"/>
                <a:cs typeface="Arial Unicode MS"/>
              </a:rPr>
              <a:t>had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no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jurisdiction</a:t>
            </a:r>
            <a:r>
              <a:rPr lang="de-DE" sz="1200" dirty="0">
                <a:solidFill>
                  <a:srgbClr val="000000"/>
                </a:solidFill>
                <a:latin typeface="+mj-lt"/>
                <a:ea typeface="Times New Roman" panose="02020603050405020304" pitchFamily="18" charset="0"/>
                <a:cs typeface="Arial Unicode MS"/>
              </a:rPr>
              <a:t>. [...] The </a:t>
            </a:r>
            <a:r>
              <a:rPr lang="de-DE" sz="1200" dirty="0" err="1">
                <a:solidFill>
                  <a:srgbClr val="000000"/>
                </a:solidFill>
                <a:latin typeface="+mj-lt"/>
                <a:ea typeface="Times New Roman" panose="02020603050405020304" pitchFamily="18" charset="0"/>
                <a:cs typeface="Arial Unicode MS"/>
              </a:rPr>
              <a:t>changed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world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political</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situation</a:t>
            </a:r>
            <a:r>
              <a:rPr lang="de-DE" sz="1200" dirty="0">
                <a:solidFill>
                  <a:srgbClr val="000000"/>
                </a:solidFill>
                <a:latin typeface="+mj-lt"/>
                <a:ea typeface="Times New Roman" panose="02020603050405020304" pitchFamily="18" charset="0"/>
                <a:cs typeface="Arial Unicode MS"/>
              </a:rPr>
              <a:t> after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end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Cold</a:t>
            </a:r>
            <a:r>
              <a:rPr lang="de-DE" sz="1200" dirty="0">
                <a:solidFill>
                  <a:srgbClr val="000000"/>
                </a:solidFill>
                <a:latin typeface="+mj-lt"/>
                <a:ea typeface="Times New Roman" panose="02020603050405020304" pitchFamily="18" charset="0"/>
                <a:cs typeface="Arial Unicode MS"/>
              </a:rPr>
              <a:t> War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associated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higher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expectations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other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states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increased</a:t>
            </a:r>
            <a:r>
              <a:rPr lang="de-DE" sz="1200" dirty="0">
                <a:solidFill>
                  <a:srgbClr val="000000"/>
                </a:solidFill>
                <a:latin typeface="+mj-lt"/>
                <a:ea typeface="Times New Roman" panose="02020603050405020304" pitchFamily="18" charset="0"/>
                <a:cs typeface="Arial Unicode MS"/>
              </a:rPr>
              <a:t> European </a:t>
            </a:r>
            <a:r>
              <a:rPr lang="de-DE" sz="1200" dirty="0" err="1">
                <a:solidFill>
                  <a:srgbClr val="000000"/>
                </a:solidFill>
                <a:latin typeface="+mj-lt"/>
                <a:ea typeface="Times New Roman" panose="02020603050405020304" pitchFamily="18" charset="0"/>
                <a:cs typeface="Arial Unicode MS"/>
              </a:rPr>
              <a:t>involvement</a:t>
            </a:r>
            <a:r>
              <a:rPr lang="de-DE" sz="1200" dirty="0">
                <a:solidFill>
                  <a:srgbClr val="000000"/>
                </a:solidFill>
                <a:latin typeface="+mj-lt"/>
                <a:ea typeface="Times New Roman" panose="02020603050405020304" pitchFamily="18" charset="0"/>
                <a:cs typeface="Arial Unicode MS"/>
              </a:rPr>
              <a:t> - </a:t>
            </a:r>
            <a:r>
              <a:rPr lang="de-DE" sz="1200" dirty="0" err="1">
                <a:solidFill>
                  <a:srgbClr val="000000"/>
                </a:solidFill>
                <a:latin typeface="+mj-lt"/>
                <a:ea typeface="Times New Roman" panose="02020603050405020304" pitchFamily="18" charset="0"/>
                <a:cs typeface="Arial Unicode MS"/>
              </a:rPr>
              <a:t>especially</a:t>
            </a:r>
            <a:r>
              <a:rPr lang="de-DE" sz="1200" dirty="0">
                <a:solidFill>
                  <a:srgbClr val="000000"/>
                </a:solidFill>
                <a:latin typeface="+mj-lt"/>
                <a:ea typeface="Times New Roman" panose="02020603050405020304" pitchFamily="18" charset="0"/>
                <a:cs typeface="Arial Unicode MS"/>
              </a:rPr>
              <a:t> on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part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USA - </a:t>
            </a:r>
            <a:r>
              <a:rPr lang="de-DE" sz="1200" dirty="0" err="1">
                <a:solidFill>
                  <a:srgbClr val="000000"/>
                </a:solidFill>
                <a:latin typeface="+mj-lt"/>
                <a:ea typeface="Times New Roman" panose="02020603050405020304" pitchFamily="18" charset="0"/>
                <a:cs typeface="Arial Unicode MS"/>
              </a:rPr>
              <a:t>increased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pressure</a:t>
            </a:r>
            <a:r>
              <a:rPr lang="de-DE" sz="1200" dirty="0">
                <a:solidFill>
                  <a:srgbClr val="000000"/>
                </a:solidFill>
                <a:latin typeface="+mj-lt"/>
                <a:ea typeface="Times New Roman" panose="02020603050405020304" pitchFamily="18" charset="0"/>
                <a:cs typeface="Arial Unicode MS"/>
              </a:rPr>
              <a:t> on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EU </a:t>
            </a:r>
            <a:r>
              <a:rPr lang="de-DE" sz="1200" dirty="0" err="1">
                <a:solidFill>
                  <a:srgbClr val="000000"/>
                </a:solidFill>
                <a:latin typeface="+mj-lt"/>
                <a:ea typeface="Times New Roman" panose="02020603050405020304" pitchFamily="18" charset="0"/>
                <a:cs typeface="Arial Unicode MS"/>
              </a:rPr>
              <a:t>to</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assume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greater</a:t>
            </a:r>
            <a:r>
              <a:rPr lang="de-DE" sz="1200" dirty="0">
                <a:solidFill>
                  <a:srgbClr val="000000"/>
                </a:solidFill>
                <a:latin typeface="+mj-lt"/>
                <a:ea typeface="Times New Roman" panose="02020603050405020304" pitchFamily="18" charset="0"/>
                <a:cs typeface="Arial Unicode MS"/>
              </a:rPr>
              <a:t> [...] </a:t>
            </a:r>
            <a:r>
              <a:rPr lang="de-DE" sz="1200" dirty="0" err="1">
                <a:solidFill>
                  <a:srgbClr val="000000"/>
                </a:solidFill>
                <a:latin typeface="+mj-lt"/>
                <a:ea typeface="Times New Roman" panose="02020603050405020304" pitchFamily="18" charset="0"/>
                <a:cs typeface="Arial Unicode MS"/>
              </a:rPr>
              <a:t>responsibility</a:t>
            </a:r>
            <a:r>
              <a:rPr lang="de-DE" sz="1200" dirty="0">
                <a:solidFill>
                  <a:srgbClr val="000000"/>
                </a:solidFill>
                <a:latin typeface="+mj-lt"/>
                <a:ea typeface="Times New Roman" panose="02020603050405020304" pitchFamily="18" charset="0"/>
                <a:cs typeface="Arial Unicode MS"/>
              </a:rPr>
              <a:t>. This </a:t>
            </a:r>
            <a:r>
              <a:rPr lang="de-DE" sz="1200" dirty="0" err="1">
                <a:solidFill>
                  <a:srgbClr val="000000"/>
                </a:solidFill>
                <a:latin typeface="+mj-lt"/>
                <a:ea typeface="Times New Roman" panose="02020603050405020304" pitchFamily="18" charset="0"/>
                <a:cs typeface="Arial Unicode MS"/>
              </a:rPr>
              <a:t>primarily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concerned</a:t>
            </a:r>
            <a:r>
              <a:rPr lang="de-DE" sz="1200" dirty="0">
                <a:solidFill>
                  <a:srgbClr val="000000"/>
                </a:solidFill>
                <a:latin typeface="+mj-lt"/>
                <a:ea typeface="Times New Roman" panose="02020603050405020304" pitchFamily="18" charset="0"/>
                <a:cs typeface="Arial Unicode MS"/>
              </a:rPr>
              <a:t> international </a:t>
            </a:r>
            <a:r>
              <a:rPr lang="de-DE" sz="1200" dirty="0" err="1">
                <a:solidFill>
                  <a:srgbClr val="000000"/>
                </a:solidFill>
                <a:latin typeface="+mj-lt"/>
                <a:ea typeface="Times New Roman" panose="02020603050405020304" pitchFamily="18" charset="0"/>
                <a:cs typeface="Arial Unicode MS"/>
              </a:rPr>
              <a:t>peacekeeping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crisis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management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Conflicts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wars</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Persian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Gulf</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former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Yugoslavia</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most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recently</a:t>
            </a:r>
            <a:r>
              <a:rPr lang="de-DE" sz="1200" dirty="0">
                <a:solidFill>
                  <a:srgbClr val="000000"/>
                </a:solidFill>
                <a:latin typeface="+mj-lt"/>
                <a:ea typeface="Times New Roman" panose="02020603050405020304" pitchFamily="18" charset="0"/>
                <a:cs typeface="Arial Unicode MS"/>
              </a:rPr>
              <a:t> in Afghanistan, </a:t>
            </a:r>
            <a:r>
              <a:rPr lang="de-DE" sz="1200" dirty="0" err="1">
                <a:solidFill>
                  <a:srgbClr val="000000"/>
                </a:solidFill>
                <a:latin typeface="+mj-lt"/>
                <a:ea typeface="Times New Roman" panose="02020603050405020304" pitchFamily="18" charset="0"/>
                <a:cs typeface="Arial Unicode MS"/>
              </a:rPr>
              <a:t>Iraq</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North </a:t>
            </a:r>
            <a:r>
              <a:rPr lang="de-DE" sz="1200" dirty="0" err="1">
                <a:solidFill>
                  <a:srgbClr val="000000"/>
                </a:solidFill>
                <a:latin typeface="+mj-lt"/>
                <a:ea typeface="Times New Roman" panose="02020603050405020304" pitchFamily="18" charset="0"/>
                <a:cs typeface="Arial Unicode MS"/>
              </a:rPr>
              <a:t>Africa</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demonstrate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need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increased</a:t>
            </a:r>
            <a:r>
              <a:rPr lang="de-DE" sz="1200" dirty="0">
                <a:solidFill>
                  <a:srgbClr val="000000"/>
                </a:solidFill>
                <a:latin typeface="+mj-lt"/>
                <a:ea typeface="Times New Roman" panose="02020603050405020304" pitchFamily="18" charset="0"/>
                <a:cs typeface="Arial Unicode MS"/>
              </a:rPr>
              <a:t> EU </a:t>
            </a:r>
            <a:r>
              <a:rPr lang="de-DE" sz="1200" dirty="0" err="1">
                <a:solidFill>
                  <a:srgbClr val="000000"/>
                </a:solidFill>
                <a:latin typeface="+mj-lt"/>
                <a:ea typeface="Times New Roman" panose="02020603050405020304" pitchFamily="18" charset="0"/>
                <a:cs typeface="Arial Unicode MS"/>
              </a:rPr>
              <a:t>involvement</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resolving</a:t>
            </a:r>
            <a:r>
              <a:rPr lang="de-DE" sz="1200" dirty="0">
                <a:solidFill>
                  <a:srgbClr val="000000"/>
                </a:solidFill>
                <a:latin typeface="+mj-lt"/>
                <a:ea typeface="Times New Roman" panose="02020603050405020304" pitchFamily="18" charset="0"/>
                <a:cs typeface="Arial Unicode MS"/>
              </a:rPr>
              <a:t> international </a:t>
            </a:r>
            <a:r>
              <a:rPr lang="de-DE" sz="1200" dirty="0" err="1">
                <a:solidFill>
                  <a:srgbClr val="000000"/>
                </a:solidFill>
                <a:latin typeface="+mj-lt"/>
                <a:ea typeface="Times New Roman" panose="02020603050405020304" pitchFamily="18" charset="0"/>
                <a:cs typeface="Arial Unicode MS"/>
              </a:rPr>
              <a:t>conflicts</a:t>
            </a:r>
            <a:r>
              <a:rPr lang="de-DE" sz="1200" dirty="0">
                <a:solidFill>
                  <a:srgbClr val="000000"/>
                </a:solidFill>
                <a:latin typeface="+mj-lt"/>
                <a:ea typeface="Times New Roman" panose="02020603050405020304" pitchFamily="18" charset="0"/>
                <a:cs typeface="Arial Unicode MS"/>
              </a:rPr>
              <a:t>.</a:t>
            </a:r>
            <a:endParaRPr lang="de-DE" sz="1200" dirty="0">
              <a:ln>
                <a:noFill/>
              </a:ln>
              <a:solidFill>
                <a:srgbClr val="000000"/>
              </a:solidFill>
              <a:effectLst/>
              <a:latin typeface="+mj-lt"/>
              <a:ea typeface="Times New Roman" panose="02020603050405020304" pitchFamily="18" charset="0"/>
              <a:cs typeface="Arial Unicode MS"/>
            </a:endParaRPr>
          </a:p>
        </p:txBody>
      </p:sp>
      <p:pic>
        <p:nvPicPr>
          <p:cNvPr id="8" name="Grafik 7" descr="Skizze mit einfarbiger Füllung">
            <a:extLst>
              <a:ext uri="{FF2B5EF4-FFF2-40B4-BE49-F238E27FC236}">
                <a16:creationId xmlns:a16="http://schemas.microsoft.com/office/drawing/2014/main" id="{DD69DF40-C5C2-4106-AF83-2E13208D15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2182735" y="2177595"/>
            <a:ext cx="436667" cy="436667"/>
          </a:xfrm>
          <a:prstGeom prst="rect">
            <a:avLst/>
          </a:prstGeom>
        </p:spPr>
      </p:pic>
    </p:spTree>
    <p:extLst>
      <p:ext uri="{BB962C8B-B14F-4D97-AF65-F5344CB8AC3E}">
        <p14:creationId xmlns:p14="http://schemas.microsoft.com/office/powerpoint/2010/main" val="1127816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053882"/>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2. Basics: (M5) </a:t>
            </a:r>
            <a:endParaRPr lang="de-DE"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4" name="Welle 3">
            <a:extLst>
              <a:ext uri="{FF2B5EF4-FFF2-40B4-BE49-F238E27FC236}">
                <a16:creationId xmlns:a16="http://schemas.microsoft.com/office/drawing/2014/main" id="{1E3EC39C-9AA7-44A8-9845-4153D492D600}"/>
              </a:ext>
            </a:extLst>
          </p:cNvPr>
          <p:cNvSpPr/>
          <p:nvPr/>
        </p:nvSpPr>
        <p:spPr>
          <a:xfrm rot="16200000">
            <a:off x="3884800" y="-810620"/>
            <a:ext cx="4235412" cy="9828399"/>
          </a:xfrm>
          <a:custGeom>
            <a:avLst/>
            <a:gdLst>
              <a:gd name="connsiteX0" fmla="*/ 0 w 4235412"/>
              <a:gd name="connsiteY0" fmla="*/ 224382 h 9828399"/>
              <a:gd name="connsiteX1" fmla="*/ 4235412 w 4235412"/>
              <a:gd name="connsiteY1" fmla="*/ 224382 h 9828399"/>
              <a:gd name="connsiteX2" fmla="*/ 4235412 w 4235412"/>
              <a:gd name="connsiteY2" fmla="*/ 800560 h 9828399"/>
              <a:gd name="connsiteX3" fmla="*/ 4235412 w 4235412"/>
              <a:gd name="connsiteY3" fmla="*/ 1376737 h 9828399"/>
              <a:gd name="connsiteX4" fmla="*/ 4235412 w 4235412"/>
              <a:gd name="connsiteY4" fmla="*/ 2140507 h 9828399"/>
              <a:gd name="connsiteX5" fmla="*/ 4235412 w 4235412"/>
              <a:gd name="connsiteY5" fmla="*/ 2904278 h 9828399"/>
              <a:gd name="connsiteX6" fmla="*/ 4235412 w 4235412"/>
              <a:gd name="connsiteY6" fmla="*/ 3574252 h 9828399"/>
              <a:gd name="connsiteX7" fmla="*/ 4235412 w 4235412"/>
              <a:gd name="connsiteY7" fmla="*/ 4056633 h 9828399"/>
              <a:gd name="connsiteX8" fmla="*/ 4235412 w 4235412"/>
              <a:gd name="connsiteY8" fmla="*/ 4445218 h 9828399"/>
              <a:gd name="connsiteX9" fmla="*/ 4235412 w 4235412"/>
              <a:gd name="connsiteY9" fmla="*/ 5115192 h 9828399"/>
              <a:gd name="connsiteX10" fmla="*/ 4235412 w 4235412"/>
              <a:gd name="connsiteY10" fmla="*/ 5503777 h 9828399"/>
              <a:gd name="connsiteX11" fmla="*/ 4235412 w 4235412"/>
              <a:gd name="connsiteY11" fmla="*/ 6361343 h 9828399"/>
              <a:gd name="connsiteX12" fmla="*/ 4235412 w 4235412"/>
              <a:gd name="connsiteY12" fmla="*/ 6937521 h 9828399"/>
              <a:gd name="connsiteX13" fmla="*/ 4235412 w 4235412"/>
              <a:gd name="connsiteY13" fmla="*/ 7795087 h 9828399"/>
              <a:gd name="connsiteX14" fmla="*/ 4235412 w 4235412"/>
              <a:gd name="connsiteY14" fmla="*/ 8371265 h 9828399"/>
              <a:gd name="connsiteX15" fmla="*/ 4235412 w 4235412"/>
              <a:gd name="connsiteY15" fmla="*/ 8947443 h 9828399"/>
              <a:gd name="connsiteX16" fmla="*/ 4235412 w 4235412"/>
              <a:gd name="connsiteY16" fmla="*/ 9604017 h 9828399"/>
              <a:gd name="connsiteX17" fmla="*/ 0 w 4235412"/>
              <a:gd name="connsiteY17" fmla="*/ 9604017 h 9828399"/>
              <a:gd name="connsiteX18" fmla="*/ 0 w 4235412"/>
              <a:gd name="connsiteY18" fmla="*/ 8746450 h 9828399"/>
              <a:gd name="connsiteX19" fmla="*/ 0 w 4235412"/>
              <a:gd name="connsiteY19" fmla="*/ 8170273 h 9828399"/>
              <a:gd name="connsiteX20" fmla="*/ 0 w 4235412"/>
              <a:gd name="connsiteY20" fmla="*/ 7687892 h 9828399"/>
              <a:gd name="connsiteX21" fmla="*/ 0 w 4235412"/>
              <a:gd name="connsiteY21" fmla="*/ 6924121 h 9828399"/>
              <a:gd name="connsiteX22" fmla="*/ 0 w 4235412"/>
              <a:gd name="connsiteY22" fmla="*/ 6066555 h 9828399"/>
              <a:gd name="connsiteX23" fmla="*/ 0 w 4235412"/>
              <a:gd name="connsiteY23" fmla="*/ 5396581 h 9828399"/>
              <a:gd name="connsiteX24" fmla="*/ 0 w 4235412"/>
              <a:gd name="connsiteY24" fmla="*/ 4539014 h 9828399"/>
              <a:gd name="connsiteX25" fmla="*/ 0 w 4235412"/>
              <a:gd name="connsiteY25" fmla="*/ 3962837 h 9828399"/>
              <a:gd name="connsiteX26" fmla="*/ 0 w 4235412"/>
              <a:gd name="connsiteY26" fmla="*/ 3105270 h 9828399"/>
              <a:gd name="connsiteX27" fmla="*/ 0 w 4235412"/>
              <a:gd name="connsiteY27" fmla="*/ 2716685 h 9828399"/>
              <a:gd name="connsiteX28" fmla="*/ 0 w 4235412"/>
              <a:gd name="connsiteY28" fmla="*/ 2140507 h 9828399"/>
              <a:gd name="connsiteX29" fmla="*/ 0 w 4235412"/>
              <a:gd name="connsiteY29" fmla="*/ 1751923 h 9828399"/>
              <a:gd name="connsiteX30" fmla="*/ 0 w 4235412"/>
              <a:gd name="connsiteY30" fmla="*/ 894356 h 9828399"/>
              <a:gd name="connsiteX31" fmla="*/ 0 w 4235412"/>
              <a:gd name="connsiteY31" fmla="*/ 224382 h 982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35412" h="9828399" fill="none" extrusionOk="0">
                <a:moveTo>
                  <a:pt x="0" y="224382"/>
                </a:moveTo>
                <a:cubicBezTo>
                  <a:pt x="1201355" y="-540860"/>
                  <a:pt x="2870703" y="1133481"/>
                  <a:pt x="4235412" y="224382"/>
                </a:cubicBezTo>
                <a:cubicBezTo>
                  <a:pt x="4238528" y="407616"/>
                  <a:pt x="4247613" y="565809"/>
                  <a:pt x="4235412" y="800560"/>
                </a:cubicBezTo>
                <a:cubicBezTo>
                  <a:pt x="4223211" y="1035311"/>
                  <a:pt x="4221896" y="1132665"/>
                  <a:pt x="4235412" y="1376737"/>
                </a:cubicBezTo>
                <a:cubicBezTo>
                  <a:pt x="4248928" y="1620809"/>
                  <a:pt x="4234021" y="1846962"/>
                  <a:pt x="4235412" y="2140507"/>
                </a:cubicBezTo>
                <a:cubicBezTo>
                  <a:pt x="4236804" y="2434052"/>
                  <a:pt x="4204310" y="2698534"/>
                  <a:pt x="4235412" y="2904278"/>
                </a:cubicBezTo>
                <a:cubicBezTo>
                  <a:pt x="4266514" y="3110022"/>
                  <a:pt x="4252618" y="3298443"/>
                  <a:pt x="4235412" y="3574252"/>
                </a:cubicBezTo>
                <a:cubicBezTo>
                  <a:pt x="4218206" y="3850061"/>
                  <a:pt x="4236979" y="3820616"/>
                  <a:pt x="4235412" y="4056633"/>
                </a:cubicBezTo>
                <a:cubicBezTo>
                  <a:pt x="4233845" y="4292650"/>
                  <a:pt x="4217414" y="4254490"/>
                  <a:pt x="4235412" y="4445218"/>
                </a:cubicBezTo>
                <a:cubicBezTo>
                  <a:pt x="4253410" y="4635946"/>
                  <a:pt x="4258522" y="4804093"/>
                  <a:pt x="4235412" y="5115192"/>
                </a:cubicBezTo>
                <a:cubicBezTo>
                  <a:pt x="4212302" y="5426291"/>
                  <a:pt x="4240484" y="5394539"/>
                  <a:pt x="4235412" y="5503777"/>
                </a:cubicBezTo>
                <a:cubicBezTo>
                  <a:pt x="4230340" y="5613015"/>
                  <a:pt x="4248500" y="6117605"/>
                  <a:pt x="4235412" y="6361343"/>
                </a:cubicBezTo>
                <a:cubicBezTo>
                  <a:pt x="4222324" y="6605081"/>
                  <a:pt x="4226368" y="6702273"/>
                  <a:pt x="4235412" y="6937521"/>
                </a:cubicBezTo>
                <a:cubicBezTo>
                  <a:pt x="4244456" y="7172769"/>
                  <a:pt x="4236811" y="7549174"/>
                  <a:pt x="4235412" y="7795087"/>
                </a:cubicBezTo>
                <a:cubicBezTo>
                  <a:pt x="4234013" y="8041000"/>
                  <a:pt x="4237478" y="8117721"/>
                  <a:pt x="4235412" y="8371265"/>
                </a:cubicBezTo>
                <a:cubicBezTo>
                  <a:pt x="4233346" y="8624809"/>
                  <a:pt x="4231090" y="8749806"/>
                  <a:pt x="4235412" y="8947443"/>
                </a:cubicBezTo>
                <a:cubicBezTo>
                  <a:pt x="4239734" y="9145080"/>
                  <a:pt x="4235341" y="9431131"/>
                  <a:pt x="4235412" y="9604017"/>
                </a:cubicBezTo>
                <a:cubicBezTo>
                  <a:pt x="2936654" y="10353204"/>
                  <a:pt x="1387543" y="8886732"/>
                  <a:pt x="0" y="9604017"/>
                </a:cubicBezTo>
                <a:cubicBezTo>
                  <a:pt x="-22919" y="9223432"/>
                  <a:pt x="-4201" y="9003812"/>
                  <a:pt x="0" y="8746450"/>
                </a:cubicBezTo>
                <a:cubicBezTo>
                  <a:pt x="4201" y="8489088"/>
                  <a:pt x="-10550" y="8456687"/>
                  <a:pt x="0" y="8170273"/>
                </a:cubicBezTo>
                <a:cubicBezTo>
                  <a:pt x="10550" y="7883859"/>
                  <a:pt x="-21991" y="7896144"/>
                  <a:pt x="0" y="7687892"/>
                </a:cubicBezTo>
                <a:cubicBezTo>
                  <a:pt x="21991" y="7479640"/>
                  <a:pt x="19874" y="7159349"/>
                  <a:pt x="0" y="6924121"/>
                </a:cubicBezTo>
                <a:cubicBezTo>
                  <a:pt x="-19874" y="6688893"/>
                  <a:pt x="-17922" y="6264632"/>
                  <a:pt x="0" y="6066555"/>
                </a:cubicBezTo>
                <a:cubicBezTo>
                  <a:pt x="17922" y="5868478"/>
                  <a:pt x="8927" y="5534738"/>
                  <a:pt x="0" y="5396581"/>
                </a:cubicBezTo>
                <a:cubicBezTo>
                  <a:pt x="-8927" y="5258424"/>
                  <a:pt x="-11753" y="4731501"/>
                  <a:pt x="0" y="4539014"/>
                </a:cubicBezTo>
                <a:cubicBezTo>
                  <a:pt x="11753" y="4346527"/>
                  <a:pt x="-22165" y="4146399"/>
                  <a:pt x="0" y="3962837"/>
                </a:cubicBezTo>
                <a:cubicBezTo>
                  <a:pt x="22165" y="3779275"/>
                  <a:pt x="17562" y="3366692"/>
                  <a:pt x="0" y="3105270"/>
                </a:cubicBezTo>
                <a:cubicBezTo>
                  <a:pt x="-17562" y="2843848"/>
                  <a:pt x="674" y="2849615"/>
                  <a:pt x="0" y="2716685"/>
                </a:cubicBezTo>
                <a:cubicBezTo>
                  <a:pt x="-674" y="2583755"/>
                  <a:pt x="3288" y="2398741"/>
                  <a:pt x="0" y="2140507"/>
                </a:cubicBezTo>
                <a:cubicBezTo>
                  <a:pt x="-3288" y="1882273"/>
                  <a:pt x="-14007" y="1945538"/>
                  <a:pt x="0" y="1751923"/>
                </a:cubicBezTo>
                <a:cubicBezTo>
                  <a:pt x="14007" y="1558308"/>
                  <a:pt x="-9565" y="1301928"/>
                  <a:pt x="0" y="894356"/>
                </a:cubicBezTo>
                <a:cubicBezTo>
                  <a:pt x="9565" y="486784"/>
                  <a:pt x="-26433" y="503869"/>
                  <a:pt x="0" y="224382"/>
                </a:cubicBezTo>
                <a:close/>
              </a:path>
              <a:path w="4235412" h="9828399" stroke="0" extrusionOk="0">
                <a:moveTo>
                  <a:pt x="0" y="224382"/>
                </a:moveTo>
                <a:cubicBezTo>
                  <a:pt x="1468948" y="-476541"/>
                  <a:pt x="2618987" y="984495"/>
                  <a:pt x="4235412" y="224382"/>
                </a:cubicBezTo>
                <a:cubicBezTo>
                  <a:pt x="4226021" y="443019"/>
                  <a:pt x="4250229" y="581154"/>
                  <a:pt x="4235412" y="800560"/>
                </a:cubicBezTo>
                <a:cubicBezTo>
                  <a:pt x="4220595" y="1019966"/>
                  <a:pt x="4217204" y="1071177"/>
                  <a:pt x="4235412" y="1189144"/>
                </a:cubicBezTo>
                <a:cubicBezTo>
                  <a:pt x="4253620" y="1307111"/>
                  <a:pt x="4208714" y="1509623"/>
                  <a:pt x="4235412" y="1765322"/>
                </a:cubicBezTo>
                <a:cubicBezTo>
                  <a:pt x="4262110" y="2021021"/>
                  <a:pt x="4235458" y="2285039"/>
                  <a:pt x="4235412" y="2435296"/>
                </a:cubicBezTo>
                <a:cubicBezTo>
                  <a:pt x="4235366" y="2585553"/>
                  <a:pt x="4263931" y="3003582"/>
                  <a:pt x="4235412" y="3199066"/>
                </a:cubicBezTo>
                <a:cubicBezTo>
                  <a:pt x="4206894" y="3394550"/>
                  <a:pt x="4254333" y="3502886"/>
                  <a:pt x="4235412" y="3775244"/>
                </a:cubicBezTo>
                <a:cubicBezTo>
                  <a:pt x="4216491" y="4047602"/>
                  <a:pt x="4249556" y="4371407"/>
                  <a:pt x="4235412" y="4632810"/>
                </a:cubicBezTo>
                <a:cubicBezTo>
                  <a:pt x="4221268" y="4894213"/>
                  <a:pt x="4241166" y="5045042"/>
                  <a:pt x="4235412" y="5208988"/>
                </a:cubicBezTo>
                <a:cubicBezTo>
                  <a:pt x="4229658" y="5372934"/>
                  <a:pt x="4231512" y="5675759"/>
                  <a:pt x="4235412" y="5972758"/>
                </a:cubicBezTo>
                <a:cubicBezTo>
                  <a:pt x="4239313" y="6269757"/>
                  <a:pt x="4224025" y="6320082"/>
                  <a:pt x="4235412" y="6548936"/>
                </a:cubicBezTo>
                <a:cubicBezTo>
                  <a:pt x="4246799" y="6777790"/>
                  <a:pt x="4245346" y="7036388"/>
                  <a:pt x="4235412" y="7218910"/>
                </a:cubicBezTo>
                <a:cubicBezTo>
                  <a:pt x="4225478" y="7401432"/>
                  <a:pt x="4222405" y="7555315"/>
                  <a:pt x="4235412" y="7795087"/>
                </a:cubicBezTo>
                <a:cubicBezTo>
                  <a:pt x="4248419" y="8034859"/>
                  <a:pt x="4219614" y="8166589"/>
                  <a:pt x="4235412" y="8277469"/>
                </a:cubicBezTo>
                <a:cubicBezTo>
                  <a:pt x="4251210" y="8388349"/>
                  <a:pt x="4225044" y="9247053"/>
                  <a:pt x="4235412" y="9604017"/>
                </a:cubicBezTo>
                <a:cubicBezTo>
                  <a:pt x="2924972" y="10490309"/>
                  <a:pt x="1344511" y="9083962"/>
                  <a:pt x="0" y="9604017"/>
                </a:cubicBezTo>
                <a:cubicBezTo>
                  <a:pt x="5909" y="9413075"/>
                  <a:pt x="10076" y="9331475"/>
                  <a:pt x="0" y="9215432"/>
                </a:cubicBezTo>
                <a:cubicBezTo>
                  <a:pt x="-10076" y="9099390"/>
                  <a:pt x="-9085" y="8693903"/>
                  <a:pt x="0" y="8357865"/>
                </a:cubicBezTo>
                <a:cubicBezTo>
                  <a:pt x="9085" y="8021827"/>
                  <a:pt x="13969" y="7954689"/>
                  <a:pt x="0" y="7594095"/>
                </a:cubicBezTo>
                <a:cubicBezTo>
                  <a:pt x="-13969" y="7233501"/>
                  <a:pt x="-21993" y="7005930"/>
                  <a:pt x="0" y="6830325"/>
                </a:cubicBezTo>
                <a:cubicBezTo>
                  <a:pt x="21993" y="6654720"/>
                  <a:pt x="10923" y="6227171"/>
                  <a:pt x="0" y="6066555"/>
                </a:cubicBezTo>
                <a:cubicBezTo>
                  <a:pt x="-10923" y="5905939"/>
                  <a:pt x="-9803" y="5691896"/>
                  <a:pt x="0" y="5490377"/>
                </a:cubicBezTo>
                <a:cubicBezTo>
                  <a:pt x="9803" y="5288858"/>
                  <a:pt x="6903" y="5209027"/>
                  <a:pt x="0" y="5007996"/>
                </a:cubicBezTo>
                <a:cubicBezTo>
                  <a:pt x="-6903" y="4806965"/>
                  <a:pt x="39160" y="4474537"/>
                  <a:pt x="0" y="4150429"/>
                </a:cubicBezTo>
                <a:cubicBezTo>
                  <a:pt x="-39160" y="3826321"/>
                  <a:pt x="25006" y="3809235"/>
                  <a:pt x="0" y="3574252"/>
                </a:cubicBezTo>
                <a:cubicBezTo>
                  <a:pt x="-25006" y="3339269"/>
                  <a:pt x="1057" y="3011838"/>
                  <a:pt x="0" y="2810481"/>
                </a:cubicBezTo>
                <a:cubicBezTo>
                  <a:pt x="-1057" y="2609124"/>
                  <a:pt x="19884" y="2211572"/>
                  <a:pt x="0" y="1952915"/>
                </a:cubicBezTo>
                <a:cubicBezTo>
                  <a:pt x="-19884" y="1694258"/>
                  <a:pt x="-61" y="1731230"/>
                  <a:pt x="0" y="1564330"/>
                </a:cubicBezTo>
                <a:cubicBezTo>
                  <a:pt x="61" y="1397430"/>
                  <a:pt x="25342" y="1178814"/>
                  <a:pt x="0" y="800560"/>
                </a:cubicBezTo>
                <a:cubicBezTo>
                  <a:pt x="-25342" y="422306"/>
                  <a:pt x="22938" y="430962"/>
                  <a:pt x="0" y="224382"/>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976ED7C4-406A-4C51-A9D9-138A5E6C3191}"/>
              </a:ext>
            </a:extLst>
          </p:cNvPr>
          <p:cNvSpPr txBox="1"/>
          <p:nvPr/>
        </p:nvSpPr>
        <p:spPr>
          <a:xfrm>
            <a:off x="1854981" y="2297340"/>
            <a:ext cx="8482038" cy="3110723"/>
          </a:xfrm>
          <a:prstGeom prst="rect">
            <a:avLst/>
          </a:prstGeom>
          <a:noFill/>
        </p:spPr>
        <p:txBody>
          <a:bodyPr wrap="square">
            <a:spAutoFit/>
          </a:bodyPr>
          <a:lstStyle/>
          <a:p>
            <a:pPr algn="just">
              <a:lnSpc>
                <a:spcPct val="150000"/>
              </a:lnSpc>
            </a:pPr>
            <a:r>
              <a:rPr lang="de-DE" sz="1200" dirty="0">
                <a:ln>
                  <a:noFill/>
                </a:ln>
                <a:solidFill>
                  <a:srgbClr val="000000"/>
                </a:solidFill>
                <a:effectLst/>
                <a:latin typeface="Calibri" panose="020F0502020204030204" pitchFamily="34" charset="0"/>
                <a:ea typeface="Times New Roman" panose="02020603050405020304" pitchFamily="18" charset="0"/>
                <a:cs typeface="Arial Unicode MS"/>
              </a:rPr>
              <a:t>	</a:t>
            </a:r>
            <a:r>
              <a:rPr lang="de-DE" sz="1200" dirty="0">
                <a:ln>
                  <a:noFill/>
                </a:ln>
                <a:solidFill>
                  <a:srgbClr val="000000"/>
                </a:solidFill>
                <a:effectLst/>
                <a:latin typeface="Corbel Light" panose="020B0303020204020204" pitchFamily="34" charset="0"/>
                <a:ea typeface="Times New Roman" panose="02020603050405020304" pitchFamily="18" charset="0"/>
                <a:cs typeface="Arial Unicode MS"/>
              </a:rPr>
              <a:t>_________________________________________________</a:t>
            </a:r>
          </a:p>
          <a:p>
            <a:pPr algn="just">
              <a:lnSpc>
                <a:spcPct val="150000"/>
              </a:lnSpc>
            </a:pPr>
            <a:endParaRPr lang="de-DE" sz="1200" dirty="0">
              <a:solidFill>
                <a:srgbClr val="000000"/>
              </a:solidFill>
              <a:latin typeface="Corbel Light" panose="020B0303020204020204" pitchFamily="34" charset="0"/>
              <a:ea typeface="Times New Roman" panose="02020603050405020304" pitchFamily="18" charset="0"/>
              <a:cs typeface="Arial Unicode MS"/>
            </a:endParaRPr>
          </a:p>
          <a:p>
            <a:pPr algn="just">
              <a:lnSpc>
                <a:spcPct val="150000"/>
              </a:lnSpc>
            </a:pPr>
            <a:r>
              <a:rPr lang="de-DE" sz="1200" dirty="0" err="1">
                <a:solidFill>
                  <a:srgbClr val="000000"/>
                </a:solidFill>
                <a:latin typeface="Corbel Light" panose="020B0303020204020204" pitchFamily="34" charset="0"/>
                <a:ea typeface="Times New Roman" panose="02020603050405020304" pitchFamily="18" charset="0"/>
                <a:cs typeface="Arial Unicode MS"/>
              </a:rPr>
              <a:t>Many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of</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today's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political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problems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can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no</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longer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be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effectively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addressed</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nationally</a:t>
            </a:r>
            <a:r>
              <a:rPr lang="de-DE" sz="1200" dirty="0">
                <a:solidFill>
                  <a:srgbClr val="000000"/>
                </a:solidFill>
                <a:latin typeface="Corbel Light" panose="020B0303020204020204" pitchFamily="34" charset="0"/>
                <a:ea typeface="Times New Roman" panose="02020603050405020304" pitchFamily="18" charset="0"/>
                <a:cs typeface="Arial Unicode MS"/>
              </a:rPr>
              <a:t> - </a:t>
            </a:r>
            <a:r>
              <a:rPr lang="de-DE" sz="1200" dirty="0" err="1">
                <a:solidFill>
                  <a:srgbClr val="000000"/>
                </a:solidFill>
                <a:latin typeface="Corbel Light" panose="020B0303020204020204" pitchFamily="34" charset="0"/>
                <a:ea typeface="Times New Roman" panose="02020603050405020304" pitchFamily="18" charset="0"/>
                <a:cs typeface="Arial Unicode MS"/>
              </a:rPr>
              <a:t>this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realization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is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another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key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motivation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for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unification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process</a:t>
            </a:r>
            <a:r>
              <a:rPr lang="de-DE" sz="1200" dirty="0">
                <a:solidFill>
                  <a:srgbClr val="000000"/>
                </a:solidFill>
                <a:latin typeface="Corbel Light" panose="020B0303020204020204" pitchFamily="34" charset="0"/>
                <a:ea typeface="Times New Roman" panose="02020603050405020304" pitchFamily="18" charset="0"/>
                <a:cs typeface="Arial Unicode MS"/>
              </a:rPr>
              <a:t>. [...] </a:t>
            </a:r>
            <a:r>
              <a:rPr lang="de-DE" sz="1200" dirty="0" err="1">
                <a:solidFill>
                  <a:srgbClr val="000000"/>
                </a:solidFill>
                <a:latin typeface="Corbel Light" panose="020B0303020204020204" pitchFamily="34" charset="0"/>
                <a:ea typeface="Times New Roman" panose="02020603050405020304" pitchFamily="18" charset="0"/>
                <a:cs typeface="Arial Unicode MS"/>
              </a:rPr>
              <a:t>Combating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acid</a:t>
            </a:r>
            <a:r>
              <a:rPr lang="de-DE" sz="1200" dirty="0">
                <a:solidFill>
                  <a:srgbClr val="000000"/>
                </a:solidFill>
                <a:latin typeface="Corbel Light" panose="020B0303020204020204" pitchFamily="34" charset="0"/>
                <a:ea typeface="Times New Roman" panose="02020603050405020304" pitchFamily="18" charset="0"/>
                <a:cs typeface="Arial Unicode MS"/>
              </a:rPr>
              <a:t> rain, </a:t>
            </a:r>
            <a:r>
              <a:rPr lang="de-DE" sz="1200" dirty="0" err="1">
                <a:solidFill>
                  <a:srgbClr val="000000"/>
                </a:solidFill>
                <a:latin typeface="Corbel Light" panose="020B0303020204020204" pitchFamily="34" charset="0"/>
                <a:ea typeface="Times New Roman" panose="02020603050405020304" pitchFamily="18" charset="0"/>
                <a:cs typeface="Arial Unicode MS"/>
              </a:rPr>
              <a:t>keeping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rivers</a:t>
            </a:r>
            <a:r>
              <a:rPr lang="de-DE" sz="1200" dirty="0">
                <a:solidFill>
                  <a:srgbClr val="000000"/>
                </a:solidFill>
                <a:latin typeface="Corbel Light" panose="020B0303020204020204" pitchFamily="34" charset="0"/>
                <a:ea typeface="Times New Roman" panose="02020603050405020304" pitchFamily="18" charset="0"/>
                <a:cs typeface="Arial Unicode MS"/>
              </a:rPr>
              <a:t> clean, </a:t>
            </a:r>
            <a:r>
              <a:rPr lang="de-DE" sz="1200" dirty="0" err="1">
                <a:solidFill>
                  <a:srgbClr val="000000"/>
                </a:solidFill>
                <a:latin typeface="Corbel Light" panose="020B0303020204020204" pitchFamily="34" charset="0"/>
                <a:ea typeface="Times New Roman" panose="02020603050405020304" pitchFamily="18" charset="0"/>
                <a:cs typeface="Arial Unicode MS"/>
              </a:rPr>
              <a:t>or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preventing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disasters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that</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can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be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caused</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by</a:t>
            </a:r>
            <a:r>
              <a:rPr lang="de-DE" sz="1200" dirty="0">
                <a:solidFill>
                  <a:srgbClr val="000000"/>
                </a:solidFill>
                <a:latin typeface="Corbel Light" panose="020B0303020204020204" pitchFamily="34" charset="0"/>
                <a:ea typeface="Times New Roman" panose="02020603050405020304" pitchFamily="18" charset="0"/>
                <a:cs typeface="Arial Unicode MS"/>
              </a:rPr>
              <a:t> large-</a:t>
            </a:r>
            <a:r>
              <a:rPr lang="de-DE" sz="1200" dirty="0" err="1">
                <a:solidFill>
                  <a:srgbClr val="000000"/>
                </a:solidFill>
                <a:latin typeface="Corbel Light" panose="020B0303020204020204" pitchFamily="34" charset="0"/>
                <a:ea typeface="Times New Roman" panose="02020603050405020304" pitchFamily="18" charset="0"/>
                <a:cs typeface="Arial Unicode MS"/>
              </a:rPr>
              <a:t>scale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technical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projects</a:t>
            </a:r>
            <a:r>
              <a:rPr lang="de-DE" sz="1200" dirty="0">
                <a:solidFill>
                  <a:srgbClr val="000000"/>
                </a:solidFill>
                <a:latin typeface="Corbel Light" panose="020B0303020204020204" pitchFamily="34" charset="0"/>
                <a:ea typeface="Times New Roman" panose="02020603050405020304" pitchFamily="18" charset="0"/>
                <a:cs typeface="Arial Unicode MS"/>
              </a:rPr>
              <a:t> such </a:t>
            </a:r>
            <a:r>
              <a:rPr lang="de-DE" sz="1200" dirty="0" err="1">
                <a:solidFill>
                  <a:srgbClr val="000000"/>
                </a:solidFill>
                <a:latin typeface="Corbel Light" panose="020B0303020204020204" pitchFamily="34" charset="0"/>
                <a:ea typeface="Times New Roman" panose="02020603050405020304" pitchFamily="18" charset="0"/>
                <a:cs typeface="Arial Unicode MS"/>
              </a:rPr>
              <a:t>as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nuclear</a:t>
            </a:r>
            <a:r>
              <a:rPr lang="de-DE" sz="1200" dirty="0">
                <a:solidFill>
                  <a:srgbClr val="000000"/>
                </a:solidFill>
                <a:latin typeface="Corbel Light" panose="020B0303020204020204" pitchFamily="34" charset="0"/>
                <a:ea typeface="Times New Roman" panose="02020603050405020304" pitchFamily="18" charset="0"/>
                <a:cs typeface="Arial Unicode MS"/>
              </a:rPr>
              <a:t> power </a:t>
            </a:r>
            <a:r>
              <a:rPr lang="de-DE" sz="1200" dirty="0" err="1">
                <a:solidFill>
                  <a:srgbClr val="000000"/>
                </a:solidFill>
                <a:latin typeface="Corbel Light" panose="020B0303020204020204" pitchFamily="34" charset="0"/>
                <a:ea typeface="Times New Roman" panose="02020603050405020304" pitchFamily="18" charset="0"/>
                <a:cs typeface="Arial Unicode MS"/>
              </a:rPr>
              <a:t>plants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chemical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factories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can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only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be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done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jointly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across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borders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Vivid</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examples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of</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this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are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helpless</a:t>
            </a:r>
            <a:r>
              <a:rPr lang="de-DE" sz="1200" dirty="0">
                <a:solidFill>
                  <a:srgbClr val="000000"/>
                </a:solidFill>
                <a:latin typeface="Corbel Light" panose="020B0303020204020204" pitchFamily="34" charset="0"/>
                <a:ea typeface="Times New Roman" panose="02020603050405020304" pitchFamily="18" charset="0"/>
                <a:cs typeface="Arial Unicode MS"/>
              </a:rPr>
              <a:t> international </a:t>
            </a:r>
            <a:r>
              <a:rPr lang="de-DE" sz="1200" dirty="0" err="1">
                <a:solidFill>
                  <a:srgbClr val="000000"/>
                </a:solidFill>
                <a:latin typeface="Corbel Light" panose="020B0303020204020204" pitchFamily="34" charset="0"/>
                <a:ea typeface="Times New Roman" panose="02020603050405020304" pitchFamily="18" charset="0"/>
                <a:cs typeface="Arial Unicode MS"/>
              </a:rPr>
              <a:t>reactions</a:t>
            </a:r>
            <a:r>
              <a:rPr lang="de-DE" sz="1200" dirty="0">
                <a:solidFill>
                  <a:srgbClr val="000000"/>
                </a:solidFill>
                <a:latin typeface="Corbel Light" panose="020B0303020204020204" pitchFamily="34" charset="0"/>
                <a:ea typeface="Times New Roman" panose="02020603050405020304" pitchFamily="18" charset="0"/>
                <a:cs typeface="Arial Unicode MS"/>
              </a:rPr>
              <a:t> in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1980s </a:t>
            </a:r>
            <a:r>
              <a:rPr lang="de-DE" sz="1200" dirty="0" err="1">
                <a:solidFill>
                  <a:srgbClr val="000000"/>
                </a:solidFill>
                <a:latin typeface="Corbel Light" panose="020B0303020204020204" pitchFamily="34" charset="0"/>
                <a:ea typeface="Times New Roman" panose="02020603050405020304" pitchFamily="18" charset="0"/>
                <a:cs typeface="Arial Unicode MS"/>
              </a:rPr>
              <a:t>to</a:t>
            </a:r>
            <a:r>
              <a:rPr lang="de-DE" sz="1200" dirty="0">
                <a:solidFill>
                  <a:srgbClr val="000000"/>
                </a:solidFill>
                <a:latin typeface="Corbel Light" panose="020B0303020204020204" pitchFamily="34" charset="0"/>
                <a:ea typeface="Times New Roman" panose="02020603050405020304" pitchFamily="18" charset="0"/>
                <a:cs typeface="Arial Unicode MS"/>
              </a:rPr>
              <a:t> environmental </a:t>
            </a:r>
            <a:r>
              <a:rPr lang="de-DE" sz="1200" dirty="0" err="1">
                <a:solidFill>
                  <a:srgbClr val="000000"/>
                </a:solidFill>
                <a:latin typeface="Corbel Light" panose="020B0303020204020204" pitchFamily="34" charset="0"/>
                <a:ea typeface="Times New Roman" panose="02020603050405020304" pitchFamily="18" charset="0"/>
                <a:cs typeface="Arial Unicode MS"/>
              </a:rPr>
              <a:t>disasters</a:t>
            </a:r>
            <a:r>
              <a:rPr lang="de-DE" sz="1200" dirty="0">
                <a:solidFill>
                  <a:srgbClr val="000000"/>
                </a:solidFill>
                <a:latin typeface="Corbel Light" panose="020B0303020204020204" pitchFamily="34" charset="0"/>
                <a:ea typeface="Times New Roman" panose="02020603050405020304" pitchFamily="18" charset="0"/>
                <a:cs typeface="Arial Unicode MS"/>
              </a:rPr>
              <a:t> such </a:t>
            </a:r>
            <a:r>
              <a:rPr lang="de-DE" sz="1200" dirty="0" err="1">
                <a:solidFill>
                  <a:srgbClr val="000000"/>
                </a:solidFill>
                <a:latin typeface="Corbel Light" panose="020B0303020204020204" pitchFamily="34" charset="0"/>
                <a:ea typeface="Times New Roman" panose="02020603050405020304" pitchFamily="18" charset="0"/>
                <a:cs typeface="Arial Unicode MS"/>
              </a:rPr>
              <a:t>as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reactor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accident</a:t>
            </a:r>
            <a:r>
              <a:rPr lang="de-DE" sz="1200" dirty="0">
                <a:solidFill>
                  <a:srgbClr val="000000"/>
                </a:solidFill>
                <a:latin typeface="Corbel Light" panose="020B0303020204020204" pitchFamily="34" charset="0"/>
                <a:ea typeface="Times New Roman" panose="02020603050405020304" pitchFamily="18" charset="0"/>
                <a:cs typeface="Arial Unicode MS"/>
              </a:rPr>
              <a:t> in </a:t>
            </a:r>
            <a:r>
              <a:rPr lang="de-DE" sz="1200" dirty="0" err="1">
                <a:solidFill>
                  <a:srgbClr val="000000"/>
                </a:solidFill>
                <a:latin typeface="Corbel Light" panose="020B0303020204020204" pitchFamily="34" charset="0"/>
                <a:ea typeface="Times New Roman" panose="02020603050405020304" pitchFamily="18" charset="0"/>
                <a:cs typeface="Arial Unicode MS"/>
              </a:rPr>
              <a:t>Chernobyl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Rhine </a:t>
            </a:r>
            <a:r>
              <a:rPr lang="de-DE" sz="1200" dirty="0" err="1">
                <a:solidFill>
                  <a:srgbClr val="000000"/>
                </a:solidFill>
                <a:latin typeface="Corbel Light" panose="020B0303020204020204" pitchFamily="34" charset="0"/>
                <a:ea typeface="Times New Roman" panose="02020603050405020304" pitchFamily="18" charset="0"/>
                <a:cs typeface="Arial Unicode MS"/>
              </a:rPr>
              <a:t>contamination</a:t>
            </a:r>
            <a:r>
              <a:rPr lang="de-DE" sz="1200" dirty="0">
                <a:solidFill>
                  <a:srgbClr val="000000"/>
                </a:solidFill>
                <a:latin typeface="Corbel Light" panose="020B0303020204020204" pitchFamily="34" charset="0"/>
                <a:ea typeface="Times New Roman" panose="02020603050405020304" pitchFamily="18" charset="0"/>
                <a:cs typeface="Arial Unicode MS"/>
              </a:rPr>
              <a:t> after an </a:t>
            </a:r>
            <a:r>
              <a:rPr lang="de-DE" sz="1200" dirty="0" err="1">
                <a:solidFill>
                  <a:srgbClr val="000000"/>
                </a:solidFill>
                <a:latin typeface="Corbel Light" panose="020B0303020204020204" pitchFamily="34" charset="0"/>
                <a:ea typeface="Times New Roman" panose="02020603050405020304" pitchFamily="18" charset="0"/>
                <a:cs typeface="Arial Unicode MS"/>
              </a:rPr>
              <a:t>industrial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accident</a:t>
            </a:r>
            <a:r>
              <a:rPr lang="de-DE" sz="1200" dirty="0">
                <a:solidFill>
                  <a:srgbClr val="000000"/>
                </a:solidFill>
                <a:latin typeface="Corbel Light" panose="020B0303020204020204" pitchFamily="34" charset="0"/>
                <a:ea typeface="Times New Roman" panose="02020603050405020304" pitchFamily="18" charset="0"/>
                <a:cs typeface="Arial Unicode MS"/>
              </a:rPr>
              <a:t>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chemical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company</a:t>
            </a:r>
            <a:r>
              <a:rPr lang="de-DE" sz="1200" dirty="0">
                <a:solidFill>
                  <a:srgbClr val="000000"/>
                </a:solidFill>
                <a:latin typeface="Corbel Light" panose="020B0303020204020204" pitchFamily="34" charset="0"/>
                <a:ea typeface="Times New Roman" panose="02020603050405020304" pitchFamily="18" charset="0"/>
                <a:cs typeface="Arial Unicode MS"/>
              </a:rPr>
              <a:t> Sandoz in Basel (</a:t>
            </a:r>
            <a:r>
              <a:rPr lang="de-DE" sz="1200" dirty="0" err="1">
                <a:solidFill>
                  <a:srgbClr val="000000"/>
                </a:solidFill>
                <a:latin typeface="Corbel Light" panose="020B0303020204020204" pitchFamily="34" charset="0"/>
                <a:ea typeface="Times New Roman" panose="02020603050405020304" pitchFamily="18" charset="0"/>
                <a:cs typeface="Arial Unicode MS"/>
              </a:rPr>
              <a:t>both</a:t>
            </a:r>
            <a:r>
              <a:rPr lang="de-DE" sz="1200" dirty="0">
                <a:solidFill>
                  <a:srgbClr val="000000"/>
                </a:solidFill>
                <a:latin typeface="Corbel Light" panose="020B0303020204020204" pitchFamily="34" charset="0"/>
                <a:ea typeface="Times New Roman" panose="02020603050405020304" pitchFamily="18" charset="0"/>
                <a:cs typeface="Arial Unicode MS"/>
              </a:rPr>
              <a:t> in 1986), </a:t>
            </a:r>
            <a:r>
              <a:rPr lang="de-DE" sz="1200" dirty="0" err="1">
                <a:solidFill>
                  <a:srgbClr val="000000"/>
                </a:solidFill>
                <a:latin typeface="Corbel Light" panose="020B0303020204020204" pitchFamily="34" charset="0"/>
                <a:ea typeface="Times New Roman" panose="02020603050405020304" pitchFamily="18" charset="0"/>
                <a:cs typeface="Arial Unicode MS"/>
              </a:rPr>
              <a:t>or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tanker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accident</a:t>
            </a:r>
            <a:r>
              <a:rPr lang="de-DE" sz="1200" dirty="0">
                <a:solidFill>
                  <a:srgbClr val="000000"/>
                </a:solidFill>
                <a:latin typeface="Corbel Light" panose="020B0303020204020204" pitchFamily="34" charset="0"/>
                <a:ea typeface="Times New Roman" panose="02020603050405020304" pitchFamily="18" charset="0"/>
                <a:cs typeface="Arial Unicode MS"/>
              </a:rPr>
              <a:t> off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Spanish</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Atlantic</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coast</a:t>
            </a:r>
            <a:r>
              <a:rPr lang="de-DE" sz="1200" dirty="0">
                <a:solidFill>
                  <a:srgbClr val="000000"/>
                </a:solidFill>
                <a:latin typeface="Corbel Light" panose="020B0303020204020204" pitchFamily="34" charset="0"/>
                <a:ea typeface="Times New Roman" panose="02020603050405020304" pitchFamily="18" charset="0"/>
                <a:cs typeface="Arial Unicode MS"/>
              </a:rPr>
              <a:t> in 2002 [...] In </a:t>
            </a:r>
            <a:r>
              <a:rPr lang="de-DE" sz="1200" dirty="0" err="1">
                <a:solidFill>
                  <a:srgbClr val="000000"/>
                </a:solidFill>
                <a:latin typeface="Corbel Light" panose="020B0303020204020204" pitchFamily="34" charset="0"/>
                <a:ea typeface="Times New Roman" panose="02020603050405020304" pitchFamily="18" charset="0"/>
                <a:cs typeface="Arial Unicode MS"/>
              </a:rPr>
              <a:t>other</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areas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too</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coordinated</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action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within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EU </a:t>
            </a:r>
            <a:r>
              <a:rPr lang="de-DE" sz="1200" dirty="0" err="1">
                <a:solidFill>
                  <a:srgbClr val="000000"/>
                </a:solidFill>
                <a:latin typeface="Corbel Light" panose="020B0303020204020204" pitchFamily="34" charset="0"/>
                <a:ea typeface="Times New Roman" panose="02020603050405020304" pitchFamily="18" charset="0"/>
                <a:cs typeface="Arial Unicode MS"/>
              </a:rPr>
              <a:t>framework</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is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becoming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increasingly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necessary</a:t>
            </a:r>
            <a:r>
              <a:rPr lang="de-DE" sz="1200" dirty="0">
                <a:solidFill>
                  <a:srgbClr val="000000"/>
                </a:solidFill>
                <a:latin typeface="Corbel Light" panose="020B0303020204020204" pitchFamily="34" charset="0"/>
                <a:ea typeface="Times New Roman" panose="02020603050405020304" pitchFamily="18" charset="0"/>
                <a:cs typeface="Arial Unicode MS"/>
              </a:rPr>
              <a:t>. This </a:t>
            </a:r>
            <a:r>
              <a:rPr lang="de-DE" sz="1200" dirty="0" err="1">
                <a:solidFill>
                  <a:srgbClr val="000000"/>
                </a:solidFill>
                <a:latin typeface="Corbel Light" panose="020B0303020204020204" pitchFamily="34" charset="0"/>
                <a:ea typeface="Times New Roman" panose="02020603050405020304" pitchFamily="18" charset="0"/>
                <a:cs typeface="Arial Unicode MS"/>
              </a:rPr>
              <a:t>concerns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fight</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against</a:t>
            </a:r>
            <a:r>
              <a:rPr lang="de-DE" sz="1200" dirty="0">
                <a:solidFill>
                  <a:srgbClr val="000000"/>
                </a:solidFill>
                <a:latin typeface="Corbel Light" panose="020B0303020204020204" pitchFamily="34" charset="0"/>
                <a:ea typeface="Times New Roman" panose="02020603050405020304" pitchFamily="18" charset="0"/>
                <a:cs typeface="Arial Unicode MS"/>
              </a:rPr>
              <a:t> international </a:t>
            </a:r>
            <a:r>
              <a:rPr lang="de-DE" sz="1200" dirty="0" err="1">
                <a:solidFill>
                  <a:srgbClr val="000000"/>
                </a:solidFill>
                <a:latin typeface="Corbel Light" panose="020B0303020204020204" pitchFamily="34" charset="0"/>
                <a:ea typeface="Times New Roman" panose="02020603050405020304" pitchFamily="18" charset="0"/>
                <a:cs typeface="Arial Unicode MS"/>
              </a:rPr>
              <a:t>terrorism</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drug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smuggling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and</a:t>
            </a:r>
            <a:r>
              <a:rPr lang="de-DE" sz="1200" dirty="0">
                <a:solidFill>
                  <a:srgbClr val="000000"/>
                </a:solidFill>
                <a:latin typeface="Corbel Light" panose="020B0303020204020204" pitchFamily="34" charset="0"/>
                <a:ea typeface="Times New Roman" panose="02020603050405020304" pitchFamily="18" charset="0"/>
                <a:cs typeface="Arial Unicode MS"/>
              </a:rPr>
              <a:t> international </a:t>
            </a:r>
            <a:r>
              <a:rPr lang="de-DE" sz="1200" dirty="0" err="1">
                <a:solidFill>
                  <a:srgbClr val="000000"/>
                </a:solidFill>
                <a:latin typeface="Corbel Light" panose="020B0303020204020204" pitchFamily="34" charset="0"/>
                <a:ea typeface="Times New Roman" panose="02020603050405020304" pitchFamily="18" charset="0"/>
                <a:cs typeface="Arial Unicode MS"/>
              </a:rPr>
              <a:t>money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laundering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well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stimulation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of</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economy</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creation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of</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new</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jobs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long</a:t>
            </a:r>
            <a:r>
              <a:rPr lang="de-DE" sz="1200" dirty="0">
                <a:solidFill>
                  <a:srgbClr val="000000"/>
                </a:solidFill>
                <a:latin typeface="Corbel Light" panose="020B0303020204020204" pitchFamily="34" charset="0"/>
                <a:ea typeface="Times New Roman" panose="02020603050405020304" pitchFamily="18" charset="0"/>
                <a:cs typeface="Arial Unicode MS"/>
              </a:rPr>
              <a:t>-term </a:t>
            </a:r>
            <a:r>
              <a:rPr lang="de-DE" sz="1200" dirty="0" err="1">
                <a:solidFill>
                  <a:srgbClr val="000000"/>
                </a:solidFill>
                <a:latin typeface="Corbel Light" panose="020B0303020204020204" pitchFamily="34" charset="0"/>
                <a:ea typeface="Times New Roman" panose="02020603050405020304" pitchFamily="18" charset="0"/>
                <a:cs typeface="Arial Unicode MS"/>
              </a:rPr>
              <a:t>safeguarding</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of</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natural</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resources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and</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elimination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of</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the</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causes</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of</a:t>
            </a:r>
            <a:r>
              <a:rPr lang="de-DE" sz="1200" dirty="0">
                <a:solidFill>
                  <a:srgbClr val="000000"/>
                </a:solidFill>
                <a:latin typeface="Corbel Light" panose="020B0303020204020204" pitchFamily="34" charset="0"/>
                <a:ea typeface="Times New Roman" panose="02020603050405020304" pitchFamily="18" charset="0"/>
                <a:cs typeface="Arial Unicode MS"/>
              </a:rPr>
              <a:t> global </a:t>
            </a:r>
            <a:r>
              <a:rPr lang="de-DE" sz="1200" dirty="0" err="1">
                <a:solidFill>
                  <a:srgbClr val="000000"/>
                </a:solidFill>
                <a:latin typeface="Corbel Light" panose="020B0303020204020204" pitchFamily="34" charset="0"/>
                <a:ea typeface="Times New Roman" panose="02020603050405020304" pitchFamily="18" charset="0"/>
                <a:cs typeface="Arial Unicode MS"/>
              </a:rPr>
              <a:t>migration</a:t>
            </a:r>
            <a:r>
              <a:rPr lang="de-DE" sz="1200" dirty="0">
                <a:solidFill>
                  <a:srgbClr val="000000"/>
                </a:solidFill>
                <a:latin typeface="Corbel Light" panose="020B0303020204020204" pitchFamily="34" charset="0"/>
                <a:ea typeface="Times New Roman" panose="02020603050405020304" pitchFamily="18" charset="0"/>
                <a:cs typeface="Arial Unicode MS"/>
              </a:rPr>
              <a:t> </a:t>
            </a:r>
            <a:r>
              <a:rPr lang="de-DE" sz="1200" dirty="0" err="1">
                <a:solidFill>
                  <a:srgbClr val="000000"/>
                </a:solidFill>
                <a:latin typeface="Corbel Light" panose="020B0303020204020204" pitchFamily="34" charset="0"/>
                <a:ea typeface="Times New Roman" panose="02020603050405020304" pitchFamily="18" charset="0"/>
                <a:cs typeface="Arial Unicode MS"/>
              </a:rPr>
              <a:t>flows</a:t>
            </a:r>
            <a:r>
              <a:rPr lang="de-DE" sz="1200" dirty="0">
                <a:solidFill>
                  <a:srgbClr val="000000"/>
                </a:solidFill>
                <a:latin typeface="Corbel Light" panose="020B0303020204020204" pitchFamily="34" charset="0"/>
                <a:ea typeface="Times New Roman" panose="02020603050405020304" pitchFamily="18" charset="0"/>
                <a:cs typeface="Arial Unicode MS"/>
              </a:rPr>
              <a:t>.</a:t>
            </a:r>
            <a:endParaRPr lang="de-DE" sz="1200" dirty="0">
              <a:ln>
                <a:noFill/>
              </a:ln>
              <a:solidFill>
                <a:srgbClr val="000000"/>
              </a:solidFill>
              <a:effectLst/>
              <a:latin typeface="Corbel Light" panose="020B0303020204020204" pitchFamily="34" charset="0"/>
              <a:ea typeface="Times New Roman" panose="02020603050405020304" pitchFamily="18" charset="0"/>
              <a:cs typeface="Arial Unicode MS"/>
            </a:endParaRPr>
          </a:p>
        </p:txBody>
      </p:sp>
      <p:pic>
        <p:nvPicPr>
          <p:cNvPr id="8" name="Grafik 7" descr="Skizze mit einfarbiger Füllung">
            <a:extLst>
              <a:ext uri="{FF2B5EF4-FFF2-40B4-BE49-F238E27FC236}">
                <a16:creationId xmlns:a16="http://schemas.microsoft.com/office/drawing/2014/main" id="{DD69DF40-C5C2-4106-AF83-2E13208D15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2182735" y="2177595"/>
            <a:ext cx="436667" cy="436667"/>
          </a:xfrm>
          <a:prstGeom prst="rect">
            <a:avLst/>
          </a:prstGeom>
        </p:spPr>
      </p:pic>
    </p:spTree>
    <p:extLst>
      <p:ext uri="{BB962C8B-B14F-4D97-AF65-F5344CB8AC3E}">
        <p14:creationId xmlns:p14="http://schemas.microsoft.com/office/powerpoint/2010/main" val="3696193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DB09BFE-2A0A-5040-A1B0-81AFC3027527}"/>
              </a:ext>
            </a:extLst>
          </p:cNvPr>
          <p:cNvSpPr>
            <a:spLocks noGrp="1"/>
          </p:cNvSpPr>
          <p:nvPr>
            <p:ph idx="1"/>
          </p:nvPr>
        </p:nvSpPr>
        <p:spPr>
          <a:xfrm>
            <a:off x="838200" y="1053882"/>
            <a:ext cx="10515600" cy="3973484"/>
          </a:xfrm>
        </p:spPr>
        <p:txBody>
          <a:bodyPr>
            <a:normAutofit/>
          </a:bodyPr>
          <a:lstStyle/>
          <a:p>
            <a:pPr marL="0" indent="0">
              <a:lnSpc>
                <a:spcPct val="150000"/>
              </a:lnSpc>
              <a:spcBef>
                <a:spcPts val="0"/>
              </a:spcBef>
              <a:spcAft>
                <a:spcPts val="1200"/>
              </a:spcAft>
              <a:buNone/>
            </a:pPr>
            <a:r>
              <a:rPr lang="de-DE" b="1" dirty="0">
                <a:latin typeface="+mj-lt"/>
                <a:cs typeface="Times New Roman" panose="02020603050405020304" pitchFamily="18" charset="0"/>
              </a:rPr>
              <a:t>2. Basics: (M6) </a:t>
            </a:r>
            <a:endParaRPr lang="de-DE" dirty="0"/>
          </a:p>
        </p:txBody>
      </p:sp>
      <p:pic>
        <p:nvPicPr>
          <p:cNvPr id="5" name="Grafik 4">
            <a:extLst>
              <a:ext uri="{FF2B5EF4-FFF2-40B4-BE49-F238E27FC236}">
                <a16:creationId xmlns:a16="http://schemas.microsoft.com/office/drawing/2014/main" id="{C8964D01-CF25-45DE-8662-D4A377FE1C87}"/>
              </a:ext>
            </a:extLst>
          </p:cNvPr>
          <p:cNvPicPr>
            <a:picLocks noChangeAspect="1"/>
          </p:cNvPicPr>
          <p:nvPr/>
        </p:nvPicPr>
        <p:blipFill>
          <a:blip r:embed="rId2"/>
          <a:stretch>
            <a:fillRect/>
          </a:stretch>
        </p:blipFill>
        <p:spPr>
          <a:xfrm>
            <a:off x="605768" y="449977"/>
            <a:ext cx="1336586" cy="568049"/>
          </a:xfrm>
          <a:prstGeom prst="rect">
            <a:avLst/>
          </a:prstGeom>
          <a:ln>
            <a:noFill/>
            <a:prstDash val="solid"/>
          </a:ln>
        </p:spPr>
      </p:pic>
      <p:cxnSp>
        <p:nvCxnSpPr>
          <p:cNvPr id="6" name="Gerader Verbinder 5">
            <a:extLst>
              <a:ext uri="{FF2B5EF4-FFF2-40B4-BE49-F238E27FC236}">
                <a16:creationId xmlns:a16="http://schemas.microsoft.com/office/drawing/2014/main" id="{C15040A9-531F-4705-AF67-6897EFD18839}"/>
              </a:ext>
            </a:extLst>
          </p:cNvPr>
          <p:cNvCxnSpPr>
            <a:cxnSpLocks/>
          </p:cNvCxnSpPr>
          <p:nvPr/>
        </p:nvCxnSpPr>
        <p:spPr>
          <a:xfrm>
            <a:off x="2139576" y="457363"/>
            <a:ext cx="0" cy="596519"/>
          </a:xfrm>
          <a:prstGeom prst="line">
            <a:avLst/>
          </a:prstGeom>
          <a:ln w="12700">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4" name="Welle 3">
            <a:extLst>
              <a:ext uri="{FF2B5EF4-FFF2-40B4-BE49-F238E27FC236}">
                <a16:creationId xmlns:a16="http://schemas.microsoft.com/office/drawing/2014/main" id="{1E3EC39C-9AA7-44A8-9845-4153D492D600}"/>
              </a:ext>
            </a:extLst>
          </p:cNvPr>
          <p:cNvSpPr/>
          <p:nvPr/>
        </p:nvSpPr>
        <p:spPr>
          <a:xfrm rot="16200000">
            <a:off x="3884800" y="-810620"/>
            <a:ext cx="4235412" cy="9828399"/>
          </a:xfrm>
          <a:custGeom>
            <a:avLst/>
            <a:gdLst>
              <a:gd name="connsiteX0" fmla="*/ 0 w 4235412"/>
              <a:gd name="connsiteY0" fmla="*/ 224382 h 9828399"/>
              <a:gd name="connsiteX1" fmla="*/ 4235412 w 4235412"/>
              <a:gd name="connsiteY1" fmla="*/ 224382 h 9828399"/>
              <a:gd name="connsiteX2" fmla="*/ 4235412 w 4235412"/>
              <a:gd name="connsiteY2" fmla="*/ 800560 h 9828399"/>
              <a:gd name="connsiteX3" fmla="*/ 4235412 w 4235412"/>
              <a:gd name="connsiteY3" fmla="*/ 1376737 h 9828399"/>
              <a:gd name="connsiteX4" fmla="*/ 4235412 w 4235412"/>
              <a:gd name="connsiteY4" fmla="*/ 2140507 h 9828399"/>
              <a:gd name="connsiteX5" fmla="*/ 4235412 w 4235412"/>
              <a:gd name="connsiteY5" fmla="*/ 2904278 h 9828399"/>
              <a:gd name="connsiteX6" fmla="*/ 4235412 w 4235412"/>
              <a:gd name="connsiteY6" fmla="*/ 3574252 h 9828399"/>
              <a:gd name="connsiteX7" fmla="*/ 4235412 w 4235412"/>
              <a:gd name="connsiteY7" fmla="*/ 4056633 h 9828399"/>
              <a:gd name="connsiteX8" fmla="*/ 4235412 w 4235412"/>
              <a:gd name="connsiteY8" fmla="*/ 4445218 h 9828399"/>
              <a:gd name="connsiteX9" fmla="*/ 4235412 w 4235412"/>
              <a:gd name="connsiteY9" fmla="*/ 5115192 h 9828399"/>
              <a:gd name="connsiteX10" fmla="*/ 4235412 w 4235412"/>
              <a:gd name="connsiteY10" fmla="*/ 5503777 h 9828399"/>
              <a:gd name="connsiteX11" fmla="*/ 4235412 w 4235412"/>
              <a:gd name="connsiteY11" fmla="*/ 6361343 h 9828399"/>
              <a:gd name="connsiteX12" fmla="*/ 4235412 w 4235412"/>
              <a:gd name="connsiteY12" fmla="*/ 6937521 h 9828399"/>
              <a:gd name="connsiteX13" fmla="*/ 4235412 w 4235412"/>
              <a:gd name="connsiteY13" fmla="*/ 7795087 h 9828399"/>
              <a:gd name="connsiteX14" fmla="*/ 4235412 w 4235412"/>
              <a:gd name="connsiteY14" fmla="*/ 8371265 h 9828399"/>
              <a:gd name="connsiteX15" fmla="*/ 4235412 w 4235412"/>
              <a:gd name="connsiteY15" fmla="*/ 8947443 h 9828399"/>
              <a:gd name="connsiteX16" fmla="*/ 4235412 w 4235412"/>
              <a:gd name="connsiteY16" fmla="*/ 9604017 h 9828399"/>
              <a:gd name="connsiteX17" fmla="*/ 0 w 4235412"/>
              <a:gd name="connsiteY17" fmla="*/ 9604017 h 9828399"/>
              <a:gd name="connsiteX18" fmla="*/ 0 w 4235412"/>
              <a:gd name="connsiteY18" fmla="*/ 8746450 h 9828399"/>
              <a:gd name="connsiteX19" fmla="*/ 0 w 4235412"/>
              <a:gd name="connsiteY19" fmla="*/ 8170273 h 9828399"/>
              <a:gd name="connsiteX20" fmla="*/ 0 w 4235412"/>
              <a:gd name="connsiteY20" fmla="*/ 7687892 h 9828399"/>
              <a:gd name="connsiteX21" fmla="*/ 0 w 4235412"/>
              <a:gd name="connsiteY21" fmla="*/ 6924121 h 9828399"/>
              <a:gd name="connsiteX22" fmla="*/ 0 w 4235412"/>
              <a:gd name="connsiteY22" fmla="*/ 6066555 h 9828399"/>
              <a:gd name="connsiteX23" fmla="*/ 0 w 4235412"/>
              <a:gd name="connsiteY23" fmla="*/ 5396581 h 9828399"/>
              <a:gd name="connsiteX24" fmla="*/ 0 w 4235412"/>
              <a:gd name="connsiteY24" fmla="*/ 4539014 h 9828399"/>
              <a:gd name="connsiteX25" fmla="*/ 0 w 4235412"/>
              <a:gd name="connsiteY25" fmla="*/ 3962837 h 9828399"/>
              <a:gd name="connsiteX26" fmla="*/ 0 w 4235412"/>
              <a:gd name="connsiteY26" fmla="*/ 3105270 h 9828399"/>
              <a:gd name="connsiteX27" fmla="*/ 0 w 4235412"/>
              <a:gd name="connsiteY27" fmla="*/ 2716685 h 9828399"/>
              <a:gd name="connsiteX28" fmla="*/ 0 w 4235412"/>
              <a:gd name="connsiteY28" fmla="*/ 2140507 h 9828399"/>
              <a:gd name="connsiteX29" fmla="*/ 0 w 4235412"/>
              <a:gd name="connsiteY29" fmla="*/ 1751923 h 9828399"/>
              <a:gd name="connsiteX30" fmla="*/ 0 w 4235412"/>
              <a:gd name="connsiteY30" fmla="*/ 894356 h 9828399"/>
              <a:gd name="connsiteX31" fmla="*/ 0 w 4235412"/>
              <a:gd name="connsiteY31" fmla="*/ 224382 h 982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35412" h="9828399" fill="none" extrusionOk="0">
                <a:moveTo>
                  <a:pt x="0" y="224382"/>
                </a:moveTo>
                <a:cubicBezTo>
                  <a:pt x="1201355" y="-540860"/>
                  <a:pt x="2870703" y="1133481"/>
                  <a:pt x="4235412" y="224382"/>
                </a:cubicBezTo>
                <a:cubicBezTo>
                  <a:pt x="4238528" y="407616"/>
                  <a:pt x="4247613" y="565809"/>
                  <a:pt x="4235412" y="800560"/>
                </a:cubicBezTo>
                <a:cubicBezTo>
                  <a:pt x="4223211" y="1035311"/>
                  <a:pt x="4221896" y="1132665"/>
                  <a:pt x="4235412" y="1376737"/>
                </a:cubicBezTo>
                <a:cubicBezTo>
                  <a:pt x="4248928" y="1620809"/>
                  <a:pt x="4234021" y="1846962"/>
                  <a:pt x="4235412" y="2140507"/>
                </a:cubicBezTo>
                <a:cubicBezTo>
                  <a:pt x="4236804" y="2434052"/>
                  <a:pt x="4204310" y="2698534"/>
                  <a:pt x="4235412" y="2904278"/>
                </a:cubicBezTo>
                <a:cubicBezTo>
                  <a:pt x="4266514" y="3110022"/>
                  <a:pt x="4252618" y="3298443"/>
                  <a:pt x="4235412" y="3574252"/>
                </a:cubicBezTo>
                <a:cubicBezTo>
                  <a:pt x="4218206" y="3850061"/>
                  <a:pt x="4236979" y="3820616"/>
                  <a:pt x="4235412" y="4056633"/>
                </a:cubicBezTo>
                <a:cubicBezTo>
                  <a:pt x="4233845" y="4292650"/>
                  <a:pt x="4217414" y="4254490"/>
                  <a:pt x="4235412" y="4445218"/>
                </a:cubicBezTo>
                <a:cubicBezTo>
                  <a:pt x="4253410" y="4635946"/>
                  <a:pt x="4258522" y="4804093"/>
                  <a:pt x="4235412" y="5115192"/>
                </a:cubicBezTo>
                <a:cubicBezTo>
                  <a:pt x="4212302" y="5426291"/>
                  <a:pt x="4240484" y="5394539"/>
                  <a:pt x="4235412" y="5503777"/>
                </a:cubicBezTo>
                <a:cubicBezTo>
                  <a:pt x="4230340" y="5613015"/>
                  <a:pt x="4248500" y="6117605"/>
                  <a:pt x="4235412" y="6361343"/>
                </a:cubicBezTo>
                <a:cubicBezTo>
                  <a:pt x="4222324" y="6605081"/>
                  <a:pt x="4226368" y="6702273"/>
                  <a:pt x="4235412" y="6937521"/>
                </a:cubicBezTo>
                <a:cubicBezTo>
                  <a:pt x="4244456" y="7172769"/>
                  <a:pt x="4236811" y="7549174"/>
                  <a:pt x="4235412" y="7795087"/>
                </a:cubicBezTo>
                <a:cubicBezTo>
                  <a:pt x="4234013" y="8041000"/>
                  <a:pt x="4237478" y="8117721"/>
                  <a:pt x="4235412" y="8371265"/>
                </a:cubicBezTo>
                <a:cubicBezTo>
                  <a:pt x="4233346" y="8624809"/>
                  <a:pt x="4231090" y="8749806"/>
                  <a:pt x="4235412" y="8947443"/>
                </a:cubicBezTo>
                <a:cubicBezTo>
                  <a:pt x="4239734" y="9145080"/>
                  <a:pt x="4235341" y="9431131"/>
                  <a:pt x="4235412" y="9604017"/>
                </a:cubicBezTo>
                <a:cubicBezTo>
                  <a:pt x="2936654" y="10353204"/>
                  <a:pt x="1387543" y="8886732"/>
                  <a:pt x="0" y="9604017"/>
                </a:cubicBezTo>
                <a:cubicBezTo>
                  <a:pt x="-22919" y="9223432"/>
                  <a:pt x="-4201" y="9003812"/>
                  <a:pt x="0" y="8746450"/>
                </a:cubicBezTo>
                <a:cubicBezTo>
                  <a:pt x="4201" y="8489088"/>
                  <a:pt x="-10550" y="8456687"/>
                  <a:pt x="0" y="8170273"/>
                </a:cubicBezTo>
                <a:cubicBezTo>
                  <a:pt x="10550" y="7883859"/>
                  <a:pt x="-21991" y="7896144"/>
                  <a:pt x="0" y="7687892"/>
                </a:cubicBezTo>
                <a:cubicBezTo>
                  <a:pt x="21991" y="7479640"/>
                  <a:pt x="19874" y="7159349"/>
                  <a:pt x="0" y="6924121"/>
                </a:cubicBezTo>
                <a:cubicBezTo>
                  <a:pt x="-19874" y="6688893"/>
                  <a:pt x="-17922" y="6264632"/>
                  <a:pt x="0" y="6066555"/>
                </a:cubicBezTo>
                <a:cubicBezTo>
                  <a:pt x="17922" y="5868478"/>
                  <a:pt x="8927" y="5534738"/>
                  <a:pt x="0" y="5396581"/>
                </a:cubicBezTo>
                <a:cubicBezTo>
                  <a:pt x="-8927" y="5258424"/>
                  <a:pt x="-11753" y="4731501"/>
                  <a:pt x="0" y="4539014"/>
                </a:cubicBezTo>
                <a:cubicBezTo>
                  <a:pt x="11753" y="4346527"/>
                  <a:pt x="-22165" y="4146399"/>
                  <a:pt x="0" y="3962837"/>
                </a:cubicBezTo>
                <a:cubicBezTo>
                  <a:pt x="22165" y="3779275"/>
                  <a:pt x="17562" y="3366692"/>
                  <a:pt x="0" y="3105270"/>
                </a:cubicBezTo>
                <a:cubicBezTo>
                  <a:pt x="-17562" y="2843848"/>
                  <a:pt x="674" y="2849615"/>
                  <a:pt x="0" y="2716685"/>
                </a:cubicBezTo>
                <a:cubicBezTo>
                  <a:pt x="-674" y="2583755"/>
                  <a:pt x="3288" y="2398741"/>
                  <a:pt x="0" y="2140507"/>
                </a:cubicBezTo>
                <a:cubicBezTo>
                  <a:pt x="-3288" y="1882273"/>
                  <a:pt x="-14007" y="1945538"/>
                  <a:pt x="0" y="1751923"/>
                </a:cubicBezTo>
                <a:cubicBezTo>
                  <a:pt x="14007" y="1558308"/>
                  <a:pt x="-9565" y="1301928"/>
                  <a:pt x="0" y="894356"/>
                </a:cubicBezTo>
                <a:cubicBezTo>
                  <a:pt x="9565" y="486784"/>
                  <a:pt x="-26433" y="503869"/>
                  <a:pt x="0" y="224382"/>
                </a:cubicBezTo>
                <a:close/>
              </a:path>
              <a:path w="4235412" h="9828399" stroke="0" extrusionOk="0">
                <a:moveTo>
                  <a:pt x="0" y="224382"/>
                </a:moveTo>
                <a:cubicBezTo>
                  <a:pt x="1468948" y="-476541"/>
                  <a:pt x="2618987" y="984495"/>
                  <a:pt x="4235412" y="224382"/>
                </a:cubicBezTo>
                <a:cubicBezTo>
                  <a:pt x="4226021" y="443019"/>
                  <a:pt x="4250229" y="581154"/>
                  <a:pt x="4235412" y="800560"/>
                </a:cubicBezTo>
                <a:cubicBezTo>
                  <a:pt x="4220595" y="1019966"/>
                  <a:pt x="4217204" y="1071177"/>
                  <a:pt x="4235412" y="1189144"/>
                </a:cubicBezTo>
                <a:cubicBezTo>
                  <a:pt x="4253620" y="1307111"/>
                  <a:pt x="4208714" y="1509623"/>
                  <a:pt x="4235412" y="1765322"/>
                </a:cubicBezTo>
                <a:cubicBezTo>
                  <a:pt x="4262110" y="2021021"/>
                  <a:pt x="4235458" y="2285039"/>
                  <a:pt x="4235412" y="2435296"/>
                </a:cubicBezTo>
                <a:cubicBezTo>
                  <a:pt x="4235366" y="2585553"/>
                  <a:pt x="4263931" y="3003582"/>
                  <a:pt x="4235412" y="3199066"/>
                </a:cubicBezTo>
                <a:cubicBezTo>
                  <a:pt x="4206894" y="3394550"/>
                  <a:pt x="4254333" y="3502886"/>
                  <a:pt x="4235412" y="3775244"/>
                </a:cubicBezTo>
                <a:cubicBezTo>
                  <a:pt x="4216491" y="4047602"/>
                  <a:pt x="4249556" y="4371407"/>
                  <a:pt x="4235412" y="4632810"/>
                </a:cubicBezTo>
                <a:cubicBezTo>
                  <a:pt x="4221268" y="4894213"/>
                  <a:pt x="4241166" y="5045042"/>
                  <a:pt x="4235412" y="5208988"/>
                </a:cubicBezTo>
                <a:cubicBezTo>
                  <a:pt x="4229658" y="5372934"/>
                  <a:pt x="4231512" y="5675759"/>
                  <a:pt x="4235412" y="5972758"/>
                </a:cubicBezTo>
                <a:cubicBezTo>
                  <a:pt x="4239313" y="6269757"/>
                  <a:pt x="4224025" y="6320082"/>
                  <a:pt x="4235412" y="6548936"/>
                </a:cubicBezTo>
                <a:cubicBezTo>
                  <a:pt x="4246799" y="6777790"/>
                  <a:pt x="4245346" y="7036388"/>
                  <a:pt x="4235412" y="7218910"/>
                </a:cubicBezTo>
                <a:cubicBezTo>
                  <a:pt x="4225478" y="7401432"/>
                  <a:pt x="4222405" y="7555315"/>
                  <a:pt x="4235412" y="7795087"/>
                </a:cubicBezTo>
                <a:cubicBezTo>
                  <a:pt x="4248419" y="8034859"/>
                  <a:pt x="4219614" y="8166589"/>
                  <a:pt x="4235412" y="8277469"/>
                </a:cubicBezTo>
                <a:cubicBezTo>
                  <a:pt x="4251210" y="8388349"/>
                  <a:pt x="4225044" y="9247053"/>
                  <a:pt x="4235412" y="9604017"/>
                </a:cubicBezTo>
                <a:cubicBezTo>
                  <a:pt x="2924972" y="10490309"/>
                  <a:pt x="1344511" y="9083962"/>
                  <a:pt x="0" y="9604017"/>
                </a:cubicBezTo>
                <a:cubicBezTo>
                  <a:pt x="5909" y="9413075"/>
                  <a:pt x="10076" y="9331475"/>
                  <a:pt x="0" y="9215432"/>
                </a:cubicBezTo>
                <a:cubicBezTo>
                  <a:pt x="-10076" y="9099390"/>
                  <a:pt x="-9085" y="8693903"/>
                  <a:pt x="0" y="8357865"/>
                </a:cubicBezTo>
                <a:cubicBezTo>
                  <a:pt x="9085" y="8021827"/>
                  <a:pt x="13969" y="7954689"/>
                  <a:pt x="0" y="7594095"/>
                </a:cubicBezTo>
                <a:cubicBezTo>
                  <a:pt x="-13969" y="7233501"/>
                  <a:pt x="-21993" y="7005930"/>
                  <a:pt x="0" y="6830325"/>
                </a:cubicBezTo>
                <a:cubicBezTo>
                  <a:pt x="21993" y="6654720"/>
                  <a:pt x="10923" y="6227171"/>
                  <a:pt x="0" y="6066555"/>
                </a:cubicBezTo>
                <a:cubicBezTo>
                  <a:pt x="-10923" y="5905939"/>
                  <a:pt x="-9803" y="5691896"/>
                  <a:pt x="0" y="5490377"/>
                </a:cubicBezTo>
                <a:cubicBezTo>
                  <a:pt x="9803" y="5288858"/>
                  <a:pt x="6903" y="5209027"/>
                  <a:pt x="0" y="5007996"/>
                </a:cubicBezTo>
                <a:cubicBezTo>
                  <a:pt x="-6903" y="4806965"/>
                  <a:pt x="39160" y="4474537"/>
                  <a:pt x="0" y="4150429"/>
                </a:cubicBezTo>
                <a:cubicBezTo>
                  <a:pt x="-39160" y="3826321"/>
                  <a:pt x="25006" y="3809235"/>
                  <a:pt x="0" y="3574252"/>
                </a:cubicBezTo>
                <a:cubicBezTo>
                  <a:pt x="-25006" y="3339269"/>
                  <a:pt x="1057" y="3011838"/>
                  <a:pt x="0" y="2810481"/>
                </a:cubicBezTo>
                <a:cubicBezTo>
                  <a:pt x="-1057" y="2609124"/>
                  <a:pt x="19884" y="2211572"/>
                  <a:pt x="0" y="1952915"/>
                </a:cubicBezTo>
                <a:cubicBezTo>
                  <a:pt x="-19884" y="1694258"/>
                  <a:pt x="-61" y="1731230"/>
                  <a:pt x="0" y="1564330"/>
                </a:cubicBezTo>
                <a:cubicBezTo>
                  <a:pt x="61" y="1397430"/>
                  <a:pt x="25342" y="1178814"/>
                  <a:pt x="0" y="800560"/>
                </a:cubicBezTo>
                <a:cubicBezTo>
                  <a:pt x="-25342" y="422306"/>
                  <a:pt x="22938" y="430962"/>
                  <a:pt x="0" y="224382"/>
                </a:cubicBezTo>
                <a:close/>
              </a:path>
            </a:pathLst>
          </a:custGeom>
          <a:solidFill>
            <a:schemeClr val="accent4">
              <a:lumMod val="20000"/>
              <a:lumOff val="80000"/>
            </a:schemeClr>
          </a:solidFill>
          <a:ln>
            <a:solidFill>
              <a:schemeClr val="bg2">
                <a:lumMod val="75000"/>
              </a:schemeClr>
            </a:solidFill>
            <a:extLst>
              <a:ext uri="{C807C97D-BFC1-408E-A445-0C87EB9F89A2}">
                <ask:lineSketchStyleProps xmlns:ask="http://schemas.microsoft.com/office/drawing/2018/sketchyshapes" sd="1271049399">
                  <a:prstGeom prst="wave">
                    <a:avLst>
                      <a:gd name="adj1" fmla="val 2283"/>
                      <a:gd name="adj2" fmla="val 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976ED7C4-406A-4C51-A9D9-138A5E6C3191}"/>
              </a:ext>
            </a:extLst>
          </p:cNvPr>
          <p:cNvSpPr txBox="1"/>
          <p:nvPr/>
        </p:nvSpPr>
        <p:spPr>
          <a:xfrm>
            <a:off x="1854981" y="2297340"/>
            <a:ext cx="8482038" cy="2279663"/>
          </a:xfrm>
          <a:prstGeom prst="rect">
            <a:avLst/>
          </a:prstGeom>
          <a:noFill/>
        </p:spPr>
        <p:txBody>
          <a:bodyPr wrap="square">
            <a:spAutoFit/>
          </a:bodyPr>
          <a:lstStyle/>
          <a:p>
            <a:pPr algn="just">
              <a:lnSpc>
                <a:spcPct val="150000"/>
              </a:lnSpc>
            </a:pPr>
            <a:r>
              <a:rPr lang="de-DE" sz="1200" dirty="0">
                <a:ln>
                  <a:noFill/>
                </a:ln>
                <a:solidFill>
                  <a:srgbClr val="000000"/>
                </a:solidFill>
                <a:effectLst/>
                <a:latin typeface="Calibri" panose="020F0502020204030204" pitchFamily="34" charset="0"/>
                <a:ea typeface="Times New Roman" panose="02020603050405020304" pitchFamily="18" charset="0"/>
                <a:cs typeface="Arial Unicode MS"/>
              </a:rPr>
              <a:t>	______________________________________</a:t>
            </a:r>
          </a:p>
          <a:p>
            <a:pPr algn="just">
              <a:lnSpc>
                <a:spcPct val="150000"/>
              </a:lnSpc>
            </a:pPr>
            <a:endParaRPr lang="de-DE" sz="1200" dirty="0">
              <a:solidFill>
                <a:srgbClr val="000000"/>
              </a:solidFill>
              <a:latin typeface="Calibri" panose="020F0502020204030204" pitchFamily="34" charset="0"/>
              <a:ea typeface="Times New Roman" panose="02020603050405020304" pitchFamily="18" charset="0"/>
              <a:cs typeface="Arial Unicode MS"/>
            </a:endParaRPr>
          </a:p>
          <a:p>
            <a:pPr algn="just">
              <a:lnSpc>
                <a:spcPct val="150000"/>
              </a:lnSpc>
            </a:pPr>
            <a:r>
              <a:rPr lang="de-DE" sz="1200" dirty="0">
                <a:ln>
                  <a:noFill/>
                </a:ln>
                <a:solidFill>
                  <a:srgbClr val="000000"/>
                </a:solidFill>
                <a:effectLst/>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Regions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cities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schools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associations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establish</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partnerships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schoolchildren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students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young</a:t>
            </a:r>
            <a:r>
              <a:rPr lang="de-DE" sz="1200" dirty="0">
                <a:solidFill>
                  <a:srgbClr val="000000"/>
                </a:solidFill>
                <a:latin typeface="+mj-lt"/>
                <a:ea typeface="Times New Roman" panose="02020603050405020304" pitchFamily="18" charset="0"/>
                <a:cs typeface="Arial Unicode MS"/>
              </a:rPr>
              <a:t> professionals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other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interested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citizens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participate</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exchange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programs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thus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building</a:t>
            </a:r>
            <a:r>
              <a:rPr lang="de-DE" sz="1200" dirty="0">
                <a:solidFill>
                  <a:srgbClr val="000000"/>
                </a:solidFill>
                <a:latin typeface="+mj-lt"/>
                <a:ea typeface="Times New Roman" panose="02020603050405020304" pitchFamily="18" charset="0"/>
                <a:cs typeface="Arial Unicode MS"/>
              </a:rPr>
              <a:t> a "Europe </a:t>
            </a:r>
            <a:r>
              <a:rPr lang="de-DE" sz="1200" dirty="0" err="1">
                <a:solidFill>
                  <a:srgbClr val="000000"/>
                </a:solidFill>
                <a:latin typeface="+mj-lt"/>
                <a:ea typeface="Times New Roman" panose="02020603050405020304" pitchFamily="18" charset="0"/>
                <a:cs typeface="Arial Unicode MS"/>
              </a:rPr>
              <a:t>from</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below</a:t>
            </a:r>
            <a:r>
              <a:rPr lang="de-DE" sz="1200" dirty="0">
                <a:solidFill>
                  <a:srgbClr val="000000"/>
                </a:solidFill>
                <a:latin typeface="+mj-lt"/>
                <a:ea typeface="Times New Roman" panose="02020603050405020304" pitchFamily="18" charset="0"/>
                <a:cs typeface="Arial Unicode MS"/>
              </a:rPr>
              <a:t>". Such </a:t>
            </a:r>
            <a:r>
              <a:rPr lang="de-DE" sz="1200" dirty="0" err="1">
                <a:solidFill>
                  <a:srgbClr val="000000"/>
                </a:solidFill>
                <a:latin typeface="+mj-lt"/>
                <a:ea typeface="Times New Roman" panose="02020603050405020304" pitchFamily="18" charset="0"/>
                <a:cs typeface="Arial Unicode MS"/>
              </a:rPr>
              <a:t>contacts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facilitated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by</a:t>
            </a:r>
            <a:r>
              <a:rPr lang="de-DE" sz="1200" dirty="0">
                <a:solidFill>
                  <a:srgbClr val="000000"/>
                </a:solidFill>
                <a:latin typeface="+mj-lt"/>
                <a:ea typeface="Times New Roman" panose="02020603050405020304" pitchFamily="18" charset="0"/>
                <a:cs typeface="Arial Unicode MS"/>
              </a:rPr>
              <a:t> open </a:t>
            </a:r>
            <a:r>
              <a:rPr lang="de-DE" sz="1200" dirty="0" err="1">
                <a:solidFill>
                  <a:srgbClr val="000000"/>
                </a:solidFill>
                <a:latin typeface="+mj-lt"/>
                <a:ea typeface="Times New Roman" panose="02020603050405020304" pitchFamily="18" charset="0"/>
                <a:cs typeface="Arial Unicode MS"/>
              </a:rPr>
              <a:t>borders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improved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language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skills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acquired</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schools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universities</a:t>
            </a:r>
            <a:r>
              <a:rPr lang="de-DE" sz="1200" dirty="0">
                <a:solidFill>
                  <a:srgbClr val="000000"/>
                </a:solidFill>
                <a:latin typeface="+mj-lt"/>
                <a:ea typeface="Times New Roman" panose="02020603050405020304" pitchFamily="18" charset="0"/>
                <a:cs typeface="Arial Unicode MS"/>
              </a:rPr>
              <a:t>, adult </a:t>
            </a:r>
            <a:r>
              <a:rPr lang="de-DE" sz="1200" dirty="0" err="1">
                <a:solidFill>
                  <a:srgbClr val="000000"/>
                </a:solidFill>
                <a:latin typeface="+mj-lt"/>
                <a:ea typeface="Times New Roman" panose="02020603050405020304" pitchFamily="18" charset="0"/>
                <a:cs typeface="Arial Unicode MS"/>
              </a:rPr>
              <a:t>education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centers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special</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language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courses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run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by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independent</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institutions</a:t>
            </a:r>
            <a:r>
              <a:rPr lang="de-DE" sz="1200" dirty="0">
                <a:solidFill>
                  <a:srgbClr val="000000"/>
                </a:solidFill>
                <a:latin typeface="+mj-lt"/>
                <a:ea typeface="Times New Roman" panose="02020603050405020304" pitchFamily="18" charset="0"/>
                <a:cs typeface="Arial Unicode MS"/>
              </a:rPr>
              <a:t>, but also </a:t>
            </a:r>
            <a:r>
              <a:rPr lang="de-DE" sz="1200" dirty="0" err="1">
                <a:solidFill>
                  <a:srgbClr val="000000"/>
                </a:solidFill>
                <a:latin typeface="+mj-lt"/>
                <a:ea typeface="Times New Roman" panose="02020603050405020304" pitchFamily="18" charset="0"/>
                <a:cs typeface="Arial Unicode MS"/>
              </a:rPr>
              <a:t>through</a:t>
            </a:r>
            <a:r>
              <a:rPr lang="de-DE" sz="1200" dirty="0">
                <a:solidFill>
                  <a:srgbClr val="000000"/>
                </a:solidFill>
                <a:latin typeface="+mj-lt"/>
                <a:ea typeface="Times New Roman" panose="02020603050405020304" pitchFamily="18" charset="0"/>
                <a:cs typeface="Arial Unicode MS"/>
              </a:rPr>
              <a:t> private </a:t>
            </a:r>
            <a:r>
              <a:rPr lang="de-DE" sz="1200" dirty="0" err="1">
                <a:solidFill>
                  <a:srgbClr val="000000"/>
                </a:solidFill>
                <a:latin typeface="+mj-lt"/>
                <a:ea typeface="Times New Roman" panose="02020603050405020304" pitchFamily="18" charset="0"/>
                <a:cs typeface="Arial Unicode MS"/>
              </a:rPr>
              <a:t>contacts</a:t>
            </a:r>
            <a:r>
              <a:rPr lang="de-DE" sz="1200" dirty="0">
                <a:solidFill>
                  <a:srgbClr val="000000"/>
                </a:solidFill>
                <a:latin typeface="+mj-lt"/>
                <a:ea typeface="Times New Roman" panose="02020603050405020304" pitchFamily="18" charset="0"/>
                <a:cs typeface="Arial Unicode MS"/>
              </a:rPr>
              <a:t>. The EU </a:t>
            </a:r>
            <a:r>
              <a:rPr lang="de-DE" sz="1200" dirty="0" err="1">
                <a:solidFill>
                  <a:srgbClr val="000000"/>
                </a:solidFill>
                <a:latin typeface="+mj-lt"/>
                <a:ea typeface="Times New Roman" panose="02020603050405020304" pitchFamily="18" charset="0"/>
                <a:cs typeface="Arial Unicode MS"/>
              </a:rPr>
              <a:t>promotes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supports</a:t>
            </a:r>
            <a:r>
              <a:rPr lang="de-DE" sz="1200" dirty="0">
                <a:solidFill>
                  <a:srgbClr val="000000"/>
                </a:solidFill>
                <a:latin typeface="+mj-lt"/>
                <a:ea typeface="Times New Roman" panose="02020603050405020304" pitchFamily="18" charset="0"/>
                <a:cs typeface="Arial Unicode MS"/>
              </a:rPr>
              <a:t> such </a:t>
            </a:r>
            <a:r>
              <a:rPr lang="de-DE" sz="1200" dirty="0" err="1">
                <a:solidFill>
                  <a:srgbClr val="000000"/>
                </a:solidFill>
                <a:latin typeface="+mj-lt"/>
                <a:ea typeface="Times New Roman" panose="02020603050405020304" pitchFamily="18" charset="0"/>
                <a:cs typeface="Arial Unicode MS"/>
              </a:rPr>
              <a:t>activities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through</a:t>
            </a:r>
            <a:r>
              <a:rPr lang="de-DE" sz="1200" dirty="0">
                <a:solidFill>
                  <a:srgbClr val="000000"/>
                </a:solidFill>
                <a:latin typeface="+mj-lt"/>
                <a:ea typeface="Times New Roman" panose="02020603050405020304" pitchFamily="18" charset="0"/>
                <a:cs typeface="Arial Unicode MS"/>
              </a:rPr>
              <a:t> a </a:t>
            </a:r>
            <a:r>
              <a:rPr lang="de-DE" sz="1200" dirty="0" err="1">
                <a:solidFill>
                  <a:srgbClr val="000000"/>
                </a:solidFill>
                <a:latin typeface="+mj-lt"/>
                <a:ea typeface="Times New Roman" panose="02020603050405020304" pitchFamily="18" charset="0"/>
                <a:cs typeface="Arial Unicode MS"/>
              </a:rPr>
              <a:t>variety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programs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Students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example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can</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participate</a:t>
            </a:r>
            <a:r>
              <a:rPr lang="de-DE" sz="1200" dirty="0">
                <a:solidFill>
                  <a:srgbClr val="000000"/>
                </a:solidFill>
                <a:latin typeface="+mj-lt"/>
                <a:ea typeface="Times New Roman" panose="02020603050405020304" pitchFamily="18" charset="0"/>
                <a:cs typeface="Arial Unicode MS"/>
              </a:rPr>
              <a:t> in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Erasmus </a:t>
            </a:r>
            <a:r>
              <a:rPr lang="de-DE" sz="1200" dirty="0" err="1">
                <a:solidFill>
                  <a:srgbClr val="000000"/>
                </a:solidFill>
                <a:latin typeface="+mj-lt"/>
                <a:ea typeface="Times New Roman" panose="02020603050405020304" pitchFamily="18" charset="0"/>
                <a:cs typeface="Arial Unicode MS"/>
              </a:rPr>
              <a:t>exchange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program</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study</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abroad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a </a:t>
            </a:r>
            <a:r>
              <a:rPr lang="de-DE" sz="1200" dirty="0" err="1">
                <a:solidFill>
                  <a:srgbClr val="000000"/>
                </a:solidFill>
                <a:latin typeface="+mj-lt"/>
                <a:ea typeface="Times New Roman" panose="02020603050405020304" pitchFamily="18" charset="0"/>
                <a:cs typeface="Arial Unicode MS"/>
              </a:rPr>
              <a:t>few</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semesters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For</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schools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there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is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Comenius </a:t>
            </a:r>
            <a:r>
              <a:rPr lang="de-DE" sz="1200" dirty="0" err="1">
                <a:solidFill>
                  <a:srgbClr val="000000"/>
                </a:solidFill>
                <a:latin typeface="+mj-lt"/>
                <a:ea typeface="Times New Roman" panose="02020603050405020304" pitchFamily="18" charset="0"/>
                <a:cs typeface="Arial Unicode MS"/>
              </a:rPr>
              <a:t>program</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And</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Lingua</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program</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supports</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the</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teaching</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of</a:t>
            </a:r>
            <a:r>
              <a:rPr lang="de-DE" sz="1200" dirty="0">
                <a:solidFill>
                  <a:srgbClr val="000000"/>
                </a:solidFill>
                <a:latin typeface="+mj-lt"/>
                <a:ea typeface="Times New Roman" panose="02020603050405020304" pitchFamily="18" charset="0"/>
                <a:cs typeface="Arial Unicode MS"/>
              </a:rPr>
              <a:t> </a:t>
            </a:r>
            <a:r>
              <a:rPr lang="de-DE" sz="1200" dirty="0" err="1">
                <a:solidFill>
                  <a:srgbClr val="000000"/>
                </a:solidFill>
                <a:latin typeface="+mj-lt"/>
                <a:ea typeface="Times New Roman" panose="02020603050405020304" pitchFamily="18" charset="0"/>
                <a:cs typeface="Arial Unicode MS"/>
              </a:rPr>
              <a:t>languages</a:t>
            </a:r>
            <a:r>
              <a:rPr lang="de-DE" sz="1200" dirty="0">
                <a:solidFill>
                  <a:srgbClr val="000000"/>
                </a:solidFill>
                <a:latin typeface="+mj-lt"/>
                <a:ea typeface="Times New Roman" panose="02020603050405020304" pitchFamily="18" charset="0"/>
                <a:cs typeface="Arial Unicode MS"/>
              </a:rPr>
              <a:t>.</a:t>
            </a:r>
            <a:endParaRPr lang="de-DE" sz="1200" dirty="0">
              <a:ln>
                <a:noFill/>
              </a:ln>
              <a:solidFill>
                <a:srgbClr val="000000"/>
              </a:solidFill>
              <a:effectLst/>
              <a:latin typeface="+mj-lt"/>
              <a:ea typeface="Times New Roman" panose="02020603050405020304" pitchFamily="18" charset="0"/>
              <a:cs typeface="Arial Unicode MS"/>
            </a:endParaRPr>
          </a:p>
        </p:txBody>
      </p:sp>
      <p:pic>
        <p:nvPicPr>
          <p:cNvPr id="8" name="Grafik 7" descr="Skizze mit einfarbiger Füllung">
            <a:extLst>
              <a:ext uri="{FF2B5EF4-FFF2-40B4-BE49-F238E27FC236}">
                <a16:creationId xmlns:a16="http://schemas.microsoft.com/office/drawing/2014/main" id="{DD69DF40-C5C2-4106-AF83-2E13208D15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2182735" y="2177595"/>
            <a:ext cx="436667" cy="436667"/>
          </a:xfrm>
          <a:prstGeom prst="rect">
            <a:avLst/>
          </a:prstGeom>
        </p:spPr>
      </p:pic>
    </p:spTree>
    <p:extLst>
      <p:ext uri="{BB962C8B-B14F-4D97-AF65-F5344CB8AC3E}">
        <p14:creationId xmlns:p14="http://schemas.microsoft.com/office/powerpoint/2010/main" val="257366309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2713</Words>
  <Application>Microsoft Macintosh PowerPoint</Application>
  <PresentationFormat>Breitbild</PresentationFormat>
  <Paragraphs>66</Paragraphs>
  <Slides>11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Arial</vt:lpstr>
      <vt:lpstr>Calibri</vt:lpstr>
      <vt:lpstr>Calibri Light</vt:lpstr>
      <vt:lpstr>Corbel Light</vt:lpstr>
      <vt:lpstr>Helvetica Neue</vt:lpstr>
      <vt:lpstr>Office</vt:lpstr>
      <vt:lpstr>The motives of European unification - still relevant today? Part 1</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Motive der europäischen Vereinigung – heute noch relevant?</dc:title>
  <dc:creator>Mona Hilliges</dc:creator>
  <cp:lastModifiedBy>Isabel Bohlmann</cp:lastModifiedBy>
  <cp:revision>5</cp:revision>
  <dcterms:created xsi:type="dcterms:W3CDTF">2021-11-06T09:23:37Z</dcterms:created>
  <dcterms:modified xsi:type="dcterms:W3CDTF">2022-01-08T22:33:30Z</dcterms:modified>
</cp:coreProperties>
</file>