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68" r:id="rId3"/>
    <p:sldId id="271" r:id="rId4"/>
    <p:sldId id="269" r:id="rId5"/>
    <p:sldId id="27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02"/>
    <a:srgbClr val="0E2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115" d="100"/>
          <a:sy n="115" d="100"/>
        </p:scale>
        <p:origin x="22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B253A-B4D5-43DB-B8AD-335CBEA5482C}" type="datetimeFigureOut">
              <a:rPr lang="de-DE" smtClean="0"/>
              <a:t>08.01.22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AB0D0-C914-48EB-8EED-391283FA0C21}" type="slidenum">
              <a:rPr lang="de-DE" smtClean="0"/>
              <a:t>‹Nr.›</a:t>
            </a:fld>
            <a:endParaRPr lang="de-DE"/>
          </a:p>
        </p:txBody>
      </p:sp>
    </p:spTree>
    <p:extLst>
      <p:ext uri="{BB962C8B-B14F-4D97-AF65-F5344CB8AC3E}">
        <p14:creationId xmlns:p14="http://schemas.microsoft.com/office/powerpoint/2010/main" val="263586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5995D24-D71E-4967-B72F-63F5657B5374}" type="slidenum">
              <a:rPr lang="de-DE" smtClean="0"/>
              <a:t>1</a:t>
            </a:fld>
            <a:endParaRPr lang="de-DE" dirty="0"/>
          </a:p>
        </p:txBody>
      </p:sp>
    </p:spTree>
    <p:extLst>
      <p:ext uri="{BB962C8B-B14F-4D97-AF65-F5344CB8AC3E}">
        <p14:creationId xmlns:p14="http://schemas.microsoft.com/office/powerpoint/2010/main" val="21084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EEAEA-E5B8-4C69-9E2A-A56A8DF2ED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69285D9-17CC-43C0-8304-B68BA1BC0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BC2A2CB-3DEF-4B0B-AE1B-0AA35E367811}"/>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5" name="Fußzeilenplatzhalter 4">
            <a:extLst>
              <a:ext uri="{FF2B5EF4-FFF2-40B4-BE49-F238E27FC236}">
                <a16:creationId xmlns:a16="http://schemas.microsoft.com/office/drawing/2014/main" id="{04DAFD5F-BF9E-4E90-A1B2-7608A34EF3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8921CF-5865-4079-A2AF-7AF719FD8A91}"/>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100422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5AD73-FF44-43D5-B953-A40C86058FB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F8278A9-A9D7-4B48-9FE2-4757BE96B53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5C028C-5F5A-49A5-B3E6-4EA43B308841}"/>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5" name="Fußzeilenplatzhalter 4">
            <a:extLst>
              <a:ext uri="{FF2B5EF4-FFF2-40B4-BE49-F238E27FC236}">
                <a16:creationId xmlns:a16="http://schemas.microsoft.com/office/drawing/2014/main" id="{A1FF0599-3759-4D4F-A1D1-92BF49F658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D22F80-72A4-4FC7-9E7A-DEF6C71D398A}"/>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111736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987FF0-9023-4FD9-B92A-8B67B39078A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A863A49-FB23-4EB8-852E-121D1D96951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F24591-6CA8-4430-976C-1713880DF435}"/>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5" name="Fußzeilenplatzhalter 4">
            <a:extLst>
              <a:ext uri="{FF2B5EF4-FFF2-40B4-BE49-F238E27FC236}">
                <a16:creationId xmlns:a16="http://schemas.microsoft.com/office/drawing/2014/main" id="{839DFA3E-48C6-41DE-8ED1-7A681FEA26F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F462D5-59E3-407D-B779-3BCCEE43F6D9}"/>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132484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42EF4-41E4-49B9-9A7E-A55CCE56B3A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37DC2D4-61B5-4736-8AD8-6C6E447D9EC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AF706B-11D3-443C-859D-5BCEFCAAFDD4}"/>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5" name="Fußzeilenplatzhalter 4">
            <a:extLst>
              <a:ext uri="{FF2B5EF4-FFF2-40B4-BE49-F238E27FC236}">
                <a16:creationId xmlns:a16="http://schemas.microsoft.com/office/drawing/2014/main" id="{6FE2B4D4-AB19-44FB-9785-4C2ED4D014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212B90C-8198-4A31-9BEF-3E875B2BEA22}"/>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419754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436C0-BBCE-466C-BE5A-DD0D57F8DF8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F875606-10CF-45C8-9577-07D114CB1D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9FDEC7D-D1B0-4868-97D7-8054CB78F644}"/>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5" name="Fußzeilenplatzhalter 4">
            <a:extLst>
              <a:ext uri="{FF2B5EF4-FFF2-40B4-BE49-F238E27FC236}">
                <a16:creationId xmlns:a16="http://schemas.microsoft.com/office/drawing/2014/main" id="{72C734D5-20B7-4412-B53E-D5E406DC06A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2D73D6-5590-4A91-81F1-E47E71F817EB}"/>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14310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ACD7C-B9C0-4638-8670-324980CE8DA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FE831F2-9DA0-4932-BCF8-3166A9D9E0B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98E6571-13CC-410C-8DF1-81C80A68A7E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00854EA-D8AC-475D-A736-1C6E900D9F2B}"/>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6" name="Fußzeilenplatzhalter 5">
            <a:extLst>
              <a:ext uri="{FF2B5EF4-FFF2-40B4-BE49-F238E27FC236}">
                <a16:creationId xmlns:a16="http://schemas.microsoft.com/office/drawing/2014/main" id="{CF8D70A5-988B-44EA-8084-0D87506980C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97CC54-2E46-4B6B-AE67-2C9A2F761421}"/>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245351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F7E95-1605-4263-8F6D-E13196F0DAB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3EA74B8-4B16-4E7C-8331-C372E0565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AA995D3-A31A-445A-ABF5-31F1F7F3367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D6188FD-BF0A-4595-9745-ACCA61ACF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8E2EA53-63B8-4741-83AF-E92F627C3DC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3164841-A267-4666-B86B-84AAFFC3D53D}"/>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8" name="Fußzeilenplatzhalter 7">
            <a:extLst>
              <a:ext uri="{FF2B5EF4-FFF2-40B4-BE49-F238E27FC236}">
                <a16:creationId xmlns:a16="http://schemas.microsoft.com/office/drawing/2014/main" id="{78E62C22-39DD-4AB3-A96D-58557551E02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CCF74AA-E0E8-4FD3-87AF-A1060F146E29}"/>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227185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0A6F1-F89F-49E3-8875-E9ADBA78DA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37036E3-36AD-4896-A344-D6C83BE4FF7A}"/>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4" name="Fußzeilenplatzhalter 3">
            <a:extLst>
              <a:ext uri="{FF2B5EF4-FFF2-40B4-BE49-F238E27FC236}">
                <a16:creationId xmlns:a16="http://schemas.microsoft.com/office/drawing/2014/main" id="{289DC63B-667E-4D50-AD45-7CBE87A7516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F694C63-F067-4439-A8F7-675427461912}"/>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214674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C949EA-9A07-4BD0-9946-A109138D227E}"/>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3" name="Fußzeilenplatzhalter 2">
            <a:extLst>
              <a:ext uri="{FF2B5EF4-FFF2-40B4-BE49-F238E27FC236}">
                <a16:creationId xmlns:a16="http://schemas.microsoft.com/office/drawing/2014/main" id="{8DF321B7-EDB7-4C56-B1EF-71DF4878B12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210E625-1056-4E82-B48B-FC1F42233E4A}"/>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234127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19911-B244-4F17-A1AC-615117E3E64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00A2C40-1C9F-43FA-965C-B55A7EF86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DD75165-C7B6-4F06-9402-30E14B754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2AB1D-7917-403B-8CF2-C198C0AB6A35}"/>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6" name="Fußzeilenplatzhalter 5">
            <a:extLst>
              <a:ext uri="{FF2B5EF4-FFF2-40B4-BE49-F238E27FC236}">
                <a16:creationId xmlns:a16="http://schemas.microsoft.com/office/drawing/2014/main" id="{64BEB07E-8AB0-4F83-9682-BA59E40C99D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0822885-6A5B-4668-BC6A-C5DB5FE23528}"/>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222711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28-5A20-453E-91C0-3A1AE40DD98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954F508-886E-4E3C-B445-6BFDAFDD1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EA150DB-092B-4DAE-96BE-BDB177D8E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D9EE0E0-0532-4799-B1BB-9EE9685683EE}"/>
              </a:ext>
            </a:extLst>
          </p:cNvPr>
          <p:cNvSpPr>
            <a:spLocks noGrp="1"/>
          </p:cNvSpPr>
          <p:nvPr>
            <p:ph type="dt" sz="half" idx="10"/>
          </p:nvPr>
        </p:nvSpPr>
        <p:spPr/>
        <p:txBody>
          <a:bodyPr/>
          <a:lstStyle/>
          <a:p>
            <a:fld id="{669F4E29-E592-48A7-99C0-44BCC2FC505D}" type="datetimeFigureOut">
              <a:rPr lang="de-DE" smtClean="0"/>
              <a:t>08.01.22</a:t>
            </a:fld>
            <a:endParaRPr lang="de-DE"/>
          </a:p>
        </p:txBody>
      </p:sp>
      <p:sp>
        <p:nvSpPr>
          <p:cNvPr id="6" name="Fußzeilenplatzhalter 5">
            <a:extLst>
              <a:ext uri="{FF2B5EF4-FFF2-40B4-BE49-F238E27FC236}">
                <a16:creationId xmlns:a16="http://schemas.microsoft.com/office/drawing/2014/main" id="{5365557F-75B7-4C84-9AAE-ED52DFC9575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3E7C60-4F7E-4C7E-BF33-2622CDB70ADC}"/>
              </a:ext>
            </a:extLst>
          </p:cNvPr>
          <p:cNvSpPr>
            <a:spLocks noGrp="1"/>
          </p:cNvSpPr>
          <p:nvPr>
            <p:ph type="sldNum" sz="quarter" idx="12"/>
          </p:nvPr>
        </p:nvSpPr>
        <p:spPr/>
        <p:txBody>
          <a:bodyPr/>
          <a:lstStyle/>
          <a:p>
            <a:fld id="{A0F1DE82-865F-43D4-B88A-F0990EB28845}" type="slidenum">
              <a:rPr lang="de-DE" smtClean="0"/>
              <a:t>‹Nr.›</a:t>
            </a:fld>
            <a:endParaRPr lang="de-DE"/>
          </a:p>
        </p:txBody>
      </p:sp>
    </p:spTree>
    <p:extLst>
      <p:ext uri="{BB962C8B-B14F-4D97-AF65-F5344CB8AC3E}">
        <p14:creationId xmlns:p14="http://schemas.microsoft.com/office/powerpoint/2010/main" val="81712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3D9F270-E296-4AF5-877D-E207A8B84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2DDC7B6-7D94-4EDD-A27C-F3BF4FFD5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5BA593-D912-4708-8D71-FFE308011D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F4E29-E592-48A7-99C0-44BCC2FC505D}" type="datetimeFigureOut">
              <a:rPr lang="de-DE" smtClean="0"/>
              <a:t>08.01.22</a:t>
            </a:fld>
            <a:endParaRPr lang="de-DE"/>
          </a:p>
        </p:txBody>
      </p:sp>
      <p:sp>
        <p:nvSpPr>
          <p:cNvPr id="5" name="Fußzeilenplatzhalter 4">
            <a:extLst>
              <a:ext uri="{FF2B5EF4-FFF2-40B4-BE49-F238E27FC236}">
                <a16:creationId xmlns:a16="http://schemas.microsoft.com/office/drawing/2014/main" id="{F4CCC215-7FD6-4BD8-A9A9-CC79B37CD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703C6BD-260A-4D92-9D8D-7A333EF40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1DE82-865F-43D4-B88A-F0990EB28845}" type="slidenum">
              <a:rPr lang="de-DE" smtClean="0"/>
              <a:t>‹Nr.›</a:t>
            </a:fld>
            <a:endParaRPr lang="de-DE"/>
          </a:p>
        </p:txBody>
      </p:sp>
    </p:spTree>
    <p:extLst>
      <p:ext uri="{BB962C8B-B14F-4D97-AF65-F5344CB8AC3E}">
        <p14:creationId xmlns:p14="http://schemas.microsoft.com/office/powerpoint/2010/main" val="241648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7.sv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svg"/><Relationship Id="rId5" Type="http://schemas.openxmlformats.org/officeDocument/2006/relationships/image" Target="../media/image7.jpeg"/><Relationship Id="rId15"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blau, drinnen enthält.&#10;&#10;Automatisch generierte Beschreibung">
            <a:extLst>
              <a:ext uri="{FF2B5EF4-FFF2-40B4-BE49-F238E27FC236}">
                <a16:creationId xmlns:a16="http://schemas.microsoft.com/office/drawing/2014/main" id="{AA5E8650-4496-ED4A-9537-70D1D69BACB8}"/>
              </a:ext>
            </a:extLst>
          </p:cNvPr>
          <p:cNvPicPr>
            <a:picLocks noChangeAspect="1"/>
          </p:cNvPicPr>
          <p:nvPr/>
        </p:nvPicPr>
        <p:blipFill rotWithShape="1">
          <a:blip r:embed="rId3"/>
          <a:srcRect t="10397" r="-1" b="16615"/>
          <a:stretch/>
        </p:blipFill>
        <p:spPr>
          <a:xfrm>
            <a:off x="869201" y="1482776"/>
            <a:ext cx="9676996" cy="4094152"/>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pic>
        <p:nvPicPr>
          <p:cNvPr id="5" name="Obrázek 5">
            <a:extLst>
              <a:ext uri="{FF2B5EF4-FFF2-40B4-BE49-F238E27FC236}">
                <a16:creationId xmlns:a16="http://schemas.microsoft.com/office/drawing/2014/main" id="{0294C41B-B40B-41FB-AB5D-A626FC8CE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887" y="451305"/>
            <a:ext cx="1830924" cy="415609"/>
          </a:xfrm>
          <a:prstGeom prst="rect">
            <a:avLst/>
          </a:prstGeom>
        </p:spPr>
      </p:pic>
      <p:pic>
        <p:nvPicPr>
          <p:cNvPr id="6" name="Obrázek 4">
            <a:extLst>
              <a:ext uri="{FF2B5EF4-FFF2-40B4-BE49-F238E27FC236}">
                <a16:creationId xmlns:a16="http://schemas.microsoft.com/office/drawing/2014/main" id="{0E501FB6-7259-4DDF-93E4-F24255906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4448" y="449977"/>
            <a:ext cx="1765791" cy="473553"/>
          </a:xfrm>
          <a:prstGeom prst="rect">
            <a:avLst/>
          </a:prstGeom>
        </p:spPr>
      </p:pic>
      <p:pic>
        <p:nvPicPr>
          <p:cNvPr id="7" name="Grafik 6">
            <a:extLst>
              <a:ext uri="{FF2B5EF4-FFF2-40B4-BE49-F238E27FC236}">
                <a16:creationId xmlns:a16="http://schemas.microsoft.com/office/drawing/2014/main" id="{06B3AFF4-30B7-437E-9AB5-A60088601814}"/>
              </a:ext>
            </a:extLst>
          </p:cNvPr>
          <p:cNvPicPr>
            <a:picLocks noChangeAspect="1"/>
          </p:cNvPicPr>
          <p:nvPr/>
        </p:nvPicPr>
        <p:blipFill>
          <a:blip r:embed="rId6"/>
          <a:stretch>
            <a:fillRect/>
          </a:stretch>
        </p:blipFill>
        <p:spPr>
          <a:xfrm>
            <a:off x="605768" y="449977"/>
            <a:ext cx="1336586" cy="568049"/>
          </a:xfrm>
          <a:prstGeom prst="rect">
            <a:avLst/>
          </a:prstGeom>
          <a:ln>
            <a:noFill/>
            <a:prstDash val="solid"/>
          </a:ln>
        </p:spPr>
      </p:pic>
      <p:cxnSp>
        <p:nvCxnSpPr>
          <p:cNvPr id="10" name="Gerader Verbinder 9">
            <a:extLst>
              <a:ext uri="{FF2B5EF4-FFF2-40B4-BE49-F238E27FC236}">
                <a16:creationId xmlns:a16="http://schemas.microsoft.com/office/drawing/2014/main" id="{A6D2B506-C948-4757-87FA-2593D7E02669}"/>
              </a:ext>
            </a:extLst>
          </p:cNvPr>
          <p:cNvCxnSpPr>
            <a:cxnSpLocks/>
          </p:cNvCxnSpPr>
          <p:nvPr/>
        </p:nvCxnSpPr>
        <p:spPr>
          <a:xfrm>
            <a:off x="2139576" y="457363"/>
            <a:ext cx="0" cy="596519"/>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1" name="Zástupný symbol pro zápatí 4">
            <a:extLst>
              <a:ext uri="{FF2B5EF4-FFF2-40B4-BE49-F238E27FC236}">
                <a16:creationId xmlns:a16="http://schemas.microsoft.com/office/drawing/2014/main" id="{7D648AD1-5DB9-42CE-A382-5CB935C82280}"/>
              </a:ext>
            </a:extLst>
          </p:cNvPr>
          <p:cNvSpPr>
            <a:spLocks noGrp="1"/>
          </p:cNvSpPr>
          <p:nvPr/>
        </p:nvSpPr>
        <p:spPr>
          <a:xfrm>
            <a:off x="605768" y="5634253"/>
            <a:ext cx="11859823" cy="1117074"/>
          </a:xfrm>
          <a:prstGeom prst="rect">
            <a:avLst/>
          </a:prstGeom>
        </p:spPr>
        <p:txBody>
          <a:bodyPr vert="horz" lIns="0" tIns="0" rIns="0" bIns="0" rtlCol="0" anchor="b"/>
          <a:lstStyle>
            <a:defPPr>
              <a:defRPr lang="cs-CZ"/>
            </a:defPPr>
            <a:lvl1pPr marL="0" algn="l" defTabSz="905073" rtl="0" eaLnBrk="1" latinLnBrk="0" hangingPunct="1">
              <a:defRPr sz="1000" kern="1200">
                <a:solidFill>
                  <a:schemeClr val="accent1"/>
                </a:solidFill>
                <a:latin typeface="Arial" panose="020B0604020202020204" pitchFamily="34" charset="0"/>
                <a:ea typeface="+mn-ea"/>
                <a:cs typeface="Arial" panose="020B0604020202020204" pitchFamily="34" charset="0"/>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a:lstStyle>
          <a:p>
            <a:r>
              <a:rPr lang="cs-CZ" dirty="0">
                <a:solidFill>
                  <a:schemeClr val="bg2">
                    <a:lumMod val="90000"/>
                  </a:schemeClr>
                </a:solidFill>
              </a:rPr>
              <a:t>Project No. 2019-1-CZ01-KA203-061227, </a:t>
            </a:r>
            <a:r>
              <a:rPr lang="en-GB" dirty="0">
                <a:solidFill>
                  <a:schemeClr val="bg2">
                    <a:lumMod val="90000"/>
                  </a:schemeClr>
                </a:solidFill>
              </a:rPr>
              <a:t>Reflection of National and European Identity</a:t>
            </a:r>
            <a:r>
              <a:rPr lang="cs-CZ" dirty="0">
                <a:solidFill>
                  <a:schemeClr val="bg2">
                    <a:lumMod val="90000"/>
                  </a:schemeClr>
                </a:solidFill>
              </a:rPr>
              <a:t> </a:t>
            </a:r>
            <a:r>
              <a:rPr lang="en-GB" dirty="0">
                <a:solidFill>
                  <a:schemeClr val="bg2">
                    <a:lumMod val="90000"/>
                  </a:schemeClr>
                </a:solidFill>
              </a:rPr>
              <a:t>in the New Millennium</a:t>
            </a:r>
            <a:r>
              <a:rPr lang="cs-CZ" dirty="0">
                <a:solidFill>
                  <a:schemeClr val="bg2">
                    <a:lumMod val="90000"/>
                  </a:schemeClr>
                </a:solidFill>
              </a:rPr>
              <a:t> </a:t>
            </a:r>
            <a:r>
              <a:rPr lang="en-GB" dirty="0">
                <a:solidFill>
                  <a:schemeClr val="bg2">
                    <a:lumMod val="90000"/>
                  </a:schemeClr>
                </a:solidFill>
              </a:rPr>
              <a:t>(NAETINEM)</a:t>
            </a:r>
            <a:r>
              <a:rPr lang="cs-CZ" dirty="0">
                <a:solidFill>
                  <a:schemeClr val="bg2">
                    <a:lumMod val="90000"/>
                  </a:schemeClr>
                </a:solidFill>
              </a:rPr>
              <a:t>, 0</a:t>
            </a:r>
            <a:r>
              <a:rPr lang="de-DE" dirty="0">
                <a:solidFill>
                  <a:schemeClr val="bg2">
                    <a:lumMod val="90000"/>
                  </a:schemeClr>
                </a:solidFill>
              </a:rPr>
              <a:t>6</a:t>
            </a:r>
            <a:r>
              <a:rPr lang="cs-CZ" dirty="0">
                <a:solidFill>
                  <a:schemeClr val="bg2">
                    <a:lumMod val="90000"/>
                  </a:schemeClr>
                </a:solidFill>
              </a:rPr>
              <a:t>.11.2021</a:t>
            </a:r>
          </a:p>
          <a:p>
            <a:pPr algn="ctr"/>
            <a:endParaRPr lang="cs-CZ" dirty="0"/>
          </a:p>
        </p:txBody>
      </p:sp>
      <p:sp>
        <p:nvSpPr>
          <p:cNvPr id="9" name="Titel 1">
            <a:extLst>
              <a:ext uri="{FF2B5EF4-FFF2-40B4-BE49-F238E27FC236}">
                <a16:creationId xmlns:a16="http://schemas.microsoft.com/office/drawing/2014/main" id="{66E6F6A9-E865-4074-BEFA-4CCF20D29AB5}"/>
              </a:ext>
            </a:extLst>
          </p:cNvPr>
          <p:cNvSpPr>
            <a:spLocks noGrp="1"/>
          </p:cNvSpPr>
          <p:nvPr>
            <p:ph type="title"/>
          </p:nvPr>
        </p:nvSpPr>
        <p:spPr>
          <a:xfrm>
            <a:off x="1942354" y="3096074"/>
            <a:ext cx="8016696" cy="1808370"/>
          </a:xfrm>
        </p:spPr>
        <p:txBody>
          <a:bodyPr vert="horz" lIns="91440" tIns="45720" rIns="91440" bIns="45720" rtlCol="0" anchor="b">
            <a:normAutofit fontScale="90000"/>
          </a:bodyPr>
          <a:lstStyle/>
          <a:p>
            <a:pPr algn="ctr"/>
            <a:r>
              <a:rPr lang="en-US" b="1" dirty="0">
                <a:solidFill>
                  <a:schemeClr val="bg2">
                    <a:lumMod val="90000"/>
                  </a:schemeClr>
                </a:solidFill>
                <a:cs typeface="Times New Roman" panose="02020603050405020304" pitchFamily="18" charset="0"/>
              </a:rPr>
              <a:t>The motives of European unification – still relevant today? </a:t>
            </a:r>
            <a:br>
              <a:rPr lang="en-US" b="1" dirty="0">
                <a:solidFill>
                  <a:schemeClr val="bg2">
                    <a:lumMod val="90000"/>
                  </a:schemeClr>
                </a:solidFill>
                <a:cs typeface="Times New Roman" panose="02020603050405020304" pitchFamily="18" charset="0"/>
              </a:rPr>
            </a:br>
            <a:r>
              <a:rPr lang="en-US" b="1" dirty="0">
                <a:solidFill>
                  <a:schemeClr val="bg2">
                    <a:lumMod val="90000"/>
                  </a:schemeClr>
                </a:solidFill>
                <a:cs typeface="Times New Roman" panose="02020603050405020304" pitchFamily="18" charset="0"/>
              </a:rPr>
              <a:t>Part 2</a:t>
            </a:r>
          </a:p>
        </p:txBody>
      </p:sp>
    </p:spTree>
    <p:extLst>
      <p:ext uri="{BB962C8B-B14F-4D97-AF65-F5344CB8AC3E}">
        <p14:creationId xmlns:p14="http://schemas.microsoft.com/office/powerpoint/2010/main" val="148604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A4B0136-F88A-40A9-8935-754F3B3F9675}"/>
              </a:ext>
            </a:extLst>
          </p:cNvPr>
          <p:cNvSpPr/>
          <p:nvPr/>
        </p:nvSpPr>
        <p:spPr>
          <a:xfrm>
            <a:off x="132272" y="1201947"/>
            <a:ext cx="1892076" cy="5492423"/>
          </a:xfrm>
          <a:prstGeom prst="rect">
            <a:avLst/>
          </a:prstGeom>
          <a:solidFill>
            <a:srgbClr val="0E2C8E"/>
          </a:solidFill>
          <a:ln>
            <a:extLst>
              <a:ext uri="{C807C97D-BFC1-408E-A445-0C87EB9F89A2}">
                <ask:lineSketchStyleProps xmlns:ask="http://schemas.microsoft.com/office/drawing/2018/sketchyshapes" sd="3113898203">
                  <a:custGeom>
                    <a:avLst/>
                    <a:gdLst>
                      <a:gd name="connsiteX0" fmla="*/ 0 w 1892076"/>
                      <a:gd name="connsiteY0" fmla="*/ 0 h 5492423"/>
                      <a:gd name="connsiteX1" fmla="*/ 630692 w 1892076"/>
                      <a:gd name="connsiteY1" fmla="*/ 0 h 5492423"/>
                      <a:gd name="connsiteX2" fmla="*/ 1242463 w 1892076"/>
                      <a:gd name="connsiteY2" fmla="*/ 0 h 5492423"/>
                      <a:gd name="connsiteX3" fmla="*/ 1892076 w 1892076"/>
                      <a:gd name="connsiteY3" fmla="*/ 0 h 5492423"/>
                      <a:gd name="connsiteX4" fmla="*/ 1892076 w 1892076"/>
                      <a:gd name="connsiteY4" fmla="*/ 741477 h 5492423"/>
                      <a:gd name="connsiteX5" fmla="*/ 1892076 w 1892076"/>
                      <a:gd name="connsiteY5" fmla="*/ 1482954 h 5492423"/>
                      <a:gd name="connsiteX6" fmla="*/ 1892076 w 1892076"/>
                      <a:gd name="connsiteY6" fmla="*/ 2279356 h 5492423"/>
                      <a:gd name="connsiteX7" fmla="*/ 1892076 w 1892076"/>
                      <a:gd name="connsiteY7" fmla="*/ 2801136 h 5492423"/>
                      <a:gd name="connsiteX8" fmla="*/ 1892076 w 1892076"/>
                      <a:gd name="connsiteY8" fmla="*/ 3597537 h 5492423"/>
                      <a:gd name="connsiteX9" fmla="*/ 1892076 w 1892076"/>
                      <a:gd name="connsiteY9" fmla="*/ 4339014 h 5492423"/>
                      <a:gd name="connsiteX10" fmla="*/ 1892076 w 1892076"/>
                      <a:gd name="connsiteY10" fmla="*/ 5492423 h 5492423"/>
                      <a:gd name="connsiteX11" fmla="*/ 1223542 w 1892076"/>
                      <a:gd name="connsiteY11" fmla="*/ 5492423 h 5492423"/>
                      <a:gd name="connsiteX12" fmla="*/ 592850 w 1892076"/>
                      <a:gd name="connsiteY12" fmla="*/ 5492423 h 5492423"/>
                      <a:gd name="connsiteX13" fmla="*/ 0 w 1892076"/>
                      <a:gd name="connsiteY13" fmla="*/ 5492423 h 5492423"/>
                      <a:gd name="connsiteX14" fmla="*/ 0 w 1892076"/>
                      <a:gd name="connsiteY14" fmla="*/ 4750946 h 5492423"/>
                      <a:gd name="connsiteX15" fmla="*/ 0 w 1892076"/>
                      <a:gd name="connsiteY15" fmla="*/ 4229166 h 5492423"/>
                      <a:gd name="connsiteX16" fmla="*/ 0 w 1892076"/>
                      <a:gd name="connsiteY16" fmla="*/ 3542613 h 5492423"/>
                      <a:gd name="connsiteX17" fmla="*/ 0 w 1892076"/>
                      <a:gd name="connsiteY17" fmla="*/ 2801136 h 5492423"/>
                      <a:gd name="connsiteX18" fmla="*/ 0 w 1892076"/>
                      <a:gd name="connsiteY18" fmla="*/ 2004734 h 5492423"/>
                      <a:gd name="connsiteX19" fmla="*/ 0 w 1892076"/>
                      <a:gd name="connsiteY19" fmla="*/ 1428030 h 5492423"/>
                      <a:gd name="connsiteX20" fmla="*/ 0 w 1892076"/>
                      <a:gd name="connsiteY20" fmla="*/ 631629 h 5492423"/>
                      <a:gd name="connsiteX21" fmla="*/ 0 w 1892076"/>
                      <a:gd name="connsiteY21" fmla="*/ 0 h 54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2076" h="5492423" fill="none" extrusionOk="0">
                        <a:moveTo>
                          <a:pt x="0" y="0"/>
                        </a:moveTo>
                        <a:cubicBezTo>
                          <a:pt x="186886" y="25543"/>
                          <a:pt x="376027" y="-23839"/>
                          <a:pt x="630692" y="0"/>
                        </a:cubicBezTo>
                        <a:cubicBezTo>
                          <a:pt x="885357" y="23839"/>
                          <a:pt x="1074421" y="-22756"/>
                          <a:pt x="1242463" y="0"/>
                        </a:cubicBezTo>
                        <a:cubicBezTo>
                          <a:pt x="1410505" y="22756"/>
                          <a:pt x="1693987" y="-31421"/>
                          <a:pt x="1892076" y="0"/>
                        </a:cubicBezTo>
                        <a:cubicBezTo>
                          <a:pt x="1874783" y="340820"/>
                          <a:pt x="1894427" y="518594"/>
                          <a:pt x="1892076" y="741477"/>
                        </a:cubicBezTo>
                        <a:cubicBezTo>
                          <a:pt x="1889725" y="964360"/>
                          <a:pt x="1882609" y="1142845"/>
                          <a:pt x="1892076" y="1482954"/>
                        </a:cubicBezTo>
                        <a:cubicBezTo>
                          <a:pt x="1901543" y="1823063"/>
                          <a:pt x="1907722" y="1928602"/>
                          <a:pt x="1892076" y="2279356"/>
                        </a:cubicBezTo>
                        <a:cubicBezTo>
                          <a:pt x="1876430" y="2630110"/>
                          <a:pt x="1883932" y="2663973"/>
                          <a:pt x="1892076" y="2801136"/>
                        </a:cubicBezTo>
                        <a:cubicBezTo>
                          <a:pt x="1900220" y="2938299"/>
                          <a:pt x="1854654" y="3252716"/>
                          <a:pt x="1892076" y="3597537"/>
                        </a:cubicBezTo>
                        <a:cubicBezTo>
                          <a:pt x="1929498" y="3942358"/>
                          <a:pt x="1918242" y="4144055"/>
                          <a:pt x="1892076" y="4339014"/>
                        </a:cubicBezTo>
                        <a:cubicBezTo>
                          <a:pt x="1865910" y="4533973"/>
                          <a:pt x="1896076" y="5007867"/>
                          <a:pt x="1892076" y="5492423"/>
                        </a:cubicBezTo>
                        <a:cubicBezTo>
                          <a:pt x="1659830" y="5486595"/>
                          <a:pt x="1544258" y="5466766"/>
                          <a:pt x="1223542" y="5492423"/>
                        </a:cubicBezTo>
                        <a:cubicBezTo>
                          <a:pt x="902826" y="5518080"/>
                          <a:pt x="779439" y="5501511"/>
                          <a:pt x="592850" y="5492423"/>
                        </a:cubicBezTo>
                        <a:cubicBezTo>
                          <a:pt x="406261" y="5483335"/>
                          <a:pt x="255406" y="5470076"/>
                          <a:pt x="0" y="5492423"/>
                        </a:cubicBezTo>
                        <a:cubicBezTo>
                          <a:pt x="-20326" y="5149459"/>
                          <a:pt x="25501" y="4963288"/>
                          <a:pt x="0" y="4750946"/>
                        </a:cubicBezTo>
                        <a:cubicBezTo>
                          <a:pt x="-25501" y="4538604"/>
                          <a:pt x="-22559" y="4345975"/>
                          <a:pt x="0" y="4229166"/>
                        </a:cubicBezTo>
                        <a:cubicBezTo>
                          <a:pt x="22559" y="4112357"/>
                          <a:pt x="12570" y="3874736"/>
                          <a:pt x="0" y="3542613"/>
                        </a:cubicBezTo>
                        <a:cubicBezTo>
                          <a:pt x="-12570" y="3210490"/>
                          <a:pt x="-24108" y="2975197"/>
                          <a:pt x="0" y="2801136"/>
                        </a:cubicBezTo>
                        <a:cubicBezTo>
                          <a:pt x="24108" y="2627075"/>
                          <a:pt x="37472" y="2197068"/>
                          <a:pt x="0" y="2004734"/>
                        </a:cubicBezTo>
                        <a:cubicBezTo>
                          <a:pt x="-37472" y="1812400"/>
                          <a:pt x="-27859" y="1578240"/>
                          <a:pt x="0" y="1428030"/>
                        </a:cubicBezTo>
                        <a:cubicBezTo>
                          <a:pt x="27859" y="1277820"/>
                          <a:pt x="4399" y="941659"/>
                          <a:pt x="0" y="631629"/>
                        </a:cubicBezTo>
                        <a:cubicBezTo>
                          <a:pt x="-4399" y="321599"/>
                          <a:pt x="-27886" y="294721"/>
                          <a:pt x="0" y="0"/>
                        </a:cubicBezTo>
                        <a:close/>
                      </a:path>
                      <a:path w="1892076" h="5492423" stroke="0" extrusionOk="0">
                        <a:moveTo>
                          <a:pt x="0" y="0"/>
                        </a:moveTo>
                        <a:cubicBezTo>
                          <a:pt x="198591" y="24444"/>
                          <a:pt x="346089" y="560"/>
                          <a:pt x="592850" y="0"/>
                        </a:cubicBezTo>
                        <a:cubicBezTo>
                          <a:pt x="839611" y="-560"/>
                          <a:pt x="943126" y="-9026"/>
                          <a:pt x="1223542" y="0"/>
                        </a:cubicBezTo>
                        <a:cubicBezTo>
                          <a:pt x="1503958" y="9026"/>
                          <a:pt x="1742472" y="-22953"/>
                          <a:pt x="1892076" y="0"/>
                        </a:cubicBezTo>
                        <a:cubicBezTo>
                          <a:pt x="1869478" y="209713"/>
                          <a:pt x="1880869" y="323618"/>
                          <a:pt x="1892076" y="631629"/>
                        </a:cubicBezTo>
                        <a:cubicBezTo>
                          <a:pt x="1903283" y="939640"/>
                          <a:pt x="1870997" y="1096519"/>
                          <a:pt x="1892076" y="1263257"/>
                        </a:cubicBezTo>
                        <a:cubicBezTo>
                          <a:pt x="1913155" y="1429995"/>
                          <a:pt x="1909615" y="1671559"/>
                          <a:pt x="1892076" y="1894886"/>
                        </a:cubicBezTo>
                        <a:cubicBezTo>
                          <a:pt x="1874537" y="2118213"/>
                          <a:pt x="1906655" y="2276440"/>
                          <a:pt x="1892076" y="2471590"/>
                        </a:cubicBezTo>
                        <a:cubicBezTo>
                          <a:pt x="1877497" y="2666740"/>
                          <a:pt x="1897531" y="2788101"/>
                          <a:pt x="1892076" y="2993371"/>
                        </a:cubicBezTo>
                        <a:cubicBezTo>
                          <a:pt x="1886621" y="3198641"/>
                          <a:pt x="1888066" y="3420566"/>
                          <a:pt x="1892076" y="3679923"/>
                        </a:cubicBezTo>
                        <a:cubicBezTo>
                          <a:pt x="1896086" y="3939280"/>
                          <a:pt x="1902344" y="3968281"/>
                          <a:pt x="1892076" y="4201704"/>
                        </a:cubicBezTo>
                        <a:cubicBezTo>
                          <a:pt x="1881808" y="4435127"/>
                          <a:pt x="1919828" y="4642111"/>
                          <a:pt x="1892076" y="4833332"/>
                        </a:cubicBezTo>
                        <a:cubicBezTo>
                          <a:pt x="1864324" y="5024553"/>
                          <a:pt x="1915752" y="5168614"/>
                          <a:pt x="1892076" y="5492423"/>
                        </a:cubicBezTo>
                        <a:cubicBezTo>
                          <a:pt x="1612138" y="5473094"/>
                          <a:pt x="1604646" y="5500473"/>
                          <a:pt x="1318146" y="5492423"/>
                        </a:cubicBezTo>
                        <a:cubicBezTo>
                          <a:pt x="1031646" y="5484374"/>
                          <a:pt x="815235" y="5459641"/>
                          <a:pt x="649613" y="5492423"/>
                        </a:cubicBezTo>
                        <a:cubicBezTo>
                          <a:pt x="483991" y="5525205"/>
                          <a:pt x="288317" y="5487622"/>
                          <a:pt x="0" y="5492423"/>
                        </a:cubicBezTo>
                        <a:cubicBezTo>
                          <a:pt x="-5553" y="5212319"/>
                          <a:pt x="-17157" y="5060065"/>
                          <a:pt x="0" y="4915719"/>
                        </a:cubicBezTo>
                        <a:cubicBezTo>
                          <a:pt x="17157" y="4771373"/>
                          <a:pt x="8866" y="4518734"/>
                          <a:pt x="0" y="4284090"/>
                        </a:cubicBezTo>
                        <a:cubicBezTo>
                          <a:pt x="-8866" y="4049446"/>
                          <a:pt x="27885" y="3859181"/>
                          <a:pt x="0" y="3542613"/>
                        </a:cubicBezTo>
                        <a:cubicBezTo>
                          <a:pt x="-27885" y="3226045"/>
                          <a:pt x="-3934" y="3233132"/>
                          <a:pt x="0" y="3020833"/>
                        </a:cubicBezTo>
                        <a:cubicBezTo>
                          <a:pt x="3934" y="2808534"/>
                          <a:pt x="-24188" y="2600919"/>
                          <a:pt x="0" y="2444128"/>
                        </a:cubicBezTo>
                        <a:cubicBezTo>
                          <a:pt x="24188" y="2287337"/>
                          <a:pt x="-3595" y="2112857"/>
                          <a:pt x="0" y="1812500"/>
                        </a:cubicBezTo>
                        <a:cubicBezTo>
                          <a:pt x="3595" y="1512143"/>
                          <a:pt x="-6870" y="1505252"/>
                          <a:pt x="0" y="1290719"/>
                        </a:cubicBezTo>
                        <a:cubicBezTo>
                          <a:pt x="6870" y="1076186"/>
                          <a:pt x="-20574" y="887511"/>
                          <a:pt x="0" y="768939"/>
                        </a:cubicBezTo>
                        <a:cubicBezTo>
                          <a:pt x="20574" y="650367"/>
                          <a:pt x="3718" y="1984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DD5BEF98-C242-405C-A02B-E534CA4FEACE}"/>
              </a:ext>
            </a:extLst>
          </p:cNvPr>
          <p:cNvPicPr>
            <a:picLocks noChangeAspect="1"/>
          </p:cNvPicPr>
          <p:nvPr/>
        </p:nvPicPr>
        <p:blipFill>
          <a:blip r:embed="rId2"/>
          <a:stretch>
            <a:fillRect/>
          </a:stretch>
        </p:blipFill>
        <p:spPr>
          <a:xfrm>
            <a:off x="605768" y="449977"/>
            <a:ext cx="1336586" cy="568049"/>
          </a:xfrm>
          <a:prstGeom prst="rect">
            <a:avLst/>
          </a:prstGeom>
          <a:ln>
            <a:noFill/>
            <a:prstDash val="solid"/>
          </a:ln>
        </p:spPr>
      </p:pic>
      <p:cxnSp>
        <p:nvCxnSpPr>
          <p:cNvPr id="9" name="Gerader Verbinder 8">
            <a:extLst>
              <a:ext uri="{FF2B5EF4-FFF2-40B4-BE49-F238E27FC236}">
                <a16:creationId xmlns:a16="http://schemas.microsoft.com/office/drawing/2014/main" id="{A944408A-BFD5-4A9F-8DC0-0EF536E8D634}"/>
              </a:ext>
            </a:extLst>
          </p:cNvPr>
          <p:cNvCxnSpPr>
            <a:cxnSpLocks/>
          </p:cNvCxnSpPr>
          <p:nvPr/>
        </p:nvCxnSpPr>
        <p:spPr>
          <a:xfrm>
            <a:off x="2139576" y="457363"/>
            <a:ext cx="0" cy="596519"/>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pic>
        <p:nvPicPr>
          <p:cNvPr id="7" name="officeArt object" descr="Bild">
            <a:extLst>
              <a:ext uri="{FF2B5EF4-FFF2-40B4-BE49-F238E27FC236}">
                <a16:creationId xmlns:a16="http://schemas.microsoft.com/office/drawing/2014/main" id="{B2525520-D6A7-4FF1-BE0F-982EB149149F}"/>
              </a:ext>
            </a:extLst>
          </p:cNvPr>
          <p:cNvPicPr/>
          <p:nvPr/>
        </p:nvPicPr>
        <p:blipFill>
          <a:blip r:embed="rId3"/>
          <a:stretch>
            <a:fillRect/>
          </a:stretch>
        </p:blipFill>
        <p:spPr>
          <a:xfrm>
            <a:off x="2069642" y="3285802"/>
            <a:ext cx="2368034" cy="3408568"/>
          </a:xfrm>
          <a:prstGeom prst="rect">
            <a:avLst/>
          </a:prstGeom>
          <a:ln w="12700" cap="flat">
            <a:noFill/>
            <a:miter lim="400000"/>
          </a:ln>
          <a:effectLst/>
        </p:spPr>
      </p:pic>
      <p:pic>
        <p:nvPicPr>
          <p:cNvPr id="10" name="officeArt object" descr="Bild">
            <a:extLst>
              <a:ext uri="{FF2B5EF4-FFF2-40B4-BE49-F238E27FC236}">
                <a16:creationId xmlns:a16="http://schemas.microsoft.com/office/drawing/2014/main" id="{2D56CB3B-7531-4AC0-9C87-E239B066E336}"/>
              </a:ext>
            </a:extLst>
          </p:cNvPr>
          <p:cNvPicPr/>
          <p:nvPr/>
        </p:nvPicPr>
        <p:blipFill rotWithShape="1">
          <a:blip r:embed="rId4"/>
          <a:srcRect l="26373" r="15350"/>
          <a:stretch/>
        </p:blipFill>
        <p:spPr bwMode="auto">
          <a:xfrm>
            <a:off x="8717526" y="159555"/>
            <a:ext cx="3304199" cy="3087157"/>
          </a:xfrm>
          <a:prstGeom prst="rect">
            <a:avLst/>
          </a:prstGeom>
          <a:ln>
            <a:noFill/>
          </a:ln>
          <a:effectLst/>
          <a:extLst>
            <a:ext uri="{53640926-AAD7-44D8-BBD7-CCE9431645EC}">
              <a14:shadowObscured xmlns:a14="http://schemas.microsoft.com/office/drawing/2010/main"/>
            </a:ext>
          </a:extLst>
        </p:spPr>
      </p:pic>
      <p:pic>
        <p:nvPicPr>
          <p:cNvPr id="12" name="officeArt object" descr="Bild">
            <a:extLst>
              <a:ext uri="{FF2B5EF4-FFF2-40B4-BE49-F238E27FC236}">
                <a16:creationId xmlns:a16="http://schemas.microsoft.com/office/drawing/2014/main" id="{ED75FFC8-62D1-4B9E-80D6-6A57993488BA}"/>
              </a:ext>
            </a:extLst>
          </p:cNvPr>
          <p:cNvPicPr/>
          <p:nvPr/>
        </p:nvPicPr>
        <p:blipFill rotWithShape="1">
          <a:blip r:embed="rId5"/>
          <a:srcRect l="23619" r="16213"/>
          <a:stretch/>
        </p:blipFill>
        <p:spPr bwMode="auto">
          <a:xfrm>
            <a:off x="2090452" y="222817"/>
            <a:ext cx="2829319" cy="3031897"/>
          </a:xfrm>
          <a:prstGeom prst="rect">
            <a:avLst/>
          </a:prstGeom>
          <a:ln>
            <a:noFill/>
          </a:ln>
          <a:effectLst/>
          <a:extLst>
            <a:ext uri="{53640926-AAD7-44D8-BBD7-CCE9431645EC}">
              <a14:shadowObscured xmlns:a14="http://schemas.microsoft.com/office/drawing/2010/main"/>
            </a:ext>
          </a:extLst>
        </p:spPr>
      </p:pic>
      <p:pic>
        <p:nvPicPr>
          <p:cNvPr id="1026" name="Picture 2" descr="Quellbild anzeigen">
            <a:extLst>
              <a:ext uri="{FF2B5EF4-FFF2-40B4-BE49-F238E27FC236}">
                <a16:creationId xmlns:a16="http://schemas.microsoft.com/office/drawing/2014/main" id="{67A1E12E-C357-43EB-95B6-242B9C7EE2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7506" y="222816"/>
            <a:ext cx="3687405" cy="3031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BF9760D-CA5C-4D8F-8D27-BF66DA8873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290" r="5548"/>
          <a:stretch/>
        </p:blipFill>
        <p:spPr bwMode="auto">
          <a:xfrm>
            <a:off x="4460580" y="3285802"/>
            <a:ext cx="2173858" cy="3434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ellbild anzeigen">
            <a:extLst>
              <a:ext uri="{FF2B5EF4-FFF2-40B4-BE49-F238E27FC236}">
                <a16:creationId xmlns:a16="http://schemas.microsoft.com/office/drawing/2014/main" id="{6F0960B3-2AA1-4735-BD16-E537B84A41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0246" y="3285802"/>
            <a:ext cx="2825146" cy="3466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ellbild anzeigen">
            <a:extLst>
              <a:ext uri="{FF2B5EF4-FFF2-40B4-BE49-F238E27FC236}">
                <a16:creationId xmlns:a16="http://schemas.microsoft.com/office/drawing/2014/main" id="{12CC70DA-30C0-4199-85ED-6439C74A49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51200" y="3285802"/>
            <a:ext cx="2470525" cy="3466277"/>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2">
            <a:extLst>
              <a:ext uri="{FF2B5EF4-FFF2-40B4-BE49-F238E27FC236}">
                <a16:creationId xmlns:a16="http://schemas.microsoft.com/office/drawing/2014/main" id="{49B568FE-AF75-4317-BF27-DD03CE1851D4}"/>
              </a:ext>
            </a:extLst>
          </p:cNvPr>
          <p:cNvSpPr txBox="1">
            <a:spLocks/>
          </p:cNvSpPr>
          <p:nvPr/>
        </p:nvSpPr>
        <p:spPr>
          <a:xfrm>
            <a:off x="309445" y="2101609"/>
            <a:ext cx="1686148" cy="38506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de-DE" sz="2400" b="1" dirty="0" err="1">
                <a:solidFill>
                  <a:schemeClr val="bg1"/>
                </a:solidFill>
                <a:latin typeface="+mj-lt"/>
                <a:cs typeface="Times New Roman" panose="02020603050405020304" pitchFamily="18" charset="0"/>
              </a:rPr>
              <a:t>Election</a:t>
            </a:r>
            <a:r>
              <a:rPr lang="de-DE" sz="2400" b="1" dirty="0">
                <a:solidFill>
                  <a:schemeClr val="bg1"/>
                </a:solidFill>
                <a:latin typeface="+mj-lt"/>
                <a:cs typeface="Times New Roman" panose="02020603050405020304" pitchFamily="18" charset="0"/>
              </a:rPr>
              <a:t> </a:t>
            </a:r>
            <a:r>
              <a:rPr lang="de-DE" sz="2400" b="1" dirty="0" err="1">
                <a:solidFill>
                  <a:schemeClr val="bg1"/>
                </a:solidFill>
                <a:latin typeface="+mj-lt"/>
                <a:cs typeface="Times New Roman" panose="02020603050405020304" pitchFamily="18" charset="0"/>
              </a:rPr>
              <a:t>posters</a:t>
            </a:r>
            <a:r>
              <a:rPr lang="de-DE" sz="2400" b="1" dirty="0">
                <a:solidFill>
                  <a:schemeClr val="bg1"/>
                </a:solidFill>
                <a:latin typeface="+mj-lt"/>
                <a:cs typeface="Times New Roman" panose="02020603050405020304" pitchFamily="18" charset="0"/>
              </a:rPr>
              <a:t> </a:t>
            </a:r>
            <a:r>
              <a:rPr lang="de-DE" sz="2400" b="1" dirty="0" err="1">
                <a:solidFill>
                  <a:schemeClr val="bg1"/>
                </a:solidFill>
                <a:latin typeface="+mj-lt"/>
                <a:cs typeface="Times New Roman" panose="02020603050405020304" pitchFamily="18" charset="0"/>
              </a:rPr>
              <a:t>german</a:t>
            </a:r>
            <a:r>
              <a:rPr lang="de-DE" sz="2400" b="1" dirty="0">
                <a:solidFill>
                  <a:schemeClr val="bg1"/>
                </a:solidFill>
                <a:latin typeface="+mj-lt"/>
                <a:cs typeface="Times New Roman" panose="02020603050405020304" pitchFamily="18" charset="0"/>
              </a:rPr>
              <a:t> </a:t>
            </a:r>
            <a:r>
              <a:rPr lang="de-DE" sz="2400" b="1" dirty="0" err="1">
                <a:solidFill>
                  <a:schemeClr val="bg1"/>
                </a:solidFill>
                <a:latin typeface="+mj-lt"/>
                <a:cs typeface="Times New Roman" panose="02020603050405020304" pitchFamily="18" charset="0"/>
              </a:rPr>
              <a:t>parties</a:t>
            </a:r>
            <a:r>
              <a:rPr lang="de-DE" sz="2400" b="1" dirty="0">
                <a:solidFill>
                  <a:schemeClr val="bg1"/>
                </a:solidFill>
                <a:latin typeface="+mj-lt"/>
                <a:cs typeface="Times New Roman" panose="02020603050405020304" pitchFamily="18" charset="0"/>
              </a:rPr>
              <a:t> </a:t>
            </a:r>
          </a:p>
          <a:p>
            <a:pPr marL="0" indent="0" algn="r">
              <a:lnSpc>
                <a:spcPct val="150000"/>
              </a:lnSpc>
              <a:spcBef>
                <a:spcPts val="0"/>
              </a:spcBef>
              <a:buNone/>
            </a:pPr>
            <a:r>
              <a:rPr lang="de-DE" sz="2400" b="1" dirty="0" err="1">
                <a:solidFill>
                  <a:schemeClr val="bg1"/>
                </a:solidFill>
                <a:latin typeface="+mj-lt"/>
                <a:cs typeface="Times New Roman" panose="02020603050405020304" pitchFamily="18" charset="0"/>
              </a:rPr>
              <a:t>to</a:t>
            </a:r>
            <a:r>
              <a:rPr lang="de-DE" sz="2400" b="1" dirty="0">
                <a:solidFill>
                  <a:schemeClr val="bg1"/>
                </a:solidFill>
                <a:latin typeface="+mj-lt"/>
                <a:cs typeface="Times New Roman" panose="02020603050405020304" pitchFamily="18" charset="0"/>
              </a:rPr>
              <a:t> </a:t>
            </a:r>
            <a:r>
              <a:rPr lang="de-DE" sz="2400" b="1" dirty="0" err="1">
                <a:solidFill>
                  <a:schemeClr val="bg1"/>
                </a:solidFill>
                <a:latin typeface="+mj-lt"/>
                <a:cs typeface="Times New Roman" panose="02020603050405020304" pitchFamily="18" charset="0"/>
              </a:rPr>
              <a:t>the</a:t>
            </a:r>
            <a:r>
              <a:rPr lang="de-DE" sz="2400" b="1" dirty="0">
                <a:solidFill>
                  <a:schemeClr val="bg1"/>
                </a:solidFill>
                <a:latin typeface="+mj-lt"/>
                <a:cs typeface="Times New Roman" panose="02020603050405020304" pitchFamily="18" charset="0"/>
              </a:rPr>
              <a:t> European </a:t>
            </a:r>
            <a:r>
              <a:rPr lang="de-DE" sz="2400" b="1" dirty="0" err="1">
                <a:solidFill>
                  <a:schemeClr val="bg1"/>
                </a:solidFill>
                <a:latin typeface="+mj-lt"/>
                <a:cs typeface="Times New Roman" panose="02020603050405020304" pitchFamily="18" charset="0"/>
              </a:rPr>
              <a:t>election</a:t>
            </a:r>
            <a:r>
              <a:rPr lang="de-DE" sz="2400" b="1" dirty="0">
                <a:solidFill>
                  <a:schemeClr val="bg1"/>
                </a:solidFill>
                <a:latin typeface="+mj-lt"/>
                <a:cs typeface="Times New Roman" panose="02020603050405020304" pitchFamily="18" charset="0"/>
              </a:rPr>
              <a:t> 2019 </a:t>
            </a:r>
          </a:p>
        </p:txBody>
      </p:sp>
    </p:spTree>
    <p:extLst>
      <p:ext uri="{BB962C8B-B14F-4D97-AF65-F5344CB8AC3E}">
        <p14:creationId xmlns:p14="http://schemas.microsoft.com/office/powerpoint/2010/main" val="158905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D5BEF98-C242-405C-A02B-E534CA4FEACE}"/>
              </a:ext>
            </a:extLst>
          </p:cNvPr>
          <p:cNvPicPr>
            <a:picLocks noChangeAspect="1"/>
          </p:cNvPicPr>
          <p:nvPr/>
        </p:nvPicPr>
        <p:blipFill>
          <a:blip r:embed="rId2"/>
          <a:stretch>
            <a:fillRect/>
          </a:stretch>
        </p:blipFill>
        <p:spPr>
          <a:xfrm>
            <a:off x="605768" y="449977"/>
            <a:ext cx="1336586" cy="568049"/>
          </a:xfrm>
          <a:prstGeom prst="rect">
            <a:avLst/>
          </a:prstGeom>
          <a:ln>
            <a:noFill/>
            <a:prstDash val="solid"/>
          </a:ln>
        </p:spPr>
      </p:pic>
      <p:cxnSp>
        <p:nvCxnSpPr>
          <p:cNvPr id="9" name="Gerader Verbinder 8">
            <a:extLst>
              <a:ext uri="{FF2B5EF4-FFF2-40B4-BE49-F238E27FC236}">
                <a16:creationId xmlns:a16="http://schemas.microsoft.com/office/drawing/2014/main" id="{A944408A-BFD5-4A9F-8DC0-0EF536E8D634}"/>
              </a:ext>
            </a:extLst>
          </p:cNvPr>
          <p:cNvCxnSpPr>
            <a:cxnSpLocks/>
          </p:cNvCxnSpPr>
          <p:nvPr/>
        </p:nvCxnSpPr>
        <p:spPr>
          <a:xfrm>
            <a:off x="2139576" y="457363"/>
            <a:ext cx="0" cy="596519"/>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6" name="Inhaltsplatzhalter 2">
            <a:extLst>
              <a:ext uri="{FF2B5EF4-FFF2-40B4-BE49-F238E27FC236}">
                <a16:creationId xmlns:a16="http://schemas.microsoft.com/office/drawing/2014/main" id="{6C489E3F-BB83-1843-ABAA-5BD8D0C91D04}"/>
              </a:ext>
            </a:extLst>
          </p:cNvPr>
          <p:cNvSpPr txBox="1">
            <a:spLocks/>
          </p:cNvSpPr>
          <p:nvPr/>
        </p:nvSpPr>
        <p:spPr>
          <a:xfrm>
            <a:off x="1021080" y="1101680"/>
            <a:ext cx="10486551" cy="513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Font typeface="+mj-lt"/>
              <a:buAutoNum type="arabicPeriod"/>
            </a:pPr>
            <a:r>
              <a:rPr lang="de-DE" sz="2400" b="1" dirty="0" err="1">
                <a:latin typeface="+mj-lt"/>
                <a:cs typeface="Times New Roman" panose="02020603050405020304" pitchFamily="18" charset="0"/>
              </a:rPr>
              <a:t>Introduction</a:t>
            </a:r>
            <a:r>
              <a:rPr lang="de-DE" sz="2400" b="1" dirty="0">
                <a:latin typeface="+mj-lt"/>
                <a:cs typeface="Times New Roman" panose="02020603050405020304" pitchFamily="18" charset="0"/>
              </a:rPr>
              <a:t>:</a:t>
            </a:r>
          </a:p>
          <a:p>
            <a:pPr marL="457200" indent="-457200">
              <a:lnSpc>
                <a:spcPct val="150000"/>
              </a:lnSpc>
              <a:spcBef>
                <a:spcPts val="0"/>
              </a:spcBef>
              <a:buAutoNum type="arabicPeriod"/>
            </a:pPr>
            <a:endParaRPr lang="de-DE" sz="2400" b="1" dirty="0">
              <a:latin typeface="+mj-lt"/>
              <a:cs typeface="Times New Roman" panose="02020603050405020304" pitchFamily="18" charset="0"/>
            </a:endParaRPr>
          </a:p>
          <a:p>
            <a:pPr marL="914400" lvl="1" indent="-457200">
              <a:lnSpc>
                <a:spcPct val="150000"/>
              </a:lnSpc>
              <a:spcBef>
                <a:spcPts val="0"/>
              </a:spcBef>
              <a:buFont typeface="+mj-lt"/>
              <a:buAutoNum type="alphaLcParenR"/>
            </a:pPr>
            <a:r>
              <a:rPr lang="de-DE" sz="2200" b="1" dirty="0" err="1">
                <a:latin typeface="+mj-lt"/>
                <a:cs typeface="Times New Roman" panose="02020603050405020304" pitchFamily="18" charset="0"/>
              </a:rPr>
              <a:t>Compare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election</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posters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of</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german</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parties</a:t>
            </a:r>
            <a:r>
              <a:rPr lang="de-DE" sz="2200" b="1" dirty="0">
                <a:latin typeface="+mj-lt"/>
                <a:cs typeface="Times New Roman" panose="02020603050405020304" pitchFamily="18" charset="0"/>
              </a:rPr>
              <a:t> - </a:t>
            </a:r>
            <a:r>
              <a:rPr lang="de-DE" sz="2200" b="1" dirty="0" err="1">
                <a:latin typeface="+mj-lt"/>
                <a:cs typeface="Times New Roman" panose="02020603050405020304" pitchFamily="18" charset="0"/>
              </a:rPr>
              <a:t>how</a:t>
            </a:r>
            <a:r>
              <a:rPr lang="de-DE" sz="2200" b="1" dirty="0">
                <a:latin typeface="+mj-lt"/>
                <a:cs typeface="Times New Roman" panose="02020603050405020304" pitchFamily="18" charset="0"/>
              </a:rPr>
              <a:t> do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parties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position</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themselves</a:t>
            </a:r>
            <a:r>
              <a:rPr lang="de-DE" sz="2200" b="1" dirty="0">
                <a:latin typeface="+mj-lt"/>
                <a:cs typeface="Times New Roman" panose="02020603050405020304" pitchFamily="18" charset="0"/>
              </a:rPr>
              <a:t> on Europe?</a:t>
            </a:r>
          </a:p>
          <a:p>
            <a:pPr marL="914400" lvl="2" indent="0">
              <a:lnSpc>
                <a:spcPct val="150000"/>
              </a:lnSpc>
              <a:spcBef>
                <a:spcPts val="0"/>
              </a:spcBef>
              <a:buNone/>
            </a:pPr>
            <a:r>
              <a:rPr lang="de-DE" sz="2200" b="1" dirty="0" err="1">
                <a:latin typeface="+mj-lt"/>
                <a:cs typeface="Times New Roman" panose="02020603050405020304" pitchFamily="18" charset="0"/>
              </a:rPr>
              <a:t>Formulate</a:t>
            </a:r>
            <a:r>
              <a:rPr lang="de-DE" sz="2200" b="1" dirty="0">
                <a:latin typeface="+mj-lt"/>
                <a:cs typeface="Times New Roman" panose="02020603050405020304" pitchFamily="18" charset="0"/>
              </a:rPr>
              <a:t> a </a:t>
            </a:r>
            <a:r>
              <a:rPr lang="de-DE" sz="2200" b="1" dirty="0" err="1">
                <a:latin typeface="+mj-lt"/>
                <a:cs typeface="Times New Roman" panose="02020603050405020304" pitchFamily="18" charset="0"/>
              </a:rPr>
              <a:t>conjecture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for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each</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election</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poster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and</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associated</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party</a:t>
            </a:r>
            <a:r>
              <a:rPr lang="de-DE" sz="2200" b="1" dirty="0">
                <a:latin typeface="+mj-lt"/>
                <a:cs typeface="Times New Roman" panose="02020603050405020304" pitchFamily="18" charset="0"/>
              </a:rPr>
              <a:t>. </a:t>
            </a:r>
          </a:p>
          <a:p>
            <a:pPr marL="914400" lvl="1" indent="-457200">
              <a:lnSpc>
                <a:spcPct val="150000"/>
              </a:lnSpc>
              <a:spcBef>
                <a:spcPts val="0"/>
              </a:spcBef>
              <a:buFont typeface="+mj-lt"/>
              <a:buAutoNum type="alphaLcParenR"/>
            </a:pPr>
            <a:r>
              <a:rPr lang="de-DE" sz="2200" b="1" dirty="0" err="1">
                <a:latin typeface="+mj-lt"/>
                <a:cs typeface="Times New Roman" panose="02020603050405020304" pitchFamily="18" charset="0"/>
              </a:rPr>
              <a:t>Compare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guesses</a:t>
            </a:r>
            <a:r>
              <a:rPr lang="de-DE" sz="2200" b="1" dirty="0">
                <a:latin typeface="+mj-lt"/>
                <a:cs typeface="Times New Roman" panose="02020603050405020304" pitchFamily="18" charset="0"/>
              </a:rPr>
              <a:t> in </a:t>
            </a:r>
            <a:r>
              <a:rPr lang="de-DE" sz="2200" b="1" dirty="0" err="1">
                <a:latin typeface="+mj-lt"/>
                <a:cs typeface="Times New Roman" panose="02020603050405020304" pitchFamily="18" charset="0"/>
              </a:rPr>
              <a:t>class</a:t>
            </a:r>
            <a:r>
              <a:rPr lang="de-DE" sz="2200" b="1" dirty="0">
                <a:latin typeface="+mj-lt"/>
                <a:cs typeface="Times New Roman" panose="02020603050405020304" pitchFamily="18" charset="0"/>
              </a:rPr>
              <a:t>. Are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assessments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similar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Discuss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them</a:t>
            </a:r>
            <a:r>
              <a:rPr lang="de-DE" sz="2200" b="1" dirty="0">
                <a:latin typeface="+mj-lt"/>
                <a:cs typeface="Times New Roman" panose="02020603050405020304" pitchFamily="18" charset="0"/>
              </a:rPr>
              <a:t>.</a:t>
            </a:r>
          </a:p>
        </p:txBody>
      </p:sp>
      <p:pic>
        <p:nvPicPr>
          <p:cNvPr id="17" name="Grafik 16" descr="Skizze mit einfarbiger Füllung">
            <a:extLst>
              <a:ext uri="{FF2B5EF4-FFF2-40B4-BE49-F238E27FC236}">
                <a16:creationId xmlns:a16="http://schemas.microsoft.com/office/drawing/2014/main" id="{8FE44497-4037-4EDD-B257-E9343A64E8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55727" y="2199018"/>
            <a:ext cx="436667" cy="436667"/>
          </a:xfrm>
          <a:prstGeom prst="rect">
            <a:avLst/>
          </a:prstGeom>
        </p:spPr>
      </p:pic>
      <p:pic>
        <p:nvPicPr>
          <p:cNvPr id="3" name="Grafik 2" descr="Chat Silhouette">
            <a:extLst>
              <a:ext uri="{FF2B5EF4-FFF2-40B4-BE49-F238E27FC236}">
                <a16:creationId xmlns:a16="http://schemas.microsoft.com/office/drawing/2014/main" id="{86AB32AA-12E4-4B9E-8B42-5A078AA94D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263" y="3673185"/>
            <a:ext cx="549131" cy="549131"/>
          </a:xfrm>
          <a:prstGeom prst="rect">
            <a:avLst/>
          </a:prstGeom>
        </p:spPr>
      </p:pic>
    </p:spTree>
    <p:extLst>
      <p:ext uri="{BB962C8B-B14F-4D97-AF65-F5344CB8AC3E}">
        <p14:creationId xmlns:p14="http://schemas.microsoft.com/office/powerpoint/2010/main" val="200842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D5BEF98-C242-405C-A02B-E534CA4FEACE}"/>
              </a:ext>
            </a:extLst>
          </p:cNvPr>
          <p:cNvPicPr>
            <a:picLocks noChangeAspect="1"/>
          </p:cNvPicPr>
          <p:nvPr/>
        </p:nvPicPr>
        <p:blipFill>
          <a:blip r:embed="rId2"/>
          <a:stretch>
            <a:fillRect/>
          </a:stretch>
        </p:blipFill>
        <p:spPr>
          <a:xfrm>
            <a:off x="605768" y="449977"/>
            <a:ext cx="1336586" cy="568049"/>
          </a:xfrm>
          <a:prstGeom prst="rect">
            <a:avLst/>
          </a:prstGeom>
          <a:ln>
            <a:noFill/>
            <a:prstDash val="solid"/>
          </a:ln>
        </p:spPr>
      </p:pic>
      <p:cxnSp>
        <p:nvCxnSpPr>
          <p:cNvPr id="9" name="Gerader Verbinder 8">
            <a:extLst>
              <a:ext uri="{FF2B5EF4-FFF2-40B4-BE49-F238E27FC236}">
                <a16:creationId xmlns:a16="http://schemas.microsoft.com/office/drawing/2014/main" id="{A944408A-BFD5-4A9F-8DC0-0EF536E8D634}"/>
              </a:ext>
            </a:extLst>
          </p:cNvPr>
          <p:cNvCxnSpPr>
            <a:cxnSpLocks/>
          </p:cNvCxnSpPr>
          <p:nvPr/>
        </p:nvCxnSpPr>
        <p:spPr>
          <a:xfrm>
            <a:off x="2139576" y="457363"/>
            <a:ext cx="0" cy="596519"/>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6" name="Inhaltsplatzhalter 2">
            <a:extLst>
              <a:ext uri="{FF2B5EF4-FFF2-40B4-BE49-F238E27FC236}">
                <a16:creationId xmlns:a16="http://schemas.microsoft.com/office/drawing/2014/main" id="{6C489E3F-BB83-1843-ABAA-5BD8D0C91D04}"/>
              </a:ext>
            </a:extLst>
          </p:cNvPr>
          <p:cNvSpPr txBox="1">
            <a:spLocks/>
          </p:cNvSpPr>
          <p:nvPr/>
        </p:nvSpPr>
        <p:spPr>
          <a:xfrm>
            <a:off x="1021080" y="1101680"/>
            <a:ext cx="6290271" cy="513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Font typeface="+mj-lt"/>
              <a:buAutoNum type="arabicPeriod" startAt="2"/>
            </a:pPr>
            <a:r>
              <a:rPr lang="de-DE" sz="2400" b="1" dirty="0">
                <a:latin typeface="+mj-lt"/>
                <a:cs typeface="Times New Roman" panose="02020603050405020304" pitchFamily="18" charset="0"/>
              </a:rPr>
              <a:t>Basics:</a:t>
            </a:r>
          </a:p>
          <a:p>
            <a:pPr marL="457200" indent="-457200">
              <a:lnSpc>
                <a:spcPct val="150000"/>
              </a:lnSpc>
              <a:spcBef>
                <a:spcPts val="0"/>
              </a:spcBef>
              <a:buAutoNum type="arabicPeriod" startAt="2"/>
            </a:pPr>
            <a:endParaRPr lang="de-DE" sz="2400" b="1" dirty="0">
              <a:latin typeface="+mj-lt"/>
              <a:cs typeface="Times New Roman" panose="02020603050405020304" pitchFamily="18" charset="0"/>
            </a:endParaRPr>
          </a:p>
          <a:p>
            <a:pPr marL="457200" indent="-457200">
              <a:lnSpc>
                <a:spcPct val="150000"/>
              </a:lnSpc>
              <a:spcBef>
                <a:spcPts val="0"/>
              </a:spcBef>
              <a:buFont typeface="+mj-lt"/>
              <a:buAutoNum type="alphaLcParenR"/>
            </a:pPr>
            <a:r>
              <a:rPr lang="de-DE" sz="2200" b="1" dirty="0">
                <a:latin typeface="+mj-lt"/>
                <a:cs typeface="Times New Roman" panose="02020603050405020304" pitchFamily="18" charset="0"/>
              </a:rPr>
              <a:t>Recall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motives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for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founding</a:t>
            </a:r>
            <a:r>
              <a:rPr lang="de-DE" sz="2200" b="1" dirty="0">
                <a:latin typeface="+mj-lt"/>
                <a:cs typeface="Times New Roman" panose="02020603050405020304" pitchFamily="18" charset="0"/>
              </a:rPr>
              <a:t> EU </a:t>
            </a:r>
            <a:r>
              <a:rPr lang="de-DE" sz="2200" b="1" dirty="0" err="1">
                <a:latin typeface="+mj-lt"/>
                <a:cs typeface="Times New Roman" panose="02020603050405020304" pitchFamily="18" charset="0"/>
              </a:rPr>
              <a:t>from</a:t>
            </a:r>
            <a:r>
              <a:rPr lang="de-DE" sz="2200" b="1" dirty="0">
                <a:latin typeface="+mj-lt"/>
                <a:cs typeface="Times New Roman" panose="02020603050405020304" pitchFamily="18" charset="0"/>
              </a:rPr>
              <a:t> last </a:t>
            </a:r>
            <a:r>
              <a:rPr lang="de-DE" sz="2200" b="1" dirty="0" err="1">
                <a:latin typeface="+mj-lt"/>
                <a:cs typeface="Times New Roman" panose="02020603050405020304" pitchFamily="18" charset="0"/>
              </a:rPr>
              <a:t>session</a:t>
            </a:r>
            <a:r>
              <a:rPr lang="de-DE" sz="2200" b="1" dirty="0">
                <a:latin typeface="+mj-lt"/>
                <a:cs typeface="Times New Roman" panose="02020603050405020304" pitchFamily="18" charset="0"/>
              </a:rPr>
              <a:t>.</a:t>
            </a:r>
          </a:p>
          <a:p>
            <a:pPr marL="457200" lvl="1" indent="0">
              <a:lnSpc>
                <a:spcPct val="150000"/>
              </a:lnSpc>
              <a:spcBef>
                <a:spcPts val="0"/>
              </a:spcBef>
              <a:buNone/>
            </a:pPr>
            <a:r>
              <a:rPr lang="de-DE" sz="2200" b="1" dirty="0">
                <a:latin typeface="+mj-lt"/>
                <a:cs typeface="Times New Roman" panose="02020603050405020304" pitchFamily="18" charset="0"/>
              </a:rPr>
              <a:t>Do </a:t>
            </a:r>
            <a:r>
              <a:rPr lang="de-DE" sz="2200" b="1" dirty="0" err="1">
                <a:latin typeface="+mj-lt"/>
                <a:cs typeface="Times New Roman" panose="02020603050405020304" pitchFamily="18" charset="0"/>
              </a:rPr>
              <a:t>parties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today</a:t>
            </a:r>
            <a:r>
              <a:rPr lang="de-DE" sz="2200" b="1" dirty="0">
                <a:latin typeface="+mj-lt"/>
                <a:cs typeface="Times New Roman" panose="02020603050405020304" pitchFamily="18" charset="0"/>
              </a:rPr>
              <a:t> still </a:t>
            </a:r>
            <a:r>
              <a:rPr lang="de-DE" sz="2200" b="1" dirty="0" err="1">
                <a:latin typeface="+mj-lt"/>
                <a:cs typeface="Times New Roman" panose="02020603050405020304" pitchFamily="18" charset="0"/>
              </a:rPr>
              <a:t>use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motives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you</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have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identified</a:t>
            </a:r>
            <a:r>
              <a:rPr lang="de-DE" sz="2200" b="1" dirty="0">
                <a:latin typeface="+mj-lt"/>
                <a:cs typeface="Times New Roman" panose="02020603050405020304" pitchFamily="18" charset="0"/>
              </a:rPr>
              <a:t>?</a:t>
            </a:r>
          </a:p>
          <a:p>
            <a:pPr marL="457200" lvl="1" indent="0">
              <a:lnSpc>
                <a:spcPct val="150000"/>
              </a:lnSpc>
              <a:spcBef>
                <a:spcPts val="0"/>
              </a:spcBef>
              <a:buNone/>
            </a:pPr>
            <a:r>
              <a:rPr lang="de-DE" sz="2200" b="1" dirty="0">
                <a:latin typeface="+mj-lt"/>
                <a:cs typeface="Times New Roman" panose="02020603050405020304" pitchFamily="18" charset="0"/>
              </a:rPr>
              <a:t>Do </a:t>
            </a:r>
            <a:r>
              <a:rPr lang="de-DE" sz="2200" b="1" dirty="0" err="1">
                <a:latin typeface="+mj-lt"/>
                <a:cs typeface="Times New Roman" panose="02020603050405020304" pitchFamily="18" charset="0"/>
              </a:rPr>
              <a:t>parties</a:t>
            </a:r>
            <a:r>
              <a:rPr lang="de-DE" sz="2200" b="1" dirty="0">
                <a:latin typeface="+mj-lt"/>
                <a:cs typeface="Times New Roman" panose="02020603050405020304" pitchFamily="18" charset="0"/>
              </a:rPr>
              <a:t> also separate </a:t>
            </a:r>
            <a:r>
              <a:rPr lang="de-DE" sz="2200" b="1" dirty="0" err="1">
                <a:latin typeface="+mj-lt"/>
                <a:cs typeface="Times New Roman" panose="02020603050405020304" pitchFamily="18" charset="0"/>
              </a:rPr>
              <a:t>themselves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entirely</a:t>
            </a:r>
            <a:r>
              <a:rPr lang="de-DE" sz="2200" b="1" dirty="0">
                <a:latin typeface="+mj-lt"/>
                <a:cs typeface="Times New Roman" panose="02020603050405020304" pitchFamily="18" charset="0"/>
              </a:rPr>
              <a:t>?</a:t>
            </a:r>
          </a:p>
          <a:p>
            <a:pPr marL="457200" lvl="1" indent="0">
              <a:lnSpc>
                <a:spcPct val="150000"/>
              </a:lnSpc>
              <a:spcBef>
                <a:spcPts val="0"/>
              </a:spcBef>
              <a:buNone/>
            </a:pPr>
            <a:endParaRPr lang="de-DE" sz="1800" b="1" dirty="0">
              <a:latin typeface="+mj-lt"/>
              <a:cs typeface="Times New Roman" panose="02020603050405020304" pitchFamily="18" charset="0"/>
            </a:endParaRPr>
          </a:p>
          <a:p>
            <a:pPr marL="457200" lvl="1" indent="0">
              <a:lnSpc>
                <a:spcPct val="150000"/>
              </a:lnSpc>
              <a:spcBef>
                <a:spcPts val="0"/>
              </a:spcBef>
              <a:buNone/>
            </a:pPr>
            <a:r>
              <a:rPr lang="de-DE" sz="2200" b="1" dirty="0">
                <a:latin typeface="+mj-lt"/>
                <a:cs typeface="Times New Roman" panose="02020603050405020304" pitchFamily="18" charset="0"/>
              </a:rPr>
              <a:t>Create a </a:t>
            </a:r>
            <a:r>
              <a:rPr lang="de-DE" sz="2200" b="1" dirty="0" err="1">
                <a:latin typeface="+mj-lt"/>
                <a:cs typeface="Times New Roman" panose="02020603050405020304" pitchFamily="18" charset="0"/>
              </a:rPr>
              <a:t>padlet</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to</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detected</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parallels</a:t>
            </a:r>
            <a:r>
              <a:rPr lang="de-DE" sz="2200" b="1" dirty="0">
                <a:latin typeface="+mj-lt"/>
                <a:cs typeface="Times New Roman" panose="02020603050405020304" pitchFamily="18" charset="0"/>
              </a:rPr>
              <a:t>.</a:t>
            </a:r>
          </a:p>
          <a:p>
            <a:pPr marL="457200" lvl="1" indent="0">
              <a:lnSpc>
                <a:spcPct val="150000"/>
              </a:lnSpc>
              <a:spcBef>
                <a:spcPts val="0"/>
              </a:spcBef>
              <a:buNone/>
            </a:pPr>
            <a:r>
              <a:rPr lang="de-DE" sz="1700" dirty="0" err="1"/>
              <a:t>Tip</a:t>
            </a:r>
            <a:r>
              <a:rPr lang="de-DE" sz="1700" dirty="0"/>
              <a:t>: </a:t>
            </a:r>
            <a:r>
              <a:rPr lang="de-DE" sz="1700" dirty="0" err="1"/>
              <a:t>You</a:t>
            </a:r>
            <a:r>
              <a:rPr lang="de-DE" sz="1700" dirty="0"/>
              <a:t> </a:t>
            </a:r>
            <a:r>
              <a:rPr lang="de-DE" sz="1700" dirty="0" err="1"/>
              <a:t>can</a:t>
            </a:r>
            <a:r>
              <a:rPr lang="de-DE" sz="1700" dirty="0"/>
              <a:t> </a:t>
            </a:r>
            <a:r>
              <a:rPr lang="de-DE" sz="1700" dirty="0" err="1"/>
              <a:t>create</a:t>
            </a:r>
            <a:r>
              <a:rPr lang="de-DE" sz="1700" dirty="0"/>
              <a:t> </a:t>
            </a:r>
            <a:r>
              <a:rPr lang="de-DE" sz="1700" dirty="0" err="1"/>
              <a:t>the</a:t>
            </a:r>
            <a:r>
              <a:rPr lang="de-DE" sz="1700" dirty="0"/>
              <a:t> </a:t>
            </a:r>
            <a:r>
              <a:rPr lang="de-DE" sz="1700" dirty="0" err="1"/>
              <a:t>padlet</a:t>
            </a:r>
            <a:r>
              <a:rPr lang="de-DE" sz="1700" dirty="0"/>
              <a:t> </a:t>
            </a:r>
            <a:r>
              <a:rPr lang="de-DE" sz="1700" dirty="0" err="1"/>
              <a:t>with</a:t>
            </a:r>
            <a:r>
              <a:rPr lang="de-DE" sz="1700" dirty="0"/>
              <a:t> https://</a:t>
            </a:r>
            <a:r>
              <a:rPr lang="de-DE" sz="1700" dirty="0" err="1"/>
              <a:t>de.padlet.com</a:t>
            </a:r>
            <a:r>
              <a:rPr lang="de-DE" sz="1700" dirty="0"/>
              <a:t>/. </a:t>
            </a:r>
            <a:endParaRPr lang="de-DE" sz="1700" b="1" dirty="0">
              <a:cs typeface="Times New Roman" panose="02020603050405020304" pitchFamily="18" charset="0"/>
            </a:endParaRPr>
          </a:p>
          <a:p>
            <a:pPr marL="457200" lvl="1" indent="0">
              <a:lnSpc>
                <a:spcPct val="150000"/>
              </a:lnSpc>
              <a:spcBef>
                <a:spcPts val="0"/>
              </a:spcBef>
              <a:buNone/>
            </a:pPr>
            <a:endParaRPr lang="de-DE" sz="2200" b="1" dirty="0">
              <a:latin typeface="+mj-lt"/>
              <a:cs typeface="Times New Roman" panose="02020603050405020304" pitchFamily="18" charset="0"/>
            </a:endParaRPr>
          </a:p>
          <a:p>
            <a:pPr marL="457200" lvl="1" indent="0">
              <a:lnSpc>
                <a:spcPct val="150000"/>
              </a:lnSpc>
              <a:spcBef>
                <a:spcPts val="0"/>
              </a:spcBef>
              <a:buNone/>
            </a:pPr>
            <a:endParaRPr lang="de-DE" sz="2200" b="1" dirty="0">
              <a:latin typeface="+mj-lt"/>
              <a:cs typeface="Times New Roman" panose="02020603050405020304" pitchFamily="18" charset="0"/>
            </a:endParaRPr>
          </a:p>
        </p:txBody>
      </p:sp>
      <p:pic>
        <p:nvPicPr>
          <p:cNvPr id="7" name="officeArt object" descr="Bild">
            <a:extLst>
              <a:ext uri="{FF2B5EF4-FFF2-40B4-BE49-F238E27FC236}">
                <a16:creationId xmlns:a16="http://schemas.microsoft.com/office/drawing/2014/main" id="{B2525520-D6A7-4FF1-BE0F-982EB149149F}"/>
              </a:ext>
            </a:extLst>
          </p:cNvPr>
          <p:cNvPicPr/>
          <p:nvPr/>
        </p:nvPicPr>
        <p:blipFill rotWithShape="1">
          <a:blip r:embed="rId3"/>
          <a:srcRect l="9746"/>
          <a:stretch/>
        </p:blipFill>
        <p:spPr>
          <a:xfrm>
            <a:off x="7367396" y="4950166"/>
            <a:ext cx="1012647" cy="1494242"/>
          </a:xfrm>
          <a:prstGeom prst="rect">
            <a:avLst/>
          </a:prstGeom>
          <a:ln w="12700" cap="flat">
            <a:noFill/>
            <a:miter lim="400000"/>
          </a:ln>
          <a:effectLst/>
        </p:spPr>
      </p:pic>
      <p:pic>
        <p:nvPicPr>
          <p:cNvPr id="10" name="officeArt object" descr="Bild">
            <a:extLst>
              <a:ext uri="{FF2B5EF4-FFF2-40B4-BE49-F238E27FC236}">
                <a16:creationId xmlns:a16="http://schemas.microsoft.com/office/drawing/2014/main" id="{2D56CB3B-7531-4AC0-9C87-E239B066E336}"/>
              </a:ext>
            </a:extLst>
          </p:cNvPr>
          <p:cNvPicPr/>
          <p:nvPr/>
        </p:nvPicPr>
        <p:blipFill rotWithShape="1">
          <a:blip r:embed="rId4"/>
          <a:srcRect l="26373" r="15350"/>
          <a:stretch/>
        </p:blipFill>
        <p:spPr bwMode="auto">
          <a:xfrm>
            <a:off x="10183211" y="3619355"/>
            <a:ext cx="1424375" cy="1330813"/>
          </a:xfrm>
          <a:prstGeom prst="rect">
            <a:avLst/>
          </a:prstGeom>
          <a:ln>
            <a:noFill/>
          </a:ln>
          <a:effectLst/>
          <a:extLst>
            <a:ext uri="{53640926-AAD7-44D8-BBD7-CCE9431645EC}">
              <a14:shadowObscured xmlns:a14="http://schemas.microsoft.com/office/drawing/2010/main"/>
            </a:ext>
          </a:extLst>
        </p:spPr>
      </p:pic>
      <p:pic>
        <p:nvPicPr>
          <p:cNvPr id="12" name="officeArt object" descr="Bild">
            <a:extLst>
              <a:ext uri="{FF2B5EF4-FFF2-40B4-BE49-F238E27FC236}">
                <a16:creationId xmlns:a16="http://schemas.microsoft.com/office/drawing/2014/main" id="{ED75FFC8-62D1-4B9E-80D6-6A57993488BA}"/>
              </a:ext>
            </a:extLst>
          </p:cNvPr>
          <p:cNvPicPr/>
          <p:nvPr/>
        </p:nvPicPr>
        <p:blipFill rotWithShape="1">
          <a:blip r:embed="rId5"/>
          <a:srcRect l="23619" r="16213"/>
          <a:stretch/>
        </p:blipFill>
        <p:spPr bwMode="auto">
          <a:xfrm>
            <a:off x="7367396" y="3643177"/>
            <a:ext cx="1219664" cy="1306991"/>
          </a:xfrm>
          <a:prstGeom prst="rect">
            <a:avLst/>
          </a:prstGeom>
          <a:ln>
            <a:noFill/>
          </a:ln>
          <a:effectLst/>
          <a:extLst>
            <a:ext uri="{53640926-AAD7-44D8-BBD7-CCE9431645EC}">
              <a14:shadowObscured xmlns:a14="http://schemas.microsoft.com/office/drawing/2010/main"/>
            </a:ext>
          </a:extLst>
        </p:spPr>
      </p:pic>
      <p:pic>
        <p:nvPicPr>
          <p:cNvPr id="1026" name="Picture 2" descr="Quellbild anzeigen">
            <a:extLst>
              <a:ext uri="{FF2B5EF4-FFF2-40B4-BE49-F238E27FC236}">
                <a16:creationId xmlns:a16="http://schemas.microsoft.com/office/drawing/2014/main" id="{67A1E12E-C357-43EB-95B6-242B9C7EE2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3644" y="3643177"/>
            <a:ext cx="1589567" cy="1306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BF9760D-CA5C-4D8F-8D27-BF66DA8873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0043" y="4963705"/>
            <a:ext cx="1100375" cy="1467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ellbild anzeigen">
            <a:extLst>
              <a:ext uri="{FF2B5EF4-FFF2-40B4-BE49-F238E27FC236}">
                <a16:creationId xmlns:a16="http://schemas.microsoft.com/office/drawing/2014/main" id="{6F0960B3-2AA1-4735-BD16-E537B84A41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6118" y="4950167"/>
            <a:ext cx="1217864" cy="14942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ellbild anzeigen">
            <a:extLst>
              <a:ext uri="{FF2B5EF4-FFF2-40B4-BE49-F238E27FC236}">
                <a16:creationId xmlns:a16="http://schemas.microsoft.com/office/drawing/2014/main" id="{12CC70DA-30C0-4199-85ED-6439C74A49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5452" y="4950168"/>
            <a:ext cx="1064994" cy="149424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descr="Skizze mit einfarbiger Füllung">
            <a:extLst>
              <a:ext uri="{FF2B5EF4-FFF2-40B4-BE49-F238E27FC236}">
                <a16:creationId xmlns:a16="http://schemas.microsoft.com/office/drawing/2014/main" id="{8FE44497-4037-4EDD-B257-E9343A64E8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614741" y="2186452"/>
            <a:ext cx="436667" cy="436667"/>
          </a:xfrm>
          <a:prstGeom prst="rect">
            <a:avLst/>
          </a:prstGeom>
        </p:spPr>
      </p:pic>
      <p:sp>
        <p:nvSpPr>
          <p:cNvPr id="21" name="Welle 20">
            <a:extLst>
              <a:ext uri="{FF2B5EF4-FFF2-40B4-BE49-F238E27FC236}">
                <a16:creationId xmlns:a16="http://schemas.microsoft.com/office/drawing/2014/main" id="{B851995F-C6D6-4893-9434-DB1C551D714F}"/>
              </a:ext>
            </a:extLst>
          </p:cNvPr>
          <p:cNvSpPr/>
          <p:nvPr/>
        </p:nvSpPr>
        <p:spPr>
          <a:xfrm rot="16200000">
            <a:off x="7840661" y="480772"/>
            <a:ext cx="625112" cy="1360370"/>
          </a:xfrm>
          <a:custGeom>
            <a:avLst/>
            <a:gdLst>
              <a:gd name="connsiteX0" fmla="*/ 0 w 625112"/>
              <a:gd name="connsiteY0" fmla="*/ 31057 h 1360370"/>
              <a:gd name="connsiteX1" fmla="*/ 625112 w 625112"/>
              <a:gd name="connsiteY1" fmla="*/ 31057 h 1360370"/>
              <a:gd name="connsiteX2" fmla="*/ 625112 w 625112"/>
              <a:gd name="connsiteY2" fmla="*/ 680185 h 1360370"/>
              <a:gd name="connsiteX3" fmla="*/ 625112 w 625112"/>
              <a:gd name="connsiteY3" fmla="*/ 1329313 h 1360370"/>
              <a:gd name="connsiteX4" fmla="*/ 0 w 625112"/>
              <a:gd name="connsiteY4" fmla="*/ 1329313 h 1360370"/>
              <a:gd name="connsiteX5" fmla="*/ 0 w 625112"/>
              <a:gd name="connsiteY5" fmla="*/ 693168 h 1360370"/>
              <a:gd name="connsiteX6" fmla="*/ 0 w 625112"/>
              <a:gd name="connsiteY6" fmla="*/ 31057 h 13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112" h="1360370" fill="none" extrusionOk="0">
                <a:moveTo>
                  <a:pt x="0" y="31057"/>
                </a:moveTo>
                <a:cubicBezTo>
                  <a:pt x="171292" y="-74854"/>
                  <a:pt x="378122" y="146572"/>
                  <a:pt x="625112" y="31057"/>
                </a:cubicBezTo>
                <a:cubicBezTo>
                  <a:pt x="602344" y="240446"/>
                  <a:pt x="610473" y="388346"/>
                  <a:pt x="625112" y="680185"/>
                </a:cubicBezTo>
                <a:cubicBezTo>
                  <a:pt x="639751" y="972024"/>
                  <a:pt x="638213" y="1153368"/>
                  <a:pt x="625112" y="1329313"/>
                </a:cubicBezTo>
                <a:cubicBezTo>
                  <a:pt x="455116" y="1422430"/>
                  <a:pt x="193330" y="1274574"/>
                  <a:pt x="0" y="1329313"/>
                </a:cubicBezTo>
                <a:cubicBezTo>
                  <a:pt x="16847" y="1051627"/>
                  <a:pt x="-27090" y="854798"/>
                  <a:pt x="0" y="693168"/>
                </a:cubicBezTo>
                <a:cubicBezTo>
                  <a:pt x="27090" y="531539"/>
                  <a:pt x="-16746" y="279241"/>
                  <a:pt x="0" y="31057"/>
                </a:cubicBezTo>
                <a:close/>
              </a:path>
              <a:path w="625112" h="1360370" stroke="0" extrusionOk="0">
                <a:moveTo>
                  <a:pt x="0" y="31057"/>
                </a:moveTo>
                <a:cubicBezTo>
                  <a:pt x="247091" y="-40609"/>
                  <a:pt x="372053" y="137239"/>
                  <a:pt x="625112" y="31057"/>
                </a:cubicBezTo>
                <a:cubicBezTo>
                  <a:pt x="634259" y="171025"/>
                  <a:pt x="608722" y="449784"/>
                  <a:pt x="625112" y="667202"/>
                </a:cubicBezTo>
                <a:cubicBezTo>
                  <a:pt x="641502" y="884621"/>
                  <a:pt x="629163" y="1164591"/>
                  <a:pt x="625112" y="1329313"/>
                </a:cubicBezTo>
                <a:cubicBezTo>
                  <a:pt x="372091" y="1435430"/>
                  <a:pt x="260424" y="1220970"/>
                  <a:pt x="0" y="1329313"/>
                </a:cubicBezTo>
                <a:cubicBezTo>
                  <a:pt x="31164" y="1014655"/>
                  <a:pt x="31307" y="1004498"/>
                  <a:pt x="0" y="680185"/>
                </a:cubicBezTo>
                <a:cubicBezTo>
                  <a:pt x="-31307" y="355872"/>
                  <a:pt x="911" y="285003"/>
                  <a:pt x="0" y="31057"/>
                </a:cubicBezTo>
                <a:close/>
              </a:path>
            </a:pathLst>
          </a:custGeom>
          <a:solidFill>
            <a:schemeClr val="accent4">
              <a:lumMod val="20000"/>
              <a:lumOff val="80000"/>
            </a:schemeClr>
          </a:solidFill>
          <a:ln>
            <a:solidFill>
              <a:schemeClr val="bg2">
                <a:lumMod val="75000"/>
              </a:schemeClr>
            </a:solidFill>
            <a:extLst>
              <a:ext uri="{C807C97D-BFC1-408E-A445-0C87EB9F89A2}">
                <ask:lineSketchStyleProps xmlns:ask="http://schemas.microsoft.com/office/drawing/2018/sketchyshapes" sd="1271049399">
                  <a:prstGeom prst="wave">
                    <a:avLst>
                      <a:gd name="adj1" fmla="val 2283"/>
                      <a:gd name="adj2" fmla="val 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901C5306-8411-4E49-BBF9-BEFB8FEEFE9B}"/>
              </a:ext>
            </a:extLst>
          </p:cNvPr>
          <p:cNvSpPr txBox="1"/>
          <p:nvPr/>
        </p:nvSpPr>
        <p:spPr>
          <a:xfrm>
            <a:off x="7603342" y="900420"/>
            <a:ext cx="1174015" cy="435697"/>
          </a:xfrm>
          <a:prstGeom prst="rect">
            <a:avLst/>
          </a:prstGeom>
          <a:noFill/>
        </p:spPr>
        <p:txBody>
          <a:bodyPr wrap="square">
            <a:spAutoFit/>
          </a:bodyPr>
          <a:lstStyle/>
          <a:p>
            <a:pPr algn="just">
              <a:lnSpc>
                <a:spcPct val="150000"/>
              </a:lnSpc>
            </a:pPr>
            <a:r>
              <a:rPr lang="de-DE" sz="200" dirty="0">
                <a:ln>
                  <a:noFill/>
                </a:ln>
                <a:solidFill>
                  <a:srgbClr val="000000"/>
                </a:solidFill>
                <a:effectLst/>
                <a:latin typeface="+mj-lt"/>
                <a:ea typeface="Times New Roman" panose="02020603050405020304" pitchFamily="18" charset="0"/>
                <a:cs typeface="Arial Unicode MS"/>
              </a:rPr>
              <a:t>_________________________________________</a:t>
            </a:r>
          </a:p>
          <a:p>
            <a:pPr algn="just">
              <a:lnSpc>
                <a:spcPct val="150000"/>
              </a:lnSpc>
            </a:pPr>
            <a:endParaRPr lang="de-DE" sz="200" dirty="0">
              <a:ln>
                <a:noFill/>
              </a:ln>
              <a:solidFill>
                <a:srgbClr val="000000"/>
              </a:solidFill>
              <a:effectLst/>
              <a:latin typeface="+mj-lt"/>
              <a:ea typeface="Times New Roman" panose="02020603050405020304" pitchFamily="18" charset="0"/>
              <a:cs typeface="Arial Unicode MS"/>
            </a:endParaRPr>
          </a:p>
          <a:p>
            <a:pPr algn="just">
              <a:lnSpc>
                <a:spcPct val="150000"/>
              </a:lnSpc>
            </a:pPr>
            <a:r>
              <a:rPr lang="de-DE" sz="100" dirty="0">
                <a:ln>
                  <a:noFill/>
                </a:ln>
                <a:solidFill>
                  <a:srgbClr val="000000"/>
                </a:solidFill>
                <a:effectLst/>
                <a:latin typeface="+mj-lt"/>
                <a:ea typeface="Times New Roman" panose="02020603050405020304" pitchFamily="18" charset="0"/>
                <a:cs typeface="Arial Unicode MS"/>
              </a:rPr>
              <a:t>Die Erkenntnis, dass die europäischen Staaten heute als Einzelakteure auf der Weltbühne keine oder nur eine sehr eingeschränkte Rolle spielen können, verstärkte die Motivation für den europäischen Zusammenschluss. Bereits Anfang der 1970er-Jahre gab es Bemühungen zu einer "Europäischen Politischen Zusammenarbeit" (EPZ) […]. Doch Veränderungen der Entscheidungsstrukturen und der Zuständigkeiten in der Außen- und Sicherheitspolitik waren damals nur außerhalb der Gemeinschaftsverfahren erreichbar. Konkret bedeutete dies, dass […] politische Entscheidungen von den Regierungen unter Umgehung des Europäischen Parlaments nur einstimmig getroffen wurden und der Europäische Gerichtshof nicht zuständig war. […] Die veränderte weltpolitische Lage nach dem Ende des Kalten Krieges und die damit verbundenen höheren Erwartungen anderer Staaten an ein verstärktes Engagement der Europäer - vor allem seitens der USA - erhöhten den Druck auf die EU, eine größere […] Verantwortung zu übernehmen. Dies betraf vor allem die internationale Friedenssicherung und Krisenbewältigung. Konflikte und Kriege am Persischen Golf, in Ex-Jugoslawien und zuletzt auch in Afghanistan, im Irak und in Nordafrika belegen die Notwendigkeit einer verstärkten Beteiligung der EU bei der Lösung internationaler Konflikte.</a:t>
            </a:r>
          </a:p>
          <a:p>
            <a:pPr algn="just">
              <a:lnSpc>
                <a:spcPct val="150000"/>
              </a:lnSpc>
            </a:pPr>
            <a:r>
              <a:rPr lang="de-DE" sz="100" dirty="0">
                <a:solidFill>
                  <a:schemeClr val="bg2">
                    <a:lumMod val="90000"/>
                  </a:schemeClr>
                </a:solidFill>
                <a:effectLst/>
                <a:latin typeface="+mj-lt"/>
                <a:ea typeface="Arial Unicode MS"/>
              </a:rPr>
              <a:t>Quelle: Otto Schmuck: Motive, Leitbilder und Etappen der Integration, in: Bundeszentrale für politische Bildung (Hrsg.): Informationen zur politischen Bildung Nr. 279. überarbeitete Neuauflage. Bonn 2012</a:t>
            </a:r>
            <a:r>
              <a:rPr lang="de-DE" sz="100" u="sng" dirty="0">
                <a:solidFill>
                  <a:schemeClr val="bg2">
                    <a:lumMod val="90000"/>
                  </a:schemeClr>
                </a:solidFill>
                <a:effectLst/>
                <a:latin typeface="+mj-lt"/>
                <a:ea typeface="Arial Unicode MS"/>
              </a:rPr>
              <a:t>, https://www.bpb.de/lernen/grafstat/europawahl-2014/182021/m-02-06-zentrale-motive-fuer-die-europaeische-einigung.</a:t>
            </a:r>
            <a:endParaRPr lang="de-DE" sz="100" dirty="0">
              <a:ln>
                <a:noFill/>
              </a:ln>
              <a:solidFill>
                <a:srgbClr val="000000"/>
              </a:solidFill>
              <a:effectLst/>
              <a:latin typeface="Helvetica Neue"/>
              <a:ea typeface="Arial Unicode MS"/>
              <a:cs typeface="Arial Unicode MS"/>
            </a:endParaRPr>
          </a:p>
          <a:p>
            <a:pPr algn="just">
              <a:lnSpc>
                <a:spcPct val="150000"/>
              </a:lnSpc>
            </a:pPr>
            <a:endParaRPr lang="de-DE" sz="100" dirty="0">
              <a:ln>
                <a:noFill/>
              </a:ln>
              <a:solidFill>
                <a:srgbClr val="000000"/>
              </a:solidFill>
              <a:effectLst/>
              <a:latin typeface="Helvetica Neue"/>
              <a:ea typeface="Arial Unicode MS"/>
              <a:cs typeface="Arial Unicode MS"/>
            </a:endParaRPr>
          </a:p>
        </p:txBody>
      </p:sp>
      <p:sp>
        <p:nvSpPr>
          <p:cNvPr id="23" name="Welle 22">
            <a:extLst>
              <a:ext uri="{FF2B5EF4-FFF2-40B4-BE49-F238E27FC236}">
                <a16:creationId xmlns:a16="http://schemas.microsoft.com/office/drawing/2014/main" id="{19CD8197-11CD-48DD-8BC1-92CCD822A7A6}"/>
              </a:ext>
            </a:extLst>
          </p:cNvPr>
          <p:cNvSpPr/>
          <p:nvPr/>
        </p:nvSpPr>
        <p:spPr>
          <a:xfrm rot="16200000">
            <a:off x="9016427" y="652123"/>
            <a:ext cx="625114" cy="1360369"/>
          </a:xfrm>
          <a:custGeom>
            <a:avLst/>
            <a:gdLst>
              <a:gd name="connsiteX0" fmla="*/ 0 w 625114"/>
              <a:gd name="connsiteY0" fmla="*/ 31057 h 1360369"/>
              <a:gd name="connsiteX1" fmla="*/ 625114 w 625114"/>
              <a:gd name="connsiteY1" fmla="*/ 31057 h 1360369"/>
              <a:gd name="connsiteX2" fmla="*/ 625114 w 625114"/>
              <a:gd name="connsiteY2" fmla="*/ 680185 h 1360369"/>
              <a:gd name="connsiteX3" fmla="*/ 625114 w 625114"/>
              <a:gd name="connsiteY3" fmla="*/ 1329312 h 1360369"/>
              <a:gd name="connsiteX4" fmla="*/ 0 w 625114"/>
              <a:gd name="connsiteY4" fmla="*/ 1329312 h 1360369"/>
              <a:gd name="connsiteX5" fmla="*/ 0 w 625114"/>
              <a:gd name="connsiteY5" fmla="*/ 693167 h 1360369"/>
              <a:gd name="connsiteX6" fmla="*/ 0 w 625114"/>
              <a:gd name="connsiteY6" fmla="*/ 31057 h 136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114" h="1360369" fill="none" extrusionOk="0">
                <a:moveTo>
                  <a:pt x="0" y="31057"/>
                </a:moveTo>
                <a:cubicBezTo>
                  <a:pt x="171292" y="-74854"/>
                  <a:pt x="378124" y="146572"/>
                  <a:pt x="625114" y="31057"/>
                </a:cubicBezTo>
                <a:cubicBezTo>
                  <a:pt x="602346" y="240446"/>
                  <a:pt x="610475" y="388346"/>
                  <a:pt x="625114" y="680185"/>
                </a:cubicBezTo>
                <a:cubicBezTo>
                  <a:pt x="639753" y="972024"/>
                  <a:pt x="633107" y="1157022"/>
                  <a:pt x="625114" y="1329312"/>
                </a:cubicBezTo>
                <a:cubicBezTo>
                  <a:pt x="455118" y="1422429"/>
                  <a:pt x="193330" y="1274573"/>
                  <a:pt x="0" y="1329312"/>
                </a:cubicBezTo>
                <a:cubicBezTo>
                  <a:pt x="16847" y="1051626"/>
                  <a:pt x="-27090" y="854797"/>
                  <a:pt x="0" y="693167"/>
                </a:cubicBezTo>
                <a:cubicBezTo>
                  <a:pt x="27090" y="531538"/>
                  <a:pt x="-11551" y="277720"/>
                  <a:pt x="0" y="31057"/>
                </a:cubicBezTo>
                <a:close/>
              </a:path>
              <a:path w="625114" h="1360369" stroke="0" extrusionOk="0">
                <a:moveTo>
                  <a:pt x="0" y="31057"/>
                </a:moveTo>
                <a:cubicBezTo>
                  <a:pt x="247091" y="-40609"/>
                  <a:pt x="372055" y="137239"/>
                  <a:pt x="625114" y="31057"/>
                </a:cubicBezTo>
                <a:cubicBezTo>
                  <a:pt x="634261" y="171025"/>
                  <a:pt x="608724" y="449784"/>
                  <a:pt x="625114" y="667202"/>
                </a:cubicBezTo>
                <a:cubicBezTo>
                  <a:pt x="641504" y="884621"/>
                  <a:pt x="627854" y="1167753"/>
                  <a:pt x="625114" y="1329312"/>
                </a:cubicBezTo>
                <a:cubicBezTo>
                  <a:pt x="372093" y="1435429"/>
                  <a:pt x="260424" y="1220969"/>
                  <a:pt x="0" y="1329312"/>
                </a:cubicBezTo>
                <a:cubicBezTo>
                  <a:pt x="31550" y="1008626"/>
                  <a:pt x="31764" y="1002424"/>
                  <a:pt x="0" y="680185"/>
                </a:cubicBezTo>
                <a:cubicBezTo>
                  <a:pt x="-31764" y="357946"/>
                  <a:pt x="911" y="285003"/>
                  <a:pt x="0" y="31057"/>
                </a:cubicBezTo>
                <a:close/>
              </a:path>
            </a:pathLst>
          </a:custGeom>
          <a:solidFill>
            <a:schemeClr val="accent4">
              <a:lumMod val="20000"/>
              <a:lumOff val="80000"/>
            </a:schemeClr>
          </a:solidFill>
          <a:ln>
            <a:solidFill>
              <a:schemeClr val="bg2">
                <a:lumMod val="75000"/>
              </a:schemeClr>
            </a:solidFill>
            <a:extLst>
              <a:ext uri="{C807C97D-BFC1-408E-A445-0C87EB9F89A2}">
                <ask:lineSketchStyleProps xmlns:ask="http://schemas.microsoft.com/office/drawing/2018/sketchyshapes" sd="1271049399">
                  <a:prstGeom prst="wave">
                    <a:avLst>
                      <a:gd name="adj1" fmla="val 2283"/>
                      <a:gd name="adj2" fmla="val 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a:extLst>
              <a:ext uri="{FF2B5EF4-FFF2-40B4-BE49-F238E27FC236}">
                <a16:creationId xmlns:a16="http://schemas.microsoft.com/office/drawing/2014/main" id="{7BC85B29-56B3-47BB-AC19-A88EC9454DCE}"/>
              </a:ext>
            </a:extLst>
          </p:cNvPr>
          <p:cNvSpPr txBox="1"/>
          <p:nvPr/>
        </p:nvSpPr>
        <p:spPr>
          <a:xfrm>
            <a:off x="8779110" y="1071772"/>
            <a:ext cx="1174015" cy="435697"/>
          </a:xfrm>
          <a:prstGeom prst="rect">
            <a:avLst/>
          </a:prstGeom>
          <a:noFill/>
        </p:spPr>
        <p:txBody>
          <a:bodyPr wrap="square">
            <a:spAutoFit/>
          </a:bodyPr>
          <a:lstStyle/>
          <a:p>
            <a:pPr algn="just">
              <a:lnSpc>
                <a:spcPct val="150000"/>
              </a:lnSpc>
            </a:pPr>
            <a:r>
              <a:rPr lang="de-DE" sz="200" dirty="0">
                <a:ln>
                  <a:noFill/>
                </a:ln>
                <a:solidFill>
                  <a:srgbClr val="000000"/>
                </a:solidFill>
                <a:effectLst/>
                <a:latin typeface="+mj-lt"/>
                <a:ea typeface="Times New Roman" panose="02020603050405020304" pitchFamily="18" charset="0"/>
                <a:cs typeface="Arial Unicode MS"/>
              </a:rPr>
              <a:t>_________________________________________</a:t>
            </a:r>
          </a:p>
          <a:p>
            <a:pPr algn="just">
              <a:lnSpc>
                <a:spcPct val="150000"/>
              </a:lnSpc>
            </a:pPr>
            <a:endParaRPr lang="de-DE" sz="200" dirty="0">
              <a:ln>
                <a:noFill/>
              </a:ln>
              <a:solidFill>
                <a:srgbClr val="000000"/>
              </a:solidFill>
              <a:effectLst/>
              <a:latin typeface="+mj-lt"/>
              <a:ea typeface="Times New Roman" panose="02020603050405020304" pitchFamily="18" charset="0"/>
              <a:cs typeface="Arial Unicode MS"/>
            </a:endParaRPr>
          </a:p>
          <a:p>
            <a:pPr algn="just">
              <a:lnSpc>
                <a:spcPct val="150000"/>
              </a:lnSpc>
            </a:pPr>
            <a:r>
              <a:rPr lang="de-DE" sz="100" dirty="0">
                <a:ln>
                  <a:noFill/>
                </a:ln>
                <a:solidFill>
                  <a:srgbClr val="000000"/>
                </a:solidFill>
                <a:effectLst/>
                <a:latin typeface="+mj-lt"/>
                <a:ea typeface="Times New Roman" panose="02020603050405020304" pitchFamily="18" charset="0"/>
                <a:cs typeface="Arial Unicode MS"/>
              </a:rPr>
              <a:t>Die Erkenntnis, dass die europäischen Staaten heute als Einzelakteure auf der Weltbühne keine oder nur eine sehr eingeschränkte Rolle spielen können, verstärkte die Motivation für den europäischen Zusammenschluss. Bereits Anfang der 1970er-Jahre gab es Bemühungen zu einer "Europäischen Politischen Zusammenarbeit" (EPZ) […]. Doch Veränderungen der Entscheidungsstrukturen und der Zuständigkeiten in der Außen- und Sicherheitspolitik waren damals nur außerhalb der Gemeinschaftsverfahren erreichbar. Konkret bedeutete dies, dass […] politische Entscheidungen von den Regierungen unter Umgehung des Europäischen Parlaments nur einstimmig getroffen wurden und der Europäische Gerichtshof nicht zuständig war. […] Die veränderte weltpolitische Lage nach dem Ende des Kalten Krieges und die damit verbundenen höheren Erwartungen anderer Staaten an ein verstärktes Engagement der Europäer - vor allem seitens der USA - erhöhten den Druck auf die EU, eine größere […] Verantwortung zu übernehmen. Dies betraf vor allem die internationale Friedenssicherung und Krisenbewältigung. Konflikte und Kriege am Persischen Golf, in Ex-Jugoslawien und zuletzt auch in Afghanistan, im Irak und in Nordafrika belegen die Notwendigkeit einer verstärkten Beteiligung der EU bei der Lösung internationaler Konflikte.</a:t>
            </a:r>
          </a:p>
          <a:p>
            <a:pPr algn="just">
              <a:lnSpc>
                <a:spcPct val="150000"/>
              </a:lnSpc>
            </a:pPr>
            <a:r>
              <a:rPr lang="de-DE" sz="100" dirty="0">
                <a:solidFill>
                  <a:schemeClr val="bg2">
                    <a:lumMod val="90000"/>
                  </a:schemeClr>
                </a:solidFill>
                <a:effectLst/>
                <a:latin typeface="+mj-lt"/>
                <a:ea typeface="Arial Unicode MS"/>
              </a:rPr>
              <a:t>Quelle: Otto Schmuck: Motive, Leitbilder und Etappen der Integration, in: Bundeszentrale für politische Bildung (Hrsg.): Informationen zur politischen Bildung Nr. 279. überarbeitete Neuauflage. Bonn 2012</a:t>
            </a:r>
            <a:r>
              <a:rPr lang="de-DE" sz="100" u="sng" dirty="0">
                <a:solidFill>
                  <a:schemeClr val="bg2">
                    <a:lumMod val="90000"/>
                  </a:schemeClr>
                </a:solidFill>
                <a:effectLst/>
                <a:latin typeface="+mj-lt"/>
                <a:ea typeface="Arial Unicode MS"/>
              </a:rPr>
              <a:t>, https://www.bpb.de/lernen/grafstat/europawahl-2014/182021/m-02-06-zentrale-motive-fuer-die-europaeische-einigung.</a:t>
            </a:r>
            <a:endParaRPr lang="de-DE" sz="100" dirty="0">
              <a:ln>
                <a:noFill/>
              </a:ln>
              <a:solidFill>
                <a:srgbClr val="000000"/>
              </a:solidFill>
              <a:effectLst/>
              <a:latin typeface="Helvetica Neue"/>
              <a:ea typeface="Arial Unicode MS"/>
              <a:cs typeface="Arial Unicode MS"/>
            </a:endParaRPr>
          </a:p>
          <a:p>
            <a:pPr algn="just">
              <a:lnSpc>
                <a:spcPct val="150000"/>
              </a:lnSpc>
            </a:pPr>
            <a:endParaRPr lang="de-DE" sz="100" dirty="0">
              <a:ln>
                <a:noFill/>
              </a:ln>
              <a:solidFill>
                <a:srgbClr val="000000"/>
              </a:solidFill>
              <a:effectLst/>
              <a:latin typeface="Helvetica Neue"/>
              <a:ea typeface="Arial Unicode MS"/>
              <a:cs typeface="Arial Unicode MS"/>
            </a:endParaRPr>
          </a:p>
        </p:txBody>
      </p:sp>
      <p:sp>
        <p:nvSpPr>
          <p:cNvPr id="25" name="Welle 24">
            <a:extLst>
              <a:ext uri="{FF2B5EF4-FFF2-40B4-BE49-F238E27FC236}">
                <a16:creationId xmlns:a16="http://schemas.microsoft.com/office/drawing/2014/main" id="{989CF7EC-FDAF-4CEC-8697-9A046DD22509}"/>
              </a:ext>
            </a:extLst>
          </p:cNvPr>
          <p:cNvSpPr/>
          <p:nvPr/>
        </p:nvSpPr>
        <p:spPr>
          <a:xfrm rot="16200000">
            <a:off x="7798811" y="1002722"/>
            <a:ext cx="625112" cy="1360370"/>
          </a:xfrm>
          <a:custGeom>
            <a:avLst/>
            <a:gdLst>
              <a:gd name="connsiteX0" fmla="*/ 0 w 625112"/>
              <a:gd name="connsiteY0" fmla="*/ 31057 h 1360370"/>
              <a:gd name="connsiteX1" fmla="*/ 625112 w 625112"/>
              <a:gd name="connsiteY1" fmla="*/ 31057 h 1360370"/>
              <a:gd name="connsiteX2" fmla="*/ 625112 w 625112"/>
              <a:gd name="connsiteY2" fmla="*/ 680185 h 1360370"/>
              <a:gd name="connsiteX3" fmla="*/ 625112 w 625112"/>
              <a:gd name="connsiteY3" fmla="*/ 1329313 h 1360370"/>
              <a:gd name="connsiteX4" fmla="*/ 0 w 625112"/>
              <a:gd name="connsiteY4" fmla="*/ 1329313 h 1360370"/>
              <a:gd name="connsiteX5" fmla="*/ 0 w 625112"/>
              <a:gd name="connsiteY5" fmla="*/ 693168 h 1360370"/>
              <a:gd name="connsiteX6" fmla="*/ 0 w 625112"/>
              <a:gd name="connsiteY6" fmla="*/ 31057 h 13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112" h="1360370" fill="none" extrusionOk="0">
                <a:moveTo>
                  <a:pt x="0" y="31057"/>
                </a:moveTo>
                <a:cubicBezTo>
                  <a:pt x="171292" y="-74854"/>
                  <a:pt x="378122" y="146572"/>
                  <a:pt x="625112" y="31057"/>
                </a:cubicBezTo>
                <a:cubicBezTo>
                  <a:pt x="602344" y="240446"/>
                  <a:pt x="610473" y="388346"/>
                  <a:pt x="625112" y="680185"/>
                </a:cubicBezTo>
                <a:cubicBezTo>
                  <a:pt x="639751" y="972024"/>
                  <a:pt x="638213" y="1153368"/>
                  <a:pt x="625112" y="1329313"/>
                </a:cubicBezTo>
                <a:cubicBezTo>
                  <a:pt x="455116" y="1422430"/>
                  <a:pt x="193330" y="1274574"/>
                  <a:pt x="0" y="1329313"/>
                </a:cubicBezTo>
                <a:cubicBezTo>
                  <a:pt x="16847" y="1051627"/>
                  <a:pt x="-27090" y="854798"/>
                  <a:pt x="0" y="693168"/>
                </a:cubicBezTo>
                <a:cubicBezTo>
                  <a:pt x="27090" y="531539"/>
                  <a:pt x="-16746" y="279241"/>
                  <a:pt x="0" y="31057"/>
                </a:cubicBezTo>
                <a:close/>
              </a:path>
              <a:path w="625112" h="1360370" stroke="0" extrusionOk="0">
                <a:moveTo>
                  <a:pt x="0" y="31057"/>
                </a:moveTo>
                <a:cubicBezTo>
                  <a:pt x="247091" y="-40609"/>
                  <a:pt x="372053" y="137239"/>
                  <a:pt x="625112" y="31057"/>
                </a:cubicBezTo>
                <a:cubicBezTo>
                  <a:pt x="634259" y="171025"/>
                  <a:pt x="608722" y="449784"/>
                  <a:pt x="625112" y="667202"/>
                </a:cubicBezTo>
                <a:cubicBezTo>
                  <a:pt x="641502" y="884621"/>
                  <a:pt x="629163" y="1164591"/>
                  <a:pt x="625112" y="1329313"/>
                </a:cubicBezTo>
                <a:cubicBezTo>
                  <a:pt x="372091" y="1435430"/>
                  <a:pt x="260424" y="1220970"/>
                  <a:pt x="0" y="1329313"/>
                </a:cubicBezTo>
                <a:cubicBezTo>
                  <a:pt x="31164" y="1014655"/>
                  <a:pt x="31307" y="1004498"/>
                  <a:pt x="0" y="680185"/>
                </a:cubicBezTo>
                <a:cubicBezTo>
                  <a:pt x="-31307" y="355872"/>
                  <a:pt x="911" y="285003"/>
                  <a:pt x="0" y="31057"/>
                </a:cubicBezTo>
                <a:close/>
              </a:path>
            </a:pathLst>
          </a:custGeom>
          <a:solidFill>
            <a:schemeClr val="accent4">
              <a:lumMod val="20000"/>
              <a:lumOff val="80000"/>
            </a:schemeClr>
          </a:solidFill>
          <a:ln>
            <a:solidFill>
              <a:schemeClr val="bg2">
                <a:lumMod val="75000"/>
              </a:schemeClr>
            </a:solidFill>
            <a:extLst>
              <a:ext uri="{C807C97D-BFC1-408E-A445-0C87EB9F89A2}">
                <ask:lineSketchStyleProps xmlns:ask="http://schemas.microsoft.com/office/drawing/2018/sketchyshapes" sd="1271049399">
                  <a:prstGeom prst="wave">
                    <a:avLst>
                      <a:gd name="adj1" fmla="val 2283"/>
                      <a:gd name="adj2" fmla="val 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1E13BC3C-17E5-44C7-9F19-5D44843CB214}"/>
              </a:ext>
            </a:extLst>
          </p:cNvPr>
          <p:cNvSpPr txBox="1"/>
          <p:nvPr/>
        </p:nvSpPr>
        <p:spPr>
          <a:xfrm>
            <a:off x="7561492" y="1422370"/>
            <a:ext cx="1174015" cy="435697"/>
          </a:xfrm>
          <a:prstGeom prst="rect">
            <a:avLst/>
          </a:prstGeom>
          <a:noFill/>
        </p:spPr>
        <p:txBody>
          <a:bodyPr wrap="square">
            <a:spAutoFit/>
          </a:bodyPr>
          <a:lstStyle/>
          <a:p>
            <a:pPr algn="just">
              <a:lnSpc>
                <a:spcPct val="150000"/>
              </a:lnSpc>
            </a:pPr>
            <a:r>
              <a:rPr lang="de-DE" sz="200" dirty="0">
                <a:ln>
                  <a:noFill/>
                </a:ln>
                <a:solidFill>
                  <a:srgbClr val="000000"/>
                </a:solidFill>
                <a:effectLst/>
                <a:latin typeface="+mj-lt"/>
                <a:ea typeface="Times New Roman" panose="02020603050405020304" pitchFamily="18" charset="0"/>
                <a:cs typeface="Arial Unicode MS"/>
              </a:rPr>
              <a:t>_________________________________________</a:t>
            </a:r>
          </a:p>
          <a:p>
            <a:pPr algn="just">
              <a:lnSpc>
                <a:spcPct val="150000"/>
              </a:lnSpc>
            </a:pPr>
            <a:endParaRPr lang="de-DE" sz="200" dirty="0">
              <a:ln>
                <a:noFill/>
              </a:ln>
              <a:solidFill>
                <a:srgbClr val="000000"/>
              </a:solidFill>
              <a:effectLst/>
              <a:latin typeface="+mj-lt"/>
              <a:ea typeface="Times New Roman" panose="02020603050405020304" pitchFamily="18" charset="0"/>
              <a:cs typeface="Arial Unicode MS"/>
            </a:endParaRPr>
          </a:p>
          <a:p>
            <a:pPr algn="just">
              <a:lnSpc>
                <a:spcPct val="150000"/>
              </a:lnSpc>
            </a:pPr>
            <a:r>
              <a:rPr lang="de-DE" sz="100" dirty="0">
                <a:ln>
                  <a:noFill/>
                </a:ln>
                <a:solidFill>
                  <a:srgbClr val="000000"/>
                </a:solidFill>
                <a:effectLst/>
                <a:latin typeface="+mj-lt"/>
                <a:ea typeface="Times New Roman" panose="02020603050405020304" pitchFamily="18" charset="0"/>
                <a:cs typeface="Arial Unicode MS"/>
              </a:rPr>
              <a:t>Die Erkenntnis, dass die europäischen Staaten heute als Einzelakteure auf der Weltbühne keine oder nur eine sehr eingeschränkte Rolle spielen können, verstärkte die Motivation für den europäischen Zusammenschluss. Bereits Anfang der 1970er-Jahre gab es Bemühungen zu einer "Europäischen Politischen Zusammenarbeit" (EPZ) […]. Doch Veränderungen der Entscheidungsstrukturen und der Zuständigkeiten in der Außen- und Sicherheitspolitik waren damals nur außerhalb der Gemeinschaftsverfahren erreichbar. Konkret bedeutete dies, dass […] politische Entscheidungen von den Regierungen unter Umgehung des Europäischen Parlaments nur einstimmig getroffen wurden und der Europäische Gerichtshof nicht zuständig war. […] Die veränderte weltpolitische Lage nach dem Ende des Kalten Krieges und die damit verbundenen höheren Erwartungen anderer Staaten an ein verstärktes Engagement der Europäer - vor allem seitens der USA - erhöhten den Druck auf die EU, eine größere […] Verantwortung zu übernehmen. Dies betraf vor allem die internationale Friedenssicherung und Krisenbewältigung. Konflikte und Kriege am Persischen Golf, in Ex-Jugoslawien und zuletzt auch in Afghanistan, im Irak und in Nordafrika belegen die Notwendigkeit einer verstärkten Beteiligung der EU bei der Lösung internationaler Konflikte.</a:t>
            </a:r>
          </a:p>
          <a:p>
            <a:pPr algn="just">
              <a:lnSpc>
                <a:spcPct val="150000"/>
              </a:lnSpc>
            </a:pPr>
            <a:r>
              <a:rPr lang="de-DE" sz="100" dirty="0">
                <a:solidFill>
                  <a:schemeClr val="bg2">
                    <a:lumMod val="90000"/>
                  </a:schemeClr>
                </a:solidFill>
                <a:effectLst/>
                <a:latin typeface="+mj-lt"/>
                <a:ea typeface="Arial Unicode MS"/>
              </a:rPr>
              <a:t>Quelle: Otto Schmuck: Motive, Leitbilder und Etappen der Integration, in: Bundeszentrale für politische Bildung (Hrsg.): Informationen zur politischen Bildung Nr. 279. überarbeitete Neuauflage. Bonn 2012</a:t>
            </a:r>
            <a:r>
              <a:rPr lang="de-DE" sz="100" u="sng" dirty="0">
                <a:solidFill>
                  <a:schemeClr val="bg2">
                    <a:lumMod val="90000"/>
                  </a:schemeClr>
                </a:solidFill>
                <a:effectLst/>
                <a:latin typeface="+mj-lt"/>
                <a:ea typeface="Arial Unicode MS"/>
              </a:rPr>
              <a:t>, https://www.bpb.de/lernen/grafstat/europawahl-2014/182021/m-02-06-zentrale-motive-fuer-die-europaeische-einigung.</a:t>
            </a:r>
            <a:endParaRPr lang="de-DE" sz="100" dirty="0">
              <a:ln>
                <a:noFill/>
              </a:ln>
              <a:solidFill>
                <a:srgbClr val="000000"/>
              </a:solidFill>
              <a:effectLst/>
              <a:latin typeface="Helvetica Neue"/>
              <a:ea typeface="Arial Unicode MS"/>
              <a:cs typeface="Arial Unicode MS"/>
            </a:endParaRPr>
          </a:p>
          <a:p>
            <a:pPr algn="just">
              <a:lnSpc>
                <a:spcPct val="150000"/>
              </a:lnSpc>
            </a:pPr>
            <a:endParaRPr lang="de-DE" sz="100" dirty="0">
              <a:ln>
                <a:noFill/>
              </a:ln>
              <a:solidFill>
                <a:srgbClr val="000000"/>
              </a:solidFill>
              <a:effectLst/>
              <a:latin typeface="Helvetica Neue"/>
              <a:ea typeface="Arial Unicode MS"/>
              <a:cs typeface="Arial Unicode MS"/>
            </a:endParaRPr>
          </a:p>
        </p:txBody>
      </p:sp>
      <p:sp>
        <p:nvSpPr>
          <p:cNvPr id="27" name="Welle 26">
            <a:extLst>
              <a:ext uri="{FF2B5EF4-FFF2-40B4-BE49-F238E27FC236}">
                <a16:creationId xmlns:a16="http://schemas.microsoft.com/office/drawing/2014/main" id="{B2AA2A6A-DBE3-4133-A33B-341038BFCF6B}"/>
              </a:ext>
            </a:extLst>
          </p:cNvPr>
          <p:cNvSpPr/>
          <p:nvPr/>
        </p:nvSpPr>
        <p:spPr>
          <a:xfrm rot="16200000">
            <a:off x="8211000" y="1467028"/>
            <a:ext cx="625112" cy="1360370"/>
          </a:xfrm>
          <a:custGeom>
            <a:avLst/>
            <a:gdLst>
              <a:gd name="connsiteX0" fmla="*/ 0 w 625112"/>
              <a:gd name="connsiteY0" fmla="*/ 31057 h 1360370"/>
              <a:gd name="connsiteX1" fmla="*/ 625112 w 625112"/>
              <a:gd name="connsiteY1" fmla="*/ 31057 h 1360370"/>
              <a:gd name="connsiteX2" fmla="*/ 625112 w 625112"/>
              <a:gd name="connsiteY2" fmla="*/ 680185 h 1360370"/>
              <a:gd name="connsiteX3" fmla="*/ 625112 w 625112"/>
              <a:gd name="connsiteY3" fmla="*/ 1329313 h 1360370"/>
              <a:gd name="connsiteX4" fmla="*/ 0 w 625112"/>
              <a:gd name="connsiteY4" fmla="*/ 1329313 h 1360370"/>
              <a:gd name="connsiteX5" fmla="*/ 0 w 625112"/>
              <a:gd name="connsiteY5" fmla="*/ 693168 h 1360370"/>
              <a:gd name="connsiteX6" fmla="*/ 0 w 625112"/>
              <a:gd name="connsiteY6" fmla="*/ 31057 h 13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112" h="1360370" fill="none" extrusionOk="0">
                <a:moveTo>
                  <a:pt x="0" y="31057"/>
                </a:moveTo>
                <a:cubicBezTo>
                  <a:pt x="171292" y="-74854"/>
                  <a:pt x="378122" y="146572"/>
                  <a:pt x="625112" y="31057"/>
                </a:cubicBezTo>
                <a:cubicBezTo>
                  <a:pt x="602344" y="240446"/>
                  <a:pt x="610473" y="388346"/>
                  <a:pt x="625112" y="680185"/>
                </a:cubicBezTo>
                <a:cubicBezTo>
                  <a:pt x="639751" y="972024"/>
                  <a:pt x="638213" y="1153368"/>
                  <a:pt x="625112" y="1329313"/>
                </a:cubicBezTo>
                <a:cubicBezTo>
                  <a:pt x="455116" y="1422430"/>
                  <a:pt x="193330" y="1274574"/>
                  <a:pt x="0" y="1329313"/>
                </a:cubicBezTo>
                <a:cubicBezTo>
                  <a:pt x="16847" y="1051627"/>
                  <a:pt x="-27090" y="854798"/>
                  <a:pt x="0" y="693168"/>
                </a:cubicBezTo>
                <a:cubicBezTo>
                  <a:pt x="27090" y="531539"/>
                  <a:pt x="-16746" y="279241"/>
                  <a:pt x="0" y="31057"/>
                </a:cubicBezTo>
                <a:close/>
              </a:path>
              <a:path w="625112" h="1360370" stroke="0" extrusionOk="0">
                <a:moveTo>
                  <a:pt x="0" y="31057"/>
                </a:moveTo>
                <a:cubicBezTo>
                  <a:pt x="247091" y="-40609"/>
                  <a:pt x="372053" y="137239"/>
                  <a:pt x="625112" y="31057"/>
                </a:cubicBezTo>
                <a:cubicBezTo>
                  <a:pt x="634259" y="171025"/>
                  <a:pt x="608722" y="449784"/>
                  <a:pt x="625112" y="667202"/>
                </a:cubicBezTo>
                <a:cubicBezTo>
                  <a:pt x="641502" y="884621"/>
                  <a:pt x="629163" y="1164591"/>
                  <a:pt x="625112" y="1329313"/>
                </a:cubicBezTo>
                <a:cubicBezTo>
                  <a:pt x="372091" y="1435430"/>
                  <a:pt x="260424" y="1220970"/>
                  <a:pt x="0" y="1329313"/>
                </a:cubicBezTo>
                <a:cubicBezTo>
                  <a:pt x="31164" y="1014655"/>
                  <a:pt x="31307" y="1004498"/>
                  <a:pt x="0" y="680185"/>
                </a:cubicBezTo>
                <a:cubicBezTo>
                  <a:pt x="-31307" y="355872"/>
                  <a:pt x="911" y="285003"/>
                  <a:pt x="0" y="31057"/>
                </a:cubicBezTo>
                <a:close/>
              </a:path>
            </a:pathLst>
          </a:custGeom>
          <a:solidFill>
            <a:schemeClr val="accent4">
              <a:lumMod val="20000"/>
              <a:lumOff val="80000"/>
            </a:schemeClr>
          </a:solidFill>
          <a:ln>
            <a:solidFill>
              <a:schemeClr val="bg2">
                <a:lumMod val="75000"/>
              </a:schemeClr>
            </a:solidFill>
            <a:extLst>
              <a:ext uri="{C807C97D-BFC1-408E-A445-0C87EB9F89A2}">
                <ask:lineSketchStyleProps xmlns:ask="http://schemas.microsoft.com/office/drawing/2018/sketchyshapes" sd="1271049399">
                  <a:prstGeom prst="wave">
                    <a:avLst>
                      <a:gd name="adj1" fmla="val 2283"/>
                      <a:gd name="adj2" fmla="val 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32BEB410-9C9B-4773-B1CD-AB228CF66E7D}"/>
              </a:ext>
            </a:extLst>
          </p:cNvPr>
          <p:cNvSpPr txBox="1"/>
          <p:nvPr/>
        </p:nvSpPr>
        <p:spPr>
          <a:xfrm>
            <a:off x="7973681" y="1886676"/>
            <a:ext cx="1174015" cy="389530"/>
          </a:xfrm>
          <a:prstGeom prst="rect">
            <a:avLst/>
          </a:prstGeom>
          <a:noFill/>
        </p:spPr>
        <p:txBody>
          <a:bodyPr wrap="square">
            <a:spAutoFit/>
          </a:bodyPr>
          <a:lstStyle/>
          <a:p>
            <a:pPr algn="just">
              <a:lnSpc>
                <a:spcPct val="150000"/>
              </a:lnSpc>
            </a:pPr>
            <a:r>
              <a:rPr lang="de-DE" sz="100" dirty="0">
                <a:ln>
                  <a:noFill/>
                </a:ln>
                <a:solidFill>
                  <a:srgbClr val="000000"/>
                </a:solidFill>
                <a:effectLst/>
                <a:latin typeface="+mj-lt"/>
                <a:ea typeface="Times New Roman" panose="02020603050405020304" pitchFamily="18" charset="0"/>
                <a:cs typeface="Arial Unicode MS"/>
              </a:rPr>
              <a:t>_________________________________________</a:t>
            </a:r>
          </a:p>
          <a:p>
            <a:pPr algn="just">
              <a:lnSpc>
                <a:spcPct val="150000"/>
              </a:lnSpc>
            </a:pPr>
            <a:endParaRPr lang="de-DE" sz="100" dirty="0">
              <a:ln>
                <a:noFill/>
              </a:ln>
              <a:solidFill>
                <a:srgbClr val="000000"/>
              </a:solidFill>
              <a:effectLst/>
              <a:latin typeface="+mj-lt"/>
              <a:ea typeface="Times New Roman" panose="02020603050405020304" pitchFamily="18" charset="0"/>
              <a:cs typeface="Arial Unicode MS"/>
            </a:endParaRPr>
          </a:p>
          <a:p>
            <a:pPr algn="just">
              <a:lnSpc>
                <a:spcPct val="150000"/>
              </a:lnSpc>
            </a:pPr>
            <a:r>
              <a:rPr lang="de-DE" sz="100" dirty="0">
                <a:ln>
                  <a:noFill/>
                </a:ln>
                <a:solidFill>
                  <a:srgbClr val="000000"/>
                </a:solidFill>
                <a:effectLst/>
                <a:latin typeface="+mj-lt"/>
                <a:ea typeface="Times New Roman" panose="02020603050405020304" pitchFamily="18" charset="0"/>
                <a:cs typeface="Arial Unicode MS"/>
              </a:rPr>
              <a:t>Die Erkenntnis, dass die europäischen Staaten heute als Einzelakteure auf der Weltbühne keine oder nur eine sehr eingeschränkte Rolle spielen können, verstärkte die Motivation für den europäischen Zusammenschluss. Bereits Anfang der 1970er-Jahre gab es Bemühungen zu einer "Europäischen Politischen Zusammenarbeit" (EPZ) […]. Doch Veränderungen der Entscheidungsstrukturen und der Zuständigkeiten in der Außen- und Sicherheitspolitik waren damals nur außerhalb der Gemeinschaftsverfahren erreichbar. Konkret bedeutete dies, dass […] politische Entscheidungen von den Regierungen unter Umgehung des Europäischen Parlaments nur einstimmig getroffen wurden und der Europäische Gerichtshof nicht zuständig war. […] Die veränderte weltpolitische Lage nach dem Ende des Kalten Krieges und die damit verbundenen höheren Erwartungen anderer Staaten an ein verstärktes Engagement der Europäer - vor allem seitens der USA - erhöhten den Druck auf die EU, eine größere […] Verantwortung zu übernehmen. Dies betraf vor allem die internationale Friedenssicherung und Krisenbewältigung. Konflikte und Kriege am Persischen Golf, in Ex-Jugoslawien und zuletzt auch in Afghanistan, im Irak und in Nordafrika belegen die Notwendigkeit einer verstärkten Beteiligung der EU bei der Lösung internationaler Konflikte.</a:t>
            </a:r>
          </a:p>
          <a:p>
            <a:pPr algn="just">
              <a:lnSpc>
                <a:spcPct val="150000"/>
              </a:lnSpc>
            </a:pPr>
            <a:r>
              <a:rPr lang="de-DE" sz="100" dirty="0">
                <a:solidFill>
                  <a:schemeClr val="bg2">
                    <a:lumMod val="90000"/>
                  </a:schemeClr>
                </a:solidFill>
                <a:effectLst/>
                <a:latin typeface="+mj-lt"/>
                <a:ea typeface="Arial Unicode MS"/>
              </a:rPr>
              <a:t>Quelle: Otto Schmuck: Motive, Leitbilder und Etappen der Integration, in: Bundeszentrale für politische Bildung (Hrsg.): Informationen zur politischen Bildung Nr. 279. überarbeitete Neuauflage. Bonn 2012</a:t>
            </a:r>
            <a:r>
              <a:rPr lang="de-DE" sz="100" u="sng" dirty="0">
                <a:solidFill>
                  <a:schemeClr val="bg2">
                    <a:lumMod val="90000"/>
                  </a:schemeClr>
                </a:solidFill>
                <a:effectLst/>
                <a:latin typeface="+mj-lt"/>
                <a:ea typeface="Arial Unicode MS"/>
              </a:rPr>
              <a:t>, https://www.bpb.de/lernen/grafstat/europawahl-2014/182021/m-02-06-zentrale-motive-fuer-die-europaeische-einigung.</a:t>
            </a:r>
            <a:endParaRPr lang="de-DE" sz="100" dirty="0">
              <a:ln>
                <a:noFill/>
              </a:ln>
              <a:solidFill>
                <a:srgbClr val="000000"/>
              </a:solidFill>
              <a:effectLst/>
              <a:latin typeface="Helvetica Neue"/>
              <a:ea typeface="Arial Unicode MS"/>
              <a:cs typeface="Arial Unicode MS"/>
            </a:endParaRPr>
          </a:p>
          <a:p>
            <a:pPr algn="just">
              <a:lnSpc>
                <a:spcPct val="150000"/>
              </a:lnSpc>
            </a:pPr>
            <a:endParaRPr lang="de-DE" sz="100" dirty="0">
              <a:ln>
                <a:noFill/>
              </a:ln>
              <a:solidFill>
                <a:srgbClr val="000000"/>
              </a:solidFill>
              <a:effectLst/>
              <a:latin typeface="Helvetica Neue"/>
              <a:ea typeface="Arial Unicode MS"/>
              <a:cs typeface="Arial Unicode MS"/>
            </a:endParaRPr>
          </a:p>
        </p:txBody>
      </p:sp>
      <p:sp>
        <p:nvSpPr>
          <p:cNvPr id="29" name="Welle 28">
            <a:extLst>
              <a:ext uri="{FF2B5EF4-FFF2-40B4-BE49-F238E27FC236}">
                <a16:creationId xmlns:a16="http://schemas.microsoft.com/office/drawing/2014/main" id="{1D4751C4-C011-4E15-9089-F16AE1D2F256}"/>
              </a:ext>
            </a:extLst>
          </p:cNvPr>
          <p:cNvSpPr/>
          <p:nvPr/>
        </p:nvSpPr>
        <p:spPr>
          <a:xfrm rot="16200000">
            <a:off x="9096971" y="1291727"/>
            <a:ext cx="625114" cy="1360370"/>
          </a:xfrm>
          <a:custGeom>
            <a:avLst/>
            <a:gdLst>
              <a:gd name="connsiteX0" fmla="*/ 0 w 625114"/>
              <a:gd name="connsiteY0" fmla="*/ 31057 h 1360370"/>
              <a:gd name="connsiteX1" fmla="*/ 625114 w 625114"/>
              <a:gd name="connsiteY1" fmla="*/ 31057 h 1360370"/>
              <a:gd name="connsiteX2" fmla="*/ 625114 w 625114"/>
              <a:gd name="connsiteY2" fmla="*/ 680185 h 1360370"/>
              <a:gd name="connsiteX3" fmla="*/ 625114 w 625114"/>
              <a:gd name="connsiteY3" fmla="*/ 1329313 h 1360370"/>
              <a:gd name="connsiteX4" fmla="*/ 0 w 625114"/>
              <a:gd name="connsiteY4" fmla="*/ 1329313 h 1360370"/>
              <a:gd name="connsiteX5" fmla="*/ 0 w 625114"/>
              <a:gd name="connsiteY5" fmla="*/ 693168 h 1360370"/>
              <a:gd name="connsiteX6" fmla="*/ 0 w 625114"/>
              <a:gd name="connsiteY6" fmla="*/ 31057 h 13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114" h="1360370" fill="none" extrusionOk="0">
                <a:moveTo>
                  <a:pt x="0" y="31057"/>
                </a:moveTo>
                <a:cubicBezTo>
                  <a:pt x="171292" y="-74854"/>
                  <a:pt x="378124" y="146572"/>
                  <a:pt x="625114" y="31057"/>
                </a:cubicBezTo>
                <a:cubicBezTo>
                  <a:pt x="602346" y="240446"/>
                  <a:pt x="610475" y="388346"/>
                  <a:pt x="625114" y="680185"/>
                </a:cubicBezTo>
                <a:cubicBezTo>
                  <a:pt x="639753" y="972024"/>
                  <a:pt x="638215" y="1153368"/>
                  <a:pt x="625114" y="1329313"/>
                </a:cubicBezTo>
                <a:cubicBezTo>
                  <a:pt x="455118" y="1422430"/>
                  <a:pt x="193330" y="1274574"/>
                  <a:pt x="0" y="1329313"/>
                </a:cubicBezTo>
                <a:cubicBezTo>
                  <a:pt x="16847" y="1051627"/>
                  <a:pt x="-27090" y="854798"/>
                  <a:pt x="0" y="693168"/>
                </a:cubicBezTo>
                <a:cubicBezTo>
                  <a:pt x="27090" y="531539"/>
                  <a:pt x="-16746" y="279241"/>
                  <a:pt x="0" y="31057"/>
                </a:cubicBezTo>
                <a:close/>
              </a:path>
              <a:path w="625114" h="1360370" stroke="0" extrusionOk="0">
                <a:moveTo>
                  <a:pt x="0" y="31057"/>
                </a:moveTo>
                <a:cubicBezTo>
                  <a:pt x="247091" y="-40609"/>
                  <a:pt x="372055" y="137239"/>
                  <a:pt x="625114" y="31057"/>
                </a:cubicBezTo>
                <a:cubicBezTo>
                  <a:pt x="634261" y="171025"/>
                  <a:pt x="608724" y="449784"/>
                  <a:pt x="625114" y="667202"/>
                </a:cubicBezTo>
                <a:cubicBezTo>
                  <a:pt x="641504" y="884621"/>
                  <a:pt x="629165" y="1164591"/>
                  <a:pt x="625114" y="1329313"/>
                </a:cubicBezTo>
                <a:cubicBezTo>
                  <a:pt x="372093" y="1435430"/>
                  <a:pt x="260424" y="1220970"/>
                  <a:pt x="0" y="1329313"/>
                </a:cubicBezTo>
                <a:cubicBezTo>
                  <a:pt x="31164" y="1014655"/>
                  <a:pt x="31307" y="1004498"/>
                  <a:pt x="0" y="680185"/>
                </a:cubicBezTo>
                <a:cubicBezTo>
                  <a:pt x="-31307" y="355872"/>
                  <a:pt x="911" y="285003"/>
                  <a:pt x="0" y="31057"/>
                </a:cubicBezTo>
                <a:close/>
              </a:path>
            </a:pathLst>
          </a:custGeom>
          <a:solidFill>
            <a:schemeClr val="accent4">
              <a:lumMod val="20000"/>
              <a:lumOff val="80000"/>
            </a:schemeClr>
          </a:solidFill>
          <a:ln>
            <a:solidFill>
              <a:schemeClr val="bg2">
                <a:lumMod val="75000"/>
              </a:schemeClr>
            </a:solidFill>
            <a:extLst>
              <a:ext uri="{C807C97D-BFC1-408E-A445-0C87EB9F89A2}">
                <ask:lineSketchStyleProps xmlns:ask="http://schemas.microsoft.com/office/drawing/2018/sketchyshapes" sd="1271049399">
                  <a:prstGeom prst="wave">
                    <a:avLst>
                      <a:gd name="adj1" fmla="val 2283"/>
                      <a:gd name="adj2" fmla="val 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Textfeld 29">
            <a:extLst>
              <a:ext uri="{FF2B5EF4-FFF2-40B4-BE49-F238E27FC236}">
                <a16:creationId xmlns:a16="http://schemas.microsoft.com/office/drawing/2014/main" id="{A33DFFA4-A0C1-4980-B8EC-1B2163878577}"/>
              </a:ext>
            </a:extLst>
          </p:cNvPr>
          <p:cNvSpPr txBox="1"/>
          <p:nvPr/>
        </p:nvSpPr>
        <p:spPr>
          <a:xfrm>
            <a:off x="8859653" y="1711376"/>
            <a:ext cx="1174015" cy="435697"/>
          </a:xfrm>
          <a:prstGeom prst="rect">
            <a:avLst/>
          </a:prstGeom>
          <a:noFill/>
        </p:spPr>
        <p:txBody>
          <a:bodyPr wrap="square">
            <a:spAutoFit/>
          </a:bodyPr>
          <a:lstStyle/>
          <a:p>
            <a:pPr algn="just">
              <a:lnSpc>
                <a:spcPct val="150000"/>
              </a:lnSpc>
            </a:pPr>
            <a:r>
              <a:rPr lang="de-DE" sz="200" dirty="0">
                <a:ln>
                  <a:noFill/>
                </a:ln>
                <a:solidFill>
                  <a:srgbClr val="000000"/>
                </a:solidFill>
                <a:effectLst/>
                <a:latin typeface="+mj-lt"/>
                <a:ea typeface="Times New Roman" panose="02020603050405020304" pitchFamily="18" charset="0"/>
                <a:cs typeface="Arial Unicode MS"/>
              </a:rPr>
              <a:t>_________________________________________</a:t>
            </a:r>
          </a:p>
          <a:p>
            <a:pPr algn="just">
              <a:lnSpc>
                <a:spcPct val="150000"/>
              </a:lnSpc>
            </a:pPr>
            <a:endParaRPr lang="de-DE" sz="200" dirty="0">
              <a:ln>
                <a:noFill/>
              </a:ln>
              <a:solidFill>
                <a:srgbClr val="000000"/>
              </a:solidFill>
              <a:effectLst/>
              <a:latin typeface="+mj-lt"/>
              <a:ea typeface="Times New Roman" panose="02020603050405020304" pitchFamily="18" charset="0"/>
              <a:cs typeface="Arial Unicode MS"/>
            </a:endParaRPr>
          </a:p>
          <a:p>
            <a:pPr algn="just">
              <a:lnSpc>
                <a:spcPct val="150000"/>
              </a:lnSpc>
            </a:pPr>
            <a:r>
              <a:rPr lang="de-DE" sz="100" dirty="0">
                <a:ln>
                  <a:noFill/>
                </a:ln>
                <a:solidFill>
                  <a:srgbClr val="000000"/>
                </a:solidFill>
                <a:effectLst/>
                <a:latin typeface="+mj-lt"/>
                <a:ea typeface="Times New Roman" panose="02020603050405020304" pitchFamily="18" charset="0"/>
                <a:cs typeface="Arial Unicode MS"/>
              </a:rPr>
              <a:t>Die Erkenntnis, dass die europäischen Staaten heute als Einzelakteure auf der Weltbühne keine oder nur eine sehr eingeschränkte Rolle spielen können, verstärkte die Motivation für den europäischen Zusammenschluss. Bereits Anfang der 1970er-Jahre gab es Bemühungen zu einer "Europäischen Politischen Zusammenarbeit" (EPZ) […]. Doch Veränderungen der Entscheidungsstrukturen und der Zuständigkeiten in der Außen- und Sicherheitspolitik waren damals nur außerhalb der Gemeinschaftsverfahren erreichbar. Konkret bedeutete dies, dass […] politische Entscheidungen von den Regierungen unter Umgehung des Europäischen Parlaments nur einstimmig getroffen wurden und der Europäische Gerichtshof nicht zuständig war. […] Die veränderte weltpolitische Lage nach dem Ende des Kalten Krieges und die damit verbundenen höheren Erwartungen anderer Staaten an ein verstärktes Engagement der Europäer - vor allem seitens der USA - erhöhten den Druck auf die EU, eine größere […] Verantwortung zu übernehmen. Dies betraf vor allem die internationale Friedenssicherung und Krisenbewältigung. Konflikte und Kriege am Persischen Golf, in Ex-Jugoslawien und zuletzt auch in Afghanistan, im Irak und in Nordafrika belegen die Notwendigkeit einer verstärkten Beteiligung der EU bei der Lösung internationaler Konflikte.</a:t>
            </a:r>
          </a:p>
          <a:p>
            <a:pPr algn="just">
              <a:lnSpc>
                <a:spcPct val="150000"/>
              </a:lnSpc>
            </a:pPr>
            <a:r>
              <a:rPr lang="de-DE" sz="100" dirty="0">
                <a:solidFill>
                  <a:schemeClr val="bg2">
                    <a:lumMod val="90000"/>
                  </a:schemeClr>
                </a:solidFill>
                <a:effectLst/>
                <a:latin typeface="+mj-lt"/>
                <a:ea typeface="Arial Unicode MS"/>
              </a:rPr>
              <a:t>Quelle: Otto Schmuck: Motive, Leitbilder und Etappen der Integration, in: Bundeszentrale für politische Bildung (Hrsg.): Informationen zur politischen Bildung Nr. 279. überarbeitete Neuauflage. Bonn 2012</a:t>
            </a:r>
            <a:r>
              <a:rPr lang="de-DE" sz="100" u="sng" dirty="0">
                <a:solidFill>
                  <a:schemeClr val="bg2">
                    <a:lumMod val="90000"/>
                  </a:schemeClr>
                </a:solidFill>
                <a:effectLst/>
                <a:latin typeface="+mj-lt"/>
                <a:ea typeface="Arial Unicode MS"/>
              </a:rPr>
              <a:t>, https://www.bpb.de/lernen/grafstat/europawahl-2014/182021/m-02-06-zentrale-motive-fuer-die-europaeische-einigung.</a:t>
            </a:r>
            <a:endParaRPr lang="de-DE" sz="100" dirty="0">
              <a:ln>
                <a:noFill/>
              </a:ln>
              <a:solidFill>
                <a:srgbClr val="000000"/>
              </a:solidFill>
              <a:effectLst/>
              <a:latin typeface="Helvetica Neue"/>
              <a:ea typeface="Arial Unicode MS"/>
              <a:cs typeface="Arial Unicode MS"/>
            </a:endParaRPr>
          </a:p>
          <a:p>
            <a:pPr algn="just">
              <a:lnSpc>
                <a:spcPct val="150000"/>
              </a:lnSpc>
            </a:pPr>
            <a:endParaRPr lang="de-DE" sz="100" dirty="0">
              <a:ln>
                <a:noFill/>
              </a:ln>
              <a:solidFill>
                <a:srgbClr val="000000"/>
              </a:solidFill>
              <a:effectLst/>
              <a:latin typeface="Helvetica Neue"/>
              <a:ea typeface="Arial Unicode MS"/>
              <a:cs typeface="Arial Unicode MS"/>
            </a:endParaRPr>
          </a:p>
        </p:txBody>
      </p:sp>
      <p:sp>
        <p:nvSpPr>
          <p:cNvPr id="31" name="Welle 30">
            <a:extLst>
              <a:ext uri="{FF2B5EF4-FFF2-40B4-BE49-F238E27FC236}">
                <a16:creationId xmlns:a16="http://schemas.microsoft.com/office/drawing/2014/main" id="{E0080188-96C9-40A0-9FC0-F7EE3EB7B00C}"/>
              </a:ext>
            </a:extLst>
          </p:cNvPr>
          <p:cNvSpPr/>
          <p:nvPr/>
        </p:nvSpPr>
        <p:spPr>
          <a:xfrm rot="16200000">
            <a:off x="8083081" y="879538"/>
            <a:ext cx="625112" cy="1360370"/>
          </a:xfrm>
          <a:custGeom>
            <a:avLst/>
            <a:gdLst>
              <a:gd name="connsiteX0" fmla="*/ 0 w 625112"/>
              <a:gd name="connsiteY0" fmla="*/ 31057 h 1360370"/>
              <a:gd name="connsiteX1" fmla="*/ 625112 w 625112"/>
              <a:gd name="connsiteY1" fmla="*/ 31057 h 1360370"/>
              <a:gd name="connsiteX2" fmla="*/ 625112 w 625112"/>
              <a:gd name="connsiteY2" fmla="*/ 680185 h 1360370"/>
              <a:gd name="connsiteX3" fmla="*/ 625112 w 625112"/>
              <a:gd name="connsiteY3" fmla="*/ 1329313 h 1360370"/>
              <a:gd name="connsiteX4" fmla="*/ 0 w 625112"/>
              <a:gd name="connsiteY4" fmla="*/ 1329313 h 1360370"/>
              <a:gd name="connsiteX5" fmla="*/ 0 w 625112"/>
              <a:gd name="connsiteY5" fmla="*/ 693168 h 1360370"/>
              <a:gd name="connsiteX6" fmla="*/ 0 w 625112"/>
              <a:gd name="connsiteY6" fmla="*/ 31057 h 13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112" h="1360370" fill="none" extrusionOk="0">
                <a:moveTo>
                  <a:pt x="0" y="31057"/>
                </a:moveTo>
                <a:cubicBezTo>
                  <a:pt x="171292" y="-74854"/>
                  <a:pt x="378122" y="146572"/>
                  <a:pt x="625112" y="31057"/>
                </a:cubicBezTo>
                <a:cubicBezTo>
                  <a:pt x="602344" y="240446"/>
                  <a:pt x="610473" y="388346"/>
                  <a:pt x="625112" y="680185"/>
                </a:cubicBezTo>
                <a:cubicBezTo>
                  <a:pt x="639751" y="972024"/>
                  <a:pt x="638213" y="1153368"/>
                  <a:pt x="625112" y="1329313"/>
                </a:cubicBezTo>
                <a:cubicBezTo>
                  <a:pt x="455116" y="1422430"/>
                  <a:pt x="193330" y="1274574"/>
                  <a:pt x="0" y="1329313"/>
                </a:cubicBezTo>
                <a:cubicBezTo>
                  <a:pt x="16847" y="1051627"/>
                  <a:pt x="-27090" y="854798"/>
                  <a:pt x="0" y="693168"/>
                </a:cubicBezTo>
                <a:cubicBezTo>
                  <a:pt x="27090" y="531539"/>
                  <a:pt x="-16746" y="279241"/>
                  <a:pt x="0" y="31057"/>
                </a:cubicBezTo>
                <a:close/>
              </a:path>
              <a:path w="625112" h="1360370" stroke="0" extrusionOk="0">
                <a:moveTo>
                  <a:pt x="0" y="31057"/>
                </a:moveTo>
                <a:cubicBezTo>
                  <a:pt x="247091" y="-40609"/>
                  <a:pt x="372053" y="137239"/>
                  <a:pt x="625112" y="31057"/>
                </a:cubicBezTo>
                <a:cubicBezTo>
                  <a:pt x="634259" y="171025"/>
                  <a:pt x="608722" y="449784"/>
                  <a:pt x="625112" y="667202"/>
                </a:cubicBezTo>
                <a:cubicBezTo>
                  <a:pt x="641502" y="884621"/>
                  <a:pt x="629163" y="1164591"/>
                  <a:pt x="625112" y="1329313"/>
                </a:cubicBezTo>
                <a:cubicBezTo>
                  <a:pt x="372091" y="1435430"/>
                  <a:pt x="260424" y="1220970"/>
                  <a:pt x="0" y="1329313"/>
                </a:cubicBezTo>
                <a:cubicBezTo>
                  <a:pt x="31164" y="1014655"/>
                  <a:pt x="31307" y="1004498"/>
                  <a:pt x="0" y="680185"/>
                </a:cubicBezTo>
                <a:cubicBezTo>
                  <a:pt x="-31307" y="355872"/>
                  <a:pt x="911" y="285003"/>
                  <a:pt x="0" y="31057"/>
                </a:cubicBezTo>
                <a:close/>
              </a:path>
            </a:pathLst>
          </a:custGeom>
          <a:solidFill>
            <a:schemeClr val="accent4">
              <a:lumMod val="20000"/>
              <a:lumOff val="80000"/>
            </a:schemeClr>
          </a:solidFill>
          <a:ln>
            <a:solidFill>
              <a:schemeClr val="bg2">
                <a:lumMod val="75000"/>
              </a:schemeClr>
            </a:solidFill>
            <a:extLst>
              <a:ext uri="{C807C97D-BFC1-408E-A445-0C87EB9F89A2}">
                <ask:lineSketchStyleProps xmlns:ask="http://schemas.microsoft.com/office/drawing/2018/sketchyshapes" sd="1271049399">
                  <a:prstGeom prst="wave">
                    <a:avLst>
                      <a:gd name="adj1" fmla="val 2283"/>
                      <a:gd name="adj2" fmla="val 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Textfeld 31">
            <a:extLst>
              <a:ext uri="{FF2B5EF4-FFF2-40B4-BE49-F238E27FC236}">
                <a16:creationId xmlns:a16="http://schemas.microsoft.com/office/drawing/2014/main" id="{0B933F87-A4ED-49EA-A65F-1FCB79009C77}"/>
              </a:ext>
            </a:extLst>
          </p:cNvPr>
          <p:cNvSpPr txBox="1"/>
          <p:nvPr/>
        </p:nvSpPr>
        <p:spPr>
          <a:xfrm>
            <a:off x="7845762" y="1299186"/>
            <a:ext cx="1174015" cy="435697"/>
          </a:xfrm>
          <a:prstGeom prst="rect">
            <a:avLst/>
          </a:prstGeom>
          <a:noFill/>
        </p:spPr>
        <p:txBody>
          <a:bodyPr wrap="square">
            <a:spAutoFit/>
          </a:bodyPr>
          <a:lstStyle/>
          <a:p>
            <a:pPr algn="just">
              <a:lnSpc>
                <a:spcPct val="150000"/>
              </a:lnSpc>
            </a:pPr>
            <a:r>
              <a:rPr lang="de-DE" sz="200" dirty="0">
                <a:ln>
                  <a:noFill/>
                </a:ln>
                <a:solidFill>
                  <a:srgbClr val="000000"/>
                </a:solidFill>
                <a:effectLst/>
                <a:latin typeface="+mj-lt"/>
                <a:ea typeface="Times New Roman" panose="02020603050405020304" pitchFamily="18" charset="0"/>
                <a:cs typeface="Arial Unicode MS"/>
              </a:rPr>
              <a:t>_________________________________________</a:t>
            </a:r>
          </a:p>
          <a:p>
            <a:pPr algn="just">
              <a:lnSpc>
                <a:spcPct val="150000"/>
              </a:lnSpc>
            </a:pPr>
            <a:endParaRPr lang="de-DE" sz="200" dirty="0">
              <a:ln>
                <a:noFill/>
              </a:ln>
              <a:solidFill>
                <a:srgbClr val="000000"/>
              </a:solidFill>
              <a:effectLst/>
              <a:latin typeface="+mj-lt"/>
              <a:ea typeface="Times New Roman" panose="02020603050405020304" pitchFamily="18" charset="0"/>
              <a:cs typeface="Arial Unicode MS"/>
            </a:endParaRPr>
          </a:p>
          <a:p>
            <a:pPr algn="just">
              <a:lnSpc>
                <a:spcPct val="150000"/>
              </a:lnSpc>
            </a:pPr>
            <a:r>
              <a:rPr lang="de-DE" sz="100" dirty="0">
                <a:ln>
                  <a:noFill/>
                </a:ln>
                <a:solidFill>
                  <a:srgbClr val="000000"/>
                </a:solidFill>
                <a:effectLst/>
                <a:latin typeface="+mj-lt"/>
                <a:ea typeface="Times New Roman" panose="02020603050405020304" pitchFamily="18" charset="0"/>
                <a:cs typeface="Arial Unicode MS"/>
              </a:rPr>
              <a:t>Die Erkenntnis, dass die europäischen Staaten heute als Einzelakteure auf der Weltbühne keine oder nur eine sehr eingeschränkte Rolle spielen können, verstärkte die Motivation für den europäischen Zusammenschluss. Bereits Anfang der 1970er-Jahre gab es Bemühungen zu einer "Europäischen Politischen Zusammenarbeit" (EPZ) […]. Doch Veränderungen der Entscheidungsstrukturen und der Zuständigkeiten in der Außen- und Sicherheitspolitik waren damals nur außerhalb der Gemeinschaftsverfahren erreichbar. Konkret bedeutete dies, dass […] politische Entscheidungen von den Regierungen unter Umgehung des Europäischen Parlaments nur einstimmig getroffen wurden und der Europäische Gerichtshof nicht zuständig war. […] Die veränderte weltpolitische Lage nach dem Ende des Kalten Krieges und die damit verbundenen höheren Erwartungen anderer Staaten an ein verstärktes Engagement der Europäer - vor allem seitens der USA - erhöhten den Druck auf die EU, eine größere […] Verantwortung zu übernehmen. Dies betraf vor allem die internationale Friedenssicherung und Krisenbewältigung. Konflikte und Kriege am Persischen Golf, in Ex-Jugoslawien und zuletzt auch in Afghanistan, im Irak und in Nordafrika belegen die Notwendigkeit einer verstärkten Beteiligung der EU bei der Lösung internationaler Konflikte.</a:t>
            </a:r>
          </a:p>
          <a:p>
            <a:pPr algn="just">
              <a:lnSpc>
                <a:spcPct val="150000"/>
              </a:lnSpc>
            </a:pPr>
            <a:r>
              <a:rPr lang="de-DE" sz="100" dirty="0">
                <a:solidFill>
                  <a:schemeClr val="bg2">
                    <a:lumMod val="90000"/>
                  </a:schemeClr>
                </a:solidFill>
                <a:effectLst/>
                <a:latin typeface="+mj-lt"/>
                <a:ea typeface="Arial Unicode MS"/>
              </a:rPr>
              <a:t>Quelle: Otto Schmuck: Motive, Leitbilder und Etappen der Integration, in: Bundeszentrale für politische Bildung (Hrsg.): Informationen zur politischen Bildung Nr. 279. überarbeitete Neuauflage. Bonn 2012</a:t>
            </a:r>
            <a:r>
              <a:rPr lang="de-DE" sz="100" u="sng" dirty="0">
                <a:solidFill>
                  <a:schemeClr val="bg2">
                    <a:lumMod val="90000"/>
                  </a:schemeClr>
                </a:solidFill>
                <a:effectLst/>
                <a:latin typeface="+mj-lt"/>
                <a:ea typeface="Arial Unicode MS"/>
              </a:rPr>
              <a:t>, https://www.bpb.de/lernen/grafstat/europawahl-2014/182021/m-02-06-zentrale-motive-fuer-die-europaeische-einigung.</a:t>
            </a:r>
            <a:endParaRPr lang="de-DE" sz="100" dirty="0">
              <a:ln>
                <a:noFill/>
              </a:ln>
              <a:solidFill>
                <a:srgbClr val="000000"/>
              </a:solidFill>
              <a:effectLst/>
              <a:latin typeface="Helvetica Neue"/>
              <a:ea typeface="Arial Unicode MS"/>
              <a:cs typeface="Arial Unicode MS"/>
            </a:endParaRPr>
          </a:p>
          <a:p>
            <a:pPr algn="just">
              <a:lnSpc>
                <a:spcPct val="150000"/>
              </a:lnSpc>
            </a:pPr>
            <a:endParaRPr lang="de-DE" sz="100" dirty="0">
              <a:ln>
                <a:noFill/>
              </a:ln>
              <a:solidFill>
                <a:srgbClr val="000000"/>
              </a:solidFill>
              <a:effectLst/>
              <a:latin typeface="Helvetica Neue"/>
              <a:ea typeface="Arial Unicode MS"/>
              <a:cs typeface="Arial Unicode MS"/>
            </a:endParaRPr>
          </a:p>
        </p:txBody>
      </p:sp>
      <p:pic>
        <p:nvPicPr>
          <p:cNvPr id="33" name="Grafik 32" descr="Marke Fragezeichen Silhouette">
            <a:extLst>
              <a:ext uri="{FF2B5EF4-FFF2-40B4-BE49-F238E27FC236}">
                <a16:creationId xmlns:a16="http://schemas.microsoft.com/office/drawing/2014/main" id="{89E97469-50B4-493F-B1F4-CD07EE11B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338482">
            <a:off x="10312216" y="1358077"/>
            <a:ext cx="999980" cy="999980"/>
          </a:xfrm>
          <a:prstGeom prst="rect">
            <a:avLst/>
          </a:prstGeom>
        </p:spPr>
      </p:pic>
      <p:sp>
        <p:nvSpPr>
          <p:cNvPr id="34" name="Bogen 33">
            <a:extLst>
              <a:ext uri="{FF2B5EF4-FFF2-40B4-BE49-F238E27FC236}">
                <a16:creationId xmlns:a16="http://schemas.microsoft.com/office/drawing/2014/main" id="{AB1D98FD-20CB-4093-9C71-92E9A489D553}"/>
              </a:ext>
            </a:extLst>
          </p:cNvPr>
          <p:cNvSpPr/>
          <p:nvPr/>
        </p:nvSpPr>
        <p:spPr>
          <a:xfrm rot="1035974">
            <a:off x="8481135" y="1567967"/>
            <a:ext cx="2327440" cy="3400734"/>
          </a:xfrm>
          <a:custGeom>
            <a:avLst/>
            <a:gdLst>
              <a:gd name="connsiteX0" fmla="*/ 840319 w 2327440"/>
              <a:gd name="connsiteY0" fmla="*/ 66979 h 3400734"/>
              <a:gd name="connsiteX1" fmla="*/ 2057780 w 2327440"/>
              <a:gd name="connsiteY1" fmla="*/ 611933 h 3400734"/>
              <a:gd name="connsiteX2" fmla="*/ 2327440 w 2327440"/>
              <a:gd name="connsiteY2" fmla="*/ 1700367 h 3400734"/>
              <a:gd name="connsiteX3" fmla="*/ 1757217 w 2327440"/>
              <a:gd name="connsiteY3" fmla="*/ 1700367 h 3400734"/>
              <a:gd name="connsiteX4" fmla="*/ 1163720 w 2327440"/>
              <a:gd name="connsiteY4" fmla="*/ 1700367 h 3400734"/>
              <a:gd name="connsiteX5" fmla="*/ 1049452 w 2327440"/>
              <a:gd name="connsiteY5" fmla="*/ 1123237 h 3400734"/>
              <a:gd name="connsiteX6" fmla="*/ 951353 w 2327440"/>
              <a:gd name="connsiteY6" fmla="*/ 627776 h 3400734"/>
              <a:gd name="connsiteX7" fmla="*/ 840319 w 2327440"/>
              <a:gd name="connsiteY7" fmla="*/ 66979 h 3400734"/>
              <a:gd name="connsiteX0" fmla="*/ 840319 w 2327440"/>
              <a:gd name="connsiteY0" fmla="*/ 66979 h 3400734"/>
              <a:gd name="connsiteX1" fmla="*/ 2057780 w 2327440"/>
              <a:gd name="connsiteY1" fmla="*/ 611933 h 3400734"/>
              <a:gd name="connsiteX2" fmla="*/ 2327440 w 2327440"/>
              <a:gd name="connsiteY2" fmla="*/ 1700367 h 3400734"/>
            </a:gdLst>
            <a:ahLst/>
            <a:cxnLst>
              <a:cxn ang="0">
                <a:pos x="connsiteX0" y="connsiteY0"/>
              </a:cxn>
              <a:cxn ang="0">
                <a:pos x="connsiteX1" y="connsiteY1"/>
              </a:cxn>
              <a:cxn ang="0">
                <a:pos x="connsiteX2" y="connsiteY2"/>
              </a:cxn>
            </a:cxnLst>
            <a:rect l="l" t="t" r="r" b="b"/>
            <a:pathLst>
              <a:path w="2327440" h="3400734" stroke="0" extrusionOk="0">
                <a:moveTo>
                  <a:pt x="840319" y="66979"/>
                </a:moveTo>
                <a:cubicBezTo>
                  <a:pt x="1281958" y="-176059"/>
                  <a:pt x="1785667" y="54723"/>
                  <a:pt x="2057780" y="611933"/>
                </a:cubicBezTo>
                <a:cubicBezTo>
                  <a:pt x="2198333" y="909726"/>
                  <a:pt x="2337571" y="1278815"/>
                  <a:pt x="2327440" y="1700367"/>
                </a:cubicBezTo>
                <a:cubicBezTo>
                  <a:pt x="2182281" y="1722096"/>
                  <a:pt x="1963195" y="1716151"/>
                  <a:pt x="1757217" y="1700367"/>
                </a:cubicBezTo>
                <a:cubicBezTo>
                  <a:pt x="1551239" y="1684583"/>
                  <a:pt x="1448135" y="1726391"/>
                  <a:pt x="1163720" y="1700367"/>
                </a:cubicBezTo>
                <a:cubicBezTo>
                  <a:pt x="1120532" y="1415238"/>
                  <a:pt x="1092625" y="1410924"/>
                  <a:pt x="1049452" y="1123237"/>
                </a:cubicBezTo>
                <a:cubicBezTo>
                  <a:pt x="1006278" y="835550"/>
                  <a:pt x="987283" y="790154"/>
                  <a:pt x="951353" y="627776"/>
                </a:cubicBezTo>
                <a:cubicBezTo>
                  <a:pt x="915423" y="465398"/>
                  <a:pt x="906842" y="339216"/>
                  <a:pt x="840319" y="66979"/>
                </a:cubicBezTo>
                <a:close/>
              </a:path>
              <a:path w="2327440" h="3400734" fill="none" extrusionOk="0">
                <a:moveTo>
                  <a:pt x="840319" y="66979"/>
                </a:moveTo>
                <a:cubicBezTo>
                  <a:pt x="1274712" y="-4548"/>
                  <a:pt x="1822268" y="45380"/>
                  <a:pt x="2057780" y="611933"/>
                </a:cubicBezTo>
                <a:cubicBezTo>
                  <a:pt x="2243346" y="920254"/>
                  <a:pt x="2284935" y="1331432"/>
                  <a:pt x="2327440" y="1700367"/>
                </a:cubicBezTo>
              </a:path>
              <a:path w="2327440" h="3400734" fill="none" stroke="0" extrusionOk="0">
                <a:moveTo>
                  <a:pt x="840319" y="66979"/>
                </a:moveTo>
                <a:cubicBezTo>
                  <a:pt x="1289330" y="-136620"/>
                  <a:pt x="1778331" y="122113"/>
                  <a:pt x="2057780" y="611933"/>
                </a:cubicBezTo>
                <a:cubicBezTo>
                  <a:pt x="2239071" y="947191"/>
                  <a:pt x="2352817" y="1354565"/>
                  <a:pt x="2327440" y="1700367"/>
                </a:cubicBezTo>
              </a:path>
            </a:pathLst>
          </a:custGeom>
          <a:ln w="76200">
            <a:solidFill>
              <a:schemeClr val="tx2">
                <a:lumMod val="75000"/>
              </a:schemeClr>
            </a:solidFill>
            <a:tailEnd type="arrow"/>
            <a:extLst>
              <a:ext uri="{C807C97D-BFC1-408E-A445-0C87EB9F89A2}">
                <ask:lineSketchStyleProps xmlns:ask="http://schemas.microsoft.com/office/drawing/2018/sketchyshapes" sd="1875303029">
                  <a:prstGeom prst="arc">
                    <a:avLst>
                      <a:gd name="adj1" fmla="val 15528037"/>
                      <a:gd name="adj2" fmla="val 0"/>
                    </a:avLst>
                  </a:prstGeom>
                  <ask:type>
                    <ask:lineSketchFreehand/>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5" name="Grafik 4" descr="Glühbirne und Zahnrad mit einfarbiger Füllung">
            <a:extLst>
              <a:ext uri="{FF2B5EF4-FFF2-40B4-BE49-F238E27FC236}">
                <a16:creationId xmlns:a16="http://schemas.microsoft.com/office/drawing/2014/main" id="{57A2568B-9977-460A-9336-21140CF998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1468" y="5697287"/>
            <a:ext cx="365185" cy="365185"/>
          </a:xfrm>
          <a:prstGeom prst="rect">
            <a:avLst/>
          </a:prstGeom>
        </p:spPr>
      </p:pic>
    </p:spTree>
    <p:extLst>
      <p:ext uri="{BB962C8B-B14F-4D97-AF65-F5344CB8AC3E}">
        <p14:creationId xmlns:p14="http://schemas.microsoft.com/office/powerpoint/2010/main" val="258097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D5BEF98-C242-405C-A02B-E534CA4FEACE}"/>
              </a:ext>
            </a:extLst>
          </p:cNvPr>
          <p:cNvPicPr>
            <a:picLocks noChangeAspect="1"/>
          </p:cNvPicPr>
          <p:nvPr/>
        </p:nvPicPr>
        <p:blipFill>
          <a:blip r:embed="rId2"/>
          <a:stretch>
            <a:fillRect/>
          </a:stretch>
        </p:blipFill>
        <p:spPr>
          <a:xfrm>
            <a:off x="605768" y="449977"/>
            <a:ext cx="1336586" cy="568049"/>
          </a:xfrm>
          <a:prstGeom prst="rect">
            <a:avLst/>
          </a:prstGeom>
          <a:ln>
            <a:noFill/>
            <a:prstDash val="solid"/>
          </a:ln>
        </p:spPr>
      </p:pic>
      <p:cxnSp>
        <p:nvCxnSpPr>
          <p:cNvPr id="9" name="Gerader Verbinder 8">
            <a:extLst>
              <a:ext uri="{FF2B5EF4-FFF2-40B4-BE49-F238E27FC236}">
                <a16:creationId xmlns:a16="http://schemas.microsoft.com/office/drawing/2014/main" id="{A944408A-BFD5-4A9F-8DC0-0EF536E8D634}"/>
              </a:ext>
            </a:extLst>
          </p:cNvPr>
          <p:cNvCxnSpPr>
            <a:cxnSpLocks/>
          </p:cNvCxnSpPr>
          <p:nvPr/>
        </p:nvCxnSpPr>
        <p:spPr>
          <a:xfrm>
            <a:off x="2139576" y="457363"/>
            <a:ext cx="0" cy="596519"/>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6" name="Inhaltsplatzhalter 2">
            <a:extLst>
              <a:ext uri="{FF2B5EF4-FFF2-40B4-BE49-F238E27FC236}">
                <a16:creationId xmlns:a16="http://schemas.microsoft.com/office/drawing/2014/main" id="{6C489E3F-BB83-1843-ABAA-5BD8D0C91D04}"/>
              </a:ext>
            </a:extLst>
          </p:cNvPr>
          <p:cNvSpPr txBox="1">
            <a:spLocks/>
          </p:cNvSpPr>
          <p:nvPr/>
        </p:nvSpPr>
        <p:spPr>
          <a:xfrm>
            <a:off x="1021080" y="1101680"/>
            <a:ext cx="10469304" cy="513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Font typeface="+mj-lt"/>
              <a:buAutoNum type="arabicPeriod" startAt="3"/>
            </a:pPr>
            <a:r>
              <a:rPr lang="de-DE" sz="2400" b="1" dirty="0">
                <a:latin typeface="+mj-lt"/>
                <a:cs typeface="Times New Roman" panose="02020603050405020304" pitchFamily="18" charset="0"/>
              </a:rPr>
              <a:t>Elaboration:</a:t>
            </a:r>
          </a:p>
          <a:p>
            <a:pPr marL="457200" indent="-457200">
              <a:lnSpc>
                <a:spcPct val="150000"/>
              </a:lnSpc>
              <a:spcBef>
                <a:spcPts val="0"/>
              </a:spcBef>
              <a:buAutoNum type="arabicPeriod" startAt="2"/>
            </a:pPr>
            <a:endParaRPr lang="de-DE" sz="2400" b="1" dirty="0">
              <a:latin typeface="+mj-lt"/>
              <a:cs typeface="Times New Roman" panose="02020603050405020304" pitchFamily="18" charset="0"/>
            </a:endParaRPr>
          </a:p>
          <a:p>
            <a:pPr marL="914400" lvl="1" indent="-457200">
              <a:lnSpc>
                <a:spcPct val="150000"/>
              </a:lnSpc>
              <a:spcBef>
                <a:spcPts val="0"/>
              </a:spcBef>
              <a:buFont typeface="+mj-lt"/>
              <a:buAutoNum type="alphaLcParenR"/>
            </a:pPr>
            <a:r>
              <a:rPr lang="de-DE" sz="2200" b="1" dirty="0" err="1">
                <a:latin typeface="+mj-lt"/>
                <a:cs typeface="Times New Roman" panose="02020603050405020304" pitchFamily="18" charset="0"/>
              </a:rPr>
              <a:t>Compare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your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padlets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discuss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parallels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you</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see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and</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add</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to</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them</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if</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necessary</a:t>
            </a:r>
            <a:r>
              <a:rPr lang="de-DE" sz="2200" b="1" dirty="0">
                <a:latin typeface="+mj-lt"/>
                <a:cs typeface="Times New Roman" panose="02020603050405020304" pitchFamily="18" charset="0"/>
              </a:rPr>
              <a:t>.</a:t>
            </a:r>
          </a:p>
          <a:p>
            <a:pPr marL="914400" lvl="1" indent="-457200">
              <a:lnSpc>
                <a:spcPct val="150000"/>
              </a:lnSpc>
              <a:spcBef>
                <a:spcPts val="0"/>
              </a:spcBef>
              <a:buFont typeface="+mj-lt"/>
              <a:buAutoNum type="alphaLcParenR"/>
            </a:pPr>
            <a:endParaRPr lang="de-DE" b="1" dirty="0">
              <a:latin typeface="+mj-lt"/>
              <a:cs typeface="Times New Roman" panose="02020603050405020304" pitchFamily="18" charset="0"/>
            </a:endParaRPr>
          </a:p>
          <a:p>
            <a:pPr marL="914400" lvl="1" indent="-457200">
              <a:lnSpc>
                <a:spcPct val="150000"/>
              </a:lnSpc>
              <a:spcBef>
                <a:spcPts val="0"/>
              </a:spcBef>
              <a:buFont typeface="+mj-lt"/>
              <a:buAutoNum type="alphaLcParenR"/>
            </a:pPr>
            <a:r>
              <a:rPr lang="de-DE" sz="2200" b="1" dirty="0">
                <a:latin typeface="+mj-lt"/>
                <a:cs typeface="Times New Roman" panose="02020603050405020304" pitchFamily="18" charset="0"/>
              </a:rPr>
              <a:t>Write a </a:t>
            </a:r>
            <a:r>
              <a:rPr lang="de-DE" sz="2200" b="1" dirty="0" err="1">
                <a:latin typeface="+mj-lt"/>
                <a:cs typeface="Times New Roman" panose="02020603050405020304" pitchFamily="18" charset="0"/>
              </a:rPr>
              <a:t>letter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to</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one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of</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parties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and</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position</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yourself</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for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or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against</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argument</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mentioned</a:t>
            </a:r>
            <a:r>
              <a:rPr lang="de-DE" sz="2200" b="1" dirty="0">
                <a:latin typeface="+mj-lt"/>
                <a:cs typeface="Times New Roman" panose="02020603050405020304" pitchFamily="18" charset="0"/>
              </a:rPr>
              <a:t> on </a:t>
            </a:r>
            <a:r>
              <a:rPr lang="de-DE" sz="2200" b="1" dirty="0" err="1">
                <a:latin typeface="+mj-lt"/>
                <a:cs typeface="Times New Roman" panose="02020603050405020304" pitchFamily="18" charset="0"/>
              </a:rPr>
              <a:t>their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poster</a:t>
            </a:r>
            <a:r>
              <a:rPr lang="de-DE" sz="2200" b="1" dirty="0">
                <a:latin typeface="+mj-lt"/>
                <a:cs typeface="Times New Roman" panose="02020603050405020304" pitchFamily="18" charset="0"/>
              </a:rPr>
              <a:t>. In </a:t>
            </a:r>
            <a:r>
              <a:rPr lang="de-DE" sz="2200" b="1" dirty="0" err="1">
                <a:latin typeface="+mj-lt"/>
                <a:cs typeface="Times New Roman" panose="02020603050405020304" pitchFamily="18" charset="0"/>
              </a:rPr>
              <a:t>your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letter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refer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to</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motives</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you</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know</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for</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founding</a:t>
            </a:r>
            <a:r>
              <a:rPr lang="de-DE" sz="2200" b="1" dirty="0">
                <a:latin typeface="+mj-lt"/>
                <a:cs typeface="Times New Roman" panose="02020603050405020304" pitchFamily="18" charset="0"/>
              </a:rPr>
              <a:t> </a:t>
            </a:r>
            <a:r>
              <a:rPr lang="de-DE" sz="2200" b="1" dirty="0" err="1">
                <a:latin typeface="+mj-lt"/>
                <a:cs typeface="Times New Roman" panose="02020603050405020304" pitchFamily="18" charset="0"/>
              </a:rPr>
              <a:t>the</a:t>
            </a:r>
            <a:r>
              <a:rPr lang="de-DE" sz="2200" b="1" dirty="0">
                <a:latin typeface="+mj-lt"/>
                <a:cs typeface="Times New Roman" panose="02020603050405020304" pitchFamily="18" charset="0"/>
              </a:rPr>
              <a:t> EU.</a:t>
            </a:r>
          </a:p>
          <a:p>
            <a:pPr marL="514350" indent="-514350">
              <a:lnSpc>
                <a:spcPct val="150000"/>
              </a:lnSpc>
              <a:spcBef>
                <a:spcPts val="0"/>
              </a:spcBef>
              <a:buFont typeface="+mj-lt"/>
              <a:buAutoNum type="alphaLcParenR"/>
            </a:pPr>
            <a:endParaRPr lang="de-DE" b="1" dirty="0">
              <a:latin typeface="+mj-lt"/>
              <a:cs typeface="Times New Roman" panose="02020603050405020304" pitchFamily="18" charset="0"/>
            </a:endParaRPr>
          </a:p>
          <a:p>
            <a:pPr marL="914400" lvl="1" indent="-457200">
              <a:lnSpc>
                <a:spcPct val="150000"/>
              </a:lnSpc>
              <a:spcBef>
                <a:spcPts val="0"/>
              </a:spcBef>
              <a:buFont typeface="+mj-lt"/>
              <a:buAutoNum type="alphaLcParenR" startAt="2"/>
            </a:pPr>
            <a:endParaRPr lang="de-DE" sz="2800" b="1" dirty="0">
              <a:latin typeface="+mj-lt"/>
              <a:cs typeface="Times New Roman" panose="02020603050405020304" pitchFamily="18" charset="0"/>
            </a:endParaRPr>
          </a:p>
          <a:p>
            <a:pPr marL="914400" lvl="1" indent="-457200">
              <a:lnSpc>
                <a:spcPct val="150000"/>
              </a:lnSpc>
              <a:spcBef>
                <a:spcPts val="0"/>
              </a:spcBef>
              <a:buFont typeface="+mj-lt"/>
              <a:buAutoNum type="alphaLcParenR" startAt="2"/>
            </a:pPr>
            <a:endParaRPr lang="de-DE" sz="2800" b="1" dirty="0">
              <a:latin typeface="+mj-lt"/>
              <a:cs typeface="Times New Roman" panose="02020603050405020304" pitchFamily="18" charset="0"/>
            </a:endParaRPr>
          </a:p>
        </p:txBody>
      </p:sp>
      <p:pic>
        <p:nvPicPr>
          <p:cNvPr id="17" name="Grafik 16" descr="Skizze mit einfarbiger Füllung">
            <a:extLst>
              <a:ext uri="{FF2B5EF4-FFF2-40B4-BE49-F238E27FC236}">
                <a16:creationId xmlns:a16="http://schemas.microsoft.com/office/drawing/2014/main" id="{8FE44497-4037-4EDD-B257-E9343A64E8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19253" y="2085032"/>
            <a:ext cx="436667" cy="436667"/>
          </a:xfrm>
          <a:prstGeom prst="rect">
            <a:avLst/>
          </a:prstGeom>
        </p:spPr>
      </p:pic>
      <p:pic>
        <p:nvPicPr>
          <p:cNvPr id="6" name="Grafik 5" descr="Chat Silhouette">
            <a:extLst>
              <a:ext uri="{FF2B5EF4-FFF2-40B4-BE49-F238E27FC236}">
                <a16:creationId xmlns:a16="http://schemas.microsoft.com/office/drawing/2014/main" id="{8E556245-67FA-42DA-895F-A82277E668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789" y="2453369"/>
            <a:ext cx="549131" cy="549131"/>
          </a:xfrm>
          <a:prstGeom prst="rect">
            <a:avLst/>
          </a:prstGeom>
        </p:spPr>
      </p:pic>
      <p:pic>
        <p:nvPicPr>
          <p:cNvPr id="3" name="Grafik 2" descr="Umschlag mit einfarbiger Füllung">
            <a:extLst>
              <a:ext uri="{FF2B5EF4-FFF2-40B4-BE49-F238E27FC236}">
                <a16:creationId xmlns:a16="http://schemas.microsoft.com/office/drawing/2014/main" id="{9C3ACE61-76BE-4082-8C4E-04534B8D09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28111">
            <a:off x="7660885" y="5453792"/>
            <a:ext cx="914400" cy="914400"/>
          </a:xfrm>
          <a:prstGeom prst="rect">
            <a:avLst/>
          </a:prstGeom>
        </p:spPr>
      </p:pic>
      <p:pic>
        <p:nvPicPr>
          <p:cNvPr id="10" name="Grafik 9" descr="Skizze mit einfarbiger Füllung">
            <a:extLst>
              <a:ext uri="{FF2B5EF4-FFF2-40B4-BE49-F238E27FC236}">
                <a16:creationId xmlns:a16="http://schemas.microsoft.com/office/drawing/2014/main" id="{36A97770-692F-49E7-A164-358B3C69A0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19252" y="3210666"/>
            <a:ext cx="436667" cy="436667"/>
          </a:xfrm>
          <a:prstGeom prst="rect">
            <a:avLst/>
          </a:prstGeom>
        </p:spPr>
      </p:pic>
    </p:spTree>
    <p:extLst>
      <p:ext uri="{BB962C8B-B14F-4D97-AF65-F5344CB8AC3E}">
        <p14:creationId xmlns:p14="http://schemas.microsoft.com/office/powerpoint/2010/main" val="5512408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Words>
  <Application>Microsoft Macintosh PowerPoint</Application>
  <PresentationFormat>Breitbild</PresentationFormat>
  <Paragraphs>48</Paragraphs>
  <Slides>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Arial</vt:lpstr>
      <vt:lpstr>Calibri</vt:lpstr>
      <vt:lpstr>Calibri Light</vt:lpstr>
      <vt:lpstr>Helvetica Neue</vt:lpstr>
      <vt:lpstr>Office</vt:lpstr>
      <vt:lpstr>The motives of European unification – still relevant today?  Part 2</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Mona Hilliges</dc:creator>
  <cp:lastModifiedBy>Isabel Bohlmann</cp:lastModifiedBy>
  <cp:revision>7</cp:revision>
  <dcterms:created xsi:type="dcterms:W3CDTF">2021-11-06T13:08:18Z</dcterms:created>
  <dcterms:modified xsi:type="dcterms:W3CDTF">2022-01-08T23:20:32Z</dcterms:modified>
</cp:coreProperties>
</file>