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8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57"/>
    <p:restoredTop sz="94328"/>
  </p:normalViewPr>
  <p:slideViewPr>
    <p:cSldViewPr snapToGrid="0" snapToObjects="1">
      <p:cViewPr varScale="1">
        <p:scale>
          <a:sx n="74" d="100"/>
          <a:sy n="74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479-E710-764D-9771-809E927E7643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2828-13BD-A84F-B0F0-D108AE6C07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5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5D24-D71E-4967-B72F-63F5657B53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F0951-064B-C941-9CDA-E1456A638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3E0C8E-6C96-0745-8F97-E312468CA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61CF78-E0C0-B543-9543-384EFBD2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D1700-CD08-344A-85A7-1BC2F3EB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E923D-C61B-714D-B020-25ED1035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9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2C158-31E2-564D-9D00-F43D3871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149BBC-AA92-2E47-9DDD-C424D2BD1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E2127-821A-BE46-ADFB-7E6B716D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0FAA3-B427-BC40-AEDA-A553E0CA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C824E-51BE-AF4A-9CCA-2C4F5B20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83CAE0-BAB4-8740-B217-5979A367A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9A7FC2-674C-AD4F-A25C-4C9C7E99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A8A65-A06A-CC4A-9714-8DDB74CE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A1623-ADB3-8D4D-845F-2EE77DAE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CC828-5C95-1E4C-8C23-54529F2C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F6E7-AED8-484F-A9A4-26CBE1AE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6E268-5E22-0D42-B3C5-8F7B5BE9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25482-9416-1C4E-AEE5-F410C661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21E5D-ABB2-2142-A0AA-1F952B43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2981F8-2FA3-B64C-9C2A-8B7E94AE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44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7AE53-3714-064F-A6E5-9E6016E6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A597FA-4052-8E4D-A534-1DE9BC3F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19578-4C72-7242-9AFC-6D44F764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50EBB-3639-054B-88CB-D5D5A029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997639-F485-334A-9342-01DD9F1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0DED-C619-9945-B6A0-6FEBEE6B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93F39D-90B1-0F4F-81DF-A8BF443E2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6EC0B2-46CD-1249-BEA0-3A3CC8CE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0926C2-8850-1B46-8A31-B86CC06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6046E9-5E51-C941-91E4-FB9F8F01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504594-060A-034A-9047-35C0F05B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6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160B7-9C53-2D42-B99B-A781795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9D341B-189F-9B4D-A837-68DB637F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7377F3-A2A8-5446-91D7-4C0576575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10F55E-6AFD-4440-8F54-1DA732C7B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2525AE-FA0C-9C40-B06D-228E4EBA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B2923C-75D7-DC4E-BE0C-D89BEDB6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963E6B-E8AD-D645-AEE0-E32BAB15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C2741B-01ED-764B-822D-73117EA6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33075-1D9C-354D-8B3C-7821DEA4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07023A-B10A-B94F-86B5-1E94CB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B61D09-DD6E-8047-AB10-967CFB77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B7F13-2325-A044-A751-EAD73A4B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89A777-3E19-3843-A7D5-67573E7C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48B3D8-7B3C-604E-BFF0-4F40C858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6DE137-71E2-C144-B6F8-FF76E5DB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4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B6D40-4A2B-C64C-85E7-FEEAAD97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C613A7-ED0E-4B4D-94E8-3061CB07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585203-6411-4440-9948-801BB24D2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314743-0EFE-9948-8D36-6E5955AC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6F770C-3CE2-CA42-8493-628E8C3A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8BCB1D-932F-7F4C-9505-F8C123EA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8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07FDD-F2CC-BD41-B97D-42120BEE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AA8AE8-8499-0545-BDA8-D298518CE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C8505-7817-D940-9AF2-A6DF4B2B8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833705-E87A-0448-89AB-46BD3F4B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BF46EA-5174-404B-815F-0DFD3D79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267A2A-8FBE-9F44-A1D8-32F5D9D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2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35FCC1-1220-5F43-8085-48668953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BC679A-F65D-284D-AA66-36486063F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1F067-7082-E744-9885-336DBFBE5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C84E-C14C-E540-A083-8C60F6161F7C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73089-B5B4-C542-BA3A-DF17D0EA7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CDF659-B31B-A845-920B-26F89DCF7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5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drinnen enthält.&#10;&#10;Automatisch generierte Beschreibung">
            <a:extLst>
              <a:ext uri="{FF2B5EF4-FFF2-40B4-BE49-F238E27FC236}">
                <a16:creationId xmlns:a16="http://schemas.microsoft.com/office/drawing/2014/main" id="{AA5E8650-4496-ED4A-9537-70D1D69B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7" r="-1" b="16615"/>
          <a:stretch/>
        </p:blipFill>
        <p:spPr>
          <a:xfrm>
            <a:off x="869201" y="1482776"/>
            <a:ext cx="9676996" cy="4094152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294C41B-B40B-41FB-AB5D-A626FC8CE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7" y="451305"/>
            <a:ext cx="1830924" cy="415609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0E501FB6-7259-4DDF-93E4-F242559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48" y="449977"/>
            <a:ext cx="1765791" cy="4735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B3AFF4-30B7-437E-9AB5-A6008860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6D2B506-C948-4757-87FA-2593D7E0266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D648AD1-5DB9-42CE-A382-5CB935C82280}"/>
              </a:ext>
            </a:extLst>
          </p:cNvPr>
          <p:cNvSpPr>
            <a:spLocks noGrp="1"/>
          </p:cNvSpPr>
          <p:nvPr/>
        </p:nvSpPr>
        <p:spPr>
          <a:xfrm>
            <a:off x="605768" y="5634253"/>
            <a:ext cx="11859823" cy="11170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Project No. 2019-1-CZ01-KA203-061227,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Reflection of National and European Identity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in the New Millennium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(NAETINEM)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, 05.11.2021</a:t>
            </a:r>
          </a:p>
          <a:p>
            <a:pPr algn="ctr"/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3D3278-43B7-4A43-B36E-260BACEC7029}"/>
              </a:ext>
            </a:extLst>
          </p:cNvPr>
          <p:cNvSpPr txBox="1"/>
          <p:nvPr/>
        </p:nvSpPr>
        <p:spPr>
          <a:xfrm>
            <a:off x="2243417" y="2868132"/>
            <a:ext cx="770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Remembering</a:t>
            </a:r>
            <a:r>
              <a:rPr lang="de-DE" sz="4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de-DE" sz="4000" b="1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the</a:t>
            </a:r>
            <a:r>
              <a:rPr lang="de-DE" sz="4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First World War – Learning Series Part 1</a:t>
            </a:r>
          </a:p>
        </p:txBody>
      </p:sp>
    </p:spTree>
    <p:extLst>
      <p:ext uri="{BB962C8B-B14F-4D97-AF65-F5344CB8AC3E}">
        <p14:creationId xmlns:p14="http://schemas.microsoft.com/office/powerpoint/2010/main" val="148604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C489E3F-BB83-1843-ABAA-5BD8D0C91D04}"/>
              </a:ext>
            </a:extLst>
          </p:cNvPr>
          <p:cNvSpPr txBox="1">
            <a:spLocks/>
          </p:cNvSpPr>
          <p:nvPr/>
        </p:nvSpPr>
        <p:spPr>
          <a:xfrm>
            <a:off x="838200" y="1442258"/>
            <a:ext cx="10515600" cy="397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de-DE" sz="2400" b="1" dirty="0" err="1">
                <a:latin typeface="+mj-lt"/>
                <a:cs typeface="Times New Roman" panose="02020603050405020304" pitchFamily="18" charset="0"/>
              </a:rPr>
              <a:t>Introduction</a:t>
            </a:r>
            <a:r>
              <a:rPr lang="de-DE" sz="2400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/>
              <a:t>	a) </a:t>
            </a:r>
            <a:r>
              <a:rPr lang="de-DE" sz="1800" dirty="0" err="1"/>
              <a:t>Together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group</a:t>
            </a:r>
            <a:r>
              <a:rPr lang="de-DE" sz="1800" dirty="0"/>
              <a:t>, </a:t>
            </a:r>
            <a:r>
              <a:rPr lang="de-DE" sz="1800" dirty="0" err="1"/>
              <a:t>think</a:t>
            </a:r>
            <a:r>
              <a:rPr lang="de-DE" sz="1800" dirty="0"/>
              <a:t> </a:t>
            </a:r>
            <a:r>
              <a:rPr lang="de-DE" sz="1800" dirty="0" err="1"/>
              <a:t>about</a:t>
            </a:r>
            <a:r>
              <a:rPr lang="de-DE" sz="1800" dirty="0"/>
              <a:t>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remembered</a:t>
            </a:r>
            <a:r>
              <a:rPr lang="de-DE" sz="1800" dirty="0"/>
              <a:t> </a:t>
            </a:r>
            <a:r>
              <a:rPr lang="de-DE" sz="1800" dirty="0" err="1"/>
              <a:t>today</a:t>
            </a:r>
            <a:r>
              <a:rPr lang="de-DE" sz="1800" dirty="0"/>
              <a:t> in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area</a:t>
            </a:r>
            <a:r>
              <a:rPr lang="de-DE" sz="1800" dirty="0"/>
              <a:t> 	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country</a:t>
            </a:r>
            <a:r>
              <a:rPr lang="de-DE" sz="1800" dirty="0"/>
              <a:t>,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where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encounter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 outside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school</a:t>
            </a:r>
            <a:r>
              <a:rPr lang="de-DE" sz="1800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>
                <a:sym typeface="Wingdings" pitchFamily="2" charset="2"/>
              </a:rPr>
              <a:t>	 Create a </a:t>
            </a:r>
            <a:r>
              <a:rPr lang="de-DE" sz="1800" dirty="0" err="1">
                <a:sym typeface="Wingdings" pitchFamily="2" charset="2"/>
              </a:rPr>
              <a:t>padlet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together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to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get</a:t>
            </a:r>
            <a:r>
              <a:rPr lang="de-DE" sz="1800" dirty="0">
                <a:sym typeface="Wingdings" pitchFamily="2" charset="2"/>
              </a:rPr>
              <a:t> an </a:t>
            </a:r>
            <a:r>
              <a:rPr lang="de-DE" sz="1800" dirty="0" err="1">
                <a:sym typeface="Wingdings" pitchFamily="2" charset="2"/>
              </a:rPr>
              <a:t>overview</a:t>
            </a:r>
            <a:r>
              <a:rPr lang="de-DE" sz="1800" dirty="0">
                <a:sym typeface="Wingdings" pitchFamily="2" charset="2"/>
              </a:rPr>
              <a:t>. </a:t>
            </a:r>
            <a:r>
              <a:rPr lang="de-DE" sz="1800" dirty="0" err="1">
                <a:sym typeface="Wingdings" pitchFamily="2" charset="2"/>
              </a:rPr>
              <a:t>Y</a:t>
            </a:r>
            <a:r>
              <a:rPr lang="de-DE" sz="1800" dirty="0" err="1"/>
              <a:t>ou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also </a:t>
            </a:r>
            <a:r>
              <a:rPr lang="de-DE" sz="1800" dirty="0" err="1"/>
              <a:t>add</a:t>
            </a:r>
            <a:r>
              <a:rPr lang="de-DE" sz="1800" dirty="0"/>
              <a:t> </a:t>
            </a:r>
            <a:r>
              <a:rPr lang="de-DE" sz="1800" dirty="0" err="1"/>
              <a:t>short</a:t>
            </a:r>
            <a:r>
              <a:rPr lang="de-DE" sz="1800" dirty="0"/>
              <a:t> </a:t>
            </a:r>
            <a:r>
              <a:rPr lang="de-DE" sz="1800" dirty="0" err="1"/>
              <a:t>videos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photos</a:t>
            </a:r>
            <a:r>
              <a:rPr lang="de-DE" sz="1800" dirty="0"/>
              <a:t>. 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 </a:t>
            </a:r>
            <a:r>
              <a:rPr lang="de-DE" sz="1800" dirty="0" err="1"/>
              <a:t>Tip</a:t>
            </a:r>
            <a:r>
              <a:rPr lang="de-DE" sz="1800" dirty="0"/>
              <a:t>: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create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padlet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https://</a:t>
            </a:r>
            <a:r>
              <a:rPr lang="de-DE" sz="1800" dirty="0" err="1"/>
              <a:t>de.padlet.com</a:t>
            </a:r>
            <a:r>
              <a:rPr lang="de-DE" sz="1800" dirty="0"/>
              <a:t>/.</a:t>
            </a:r>
          </a:p>
        </p:txBody>
      </p:sp>
      <p:pic>
        <p:nvPicPr>
          <p:cNvPr id="20" name="Grafik 19" descr="Skizze mit einfarbiger Füllung">
            <a:extLst>
              <a:ext uri="{FF2B5EF4-FFF2-40B4-BE49-F238E27FC236}">
                <a16:creationId xmlns:a16="http://schemas.microsoft.com/office/drawing/2014/main" id="{C142A324-7507-EF44-9250-0425F0CF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55727" y="2230395"/>
            <a:ext cx="436667" cy="4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C489E3F-BB83-1843-ABAA-5BD8D0C91D04}"/>
              </a:ext>
            </a:extLst>
          </p:cNvPr>
          <p:cNvSpPr txBox="1">
            <a:spLocks/>
          </p:cNvSpPr>
          <p:nvPr/>
        </p:nvSpPr>
        <p:spPr>
          <a:xfrm>
            <a:off x="838200" y="1442258"/>
            <a:ext cx="10515600" cy="397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2. Basics: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a)</a:t>
            </a:r>
            <a:r>
              <a:rPr lang="de-DE" dirty="0"/>
              <a:t> </a:t>
            </a:r>
            <a:r>
              <a:rPr lang="de-DE" sz="1800" dirty="0"/>
              <a:t>In </a:t>
            </a:r>
            <a:r>
              <a:rPr lang="de-DE" sz="1800" dirty="0" err="1"/>
              <a:t>addition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(modern) </a:t>
            </a:r>
            <a:r>
              <a:rPr lang="de-DE" sz="1800" dirty="0" err="1"/>
              <a:t>media</a:t>
            </a:r>
            <a:r>
              <a:rPr lang="de-DE" sz="1800" dirty="0"/>
              <a:t> such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films</a:t>
            </a:r>
            <a:r>
              <a:rPr lang="de-DE" sz="1800" dirty="0"/>
              <a:t>, </a:t>
            </a:r>
            <a:r>
              <a:rPr lang="de-DE" sz="1800" dirty="0" err="1"/>
              <a:t>places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also </a:t>
            </a:r>
            <a:r>
              <a:rPr lang="de-DE" sz="1800" dirty="0" err="1"/>
              <a:t>important</a:t>
            </a:r>
            <a:r>
              <a:rPr lang="de-DE" sz="1800" dirty="0"/>
              <a:t>. Read </a:t>
            </a:r>
            <a:r>
              <a:rPr lang="de-DE" sz="1800" dirty="0" err="1"/>
              <a:t>the</a:t>
            </a:r>
            <a:r>
              <a:rPr lang="de-DE" sz="1800" dirty="0"/>
              <a:t> 	</a:t>
            </a:r>
            <a:r>
              <a:rPr lang="de-DE" sz="1800" dirty="0" err="1"/>
              <a:t>short</a:t>
            </a:r>
            <a:r>
              <a:rPr lang="de-DE" sz="1800" dirty="0"/>
              <a:t> </a:t>
            </a:r>
            <a:r>
              <a:rPr lang="de-DE" sz="1800" dirty="0" err="1"/>
              <a:t>section</a:t>
            </a:r>
            <a:r>
              <a:rPr lang="de-DE" sz="1800" dirty="0"/>
              <a:t> on </a:t>
            </a:r>
            <a:r>
              <a:rPr lang="de-DE" sz="1800" dirty="0" err="1"/>
              <a:t>places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(M1). </a:t>
            </a:r>
            <a:r>
              <a:rPr lang="de-DE" sz="1800" dirty="0" err="1"/>
              <a:t>Then</a:t>
            </a:r>
            <a:r>
              <a:rPr lang="de-DE" sz="1800" dirty="0"/>
              <a:t> </a:t>
            </a:r>
            <a:r>
              <a:rPr lang="de-DE" sz="1800" dirty="0" err="1"/>
              <a:t>look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pictures</a:t>
            </a:r>
            <a:r>
              <a:rPr lang="de-DE" sz="1800" dirty="0"/>
              <a:t> (M2)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following</a:t>
            </a:r>
            <a:r>
              <a:rPr lang="de-DE" sz="1800" dirty="0"/>
              <a:t> </a:t>
            </a:r>
            <a:r>
              <a:rPr lang="de-DE" sz="1800" dirty="0" err="1"/>
              <a:t>slides</a:t>
            </a:r>
            <a:r>
              <a:rPr lang="de-DE" sz="1800" dirty="0"/>
              <a:t>.	</a:t>
            </a:r>
          </a:p>
        </p:txBody>
      </p:sp>
      <p:pic>
        <p:nvPicPr>
          <p:cNvPr id="3" name="Grafik 2" descr="Auge mit einfarbiger Füllung">
            <a:extLst>
              <a:ext uri="{FF2B5EF4-FFF2-40B4-BE49-F238E27FC236}">
                <a16:creationId xmlns:a16="http://schemas.microsoft.com/office/drawing/2014/main" id="{CE3662D0-E357-7648-98CC-36B71128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061" y="21894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j-lt"/>
                <a:cs typeface="Times New Roman" panose="02020603050405020304" pitchFamily="18" charset="0"/>
              </a:rPr>
              <a:t>M1</a:t>
            </a:r>
            <a:endParaRPr lang="de-DE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F8FCE92D-6987-9F42-9481-7D4CA4700199}"/>
              </a:ext>
            </a:extLst>
          </p:cNvPr>
          <p:cNvSpPr/>
          <p:nvPr/>
        </p:nvSpPr>
        <p:spPr>
          <a:xfrm>
            <a:off x="3047999" y="1326149"/>
            <a:ext cx="7782555" cy="433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unification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Maurice Halbwachs: in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turmoil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remembrance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alongside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non-fiction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monuments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commemorations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French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Pierre Nora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(Les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lieux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mémoire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1984,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Nora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Nora,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also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commemorations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'Places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symbolic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manifest in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time. The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crystallized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such a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':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symbolic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identity-forming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17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j-lt"/>
                <a:cs typeface="Times New Roman" panose="02020603050405020304" pitchFamily="18" charset="0"/>
              </a:rPr>
              <a:t>M2</a:t>
            </a:r>
            <a:endParaRPr lang="de-DE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d 1" descr="„Heimatfront Hannover“: Das Historische Museum zeigt in einer bemerkenswerten Ausstellung, wie der Erste Weltkrieg den Alltag in der Stadt veränderte.">
            <a:extLst>
              <a:ext uri="{FF2B5EF4-FFF2-40B4-BE49-F238E27FC236}">
                <a16:creationId xmlns:a16="http://schemas.microsoft.com/office/drawing/2014/main" id="{8FDC7A10-1DF8-3348-8DF1-FBFA1EC94E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8" y="2316481"/>
            <a:ext cx="3555462" cy="1984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CA47993-4FD9-8D44-B167-EA712D341CC3}"/>
              </a:ext>
            </a:extLst>
          </p:cNvPr>
          <p:cNvSpPr/>
          <p:nvPr/>
        </p:nvSpPr>
        <p:spPr>
          <a:xfrm>
            <a:off x="752378" y="4301173"/>
            <a:ext cx="3555462" cy="21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Historisches Museum Hannover, Exhibition: Heimatfront Hannover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6AFCCC8F-8F6B-D84A-9F6D-5D948F6F34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28408" y="1084791"/>
            <a:ext cx="3555462" cy="200564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6BD6A3D-50DB-874A-B551-53ECB270DF27}"/>
              </a:ext>
            </a:extLst>
          </p:cNvPr>
          <p:cNvSpPr/>
          <p:nvPr/>
        </p:nvSpPr>
        <p:spPr>
          <a:xfrm>
            <a:off x="4928408" y="3090437"/>
            <a:ext cx="3555462" cy="21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</a:t>
            </a:r>
            <a:r>
              <a:rPr 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Battle </a:t>
            </a:r>
            <a:r>
              <a:rPr 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Verdun, France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 descr="Ein Bild, das Gras, draußen, Baum, Feld enthält.&#10;&#10;Automatisch generierte Beschreibung">
            <a:extLst>
              <a:ext uri="{FF2B5EF4-FFF2-40B4-BE49-F238E27FC236}">
                <a16:creationId xmlns:a16="http://schemas.microsoft.com/office/drawing/2014/main" id="{8B103E44-86D4-0A42-BB34-4E11D38834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06139" y="3730146"/>
            <a:ext cx="3780742" cy="225821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0DFBB9A-3360-DD46-9D1F-5CDFA4AB373A}"/>
              </a:ext>
            </a:extLst>
          </p:cNvPr>
          <p:cNvSpPr/>
          <p:nvPr/>
        </p:nvSpPr>
        <p:spPr>
          <a:xfrm>
            <a:off x="6706139" y="5984357"/>
            <a:ext cx="3658139" cy="21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</a:t>
            </a:r>
            <a:r>
              <a:rPr 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battlefield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Verdun, France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5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C489E3F-BB83-1843-ABAA-5BD8D0C91D04}"/>
              </a:ext>
            </a:extLst>
          </p:cNvPr>
          <p:cNvSpPr txBox="1">
            <a:spLocks/>
          </p:cNvSpPr>
          <p:nvPr/>
        </p:nvSpPr>
        <p:spPr>
          <a:xfrm>
            <a:off x="838200" y="1442258"/>
            <a:ext cx="10515600" cy="397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2. Basics: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b)</a:t>
            </a:r>
            <a:r>
              <a:rPr lang="de-DE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advantages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disadvantages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places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young</a:t>
            </a:r>
            <a:r>
              <a:rPr lang="de-DE" sz="1800" dirty="0"/>
              <a:t> </a:t>
            </a:r>
            <a:r>
              <a:rPr lang="de-DE" sz="1800" dirty="0" err="1"/>
              <a:t>people</a:t>
            </a:r>
            <a:r>
              <a:rPr lang="de-DE" sz="1800" dirty="0"/>
              <a:t>? 	</a:t>
            </a:r>
            <a:r>
              <a:rPr lang="de-DE" sz="1800" dirty="0" err="1"/>
              <a:t>Divide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places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</a:t>
            </a:r>
            <a:r>
              <a:rPr lang="de-DE" sz="1800" dirty="0" err="1"/>
              <a:t>among</a:t>
            </a:r>
            <a:r>
              <a:rPr lang="de-DE" sz="1800" dirty="0"/>
              <a:t> </a:t>
            </a:r>
            <a:r>
              <a:rPr lang="de-DE" sz="1800" dirty="0" err="1"/>
              <a:t>yourselves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create</a:t>
            </a:r>
            <a:r>
              <a:rPr lang="de-DE" sz="1800" dirty="0"/>
              <a:t> a pro/contra </a:t>
            </a:r>
            <a:r>
              <a:rPr lang="de-DE" sz="1800" dirty="0" err="1"/>
              <a:t>list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present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	</a:t>
            </a:r>
            <a:r>
              <a:rPr lang="de-DE" sz="1800" dirty="0" err="1"/>
              <a:t>group</a:t>
            </a:r>
            <a:r>
              <a:rPr lang="de-DE" sz="1800" dirty="0"/>
              <a:t> </a:t>
            </a:r>
            <a:r>
              <a:rPr lang="de-DE" sz="1800" dirty="0" err="1"/>
              <a:t>members</a:t>
            </a:r>
            <a:r>
              <a:rPr lang="de-DE" sz="18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c) </a:t>
            </a:r>
            <a:r>
              <a:rPr lang="de-DE" sz="1800" dirty="0" err="1"/>
              <a:t>Then</a:t>
            </a:r>
            <a:r>
              <a:rPr lang="de-DE" sz="1800" dirty="0"/>
              <a:t> </a:t>
            </a:r>
            <a:r>
              <a:rPr lang="de-DE" sz="1800" dirty="0" err="1"/>
              <a:t>write</a:t>
            </a:r>
            <a:r>
              <a:rPr lang="de-DE" sz="1800" dirty="0"/>
              <a:t> an </a:t>
            </a:r>
            <a:r>
              <a:rPr lang="de-DE" sz="1800" dirty="0" err="1"/>
              <a:t>e-mail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person</a:t>
            </a:r>
            <a:r>
              <a:rPr lang="de-DE" sz="1800" dirty="0"/>
              <a:t> </a:t>
            </a:r>
            <a:r>
              <a:rPr lang="de-DE" sz="1800" dirty="0" err="1"/>
              <a:t>responsible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a </a:t>
            </a:r>
            <a:r>
              <a:rPr lang="de-DE" sz="1800" dirty="0" err="1"/>
              <a:t>place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in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	</a:t>
            </a:r>
            <a:r>
              <a:rPr lang="de-DE" sz="1800" dirty="0" err="1"/>
              <a:t>state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opinion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give</a:t>
            </a:r>
            <a:r>
              <a:rPr lang="de-DE" sz="1800" dirty="0"/>
              <a:t> </a:t>
            </a:r>
            <a:r>
              <a:rPr lang="de-DE" sz="1800" dirty="0" err="1"/>
              <a:t>tips</a:t>
            </a:r>
            <a:r>
              <a:rPr lang="de-DE" sz="1800" dirty="0"/>
              <a:t> on </a:t>
            </a:r>
            <a:r>
              <a:rPr lang="de-DE" sz="1800" dirty="0" err="1"/>
              <a:t>how</a:t>
            </a:r>
            <a:r>
              <a:rPr lang="de-DE" sz="1800" dirty="0"/>
              <a:t> a </a:t>
            </a:r>
            <a:r>
              <a:rPr lang="de-DE" sz="1800" dirty="0" err="1"/>
              <a:t>place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made</a:t>
            </a:r>
            <a:r>
              <a:rPr lang="de-DE" sz="1800" dirty="0"/>
              <a:t> (</a:t>
            </a:r>
            <a:r>
              <a:rPr lang="de-DE" sz="1800" dirty="0" err="1"/>
              <a:t>even</a:t>
            </a:r>
            <a:r>
              <a:rPr lang="de-DE" sz="1800" dirty="0"/>
              <a:t>) </a:t>
            </a:r>
            <a:r>
              <a:rPr lang="de-DE" sz="1800" dirty="0" err="1"/>
              <a:t>more</a:t>
            </a:r>
            <a:r>
              <a:rPr lang="de-DE" sz="1800" dirty="0"/>
              <a:t> 	</a:t>
            </a:r>
            <a:r>
              <a:rPr lang="de-DE" sz="1800" dirty="0" err="1"/>
              <a:t>attractive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school</a:t>
            </a:r>
            <a:r>
              <a:rPr lang="de-DE" sz="1800" dirty="0"/>
              <a:t> </a:t>
            </a:r>
            <a:r>
              <a:rPr lang="de-DE" sz="1800" dirty="0" err="1"/>
              <a:t>classes</a:t>
            </a:r>
            <a:r>
              <a:rPr lang="de-DE" sz="1800" dirty="0"/>
              <a:t>.</a:t>
            </a:r>
          </a:p>
        </p:txBody>
      </p:sp>
      <p:pic>
        <p:nvPicPr>
          <p:cNvPr id="20" name="Grafik 19" descr="Skizze mit einfarbiger Füllung">
            <a:extLst>
              <a:ext uri="{FF2B5EF4-FFF2-40B4-BE49-F238E27FC236}">
                <a16:creationId xmlns:a16="http://schemas.microsoft.com/office/drawing/2014/main" id="{C142A324-7507-EF44-9250-0425F0CF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74061" y="2185508"/>
            <a:ext cx="436667" cy="4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258"/>
            <a:ext cx="10515600" cy="39734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3. Elaboration: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course</a:t>
            </a:r>
            <a:r>
              <a:rPr lang="de-DE" sz="1800" dirty="0"/>
              <a:t>, </a:t>
            </a:r>
            <a:r>
              <a:rPr lang="de-DE" sz="1800" dirty="0" err="1"/>
              <a:t>wars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not </a:t>
            </a:r>
            <a:r>
              <a:rPr lang="de-DE" sz="1800" dirty="0" err="1"/>
              <a:t>pleasant</a:t>
            </a:r>
            <a:r>
              <a:rPr lang="de-DE" sz="1800" dirty="0"/>
              <a:t> </a:t>
            </a:r>
            <a:r>
              <a:rPr lang="de-DE" sz="1800" dirty="0" err="1"/>
              <a:t>memories</a:t>
            </a:r>
            <a:r>
              <a:rPr lang="de-DE" sz="1800" dirty="0"/>
              <a:t>. In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context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arises</a:t>
            </a:r>
            <a:r>
              <a:rPr lang="de-DE" sz="1800" dirty="0"/>
              <a:t> </a:t>
            </a:r>
            <a:r>
              <a:rPr lang="de-DE" sz="1800" dirty="0" err="1"/>
              <a:t>whether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should</a:t>
            </a:r>
            <a:r>
              <a:rPr lang="de-DE" sz="1800" dirty="0"/>
              <a:t> </a:t>
            </a:r>
            <a:r>
              <a:rPr lang="de-DE" sz="1800" dirty="0" err="1"/>
              <a:t>remember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at all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whether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would</a:t>
            </a:r>
            <a:r>
              <a:rPr lang="de-DE" sz="1800" dirty="0"/>
              <a:t> not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better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forget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happened</a:t>
            </a:r>
            <a:r>
              <a:rPr lang="de-DE" sz="18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sz="1800" dirty="0"/>
              <a:t>a) Take a </a:t>
            </a:r>
            <a:r>
              <a:rPr lang="de-DE" sz="1800" dirty="0" err="1"/>
              <a:t>written</a:t>
            </a:r>
            <a:r>
              <a:rPr lang="de-DE" sz="1800" dirty="0"/>
              <a:t> </a:t>
            </a:r>
            <a:r>
              <a:rPr lang="de-DE" sz="1800" dirty="0" err="1"/>
              <a:t>position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following</a:t>
            </a:r>
            <a:r>
              <a:rPr lang="de-DE" sz="1800" dirty="0"/>
              <a:t> </a:t>
            </a:r>
            <a:r>
              <a:rPr lang="de-DE" sz="1800" dirty="0" err="1"/>
              <a:t>statement</a:t>
            </a:r>
            <a:r>
              <a:rPr lang="de-DE" sz="1800" dirty="0"/>
              <a:t> </a:t>
            </a:r>
            <a:r>
              <a:rPr lang="de-DE" sz="1800" dirty="0" err="1"/>
              <a:t>made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student</a:t>
            </a:r>
            <a:r>
              <a:rPr lang="de-DE" sz="1800" dirty="0"/>
              <a:t> Hannah. Write an </a:t>
            </a:r>
            <a:r>
              <a:rPr lang="de-DE" sz="1800" dirty="0" err="1"/>
              <a:t>e-mail</a:t>
            </a:r>
            <a:r>
              <a:rPr lang="de-DE" sz="1800" dirty="0"/>
              <a:t> 	</a:t>
            </a:r>
            <a:r>
              <a:rPr lang="de-DE" sz="1800" dirty="0" err="1"/>
              <a:t>explaining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opinion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Hannah.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share</a:t>
            </a:r>
            <a:r>
              <a:rPr lang="de-DE" sz="1800" dirty="0"/>
              <a:t> </a:t>
            </a:r>
            <a:r>
              <a:rPr lang="de-DE" sz="1800" dirty="0" err="1"/>
              <a:t>Hannah's</a:t>
            </a:r>
            <a:r>
              <a:rPr lang="de-DE" sz="1800" dirty="0"/>
              <a:t> </a:t>
            </a:r>
            <a:r>
              <a:rPr lang="de-DE" sz="1800" dirty="0" err="1"/>
              <a:t>opinion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not? Try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justify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statement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2-3 </a:t>
            </a:r>
            <a:r>
              <a:rPr lang="de-DE" sz="1800" dirty="0" err="1"/>
              <a:t>examples</a:t>
            </a:r>
            <a:r>
              <a:rPr lang="de-DE" sz="1800" dirty="0"/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Skizze mit einfarbiger Füllung">
            <a:extLst>
              <a:ext uri="{FF2B5EF4-FFF2-40B4-BE49-F238E27FC236}">
                <a16:creationId xmlns:a16="http://schemas.microsoft.com/office/drawing/2014/main" id="{29B71161-415A-45E9-86FD-46E83BF13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274061" y="2992333"/>
            <a:ext cx="436667" cy="4366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 descr="Schulmädchen Silhouette">
            <a:extLst>
              <a:ext uri="{FF2B5EF4-FFF2-40B4-BE49-F238E27FC236}">
                <a16:creationId xmlns:a16="http://schemas.microsoft.com/office/drawing/2014/main" id="{225686D5-2F5B-6B4B-AC0D-CBE649EB2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0101" y="4969565"/>
            <a:ext cx="1631437" cy="1631437"/>
          </a:xfrm>
          <a:prstGeom prst="rect">
            <a:avLst/>
          </a:prstGeom>
        </p:spPr>
      </p:pic>
      <p:sp>
        <p:nvSpPr>
          <p:cNvPr id="9" name="Sprechblase: oval 10">
            <a:extLst>
              <a:ext uri="{FF2B5EF4-FFF2-40B4-BE49-F238E27FC236}">
                <a16:creationId xmlns:a16="http://schemas.microsoft.com/office/drawing/2014/main" id="{D3150F3E-FCF7-B74C-BD64-9B4480E86DF5}"/>
              </a:ext>
            </a:extLst>
          </p:cNvPr>
          <p:cNvSpPr/>
          <p:nvPr/>
        </p:nvSpPr>
        <p:spPr>
          <a:xfrm>
            <a:off x="5746377" y="4615641"/>
            <a:ext cx="3505534" cy="1887390"/>
          </a:xfrm>
          <a:custGeom>
            <a:avLst/>
            <a:gdLst>
              <a:gd name="connsiteX0" fmla="*/ -556539 w 3505534"/>
              <a:gd name="connsiteY0" fmla="*/ 1031081 h 1887390"/>
              <a:gd name="connsiteX1" fmla="*/ 12989 w 3505534"/>
              <a:gd name="connsiteY1" fmla="*/ 829020 h 1887390"/>
              <a:gd name="connsiteX2" fmla="*/ 1765502 w 3505534"/>
              <a:gd name="connsiteY2" fmla="*/ 25 h 1887390"/>
              <a:gd name="connsiteX3" fmla="*/ 3500989 w 3505534"/>
              <a:gd name="connsiteY3" fmla="*/ 875779 h 1887390"/>
              <a:gd name="connsiteX4" fmla="*/ 1838922 w 3505534"/>
              <a:gd name="connsiteY4" fmla="*/ 1886249 h 1887390"/>
              <a:gd name="connsiteX5" fmla="*/ 59885 w 3505534"/>
              <a:gd name="connsiteY5" fmla="*/ 1188265 h 1887390"/>
              <a:gd name="connsiteX6" fmla="*/ -556539 w 3505534"/>
              <a:gd name="connsiteY6" fmla="*/ 1031081 h 188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5534" h="1887390" fill="none" extrusionOk="0">
                <a:moveTo>
                  <a:pt x="-556539" y="1031081"/>
                </a:moveTo>
                <a:cubicBezTo>
                  <a:pt x="-374912" y="991425"/>
                  <a:pt x="-200790" y="905858"/>
                  <a:pt x="12989" y="829020"/>
                </a:cubicBezTo>
                <a:cubicBezTo>
                  <a:pt x="250084" y="198122"/>
                  <a:pt x="722801" y="123098"/>
                  <a:pt x="1765502" y="25"/>
                </a:cubicBezTo>
                <a:cubicBezTo>
                  <a:pt x="2646900" y="3640"/>
                  <a:pt x="3436387" y="358287"/>
                  <a:pt x="3500989" y="875779"/>
                </a:cubicBezTo>
                <a:cubicBezTo>
                  <a:pt x="3530094" y="1431342"/>
                  <a:pt x="2916198" y="1773484"/>
                  <a:pt x="1838922" y="1886249"/>
                </a:cubicBezTo>
                <a:cubicBezTo>
                  <a:pt x="1038686" y="1926202"/>
                  <a:pt x="261842" y="1510416"/>
                  <a:pt x="59885" y="1188265"/>
                </a:cubicBezTo>
                <a:cubicBezTo>
                  <a:pt x="-70023" y="1148380"/>
                  <a:pt x="-312751" y="1119125"/>
                  <a:pt x="-556539" y="1031081"/>
                </a:cubicBezTo>
                <a:close/>
              </a:path>
              <a:path w="3505534" h="1887390" stroke="0" extrusionOk="0">
                <a:moveTo>
                  <a:pt x="-556539" y="1031081"/>
                </a:moveTo>
                <a:cubicBezTo>
                  <a:pt x="-343915" y="972401"/>
                  <a:pt x="-172441" y="918986"/>
                  <a:pt x="12989" y="829020"/>
                </a:cubicBezTo>
                <a:cubicBezTo>
                  <a:pt x="209625" y="471752"/>
                  <a:pt x="1021474" y="56634"/>
                  <a:pt x="1765502" y="25"/>
                </a:cubicBezTo>
                <a:cubicBezTo>
                  <a:pt x="2677566" y="97535"/>
                  <a:pt x="3402976" y="501411"/>
                  <a:pt x="3500989" y="875779"/>
                </a:cubicBezTo>
                <a:cubicBezTo>
                  <a:pt x="3595552" y="1420674"/>
                  <a:pt x="2943723" y="2008657"/>
                  <a:pt x="1838922" y="1886249"/>
                </a:cubicBezTo>
                <a:cubicBezTo>
                  <a:pt x="987244" y="1992941"/>
                  <a:pt x="291602" y="1607603"/>
                  <a:pt x="59885" y="1188265"/>
                </a:cubicBezTo>
                <a:cubicBezTo>
                  <a:pt x="-135649" y="1164419"/>
                  <a:pt x="-316516" y="1083885"/>
                  <a:pt x="-556539" y="103108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076510380">
                  <a:prstGeom prst="wedgeEllipseCallout">
                    <a:avLst>
                      <a:gd name="adj1" fmla="val -65876"/>
                      <a:gd name="adj2" fmla="val 463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forget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wars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constant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harm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de-DE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  <a:endParaRPr lang="de-DE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5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Macintosh PowerPoint</Application>
  <PresentationFormat>Breitbild</PresentationFormat>
  <Paragraphs>25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Erinnern an den ersten Weltkrieg – Lernreihe Teil 1 </dc:title>
  <dc:creator>Isabel Bohlmann</dc:creator>
  <cp:lastModifiedBy>Isabel Bohlmann</cp:lastModifiedBy>
  <cp:revision>8</cp:revision>
  <dcterms:created xsi:type="dcterms:W3CDTF">2021-11-05T12:51:22Z</dcterms:created>
  <dcterms:modified xsi:type="dcterms:W3CDTF">2021-11-28T20:32:16Z</dcterms:modified>
</cp:coreProperties>
</file>