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1" r:id="rId2"/>
    <p:sldId id="258" r:id="rId3"/>
    <p:sldId id="268" r:id="rId4"/>
    <p:sldId id="264" r:id="rId5"/>
    <p:sldId id="269" r:id="rId6"/>
    <p:sldId id="262" r:id="rId7"/>
    <p:sldId id="266" r:id="rId8"/>
    <p:sldId id="27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25"/>
    <p:restoredTop sz="94646"/>
  </p:normalViewPr>
  <p:slideViewPr>
    <p:cSldViewPr snapToGrid="0" snapToObjects="1">
      <p:cViewPr varScale="1">
        <p:scale>
          <a:sx n="81" d="100"/>
          <a:sy n="81" d="100"/>
        </p:scale>
        <p:origin x="21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78479-E710-764D-9771-809E927E7643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52828-13BD-A84F-B0F0-D108AE6C0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5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95D24-D71E-4967-B72F-63F5657B537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4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F0951-064B-C941-9CDA-E1456A638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3E0C8E-6C96-0745-8F97-E312468CA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61CF78-E0C0-B543-9543-384EFBD2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D1700-CD08-344A-85A7-1BC2F3EB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E923D-C61B-714D-B020-25ED1035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5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2C158-31E2-564D-9D00-F43D3871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149BBC-AA92-2E47-9DDD-C424D2BD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E2127-821A-BE46-ADFB-7E6B716D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FAA3-B427-BC40-AEDA-A553E0CA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0C824E-51BE-AF4A-9CCA-2C4F5B20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19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83CAE0-BAB4-8740-B217-5979A367A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9A7FC2-674C-AD4F-A25C-4C9C7E993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A8A65-A06A-CC4A-9714-8DDB74CE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EA1623-ADB3-8D4D-845F-2EE77DAE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3CC828-5C95-1E4C-8C23-54529F2C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3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F6E7-AED8-484F-A9A4-26CBE1AE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16E268-5E22-0D42-B3C5-8F7B5BE9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25482-9416-1C4E-AEE5-F410C661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621E5D-ABB2-2142-A0AA-1F952B43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981F8-2FA3-B64C-9C2A-8B7E94AE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4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7AE53-3714-064F-A6E5-9E6016E6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A597FA-4052-8E4D-A534-1DE9BC3F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119578-4C72-7242-9AFC-6D44F764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E50EBB-3639-054B-88CB-D5D5A029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997639-F485-334A-9342-01DD9F14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87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60DED-C619-9945-B6A0-6FEBEE6B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3F39D-90B1-0F4F-81DF-A8BF443E2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6EC0B2-46CD-1249-BEA0-3A3CC8CE0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0926C2-8850-1B46-8A31-B86CC06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6046E9-5E51-C941-91E4-FB9F8F01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04594-060A-034A-9047-35C0F05B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60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160B7-9C53-2D42-B99B-A781795E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9D341B-189F-9B4D-A837-68DB637F7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7377F3-A2A8-5446-91D7-4C0576575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10F55E-6AFD-4440-8F54-1DA732C7B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2525AE-FA0C-9C40-B06D-228E4EBAE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B2923C-75D7-DC4E-BE0C-D89BEDB6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963E6B-E8AD-D645-AEE0-E32BAB15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C2741B-01ED-764B-822D-73117EA6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72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33075-1D9C-354D-8B3C-7821DEA45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07023A-B10A-B94F-86B5-1E94CBD1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B61D09-DD6E-8047-AB10-967CFB77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0B7F13-2325-A044-A751-EAD73A4B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9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89A777-3E19-3843-A7D5-67573E7C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48B3D8-7B3C-604E-BFF0-4F40C858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6DE137-71E2-C144-B6F8-FF76E5DB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4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B6D40-4A2B-C64C-85E7-FEEAAD97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613A7-ED0E-4B4D-94E8-3061CB07C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585203-6411-4440-9948-801BB24D2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314743-0EFE-9948-8D36-6E5955AC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6F770C-3CE2-CA42-8493-628E8C3A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8BCB1D-932F-7F4C-9505-F8C123EA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78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07FDD-F2CC-BD41-B97D-42120BEE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AA8AE8-8499-0545-BDA8-D298518C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5C8505-7817-D940-9AF2-A6DF4B2B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33705-E87A-0448-89AB-46BD3F4B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BF46EA-5174-404B-815F-0DFD3D79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267A2A-8FBE-9F44-A1D8-32F5D9DC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92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F35FCC1-1220-5F43-8085-48668953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BC679A-F65D-284D-AA66-36486063F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1F067-7082-E744-9885-336DBFBE5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73089-B5B4-C542-BA3A-DF17D0EA7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DF659-B31B-A845-920B-26F89DCF7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5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.de/sr/sr3/sr_3_aktionen/tour_de_kultur/tour_de_kultur_2019/tdk_tour_de_kultur_2019_09_schlachtfeld_hartmannswillerskopf100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blau, drinnen enthält.&#10;&#10;Automatisch generierte Beschreibung">
            <a:extLst>
              <a:ext uri="{FF2B5EF4-FFF2-40B4-BE49-F238E27FC236}">
                <a16:creationId xmlns:a16="http://schemas.microsoft.com/office/drawing/2014/main" id="{AA5E8650-4496-ED4A-9537-70D1D69BAC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397" r="-1" b="16615"/>
          <a:stretch/>
        </p:blipFill>
        <p:spPr>
          <a:xfrm>
            <a:off x="869201" y="1482776"/>
            <a:ext cx="9676996" cy="4094152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0294C41B-B40B-41FB-AB5D-A626FC8CEC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87" y="451305"/>
            <a:ext cx="1830924" cy="415609"/>
          </a:xfrm>
          <a:prstGeom prst="rect">
            <a:avLst/>
          </a:prstGeom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0E501FB6-7259-4DDF-93E4-F242559066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48" y="449977"/>
            <a:ext cx="1765791" cy="47355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B3AFF4-30B7-437E-9AB5-A600886018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6D2B506-C948-4757-87FA-2593D7E0266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zápatí 4">
            <a:extLst>
              <a:ext uri="{FF2B5EF4-FFF2-40B4-BE49-F238E27FC236}">
                <a16:creationId xmlns:a16="http://schemas.microsoft.com/office/drawing/2014/main" id="{7D648AD1-5DB9-42CE-A382-5CB935C82280}"/>
              </a:ext>
            </a:extLst>
          </p:cNvPr>
          <p:cNvSpPr>
            <a:spLocks noGrp="1"/>
          </p:cNvSpPr>
          <p:nvPr/>
        </p:nvSpPr>
        <p:spPr>
          <a:xfrm>
            <a:off x="605768" y="5634253"/>
            <a:ext cx="11859823" cy="111707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cs-CZ"/>
            </a:defPPr>
            <a:lvl1pPr marL="0" algn="l" defTabSz="905073" rtl="0" eaLnBrk="1" latinLnBrk="0" hangingPunct="1"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Project No. 2019-1-CZ01-KA203-061227,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Reflection of National and European Identity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in the New Millennium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(NAETINEM)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, 05.11.2021</a:t>
            </a:r>
          </a:p>
          <a:p>
            <a:pPr algn="ctr"/>
            <a:endParaRPr lang="cs-CZ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3D3278-43B7-4A43-B36E-260BACEC7029}"/>
              </a:ext>
            </a:extLst>
          </p:cNvPr>
          <p:cNvSpPr txBox="1"/>
          <p:nvPr/>
        </p:nvSpPr>
        <p:spPr>
          <a:xfrm>
            <a:off x="2683096" y="2868132"/>
            <a:ext cx="77051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Remembering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</a:t>
            </a:r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the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First World War – Learning Series Part 2</a:t>
            </a:r>
          </a:p>
        </p:txBody>
      </p:sp>
    </p:spTree>
    <p:extLst>
      <p:ext uri="{BB962C8B-B14F-4D97-AF65-F5344CB8AC3E}">
        <p14:creationId xmlns:p14="http://schemas.microsoft.com/office/powerpoint/2010/main" val="14860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Grafik 4" descr="Informationen Silhouette">
            <a:extLst>
              <a:ext uri="{FF2B5EF4-FFF2-40B4-BE49-F238E27FC236}">
                <a16:creationId xmlns:a16="http://schemas.microsoft.com/office/drawing/2014/main" id="{2F33F42B-B64B-704F-8E4F-2BACC6A39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134" y="1918107"/>
            <a:ext cx="3195204" cy="319520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B4EF72BC-80DB-2D48-A11A-16175D5642D6}"/>
              </a:ext>
            </a:extLst>
          </p:cNvPr>
          <p:cNvSpPr txBox="1"/>
          <p:nvPr/>
        </p:nvSpPr>
        <p:spPr>
          <a:xfrm>
            <a:off x="6236796" y="755622"/>
            <a:ext cx="583193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400" b="1" dirty="0">
                <a:latin typeface="+mj-lt"/>
              </a:rPr>
              <a:t>1. </a:t>
            </a:r>
            <a:r>
              <a:rPr lang="de-DE" sz="2400" b="1" dirty="0" err="1">
                <a:latin typeface="+mj-lt"/>
              </a:rPr>
              <a:t>Introduction</a:t>
            </a:r>
            <a:r>
              <a:rPr lang="de-DE" sz="2400" b="1" dirty="0">
                <a:latin typeface="+mj-lt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first</a:t>
            </a:r>
            <a:r>
              <a:rPr lang="de-DE" sz="2000" dirty="0"/>
              <a:t> </a:t>
            </a:r>
            <a:r>
              <a:rPr lang="de-DE" sz="2000" dirty="0" err="1"/>
              <a:t>part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learning</a:t>
            </a:r>
            <a:r>
              <a:rPr lang="de-DE" sz="2000" dirty="0"/>
              <a:t> </a:t>
            </a:r>
            <a:r>
              <a:rPr lang="de-DE" sz="2000" dirty="0" err="1"/>
              <a:t>series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dealt </a:t>
            </a:r>
            <a:r>
              <a:rPr lang="de-DE" sz="2000" dirty="0" err="1"/>
              <a:t>with</a:t>
            </a:r>
            <a:r>
              <a:rPr lang="de-DE" sz="2000" dirty="0"/>
              <a:t> different </a:t>
            </a:r>
            <a:r>
              <a:rPr lang="de-DE" sz="2000" dirty="0" err="1"/>
              <a:t>types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memory</a:t>
            </a:r>
            <a:r>
              <a:rPr lang="de-DE" sz="2000" dirty="0"/>
              <a:t> </a:t>
            </a:r>
            <a:r>
              <a:rPr lang="de-DE" sz="2000" dirty="0" err="1"/>
              <a:t>places</a:t>
            </a:r>
            <a:r>
              <a:rPr lang="de-DE" sz="2000" dirty="0"/>
              <a:t>.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coming</a:t>
            </a:r>
            <a:r>
              <a:rPr lang="de-DE" sz="2000" dirty="0"/>
              <a:t> </a:t>
            </a:r>
            <a:r>
              <a:rPr lang="de-DE" sz="2000" dirty="0" err="1"/>
              <a:t>units</a:t>
            </a:r>
            <a:r>
              <a:rPr lang="de-DE" sz="2000" dirty="0"/>
              <a:t>, </a:t>
            </a:r>
            <a:r>
              <a:rPr lang="de-DE" sz="2000" dirty="0" err="1"/>
              <a:t>we</a:t>
            </a:r>
            <a:r>
              <a:rPr lang="de-DE" sz="2000" dirty="0"/>
              <a:t> will </a:t>
            </a:r>
            <a:r>
              <a:rPr lang="de-DE" sz="2000" dirty="0" err="1"/>
              <a:t>now</a:t>
            </a:r>
            <a:r>
              <a:rPr lang="de-DE" sz="2000" dirty="0"/>
              <a:t> deal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forms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remembrance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different </a:t>
            </a:r>
            <a:r>
              <a:rPr lang="de-DE" sz="2000" dirty="0" err="1"/>
              <a:t>nations</a:t>
            </a:r>
            <a:r>
              <a:rPr lang="de-DE" sz="2000" dirty="0"/>
              <a:t>. </a:t>
            </a:r>
            <a:r>
              <a:rPr lang="de-DE" sz="2000" dirty="0" err="1"/>
              <a:t>We</a:t>
            </a:r>
            <a:r>
              <a:rPr lang="de-DE" sz="2000" dirty="0"/>
              <a:t> will </a:t>
            </a:r>
            <a:r>
              <a:rPr lang="de-DE" sz="2000" dirty="0" err="1"/>
              <a:t>start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places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remembrance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First World War </a:t>
            </a:r>
            <a:r>
              <a:rPr lang="de-DE" sz="2000" dirty="0" err="1"/>
              <a:t>with</a:t>
            </a:r>
            <a:r>
              <a:rPr lang="de-DE" sz="2000" dirty="0"/>
              <a:t> Germany.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following</a:t>
            </a:r>
            <a:r>
              <a:rPr lang="de-DE" sz="2000" dirty="0"/>
              <a:t> </a:t>
            </a:r>
            <a:r>
              <a:rPr lang="de-DE" sz="2000" dirty="0" err="1"/>
              <a:t>units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will also </a:t>
            </a:r>
            <a:r>
              <a:rPr lang="de-DE" sz="2000" dirty="0" err="1"/>
              <a:t>learn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France </a:t>
            </a:r>
            <a:r>
              <a:rPr lang="de-DE" sz="2000" dirty="0" err="1"/>
              <a:t>and</a:t>
            </a:r>
            <a:r>
              <a:rPr lang="de-DE" sz="2000" dirty="0"/>
              <a:t> Great </a:t>
            </a:r>
            <a:r>
              <a:rPr lang="de-DE" sz="2000" dirty="0" err="1"/>
              <a:t>Britain</a:t>
            </a:r>
            <a:r>
              <a:rPr lang="de-DE" sz="2000" dirty="0"/>
              <a:t> </a:t>
            </a:r>
            <a:r>
              <a:rPr lang="de-DE" sz="2000" dirty="0" err="1"/>
              <a:t>remember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First World War. </a:t>
            </a:r>
            <a:r>
              <a:rPr lang="de-DE" sz="2000" dirty="0">
                <a:sym typeface="Wingdings" pitchFamily="2" charset="2"/>
              </a:rPr>
              <a:t></a:t>
            </a:r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935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de-DE" sz="2400" b="1" dirty="0" err="1">
                <a:latin typeface="+mj-lt"/>
                <a:cs typeface="Times New Roman" panose="02020603050405020304" pitchFamily="18" charset="0"/>
              </a:rPr>
              <a:t>Introduction</a:t>
            </a:r>
            <a:r>
              <a:rPr lang="de-DE" sz="2400" b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2400" b="1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1800" dirty="0">
                <a:latin typeface="+mj-lt"/>
              </a:rPr>
              <a:t>Find out </a:t>
            </a:r>
            <a:r>
              <a:rPr lang="de-DE" sz="1800" dirty="0" err="1">
                <a:latin typeface="+mj-lt"/>
              </a:rPr>
              <a:t>about</a:t>
            </a:r>
            <a:r>
              <a:rPr lang="de-DE" sz="1800" dirty="0">
                <a:latin typeface="+mj-lt"/>
              </a:rPr>
              <a:t> German </a:t>
            </a:r>
            <a:r>
              <a:rPr lang="de-DE" sz="1800" dirty="0" err="1">
                <a:latin typeface="+mj-lt"/>
              </a:rPr>
              <a:t>places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remembrance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First World War on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Internet. Share </a:t>
            </a:r>
            <a:r>
              <a:rPr lang="de-DE" sz="1800" dirty="0" err="1">
                <a:latin typeface="+mj-lt"/>
              </a:rPr>
              <a:t>this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information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with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your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group</a:t>
            </a:r>
            <a:r>
              <a:rPr lang="de-DE" sz="1800" dirty="0">
                <a:latin typeface="+mj-lt"/>
              </a:rPr>
              <a:t>.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>
              <a:latin typeface="+mj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>
                <a:latin typeface="+mj-lt"/>
              </a:rPr>
              <a:t>	 </a:t>
            </a:r>
            <a:r>
              <a:rPr lang="de-DE" sz="1800" dirty="0" err="1">
                <a:latin typeface="+mj-lt"/>
              </a:rPr>
              <a:t>Tip</a:t>
            </a:r>
            <a:r>
              <a:rPr lang="de-DE" sz="1800" dirty="0">
                <a:latin typeface="+mj-lt"/>
              </a:rPr>
              <a:t>: Think </a:t>
            </a:r>
            <a:r>
              <a:rPr lang="de-DE" sz="1800" dirty="0" err="1">
                <a:latin typeface="+mj-lt"/>
              </a:rPr>
              <a:t>especially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about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definition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places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remembrance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from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learning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series</a:t>
            </a:r>
            <a:r>
              <a:rPr lang="de-DE" sz="1800" dirty="0">
                <a:latin typeface="+mj-lt"/>
              </a:rPr>
              <a:t> Part 1.</a:t>
            </a:r>
          </a:p>
        </p:txBody>
      </p:sp>
      <p:pic>
        <p:nvPicPr>
          <p:cNvPr id="3" name="Grafik 2" descr="Lichter an mit einfarbiger Füllung">
            <a:extLst>
              <a:ext uri="{FF2B5EF4-FFF2-40B4-BE49-F238E27FC236}">
                <a16:creationId xmlns:a16="http://schemas.microsoft.com/office/drawing/2014/main" id="{D828248C-D824-4249-8FB5-419263BC1B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6729" y="3828672"/>
            <a:ext cx="457200" cy="457200"/>
          </a:xfrm>
          <a:prstGeom prst="rect">
            <a:avLst/>
          </a:prstGeom>
        </p:spPr>
      </p:pic>
      <p:pic>
        <p:nvPicPr>
          <p:cNvPr id="4" name="Grafik 3" descr="Informationen Silhouette">
            <a:extLst>
              <a:ext uri="{FF2B5EF4-FFF2-40B4-BE49-F238E27FC236}">
                <a16:creationId xmlns:a16="http://schemas.microsoft.com/office/drawing/2014/main" id="{F0504B0F-BB0B-8344-A6C3-C559B90A56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6861" y="258984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5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2. Basics: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1800" dirty="0">
                <a:latin typeface="+mj-lt"/>
              </a:rPr>
              <a:t>a)</a:t>
            </a:r>
            <a:r>
              <a:rPr lang="de-DE" dirty="0">
                <a:latin typeface="+mj-lt"/>
              </a:rPr>
              <a:t> </a:t>
            </a:r>
            <a:r>
              <a:rPr lang="de-DE" sz="1800" dirty="0">
                <a:latin typeface="+mj-lt"/>
              </a:rPr>
              <a:t>In </a:t>
            </a:r>
            <a:r>
              <a:rPr lang="de-DE" sz="1800" dirty="0" err="1">
                <a:latin typeface="+mj-lt"/>
              </a:rPr>
              <a:t>task</a:t>
            </a:r>
            <a:r>
              <a:rPr lang="de-DE" sz="1800" dirty="0">
                <a:latin typeface="+mj-lt"/>
              </a:rPr>
              <a:t> 1, </a:t>
            </a:r>
            <a:r>
              <a:rPr lang="de-DE" sz="1800" dirty="0" err="1">
                <a:latin typeface="+mj-lt"/>
              </a:rPr>
              <a:t>you</a:t>
            </a:r>
            <a:r>
              <a:rPr lang="de-DE" sz="1800" dirty="0">
                <a:latin typeface="+mj-lt"/>
              </a:rPr>
              <a:t> must </a:t>
            </a:r>
            <a:r>
              <a:rPr lang="de-DE" sz="1800" dirty="0" err="1">
                <a:latin typeface="+mj-lt"/>
              </a:rPr>
              <a:t>have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noticed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that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it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is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very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difficult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to</a:t>
            </a:r>
            <a:r>
              <a:rPr lang="de-DE" sz="1800" dirty="0">
                <a:latin typeface="+mj-lt"/>
              </a:rPr>
              <a:t> find German </a:t>
            </a:r>
            <a:r>
              <a:rPr lang="de-DE" sz="1800" dirty="0" err="1">
                <a:latin typeface="+mj-lt"/>
              </a:rPr>
              <a:t>examples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World War I 	</a:t>
            </a:r>
            <a:r>
              <a:rPr lang="de-DE" sz="1800" dirty="0" err="1">
                <a:latin typeface="+mj-lt"/>
              </a:rPr>
              <a:t>places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remembrance</a:t>
            </a:r>
            <a:r>
              <a:rPr lang="de-DE" sz="1800" dirty="0">
                <a:latin typeface="+mj-lt"/>
              </a:rPr>
              <a:t>. </a:t>
            </a:r>
            <a:r>
              <a:rPr lang="de-DE" sz="1800" dirty="0" err="1">
                <a:latin typeface="+mj-lt"/>
              </a:rPr>
              <a:t>What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could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be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reason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for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this</a:t>
            </a:r>
            <a:r>
              <a:rPr lang="de-DE" sz="1800" dirty="0">
                <a:latin typeface="+mj-lt"/>
              </a:rPr>
              <a:t>? </a:t>
            </a:r>
            <a:r>
              <a:rPr lang="de-DE" sz="1800" dirty="0" err="1">
                <a:latin typeface="+mj-lt"/>
              </a:rPr>
              <a:t>Make</a:t>
            </a:r>
            <a:r>
              <a:rPr lang="de-DE" sz="1800" dirty="0">
                <a:latin typeface="+mj-lt"/>
              </a:rPr>
              <a:t> at least 3 </a:t>
            </a:r>
            <a:r>
              <a:rPr lang="de-DE" sz="1800" dirty="0" err="1">
                <a:latin typeface="+mj-lt"/>
              </a:rPr>
              <a:t>hypotheses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and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explain</a:t>
            </a:r>
            <a:r>
              <a:rPr lang="de-DE" sz="1800" dirty="0">
                <a:latin typeface="+mj-lt"/>
              </a:rPr>
              <a:t> 	</a:t>
            </a:r>
            <a:r>
              <a:rPr lang="de-DE" sz="1800" dirty="0" err="1">
                <a:latin typeface="+mj-lt"/>
              </a:rPr>
              <a:t>them</a:t>
            </a:r>
            <a:r>
              <a:rPr lang="de-DE" sz="1800" dirty="0">
                <a:latin typeface="+mj-lt"/>
              </a:rPr>
              <a:t> in a </a:t>
            </a:r>
            <a:r>
              <a:rPr lang="de-DE" sz="1800" dirty="0" err="1">
                <a:latin typeface="+mj-lt"/>
              </a:rPr>
              <a:t>continuous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text</a:t>
            </a:r>
            <a:r>
              <a:rPr lang="de-DE" sz="1800" dirty="0">
                <a:latin typeface="+mj-lt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>
              <a:latin typeface="+mj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>
                <a:latin typeface="+mj-lt"/>
              </a:rPr>
              <a:t>	 </a:t>
            </a:r>
            <a:r>
              <a:rPr lang="de-DE" sz="1800" dirty="0" err="1">
                <a:latin typeface="+mj-lt"/>
              </a:rPr>
              <a:t>Tip</a:t>
            </a:r>
            <a:r>
              <a:rPr lang="de-DE" sz="1800" dirty="0">
                <a:latin typeface="+mj-lt"/>
              </a:rPr>
              <a:t>: </a:t>
            </a:r>
            <a:r>
              <a:rPr lang="de-DE" sz="1800" dirty="0" err="1">
                <a:latin typeface="+mj-lt"/>
              </a:rPr>
              <a:t>Inform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yourself</a:t>
            </a:r>
            <a:r>
              <a:rPr lang="de-DE" sz="1800" dirty="0">
                <a:latin typeface="+mj-lt"/>
              </a:rPr>
              <a:t> on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Internet </a:t>
            </a:r>
            <a:r>
              <a:rPr lang="de-DE" sz="1800" dirty="0" err="1">
                <a:latin typeface="+mj-lt"/>
              </a:rPr>
              <a:t>about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aspects</a:t>
            </a:r>
            <a:r>
              <a:rPr lang="de-DE" sz="1800" dirty="0">
                <a:latin typeface="+mj-lt"/>
              </a:rPr>
              <a:t> such </a:t>
            </a:r>
            <a:r>
              <a:rPr lang="de-DE" sz="1800" dirty="0" err="1">
                <a:latin typeface="+mj-lt"/>
              </a:rPr>
              <a:t>as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Treaty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Versailles,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war </a:t>
            </a:r>
            <a:r>
              <a:rPr lang="de-DE" sz="1800" dirty="0" err="1">
                <a:latin typeface="+mj-lt"/>
              </a:rPr>
              <a:t>guilt</a:t>
            </a:r>
            <a:r>
              <a:rPr lang="de-DE" sz="1800" dirty="0">
                <a:latin typeface="+mj-lt"/>
              </a:rPr>
              <a:t> 	</a:t>
            </a:r>
            <a:r>
              <a:rPr lang="de-DE" sz="1800" dirty="0" err="1">
                <a:latin typeface="+mj-lt"/>
              </a:rPr>
              <a:t>question</a:t>
            </a:r>
            <a:r>
              <a:rPr lang="de-DE" sz="1800" dirty="0">
                <a:latin typeface="+mj-lt"/>
              </a:rPr>
              <a:t>, etc.</a:t>
            </a:r>
          </a:p>
        </p:txBody>
      </p:sp>
      <p:pic>
        <p:nvPicPr>
          <p:cNvPr id="6" name="Grafik 5" descr="Lichter an mit einfarbiger Füllung">
            <a:extLst>
              <a:ext uri="{FF2B5EF4-FFF2-40B4-BE49-F238E27FC236}">
                <a16:creationId xmlns:a16="http://schemas.microsoft.com/office/drawing/2014/main" id="{A0AC47F3-BF57-BE47-83C8-21CAEA6A7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4061" y="3900488"/>
            <a:ext cx="457200" cy="457200"/>
          </a:xfrm>
          <a:prstGeom prst="rect">
            <a:avLst/>
          </a:prstGeom>
        </p:spPr>
      </p:pic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4FDF6E08-2777-6E4C-8785-E4D9D75048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284327" y="2234706"/>
            <a:ext cx="436667" cy="43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2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2. Basics: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tell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dad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learning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First World War at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He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says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de-DE" sz="18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de-DE" sz="18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de-DE" sz="18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de-DE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 a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play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father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First World War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still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Germany </a:t>
            </a:r>
            <a:r>
              <a:rPr lang="de-DE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today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800" dirty="0">
              <a:latin typeface="+mj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>
              <a:latin typeface="+mj-lt"/>
            </a:endParaRPr>
          </a:p>
        </p:txBody>
      </p:sp>
      <p:pic>
        <p:nvPicPr>
          <p:cNvPr id="3" name="Grafik 2" descr="Männliches Profil Silhouette">
            <a:extLst>
              <a:ext uri="{FF2B5EF4-FFF2-40B4-BE49-F238E27FC236}">
                <a16:creationId xmlns:a16="http://schemas.microsoft.com/office/drawing/2014/main" id="{D9862E6F-4ED4-4B5C-8318-A2C27C359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9820" y="3261360"/>
            <a:ext cx="914400" cy="914400"/>
          </a:xfrm>
          <a:prstGeom prst="rect">
            <a:avLst/>
          </a:prstGeom>
        </p:spPr>
      </p:pic>
      <p:sp>
        <p:nvSpPr>
          <p:cNvPr id="4" name="Sprechblase: rechteckig mit abgerundeten Ecken 3">
            <a:extLst>
              <a:ext uri="{FF2B5EF4-FFF2-40B4-BE49-F238E27FC236}">
                <a16:creationId xmlns:a16="http://schemas.microsoft.com/office/drawing/2014/main" id="{07A0C4AF-C550-4048-8693-098B72164484}"/>
              </a:ext>
            </a:extLst>
          </p:cNvPr>
          <p:cNvSpPr/>
          <p:nvPr/>
        </p:nvSpPr>
        <p:spPr>
          <a:xfrm>
            <a:off x="3550920" y="2720340"/>
            <a:ext cx="7216140" cy="1341120"/>
          </a:xfrm>
          <a:custGeom>
            <a:avLst/>
            <a:gdLst>
              <a:gd name="connsiteX0" fmla="*/ 0 w 7216140"/>
              <a:gd name="connsiteY0" fmla="*/ 223524 h 1341120"/>
              <a:gd name="connsiteX1" fmla="*/ 223524 w 7216140"/>
              <a:gd name="connsiteY1" fmla="*/ 0 h 1341120"/>
              <a:gd name="connsiteX2" fmla="*/ 732690 w 7216140"/>
              <a:gd name="connsiteY2" fmla="*/ 0 h 1341120"/>
              <a:gd name="connsiteX3" fmla="*/ 1202690 w 7216140"/>
              <a:gd name="connsiteY3" fmla="*/ 0 h 1341120"/>
              <a:gd name="connsiteX4" fmla="*/ 1202690 w 7216140"/>
              <a:gd name="connsiteY4" fmla="*/ 0 h 1341120"/>
              <a:gd name="connsiteX5" fmla="*/ 1785995 w 7216140"/>
              <a:gd name="connsiteY5" fmla="*/ 0 h 1341120"/>
              <a:gd name="connsiteX6" fmla="*/ 2333219 w 7216140"/>
              <a:gd name="connsiteY6" fmla="*/ 0 h 1341120"/>
              <a:gd name="connsiteX7" fmla="*/ 3006725 w 7216140"/>
              <a:gd name="connsiteY7" fmla="*/ 0 h 1341120"/>
              <a:gd name="connsiteX8" fmla="*/ 3710899 w 7216140"/>
              <a:gd name="connsiteY8" fmla="*/ 0 h 1341120"/>
              <a:gd name="connsiteX9" fmla="*/ 4415073 w 7216140"/>
              <a:gd name="connsiteY9" fmla="*/ 0 h 1341120"/>
              <a:gd name="connsiteX10" fmla="*/ 5079388 w 7216140"/>
              <a:gd name="connsiteY10" fmla="*/ 0 h 1341120"/>
              <a:gd name="connsiteX11" fmla="*/ 5783562 w 7216140"/>
              <a:gd name="connsiteY11" fmla="*/ 0 h 1341120"/>
              <a:gd name="connsiteX12" fmla="*/ 6328301 w 7216140"/>
              <a:gd name="connsiteY12" fmla="*/ 0 h 1341120"/>
              <a:gd name="connsiteX13" fmla="*/ 6992616 w 7216140"/>
              <a:gd name="connsiteY13" fmla="*/ 0 h 1341120"/>
              <a:gd name="connsiteX14" fmla="*/ 7216140 w 7216140"/>
              <a:gd name="connsiteY14" fmla="*/ 223524 h 1341120"/>
              <a:gd name="connsiteX15" fmla="*/ 7216140 w 7216140"/>
              <a:gd name="connsiteY15" fmla="*/ 782320 h 1341120"/>
              <a:gd name="connsiteX16" fmla="*/ 7216140 w 7216140"/>
              <a:gd name="connsiteY16" fmla="*/ 782320 h 1341120"/>
              <a:gd name="connsiteX17" fmla="*/ 7216140 w 7216140"/>
              <a:gd name="connsiteY17" fmla="*/ 1117600 h 1341120"/>
              <a:gd name="connsiteX18" fmla="*/ 7216140 w 7216140"/>
              <a:gd name="connsiteY18" fmla="*/ 1117596 h 1341120"/>
              <a:gd name="connsiteX19" fmla="*/ 6992616 w 7216140"/>
              <a:gd name="connsiteY19" fmla="*/ 1341120 h 1341120"/>
              <a:gd name="connsiteX20" fmla="*/ 6288442 w 7216140"/>
              <a:gd name="connsiteY20" fmla="*/ 1341120 h 1341120"/>
              <a:gd name="connsiteX21" fmla="*/ 5584268 w 7216140"/>
              <a:gd name="connsiteY21" fmla="*/ 1341120 h 1341120"/>
              <a:gd name="connsiteX22" fmla="*/ 4999671 w 7216140"/>
              <a:gd name="connsiteY22" fmla="*/ 1341120 h 1341120"/>
              <a:gd name="connsiteX23" fmla="*/ 4375214 w 7216140"/>
              <a:gd name="connsiteY23" fmla="*/ 1341120 h 1341120"/>
              <a:gd name="connsiteX24" fmla="*/ 3830476 w 7216140"/>
              <a:gd name="connsiteY24" fmla="*/ 1341120 h 1341120"/>
              <a:gd name="connsiteX25" fmla="*/ 3006725 w 7216140"/>
              <a:gd name="connsiteY25" fmla="*/ 1341120 h 1341120"/>
              <a:gd name="connsiteX26" fmla="*/ 2459501 w 7216140"/>
              <a:gd name="connsiteY26" fmla="*/ 1341120 h 1341120"/>
              <a:gd name="connsiteX27" fmla="*/ 1822075 w 7216140"/>
              <a:gd name="connsiteY27" fmla="*/ 1341120 h 1341120"/>
              <a:gd name="connsiteX28" fmla="*/ 1202690 w 7216140"/>
              <a:gd name="connsiteY28" fmla="*/ 1341120 h 1341120"/>
              <a:gd name="connsiteX29" fmla="*/ 1202690 w 7216140"/>
              <a:gd name="connsiteY29" fmla="*/ 1341120 h 1341120"/>
              <a:gd name="connsiteX30" fmla="*/ 722899 w 7216140"/>
              <a:gd name="connsiteY30" fmla="*/ 1341120 h 1341120"/>
              <a:gd name="connsiteX31" fmla="*/ 223524 w 7216140"/>
              <a:gd name="connsiteY31" fmla="*/ 1341120 h 1341120"/>
              <a:gd name="connsiteX32" fmla="*/ 0 w 7216140"/>
              <a:gd name="connsiteY32" fmla="*/ 1117596 h 1341120"/>
              <a:gd name="connsiteX33" fmla="*/ 0 w 7216140"/>
              <a:gd name="connsiteY33" fmla="*/ 1117600 h 1341120"/>
              <a:gd name="connsiteX34" fmla="*/ -420484 w 7216140"/>
              <a:gd name="connsiteY34" fmla="*/ 891080 h 1341120"/>
              <a:gd name="connsiteX35" fmla="*/ 0 w 7216140"/>
              <a:gd name="connsiteY35" fmla="*/ 782320 h 1341120"/>
              <a:gd name="connsiteX36" fmla="*/ 0 w 7216140"/>
              <a:gd name="connsiteY36" fmla="*/ 223524 h 134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216140" h="1341120" fill="none" extrusionOk="0">
                <a:moveTo>
                  <a:pt x="0" y="223524"/>
                </a:moveTo>
                <a:cubicBezTo>
                  <a:pt x="4519" y="105179"/>
                  <a:pt x="94749" y="-220"/>
                  <a:pt x="223524" y="0"/>
                </a:cubicBezTo>
                <a:cubicBezTo>
                  <a:pt x="439129" y="-15996"/>
                  <a:pt x="621831" y="-13958"/>
                  <a:pt x="732690" y="0"/>
                </a:cubicBezTo>
                <a:cubicBezTo>
                  <a:pt x="843549" y="13958"/>
                  <a:pt x="1046506" y="-1853"/>
                  <a:pt x="1202690" y="0"/>
                </a:cubicBezTo>
                <a:lnTo>
                  <a:pt x="1202690" y="0"/>
                </a:lnTo>
                <a:cubicBezTo>
                  <a:pt x="1353511" y="-19606"/>
                  <a:pt x="1616627" y="5264"/>
                  <a:pt x="1785995" y="0"/>
                </a:cubicBezTo>
                <a:cubicBezTo>
                  <a:pt x="1955363" y="-5264"/>
                  <a:pt x="2169992" y="9609"/>
                  <a:pt x="2333219" y="0"/>
                </a:cubicBezTo>
                <a:cubicBezTo>
                  <a:pt x="2496446" y="-9609"/>
                  <a:pt x="2860011" y="-6177"/>
                  <a:pt x="3006725" y="0"/>
                </a:cubicBezTo>
                <a:cubicBezTo>
                  <a:pt x="3169219" y="6190"/>
                  <a:pt x="3486996" y="23934"/>
                  <a:pt x="3710899" y="0"/>
                </a:cubicBezTo>
                <a:cubicBezTo>
                  <a:pt x="3934802" y="-23934"/>
                  <a:pt x="4220396" y="-3965"/>
                  <a:pt x="4415073" y="0"/>
                </a:cubicBezTo>
                <a:cubicBezTo>
                  <a:pt x="4609750" y="3965"/>
                  <a:pt x="4823113" y="26904"/>
                  <a:pt x="5079388" y="0"/>
                </a:cubicBezTo>
                <a:cubicBezTo>
                  <a:pt x="5335663" y="-26904"/>
                  <a:pt x="5460216" y="-10309"/>
                  <a:pt x="5783562" y="0"/>
                </a:cubicBezTo>
                <a:cubicBezTo>
                  <a:pt x="6106908" y="10309"/>
                  <a:pt x="6088778" y="-24878"/>
                  <a:pt x="6328301" y="0"/>
                </a:cubicBezTo>
                <a:cubicBezTo>
                  <a:pt x="6567824" y="24878"/>
                  <a:pt x="6767982" y="22842"/>
                  <a:pt x="6992616" y="0"/>
                </a:cubicBezTo>
                <a:cubicBezTo>
                  <a:pt x="7114623" y="-5116"/>
                  <a:pt x="7216828" y="111892"/>
                  <a:pt x="7216140" y="223524"/>
                </a:cubicBezTo>
                <a:cubicBezTo>
                  <a:pt x="7196470" y="412771"/>
                  <a:pt x="7232644" y="526833"/>
                  <a:pt x="7216140" y="782320"/>
                </a:cubicBezTo>
                <a:lnTo>
                  <a:pt x="7216140" y="782320"/>
                </a:lnTo>
                <a:cubicBezTo>
                  <a:pt x="7214439" y="857042"/>
                  <a:pt x="7204885" y="1043972"/>
                  <a:pt x="7216140" y="1117600"/>
                </a:cubicBezTo>
                <a:lnTo>
                  <a:pt x="7216140" y="1117596"/>
                </a:lnTo>
                <a:cubicBezTo>
                  <a:pt x="7233337" y="1238957"/>
                  <a:pt x="7118561" y="1333423"/>
                  <a:pt x="6992616" y="1341120"/>
                </a:cubicBezTo>
                <a:cubicBezTo>
                  <a:pt x="6848006" y="1343149"/>
                  <a:pt x="6478031" y="1375451"/>
                  <a:pt x="6288442" y="1341120"/>
                </a:cubicBezTo>
                <a:cubicBezTo>
                  <a:pt x="6098853" y="1306789"/>
                  <a:pt x="5888006" y="1308650"/>
                  <a:pt x="5584268" y="1341120"/>
                </a:cubicBezTo>
                <a:cubicBezTo>
                  <a:pt x="5280530" y="1373590"/>
                  <a:pt x="5287242" y="1356984"/>
                  <a:pt x="4999671" y="1341120"/>
                </a:cubicBezTo>
                <a:cubicBezTo>
                  <a:pt x="4712100" y="1325256"/>
                  <a:pt x="4555539" y="1364037"/>
                  <a:pt x="4375214" y="1341120"/>
                </a:cubicBezTo>
                <a:cubicBezTo>
                  <a:pt x="4194889" y="1318203"/>
                  <a:pt x="4098953" y="1349586"/>
                  <a:pt x="3830476" y="1341120"/>
                </a:cubicBezTo>
                <a:cubicBezTo>
                  <a:pt x="3561999" y="1332654"/>
                  <a:pt x="3303085" y="1356846"/>
                  <a:pt x="3006725" y="1341120"/>
                </a:cubicBezTo>
                <a:cubicBezTo>
                  <a:pt x="2842435" y="1355408"/>
                  <a:pt x="2669561" y="1315249"/>
                  <a:pt x="2459501" y="1341120"/>
                </a:cubicBezTo>
                <a:cubicBezTo>
                  <a:pt x="2249441" y="1366991"/>
                  <a:pt x="2112206" y="1314652"/>
                  <a:pt x="1822075" y="1341120"/>
                </a:cubicBezTo>
                <a:cubicBezTo>
                  <a:pt x="1531944" y="1367588"/>
                  <a:pt x="1485097" y="1362868"/>
                  <a:pt x="1202690" y="1341120"/>
                </a:cubicBezTo>
                <a:lnTo>
                  <a:pt x="1202690" y="1341120"/>
                </a:lnTo>
                <a:cubicBezTo>
                  <a:pt x="1103137" y="1331596"/>
                  <a:pt x="899506" y="1340330"/>
                  <a:pt x="722899" y="1341120"/>
                </a:cubicBezTo>
                <a:cubicBezTo>
                  <a:pt x="546292" y="1341910"/>
                  <a:pt x="365572" y="1319485"/>
                  <a:pt x="223524" y="1341120"/>
                </a:cubicBezTo>
                <a:cubicBezTo>
                  <a:pt x="87323" y="1363237"/>
                  <a:pt x="-2234" y="1230161"/>
                  <a:pt x="0" y="1117596"/>
                </a:cubicBezTo>
                <a:lnTo>
                  <a:pt x="0" y="1117600"/>
                </a:lnTo>
                <a:cubicBezTo>
                  <a:pt x="-115206" y="1030692"/>
                  <a:pt x="-308904" y="966276"/>
                  <a:pt x="-420484" y="891080"/>
                </a:cubicBezTo>
                <a:cubicBezTo>
                  <a:pt x="-231410" y="848262"/>
                  <a:pt x="-137578" y="828767"/>
                  <a:pt x="0" y="782320"/>
                </a:cubicBezTo>
                <a:cubicBezTo>
                  <a:pt x="-24787" y="595245"/>
                  <a:pt x="-6907" y="435795"/>
                  <a:pt x="0" y="223524"/>
                </a:cubicBezTo>
                <a:close/>
              </a:path>
              <a:path w="7216140" h="1341120" stroke="0" extrusionOk="0">
                <a:moveTo>
                  <a:pt x="0" y="223524"/>
                </a:moveTo>
                <a:cubicBezTo>
                  <a:pt x="16502" y="103973"/>
                  <a:pt x="95274" y="8978"/>
                  <a:pt x="223524" y="0"/>
                </a:cubicBezTo>
                <a:cubicBezTo>
                  <a:pt x="420083" y="-19807"/>
                  <a:pt x="483631" y="-16075"/>
                  <a:pt x="722899" y="0"/>
                </a:cubicBezTo>
                <a:cubicBezTo>
                  <a:pt x="962168" y="16075"/>
                  <a:pt x="1075593" y="7953"/>
                  <a:pt x="1202690" y="0"/>
                </a:cubicBezTo>
                <a:lnTo>
                  <a:pt x="1202690" y="0"/>
                </a:lnTo>
                <a:cubicBezTo>
                  <a:pt x="1442420" y="-13418"/>
                  <a:pt x="1567668" y="334"/>
                  <a:pt x="1785995" y="0"/>
                </a:cubicBezTo>
                <a:cubicBezTo>
                  <a:pt x="2004323" y="-334"/>
                  <a:pt x="2160931" y="-7489"/>
                  <a:pt x="2369299" y="0"/>
                </a:cubicBezTo>
                <a:cubicBezTo>
                  <a:pt x="2577667" y="7489"/>
                  <a:pt x="2802199" y="24728"/>
                  <a:pt x="3006725" y="0"/>
                </a:cubicBezTo>
                <a:cubicBezTo>
                  <a:pt x="3192029" y="3411"/>
                  <a:pt x="3453525" y="25301"/>
                  <a:pt x="3710899" y="0"/>
                </a:cubicBezTo>
                <a:cubicBezTo>
                  <a:pt x="3968273" y="-25301"/>
                  <a:pt x="4108769" y="8906"/>
                  <a:pt x="4255638" y="0"/>
                </a:cubicBezTo>
                <a:cubicBezTo>
                  <a:pt x="4402507" y="-8906"/>
                  <a:pt x="4614964" y="-21885"/>
                  <a:pt x="4800376" y="0"/>
                </a:cubicBezTo>
                <a:cubicBezTo>
                  <a:pt x="4985788" y="21885"/>
                  <a:pt x="5321675" y="28119"/>
                  <a:pt x="5544409" y="0"/>
                </a:cubicBezTo>
                <a:cubicBezTo>
                  <a:pt x="5767143" y="-28119"/>
                  <a:pt x="5931174" y="13910"/>
                  <a:pt x="6089147" y="0"/>
                </a:cubicBezTo>
                <a:cubicBezTo>
                  <a:pt x="6247120" y="-13910"/>
                  <a:pt x="6566137" y="-6512"/>
                  <a:pt x="6992616" y="0"/>
                </a:cubicBezTo>
                <a:cubicBezTo>
                  <a:pt x="7118207" y="21225"/>
                  <a:pt x="7216578" y="119366"/>
                  <a:pt x="7216140" y="223524"/>
                </a:cubicBezTo>
                <a:cubicBezTo>
                  <a:pt x="7224638" y="390129"/>
                  <a:pt x="7189684" y="540507"/>
                  <a:pt x="7216140" y="782320"/>
                </a:cubicBezTo>
                <a:lnTo>
                  <a:pt x="7216140" y="782320"/>
                </a:lnTo>
                <a:cubicBezTo>
                  <a:pt x="7210222" y="902734"/>
                  <a:pt x="7219204" y="1007896"/>
                  <a:pt x="7216140" y="1117600"/>
                </a:cubicBezTo>
                <a:lnTo>
                  <a:pt x="7216140" y="1117596"/>
                </a:lnTo>
                <a:cubicBezTo>
                  <a:pt x="7199318" y="1240353"/>
                  <a:pt x="7112522" y="1342295"/>
                  <a:pt x="6992616" y="1341120"/>
                </a:cubicBezTo>
                <a:cubicBezTo>
                  <a:pt x="6795821" y="1319373"/>
                  <a:pt x="6624250" y="1368129"/>
                  <a:pt x="6368160" y="1341120"/>
                </a:cubicBezTo>
                <a:cubicBezTo>
                  <a:pt x="6112070" y="1314111"/>
                  <a:pt x="5993898" y="1373641"/>
                  <a:pt x="5663986" y="1341120"/>
                </a:cubicBezTo>
                <a:cubicBezTo>
                  <a:pt x="5334074" y="1308599"/>
                  <a:pt x="5234442" y="1363536"/>
                  <a:pt x="5039529" y="1341120"/>
                </a:cubicBezTo>
                <a:cubicBezTo>
                  <a:pt x="4844616" y="1318704"/>
                  <a:pt x="4689751" y="1316023"/>
                  <a:pt x="4375214" y="1341120"/>
                </a:cubicBezTo>
                <a:cubicBezTo>
                  <a:pt x="4060678" y="1366217"/>
                  <a:pt x="3824293" y="1338535"/>
                  <a:pt x="3631181" y="1341120"/>
                </a:cubicBezTo>
                <a:cubicBezTo>
                  <a:pt x="3438069" y="1343705"/>
                  <a:pt x="3211822" y="1347064"/>
                  <a:pt x="3006725" y="1341120"/>
                </a:cubicBezTo>
                <a:cubicBezTo>
                  <a:pt x="2867300" y="1357872"/>
                  <a:pt x="2631625" y="1345899"/>
                  <a:pt x="2459501" y="1341120"/>
                </a:cubicBezTo>
                <a:cubicBezTo>
                  <a:pt x="2287377" y="1336341"/>
                  <a:pt x="1961981" y="1325748"/>
                  <a:pt x="1822075" y="1341120"/>
                </a:cubicBezTo>
                <a:cubicBezTo>
                  <a:pt x="1682169" y="1356492"/>
                  <a:pt x="1438571" y="1330699"/>
                  <a:pt x="1202690" y="1341120"/>
                </a:cubicBezTo>
                <a:lnTo>
                  <a:pt x="1202690" y="1341120"/>
                </a:lnTo>
                <a:cubicBezTo>
                  <a:pt x="953078" y="1334125"/>
                  <a:pt x="833457" y="1360720"/>
                  <a:pt x="703315" y="1341120"/>
                </a:cubicBezTo>
                <a:cubicBezTo>
                  <a:pt x="573174" y="1321520"/>
                  <a:pt x="380288" y="1342664"/>
                  <a:pt x="223524" y="1341120"/>
                </a:cubicBezTo>
                <a:cubicBezTo>
                  <a:pt x="95632" y="1323934"/>
                  <a:pt x="13673" y="1240269"/>
                  <a:pt x="0" y="1117596"/>
                </a:cubicBezTo>
                <a:lnTo>
                  <a:pt x="0" y="1117600"/>
                </a:lnTo>
                <a:cubicBezTo>
                  <a:pt x="-149930" y="1051645"/>
                  <a:pt x="-225705" y="1002672"/>
                  <a:pt x="-420484" y="891080"/>
                </a:cubicBezTo>
                <a:cubicBezTo>
                  <a:pt x="-335313" y="868020"/>
                  <a:pt x="-132118" y="821154"/>
                  <a:pt x="0" y="782320"/>
                </a:cubicBezTo>
                <a:cubicBezTo>
                  <a:pt x="-26611" y="620878"/>
                  <a:pt x="6666" y="472780"/>
                  <a:pt x="0" y="223524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  <a:extLst>
              <a:ext uri="{C807C97D-BFC1-408E-A445-0C87EB9F89A2}">
                <ask:lineSketchStyleProps xmlns:ask="http://schemas.microsoft.com/office/drawing/2018/sketchyshapes" sd="438241819">
                  <a:prstGeom prst="wedgeRoundRectCallout">
                    <a:avLst>
                      <a:gd name="adj1" fmla="val -55827"/>
                      <a:gd name="adj2" fmla="val 16443"/>
                      <a:gd name="adj3" fmla="val 1666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"Oh,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First World War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isn't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today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The Second World War was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much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monuments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celebrations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First World War </a:t>
            </a:r>
            <a:r>
              <a:rPr lang="de-DE" i="1" dirty="0" err="1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anymore</a:t>
            </a:r>
            <a:r>
              <a:rPr lang="de-DE" i="1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48605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B09BFE-2A0A-5040-A1B0-81AFC302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258"/>
            <a:ext cx="10515600" cy="39734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3. Elaboration: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latin typeface="+mj-lt"/>
              </a:rPr>
              <a:t>A </a:t>
            </a:r>
            <a:r>
              <a:rPr lang="de-DE" sz="1800" dirty="0" err="1">
                <a:latin typeface="+mj-lt"/>
              </a:rPr>
              <a:t>special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is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</a:t>
            </a:r>
            <a:r>
              <a:rPr lang="de-DE" sz="1800" dirty="0">
                <a:latin typeface="+mj-lt"/>
              </a:rPr>
              <a:t> "</a:t>
            </a:r>
            <a:r>
              <a:rPr lang="de-DE" sz="1800" dirty="0" err="1">
                <a:latin typeface="+mj-lt"/>
              </a:rPr>
              <a:t>Hartmannswillerkopf</a:t>
            </a:r>
            <a:r>
              <a:rPr lang="de-DE" sz="1800" dirty="0">
                <a:latin typeface="+mj-lt"/>
              </a:rPr>
              <a:t>" in </a:t>
            </a:r>
            <a:r>
              <a:rPr lang="de-DE" sz="1800" dirty="0" err="1">
                <a:latin typeface="+mj-lt"/>
              </a:rPr>
              <a:t>Alsace</a:t>
            </a:r>
            <a:r>
              <a:rPr lang="de-DE" sz="1800" dirty="0">
                <a:latin typeface="+mj-lt"/>
              </a:rPr>
              <a:t> (M1). </a:t>
            </a:r>
            <a:r>
              <a:rPr lang="de-DE" sz="1800" dirty="0" err="1">
                <a:latin typeface="+mj-lt"/>
              </a:rPr>
              <a:t>Using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newspaper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article</a:t>
            </a:r>
            <a:r>
              <a:rPr lang="de-DE" sz="1800" dirty="0">
                <a:latin typeface="+mj-lt"/>
              </a:rPr>
              <a:t>, </a:t>
            </a:r>
            <a:r>
              <a:rPr lang="de-DE" sz="1800" dirty="0" err="1">
                <a:latin typeface="+mj-lt"/>
              </a:rPr>
              <a:t>try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to</a:t>
            </a:r>
            <a:r>
              <a:rPr lang="de-DE" sz="1800" dirty="0">
                <a:latin typeface="+mj-lt"/>
              </a:rPr>
              <a:t> find out </a:t>
            </a:r>
            <a:r>
              <a:rPr lang="de-DE" sz="1800" dirty="0" err="1">
                <a:latin typeface="+mj-lt"/>
              </a:rPr>
              <a:t>how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deals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with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commemoration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First World War </a:t>
            </a:r>
            <a:r>
              <a:rPr lang="de-DE" sz="1800" dirty="0" err="1">
                <a:latin typeface="+mj-lt"/>
              </a:rPr>
              <a:t>and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what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is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special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about</a:t>
            </a:r>
            <a:r>
              <a:rPr lang="de-DE" sz="1800" dirty="0">
                <a:latin typeface="+mj-lt"/>
              </a:rPr>
              <a:t> it.</a:t>
            </a:r>
          </a:p>
          <a:p>
            <a:pPr marL="0" indent="0">
              <a:buNone/>
            </a:pPr>
            <a:endParaRPr lang="de-DE" dirty="0">
              <a:latin typeface="+mj-lt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964D01-CF25-45DE-8662-D4A377FE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15040A9-531F-4705-AF67-6897EFD1883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Grafik 10" descr="Lupe mit einfarbiger Füllung">
            <a:extLst>
              <a:ext uri="{FF2B5EF4-FFF2-40B4-BE49-F238E27FC236}">
                <a16:creationId xmlns:a16="http://schemas.microsoft.com/office/drawing/2014/main" id="{B73CA9ED-4979-4C82-BCDF-7E38A82A9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1385" y="2114278"/>
            <a:ext cx="502676" cy="50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5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FE1E581-937C-B64B-B66A-CF5703596B3B}"/>
              </a:ext>
            </a:extLst>
          </p:cNvPr>
          <p:cNvSpPr txBox="1"/>
          <p:nvPr/>
        </p:nvSpPr>
        <p:spPr>
          <a:xfrm>
            <a:off x="2024821" y="1326149"/>
            <a:ext cx="69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+mj-lt"/>
                <a:cs typeface="Times New Roman" panose="02020603050405020304" pitchFamily="18" charset="0"/>
              </a:rPr>
              <a:t>M1</a:t>
            </a:r>
            <a:endParaRPr lang="de-DE" b="1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BA991B-2490-4850-922B-FBC80F844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9B38C40E-4CD7-4987-90D3-51CF08C93B35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E7FAE656-E355-A049-B381-C8A2EA344529}"/>
              </a:ext>
            </a:extLst>
          </p:cNvPr>
          <p:cNvSpPr/>
          <p:nvPr/>
        </p:nvSpPr>
        <p:spPr>
          <a:xfrm>
            <a:off x="2150335" y="4745876"/>
            <a:ext cx="692467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 err="1">
                <a:solidFill>
                  <a:srgbClr val="000000"/>
                </a:solidFill>
              </a:rPr>
              <a:t>From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the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Battlefield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to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the</a:t>
            </a:r>
            <a:r>
              <a:rPr lang="de-DE" b="1" dirty="0">
                <a:solidFill>
                  <a:srgbClr val="000000"/>
                </a:solidFill>
              </a:rPr>
              <a:t> German-French </a:t>
            </a:r>
            <a:r>
              <a:rPr lang="de-DE" b="1" dirty="0" err="1">
                <a:solidFill>
                  <a:srgbClr val="000000"/>
                </a:solidFill>
              </a:rPr>
              <a:t>Historial</a:t>
            </a:r>
            <a:r>
              <a:rPr lang="de-DE" b="1" dirty="0">
                <a:solidFill>
                  <a:srgbClr val="000000"/>
                </a:solidFill>
              </a:rPr>
              <a:t> </a:t>
            </a:r>
          </a:p>
          <a:p>
            <a:pPr algn="ctr"/>
            <a:r>
              <a:rPr lang="de-DE" dirty="0">
                <a:solidFill>
                  <a:srgbClr val="000000"/>
                </a:solidFill>
              </a:rPr>
              <a:t>Joint </a:t>
            </a:r>
            <a:r>
              <a:rPr lang="de-DE" dirty="0" err="1">
                <a:solidFill>
                  <a:srgbClr val="000000"/>
                </a:solidFill>
              </a:rPr>
              <a:t>commemoration</a:t>
            </a:r>
            <a:r>
              <a:rPr lang="de-DE" dirty="0">
                <a:solidFill>
                  <a:srgbClr val="000000"/>
                </a:solidFill>
              </a:rPr>
              <a:t> at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Hartmannswillerkopf</a:t>
            </a:r>
            <a:r>
              <a:rPr lang="de-DE" dirty="0">
                <a:solidFill>
                  <a:srgbClr val="000000"/>
                </a:solidFill>
              </a:rPr>
              <a:t> in southern </a:t>
            </a:r>
            <a:r>
              <a:rPr lang="de-DE" dirty="0" err="1">
                <a:solidFill>
                  <a:srgbClr val="000000"/>
                </a:solidFill>
              </a:rPr>
              <a:t>Alsace</a:t>
            </a:r>
            <a:endParaRPr lang="de-DE" dirty="0">
              <a:solidFill>
                <a:srgbClr val="000000"/>
              </a:solidFill>
            </a:endParaRPr>
          </a:p>
          <a:p>
            <a:pPr algn="ctr"/>
            <a:r>
              <a:rPr lang="de-DE" dirty="0">
                <a:solidFill>
                  <a:srgbClr val="333333"/>
                </a:solidFill>
              </a:rPr>
              <a:t>Jochen </a:t>
            </a:r>
            <a:r>
              <a:rPr lang="de-DE" dirty="0" err="1">
                <a:solidFill>
                  <a:srgbClr val="333333"/>
                </a:solidFill>
              </a:rPr>
              <a:t>Marmit</a:t>
            </a:r>
            <a:r>
              <a:rPr lang="de-DE" dirty="0">
                <a:solidFill>
                  <a:srgbClr val="333333"/>
                </a:solidFill>
              </a:rPr>
              <a:t>  08.06.2019 | 15:12 Uhr</a:t>
            </a:r>
          </a:p>
          <a:p>
            <a:pPr algn="ctr"/>
            <a:r>
              <a:rPr lang="de-DE" sz="800" dirty="0">
                <a:solidFill>
                  <a:srgbClr val="333333"/>
                </a:solidFill>
                <a:hlinkClick r:id="rId3"/>
              </a:rPr>
              <a:t>https://www.sr.de/sr/sr3/sr_3_aktionen/tour_de_kultur/tour_de_kultur_2019/tdk_tour_de_kultur_2019_09_schlachtfeld_hartmannswillerskopf100.html</a:t>
            </a:r>
            <a:endParaRPr lang="de-DE" sz="800" dirty="0">
              <a:solidFill>
                <a:srgbClr val="333333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CFFAA86-2981-8A4E-92F8-08CAEF1D4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1326312"/>
            <a:ext cx="5129346" cy="341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5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B09BFE-2A0A-5040-A1B0-81AFC302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258"/>
            <a:ext cx="10515600" cy="39734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3. Elaboration: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de-DE" sz="1800" dirty="0">
                <a:latin typeface="+mj-lt"/>
              </a:rPr>
              <a:t>The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</a:t>
            </a:r>
            <a:r>
              <a:rPr lang="de-DE" sz="1800" dirty="0">
                <a:latin typeface="+mj-lt"/>
              </a:rPr>
              <a:t> "</a:t>
            </a:r>
            <a:r>
              <a:rPr lang="de-DE" sz="1800" dirty="0" err="1">
                <a:latin typeface="+mj-lt"/>
              </a:rPr>
              <a:t>Hartmannswillerkopf</a:t>
            </a:r>
            <a:r>
              <a:rPr lang="de-DE" sz="1800" dirty="0">
                <a:latin typeface="+mj-lt"/>
              </a:rPr>
              <a:t>" </a:t>
            </a:r>
            <a:r>
              <a:rPr lang="de-DE" sz="1800" dirty="0" err="1">
                <a:latin typeface="+mj-lt"/>
              </a:rPr>
              <a:t>is</a:t>
            </a:r>
            <a:r>
              <a:rPr lang="de-DE" sz="1800" dirty="0">
                <a:latin typeface="+mj-lt"/>
              </a:rPr>
              <a:t> an </a:t>
            </a:r>
            <a:r>
              <a:rPr lang="de-DE" sz="1800" dirty="0" err="1">
                <a:latin typeface="+mj-lt"/>
              </a:rPr>
              <a:t>example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a transnational </a:t>
            </a:r>
            <a:r>
              <a:rPr lang="de-DE" sz="1800" dirty="0" err="1">
                <a:latin typeface="+mj-lt"/>
              </a:rPr>
              <a:t>culture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remembrance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between</a:t>
            </a:r>
            <a:r>
              <a:rPr lang="de-DE" sz="1800" dirty="0">
                <a:latin typeface="+mj-lt"/>
              </a:rPr>
              <a:t> Germany </a:t>
            </a:r>
            <a:r>
              <a:rPr lang="de-DE" sz="1800" dirty="0" err="1">
                <a:latin typeface="+mj-lt"/>
              </a:rPr>
              <a:t>and</a:t>
            </a:r>
            <a:r>
              <a:rPr lang="de-DE" sz="1800" dirty="0">
                <a:latin typeface="+mj-lt"/>
              </a:rPr>
              <a:t> France. Do </a:t>
            </a:r>
            <a:r>
              <a:rPr lang="de-DE" sz="1800" dirty="0" err="1">
                <a:latin typeface="+mj-lt"/>
              </a:rPr>
              <a:t>you</a:t>
            </a:r>
            <a:r>
              <a:rPr lang="de-DE" sz="1800" dirty="0">
                <a:latin typeface="+mj-lt"/>
              </a:rPr>
              <a:t> like </a:t>
            </a:r>
            <a:r>
              <a:rPr lang="de-DE" sz="1800" dirty="0" err="1">
                <a:latin typeface="+mj-lt"/>
              </a:rPr>
              <a:t>this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concept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of</a:t>
            </a:r>
            <a:r>
              <a:rPr lang="de-DE" sz="1800" dirty="0">
                <a:latin typeface="+mj-lt"/>
              </a:rPr>
              <a:t> a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</a:t>
            </a:r>
            <a:r>
              <a:rPr lang="de-DE" sz="1800" dirty="0">
                <a:latin typeface="+mj-lt"/>
              </a:rPr>
              <a:t>? </a:t>
            </a:r>
            <a:r>
              <a:rPr lang="de-DE" sz="1800" dirty="0" err="1">
                <a:latin typeface="+mj-lt"/>
              </a:rPr>
              <a:t>Should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there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be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more</a:t>
            </a:r>
            <a:r>
              <a:rPr lang="de-DE" sz="1800" dirty="0">
                <a:latin typeface="+mj-lt"/>
              </a:rPr>
              <a:t> such </a:t>
            </a:r>
            <a:r>
              <a:rPr lang="de-DE" sz="1800" dirty="0" err="1">
                <a:latin typeface="+mj-lt"/>
              </a:rPr>
              <a:t>memorial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sites</a:t>
            </a:r>
            <a:r>
              <a:rPr lang="de-DE" sz="1800" dirty="0">
                <a:latin typeface="+mj-lt"/>
              </a:rPr>
              <a:t>?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>
                <a:latin typeface="+mj-lt"/>
              </a:rPr>
              <a:t>	Write a </a:t>
            </a:r>
            <a:r>
              <a:rPr lang="de-DE" sz="1800" dirty="0" err="1">
                <a:latin typeface="+mj-lt"/>
              </a:rPr>
              <a:t>letter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to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editor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explaining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your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own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opinion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to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the</a:t>
            </a:r>
            <a:r>
              <a:rPr lang="de-DE" sz="1800" dirty="0">
                <a:latin typeface="+mj-lt"/>
              </a:rPr>
              <a:t> </a:t>
            </a:r>
            <a:r>
              <a:rPr lang="de-DE" sz="1800" dirty="0" err="1">
                <a:latin typeface="+mj-lt"/>
              </a:rPr>
              <a:t>newspaper</a:t>
            </a:r>
            <a:r>
              <a:rPr lang="de-DE" sz="1800" dirty="0">
                <a:latin typeface="+mj-lt"/>
              </a:rPr>
              <a:t>.</a:t>
            </a:r>
            <a:endParaRPr lang="de-DE" sz="18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964D01-CF25-45DE-8662-D4A377FE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15040A9-531F-4705-AF67-6897EFD1883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890DDB43-0651-434B-ADC6-08A3D7DB9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837394" y="2147272"/>
            <a:ext cx="436667" cy="43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94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Macintosh PowerPoint</Application>
  <PresentationFormat>Breitbild</PresentationFormat>
  <Paragraphs>34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Erinnern an den ersten Weltkrieg – Lernreihe Teil 1 </dc:title>
  <dc:creator>Isabel Bohlmann</dc:creator>
  <cp:lastModifiedBy>Isabel Bohlmann</cp:lastModifiedBy>
  <cp:revision>9</cp:revision>
  <dcterms:created xsi:type="dcterms:W3CDTF">2021-11-05T12:51:22Z</dcterms:created>
  <dcterms:modified xsi:type="dcterms:W3CDTF">2022-01-08T13:55:43Z</dcterms:modified>
</cp:coreProperties>
</file>