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1" r:id="rId2"/>
    <p:sldId id="258" r:id="rId3"/>
    <p:sldId id="268" r:id="rId4"/>
    <p:sldId id="264" r:id="rId5"/>
    <p:sldId id="262" r:id="rId6"/>
    <p:sldId id="266" r:id="rId7"/>
    <p:sldId id="270" r:id="rId8"/>
    <p:sldId id="27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20"/>
    <p:restoredTop sz="92044"/>
  </p:normalViewPr>
  <p:slideViewPr>
    <p:cSldViewPr snapToGrid="0" snapToObjects="1">
      <p:cViewPr varScale="1">
        <p:scale>
          <a:sx n="81" d="100"/>
          <a:sy n="81" d="100"/>
        </p:scale>
        <p:origin x="19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78479-E710-764D-9771-809E927E7643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52828-13BD-A84F-B0F0-D108AE6C0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5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95D24-D71E-4967-B72F-63F5657B5374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849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2F0951-064B-C941-9CDA-E1456A638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3E0C8E-6C96-0745-8F97-E312468CA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61CF78-E0C0-B543-9543-384EFBD2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D1700-CD08-344A-85A7-1BC2F3EB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5E923D-C61B-714D-B020-25ED10355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95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2C158-31E2-564D-9D00-F43D3871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149BBC-AA92-2E47-9DDD-C424D2BD1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9E2127-821A-BE46-ADFB-7E6B716D6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FAA3-B427-BC40-AEDA-A553E0CA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0C824E-51BE-AF4A-9CCA-2C4F5B201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19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83CAE0-BAB4-8740-B217-5979A367A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9A7FC2-674C-AD4F-A25C-4C9C7E993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EA8A65-A06A-CC4A-9714-8DDB74CE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EA1623-ADB3-8D4D-845F-2EE77DAE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3CC828-5C95-1E4C-8C23-54529F2C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38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F6E7-AED8-484F-A9A4-26CBE1AE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16E268-5E22-0D42-B3C5-8F7B5BE9C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D25482-9416-1C4E-AEE5-F410C661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621E5D-ABB2-2142-A0AA-1F952B43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981F8-2FA3-B64C-9C2A-8B7E94AE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4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7AE53-3714-064F-A6E5-9E6016E6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A597FA-4052-8E4D-A534-1DE9BC3FD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119578-4C72-7242-9AFC-6D44F764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E50EBB-3639-054B-88CB-D5D5A029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997639-F485-334A-9342-01DD9F14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87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60DED-C619-9945-B6A0-6FEBEE6B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93F39D-90B1-0F4F-81DF-A8BF443E2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6EC0B2-46CD-1249-BEA0-3A3CC8CE0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0926C2-8850-1B46-8A31-B86CC06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6046E9-5E51-C941-91E4-FB9F8F01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504594-060A-034A-9047-35C0F05B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60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160B7-9C53-2D42-B99B-A781795E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9D341B-189F-9B4D-A837-68DB637F7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7377F3-A2A8-5446-91D7-4C0576575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10F55E-6AFD-4440-8F54-1DA732C7B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2525AE-FA0C-9C40-B06D-228E4EBAE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B2923C-75D7-DC4E-BE0C-D89BEDB6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963E6B-E8AD-D645-AEE0-E32BAB15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C2741B-01ED-764B-822D-73117EA6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72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33075-1D9C-354D-8B3C-7821DEA45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B07023A-B10A-B94F-86B5-1E94CBD1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B61D09-DD6E-8047-AB10-967CFB77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0B7F13-2325-A044-A751-EAD73A4B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9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89A777-3E19-3843-A7D5-67573E7CF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48B3D8-7B3C-604E-BFF0-4F40C858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6DE137-71E2-C144-B6F8-FF76E5DB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48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B6D40-4A2B-C64C-85E7-FEEAAD97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C613A7-ED0E-4B4D-94E8-3061CB07C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585203-6411-4440-9948-801BB24D2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314743-0EFE-9948-8D36-6E5955AC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6F770C-3CE2-CA42-8493-628E8C3A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8BCB1D-932F-7F4C-9505-F8C123EA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78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07FDD-F2CC-BD41-B97D-42120BEEA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0AA8AE8-8499-0545-BDA8-D298518C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5C8505-7817-D940-9AF2-A6DF4B2B8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33705-E87A-0448-89AB-46BD3F4B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BF46EA-5174-404B-815F-0DFD3D79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267A2A-8FBE-9F44-A1D8-32F5D9DC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92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F35FCC1-1220-5F43-8085-48668953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BC679A-F65D-284D-AA66-36486063F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1F067-7082-E744-9885-336DBFBE5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AC84E-C14C-E540-A083-8C60F6161F7C}" type="datetimeFigureOut">
              <a:rPr lang="de-DE" smtClean="0"/>
              <a:t>28.11.21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073089-B5B4-C542-BA3A-DF17D0EA7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DF659-B31B-A845-920B-26F89DCF7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58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blau, drinnen enthält.&#10;&#10;Automatisch generierte Beschreibung">
            <a:extLst>
              <a:ext uri="{FF2B5EF4-FFF2-40B4-BE49-F238E27FC236}">
                <a16:creationId xmlns:a16="http://schemas.microsoft.com/office/drawing/2014/main" id="{AA5E8650-4496-ED4A-9537-70D1D69BAC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397" r="-1" b="16615"/>
          <a:stretch/>
        </p:blipFill>
        <p:spPr>
          <a:xfrm>
            <a:off x="869201" y="1482776"/>
            <a:ext cx="9676996" cy="4094152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id="{0294C41B-B40B-41FB-AB5D-A626FC8CEC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87" y="451305"/>
            <a:ext cx="1830924" cy="415609"/>
          </a:xfrm>
          <a:prstGeom prst="rect">
            <a:avLst/>
          </a:prstGeom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0E501FB6-7259-4DDF-93E4-F242559066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448" y="449977"/>
            <a:ext cx="1765791" cy="47355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6B3AFF4-30B7-437E-9AB5-A600886018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6D2B506-C948-4757-87FA-2593D7E0266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zápatí 4">
            <a:extLst>
              <a:ext uri="{FF2B5EF4-FFF2-40B4-BE49-F238E27FC236}">
                <a16:creationId xmlns:a16="http://schemas.microsoft.com/office/drawing/2014/main" id="{7D648AD1-5DB9-42CE-A382-5CB935C82280}"/>
              </a:ext>
            </a:extLst>
          </p:cNvPr>
          <p:cNvSpPr>
            <a:spLocks noGrp="1"/>
          </p:cNvSpPr>
          <p:nvPr/>
        </p:nvSpPr>
        <p:spPr>
          <a:xfrm>
            <a:off x="605768" y="5634253"/>
            <a:ext cx="11859823" cy="111707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cs-CZ"/>
            </a:defPPr>
            <a:lvl1pPr marL="0" algn="l" defTabSz="905073" rtl="0" eaLnBrk="1" latinLnBrk="0" hangingPunct="1"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Project No. 2019-1-CZ01-KA203-061227,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Reflection of National and European Identity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in the New Millennium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(NAETINEM)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, 05.11.2021</a:t>
            </a:r>
          </a:p>
          <a:p>
            <a:pPr algn="ctr"/>
            <a:endParaRPr lang="cs-CZ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63D3278-43B7-4A43-B36E-260BACEC7029}"/>
              </a:ext>
            </a:extLst>
          </p:cNvPr>
          <p:cNvSpPr txBox="1"/>
          <p:nvPr/>
        </p:nvSpPr>
        <p:spPr>
          <a:xfrm>
            <a:off x="2089114" y="2868132"/>
            <a:ext cx="80137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>
                <a:solidFill>
                  <a:schemeClr val="bg2">
                    <a:lumMod val="90000"/>
                  </a:schemeClr>
                </a:solidFill>
                <a:latin typeface="+mj-lt"/>
              </a:rPr>
              <a:t>Remembering</a:t>
            </a:r>
            <a:r>
              <a:rPr lang="de-DE" sz="4000" b="1" dirty="0">
                <a:solidFill>
                  <a:schemeClr val="bg2">
                    <a:lumMod val="90000"/>
                  </a:schemeClr>
                </a:solidFill>
                <a:latin typeface="+mj-lt"/>
              </a:rPr>
              <a:t> </a:t>
            </a:r>
            <a:r>
              <a:rPr lang="de-DE" sz="4000" b="1" dirty="0" err="1">
                <a:solidFill>
                  <a:schemeClr val="bg2">
                    <a:lumMod val="90000"/>
                  </a:schemeClr>
                </a:solidFill>
                <a:latin typeface="+mj-lt"/>
              </a:rPr>
              <a:t>the</a:t>
            </a:r>
            <a:r>
              <a:rPr lang="de-DE" sz="4000" b="1" dirty="0">
                <a:solidFill>
                  <a:schemeClr val="bg2">
                    <a:lumMod val="90000"/>
                  </a:schemeClr>
                </a:solidFill>
                <a:latin typeface="+mj-lt"/>
              </a:rPr>
              <a:t> First World War – Learning Series Part 3</a:t>
            </a:r>
          </a:p>
        </p:txBody>
      </p:sp>
    </p:spTree>
    <p:extLst>
      <p:ext uri="{BB962C8B-B14F-4D97-AF65-F5344CB8AC3E}">
        <p14:creationId xmlns:p14="http://schemas.microsoft.com/office/powerpoint/2010/main" val="148604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5F55C16-BC21-49EF-A4FF-C3155BB93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0C5F069E-AFE6-4825-8945-46F2918A5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6116569" cy="6858000"/>
          </a:xfrm>
          <a:custGeom>
            <a:avLst/>
            <a:gdLst>
              <a:gd name="connsiteX0" fmla="*/ 0 w 6116569"/>
              <a:gd name="connsiteY0" fmla="*/ 0 h 6879321"/>
              <a:gd name="connsiteX1" fmla="*/ 2935851 w 6116569"/>
              <a:gd name="connsiteY1" fmla="*/ 0 h 6879321"/>
              <a:gd name="connsiteX2" fmla="*/ 3238280 w 6116569"/>
              <a:gd name="connsiteY2" fmla="*/ 31980 h 6879321"/>
              <a:gd name="connsiteX3" fmla="*/ 3660541 w 6116569"/>
              <a:gd name="connsiteY3" fmla="*/ 550772 h 6879321"/>
              <a:gd name="connsiteX4" fmla="*/ 3808902 w 6116569"/>
              <a:gd name="connsiteY4" fmla="*/ 589860 h 6879321"/>
              <a:gd name="connsiteX5" fmla="*/ 4413762 w 6116569"/>
              <a:gd name="connsiteY5" fmla="*/ 625393 h 6879321"/>
              <a:gd name="connsiteX6" fmla="*/ 4567830 w 6116569"/>
              <a:gd name="connsiteY6" fmla="*/ 721333 h 6879321"/>
              <a:gd name="connsiteX7" fmla="*/ 4171247 w 6116569"/>
              <a:gd name="connsiteY7" fmla="*/ 792401 h 6879321"/>
              <a:gd name="connsiteX8" fmla="*/ 4376671 w 6116569"/>
              <a:gd name="connsiteY8" fmla="*/ 842148 h 6879321"/>
              <a:gd name="connsiteX9" fmla="*/ 4527887 w 6116569"/>
              <a:gd name="connsiteY9" fmla="*/ 813722 h 6879321"/>
              <a:gd name="connsiteX10" fmla="*/ 4633452 w 6116569"/>
              <a:gd name="connsiteY10" fmla="*/ 799508 h 6879321"/>
              <a:gd name="connsiteX11" fmla="*/ 4947293 w 6116569"/>
              <a:gd name="connsiteY11" fmla="*/ 870576 h 6879321"/>
              <a:gd name="connsiteX12" fmla="*/ 5263988 w 6116569"/>
              <a:gd name="connsiteY12" fmla="*/ 820828 h 6879321"/>
              <a:gd name="connsiteX13" fmla="*/ 5249723 w 6116569"/>
              <a:gd name="connsiteY13" fmla="*/ 895449 h 6879321"/>
              <a:gd name="connsiteX14" fmla="*/ 4744723 w 6116569"/>
              <a:gd name="connsiteY14" fmla="*/ 1197485 h 6879321"/>
              <a:gd name="connsiteX15" fmla="*/ 4767548 w 6116569"/>
              <a:gd name="connsiteY15" fmla="*/ 1346727 h 6879321"/>
              <a:gd name="connsiteX16" fmla="*/ 4539299 w 6116569"/>
              <a:gd name="connsiteY16" fmla="*/ 1421348 h 6879321"/>
              <a:gd name="connsiteX17" fmla="*/ 4607773 w 6116569"/>
              <a:gd name="connsiteY17" fmla="*/ 1485309 h 6879321"/>
              <a:gd name="connsiteX18" fmla="*/ 4579242 w 6116569"/>
              <a:gd name="connsiteY18" fmla="*/ 1535055 h 6879321"/>
              <a:gd name="connsiteX19" fmla="*/ 5278255 w 6116569"/>
              <a:gd name="connsiteY19" fmla="*/ 1609676 h 6879321"/>
              <a:gd name="connsiteX20" fmla="*/ 5771843 w 6116569"/>
              <a:gd name="connsiteY20" fmla="*/ 1630997 h 6879321"/>
              <a:gd name="connsiteX21" fmla="*/ 6105656 w 6116569"/>
              <a:gd name="connsiteY21" fmla="*/ 1748257 h 6879321"/>
              <a:gd name="connsiteX22" fmla="*/ 5691955 w 6116569"/>
              <a:gd name="connsiteY22" fmla="*/ 2167555 h 6879321"/>
              <a:gd name="connsiteX23" fmla="*/ 5475118 w 6116569"/>
              <a:gd name="connsiteY23" fmla="*/ 2348776 h 6879321"/>
              <a:gd name="connsiteX24" fmla="*/ 5826051 w 6116569"/>
              <a:gd name="connsiteY24" fmla="*/ 2291922 h 6879321"/>
              <a:gd name="connsiteX25" fmla="*/ 5552153 w 6116569"/>
              <a:gd name="connsiteY25" fmla="*/ 2597513 h 6879321"/>
              <a:gd name="connsiteX26" fmla="*/ 5603508 w 6116569"/>
              <a:gd name="connsiteY26" fmla="*/ 2647260 h 6879321"/>
              <a:gd name="connsiteX27" fmla="*/ 5700515 w 6116569"/>
              <a:gd name="connsiteY27" fmla="*/ 2679240 h 6879321"/>
              <a:gd name="connsiteX28" fmla="*/ 5246870 w 6116569"/>
              <a:gd name="connsiteY28" fmla="*/ 2888889 h 6879321"/>
              <a:gd name="connsiteX29" fmla="*/ 4836022 w 6116569"/>
              <a:gd name="connsiteY29" fmla="*/ 3169605 h 6879321"/>
              <a:gd name="connsiteX30" fmla="*/ 4736163 w 6116569"/>
              <a:gd name="connsiteY30" fmla="*/ 3233565 h 6879321"/>
              <a:gd name="connsiteX31" fmla="*/ 4853141 w 6116569"/>
              <a:gd name="connsiteY31" fmla="*/ 3233565 h 6879321"/>
              <a:gd name="connsiteX32" fmla="*/ 4944440 w 6116569"/>
              <a:gd name="connsiteY32" fmla="*/ 3226459 h 6879321"/>
              <a:gd name="connsiteX33" fmla="*/ 5109921 w 6116569"/>
              <a:gd name="connsiteY33" fmla="*/ 3283313 h 6879321"/>
              <a:gd name="connsiteX34" fmla="*/ 5694809 w 6116569"/>
              <a:gd name="connsiteY34" fmla="*/ 3141178 h 6879321"/>
              <a:gd name="connsiteX35" fmla="*/ 5566419 w 6116569"/>
              <a:gd name="connsiteY35" fmla="*/ 3301079 h 6879321"/>
              <a:gd name="connsiteX36" fmla="*/ 5415203 w 6116569"/>
              <a:gd name="connsiteY36" fmla="*/ 3397020 h 6879321"/>
              <a:gd name="connsiteX37" fmla="*/ 5612068 w 6116569"/>
              <a:gd name="connsiteY37" fmla="*/ 3432554 h 6879321"/>
              <a:gd name="connsiteX38" fmla="*/ 5206927 w 6116569"/>
              <a:gd name="connsiteY38" fmla="*/ 3599562 h 6879321"/>
              <a:gd name="connsiteX39" fmla="*/ 5301079 w 6116569"/>
              <a:gd name="connsiteY39" fmla="*/ 3723930 h 6879321"/>
              <a:gd name="connsiteX40" fmla="*/ 4507915 w 6116569"/>
              <a:gd name="connsiteY40" fmla="*/ 4306683 h 6879321"/>
              <a:gd name="connsiteX41" fmla="*/ 3982942 w 6116569"/>
              <a:gd name="connsiteY41" fmla="*/ 4587399 h 6879321"/>
              <a:gd name="connsiteX42" fmla="*/ 4185513 w 6116569"/>
              <a:gd name="connsiteY42" fmla="*/ 4541205 h 6879321"/>
              <a:gd name="connsiteX43" fmla="*/ 5212633 w 6116569"/>
              <a:gd name="connsiteY43" fmla="*/ 4455924 h 6879321"/>
              <a:gd name="connsiteX44" fmla="*/ 5312492 w 6116569"/>
              <a:gd name="connsiteY44" fmla="*/ 4473691 h 6879321"/>
              <a:gd name="connsiteX45" fmla="*/ 4596361 w 6116569"/>
              <a:gd name="connsiteY45" fmla="*/ 4818368 h 6879321"/>
              <a:gd name="connsiteX46" fmla="*/ 4873113 w 6116569"/>
              <a:gd name="connsiteY46" fmla="*/ 4885882 h 6879321"/>
              <a:gd name="connsiteX47" fmla="*/ 4935881 w 6116569"/>
              <a:gd name="connsiteY47" fmla="*/ 4914309 h 6879321"/>
              <a:gd name="connsiteX48" fmla="*/ 4873113 w 6116569"/>
              <a:gd name="connsiteY48" fmla="*/ 5003143 h 6879321"/>
              <a:gd name="connsiteX49" fmla="*/ 4721898 w 6116569"/>
              <a:gd name="connsiteY49" fmla="*/ 5095530 h 6879321"/>
              <a:gd name="connsiteX50" fmla="*/ 5132745 w 6116569"/>
              <a:gd name="connsiteY50" fmla="*/ 4949842 h 6879321"/>
              <a:gd name="connsiteX51" fmla="*/ 5101362 w 6116569"/>
              <a:gd name="connsiteY51" fmla="*/ 5081317 h 6879321"/>
              <a:gd name="connsiteX52" fmla="*/ 5138452 w 6116569"/>
              <a:gd name="connsiteY52" fmla="*/ 5198578 h 6879321"/>
              <a:gd name="connsiteX53" fmla="*/ 4904497 w 6116569"/>
              <a:gd name="connsiteY53" fmla="*/ 5362033 h 6879321"/>
              <a:gd name="connsiteX54" fmla="*/ 4579242 w 6116569"/>
              <a:gd name="connsiteY54" fmla="*/ 5674729 h 6879321"/>
              <a:gd name="connsiteX55" fmla="*/ 4253988 w 6116569"/>
              <a:gd name="connsiteY55" fmla="*/ 5884379 h 6879321"/>
              <a:gd name="connsiteX56" fmla="*/ 3985795 w 6116569"/>
              <a:gd name="connsiteY56" fmla="*/ 6069153 h 6879321"/>
              <a:gd name="connsiteX57" fmla="*/ 4231163 w 6116569"/>
              <a:gd name="connsiteY57" fmla="*/ 6030066 h 6879321"/>
              <a:gd name="connsiteX58" fmla="*/ 3814609 w 6116569"/>
              <a:gd name="connsiteY58" fmla="*/ 6317889 h 6879321"/>
              <a:gd name="connsiteX59" fmla="*/ 3751840 w 6116569"/>
              <a:gd name="connsiteY59" fmla="*/ 6339209 h 6879321"/>
              <a:gd name="connsiteX60" fmla="*/ 3089919 w 6116569"/>
              <a:gd name="connsiteY60" fmla="*/ 6563071 h 6879321"/>
              <a:gd name="connsiteX61" fmla="*/ 2961529 w 6116569"/>
              <a:gd name="connsiteY61" fmla="*/ 6662566 h 6879321"/>
              <a:gd name="connsiteX62" fmla="*/ 3107038 w 6116569"/>
              <a:gd name="connsiteY62" fmla="*/ 6673226 h 6879321"/>
              <a:gd name="connsiteX63" fmla="*/ 3594919 w 6116569"/>
              <a:gd name="connsiteY63" fmla="*/ 6591499 h 6879321"/>
              <a:gd name="connsiteX64" fmla="*/ 3261106 w 6116569"/>
              <a:gd name="connsiteY64" fmla="*/ 6726527 h 6879321"/>
              <a:gd name="connsiteX65" fmla="*/ 3620597 w 6116569"/>
              <a:gd name="connsiteY65" fmla="*/ 6740740 h 6879321"/>
              <a:gd name="connsiteX66" fmla="*/ 3703337 w 6116569"/>
              <a:gd name="connsiteY66" fmla="*/ 6826020 h 6879321"/>
              <a:gd name="connsiteX67" fmla="*/ 3689072 w 6116569"/>
              <a:gd name="connsiteY67" fmla="*/ 6879321 h 6879321"/>
              <a:gd name="connsiteX68" fmla="*/ 0 w 6116569"/>
              <a:gd name="connsiteY68" fmla="*/ 6879321 h 687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Grafik 4" descr="Informationen Silhouette">
            <a:extLst>
              <a:ext uri="{FF2B5EF4-FFF2-40B4-BE49-F238E27FC236}">
                <a16:creationId xmlns:a16="http://schemas.microsoft.com/office/drawing/2014/main" id="{2F33F42B-B64B-704F-8E4F-2BACC6A39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134" y="1918107"/>
            <a:ext cx="3195204" cy="319520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B4EF72BC-80DB-2D48-A11A-16175D5642D6}"/>
              </a:ext>
            </a:extLst>
          </p:cNvPr>
          <p:cNvSpPr txBox="1"/>
          <p:nvPr/>
        </p:nvSpPr>
        <p:spPr>
          <a:xfrm>
            <a:off x="6094476" y="1654430"/>
            <a:ext cx="5831932" cy="3722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400" b="1" dirty="0">
                <a:latin typeface="+mj-lt"/>
              </a:rPr>
              <a:t>1. </a:t>
            </a:r>
            <a:r>
              <a:rPr lang="de-DE" sz="2400" b="1" dirty="0" err="1">
                <a:latin typeface="+mj-lt"/>
              </a:rPr>
              <a:t>Introduction</a:t>
            </a:r>
            <a:r>
              <a:rPr lang="de-DE" sz="2400" b="1" dirty="0">
                <a:latin typeface="+mj-lt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first</a:t>
            </a:r>
            <a:r>
              <a:rPr lang="de-DE" sz="2000" dirty="0"/>
              <a:t> </a:t>
            </a:r>
            <a:r>
              <a:rPr lang="de-DE" sz="2000" dirty="0" err="1"/>
              <a:t>part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learning</a:t>
            </a:r>
            <a:r>
              <a:rPr lang="de-DE" sz="2000" dirty="0"/>
              <a:t> </a:t>
            </a:r>
            <a:r>
              <a:rPr lang="de-DE" sz="2000" dirty="0" err="1"/>
              <a:t>series</a:t>
            </a:r>
            <a:r>
              <a:rPr lang="de-DE" sz="2000" dirty="0"/>
              <a:t>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dealt </a:t>
            </a:r>
            <a:r>
              <a:rPr lang="de-DE" sz="2000" dirty="0" err="1"/>
              <a:t>with</a:t>
            </a:r>
            <a:r>
              <a:rPr lang="de-DE" sz="2000" dirty="0"/>
              <a:t> different </a:t>
            </a:r>
            <a:r>
              <a:rPr lang="de-DE" sz="2000" dirty="0" err="1"/>
              <a:t>types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memory</a:t>
            </a:r>
            <a:r>
              <a:rPr lang="de-DE" sz="2000" dirty="0"/>
              <a:t> </a:t>
            </a:r>
            <a:r>
              <a:rPr lang="de-DE" sz="2000" dirty="0" err="1"/>
              <a:t>places</a:t>
            </a:r>
            <a:r>
              <a:rPr lang="de-DE" sz="2000" dirty="0"/>
              <a:t>.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coming</a:t>
            </a:r>
            <a:r>
              <a:rPr lang="de-DE" sz="2000" dirty="0"/>
              <a:t> </a:t>
            </a:r>
            <a:r>
              <a:rPr lang="de-DE" sz="2000" dirty="0" err="1"/>
              <a:t>units</a:t>
            </a:r>
            <a:r>
              <a:rPr lang="de-DE" sz="2000" dirty="0"/>
              <a:t> </a:t>
            </a:r>
            <a:r>
              <a:rPr lang="de-DE" sz="2000" dirty="0" err="1"/>
              <a:t>we</a:t>
            </a:r>
            <a:r>
              <a:rPr lang="de-DE" sz="2000" dirty="0"/>
              <a:t> will </a:t>
            </a:r>
            <a:r>
              <a:rPr lang="de-DE" sz="2000" dirty="0" err="1"/>
              <a:t>now</a:t>
            </a:r>
            <a:r>
              <a:rPr lang="de-DE" sz="2000" dirty="0"/>
              <a:t> deal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forms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remembrance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different </a:t>
            </a:r>
            <a:r>
              <a:rPr lang="de-DE" sz="2000" dirty="0" err="1"/>
              <a:t>nations</a:t>
            </a:r>
            <a:r>
              <a:rPr lang="de-DE" sz="2000" dirty="0"/>
              <a:t>. </a:t>
            </a:r>
            <a:r>
              <a:rPr lang="de-DE" sz="2000" dirty="0" err="1"/>
              <a:t>We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</a:t>
            </a:r>
            <a:r>
              <a:rPr lang="de-DE" sz="2000" dirty="0" err="1"/>
              <a:t>started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places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remembrance</a:t>
            </a:r>
            <a:r>
              <a:rPr lang="de-DE" sz="2000" dirty="0"/>
              <a:t> in Germany </a:t>
            </a:r>
            <a:r>
              <a:rPr lang="de-DE" sz="2000" dirty="0" err="1"/>
              <a:t>and</a:t>
            </a:r>
            <a:r>
              <a:rPr lang="de-DE" sz="2000" dirty="0"/>
              <a:t> will </a:t>
            </a:r>
            <a:r>
              <a:rPr lang="de-DE" sz="2000" dirty="0" err="1"/>
              <a:t>continue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current</a:t>
            </a:r>
            <a:r>
              <a:rPr lang="de-DE" sz="2000" dirty="0"/>
              <a:t> </a:t>
            </a:r>
            <a:r>
              <a:rPr lang="de-DE" sz="2000" dirty="0" err="1"/>
              <a:t>handling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France's</a:t>
            </a:r>
            <a:r>
              <a:rPr lang="de-DE" sz="2000" dirty="0"/>
              <a:t> </a:t>
            </a:r>
            <a:r>
              <a:rPr lang="de-DE" sz="2000" dirty="0" err="1"/>
              <a:t>memory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First World War.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935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8"/>
            <a:ext cx="10515600" cy="4830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1. </a:t>
            </a:r>
            <a:r>
              <a:rPr lang="de-DE" sz="2400" b="1" dirty="0" err="1">
                <a:latin typeface="+mj-lt"/>
                <a:cs typeface="Times New Roman" panose="02020603050405020304" pitchFamily="18" charset="0"/>
              </a:rPr>
              <a:t>Introduction</a:t>
            </a:r>
            <a:r>
              <a:rPr lang="de-DE" sz="2400" b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900" dirty="0"/>
              <a:t>2018 </a:t>
            </a:r>
            <a:r>
              <a:rPr lang="de-DE" sz="1900" dirty="0" err="1"/>
              <a:t>marks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100th </a:t>
            </a:r>
            <a:r>
              <a:rPr lang="de-DE" sz="1900" dirty="0" err="1"/>
              <a:t>anniversary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end </a:t>
            </a:r>
            <a:r>
              <a:rPr lang="de-DE" sz="1900" dirty="0" err="1"/>
              <a:t>of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First World War. </a:t>
            </a:r>
            <a:r>
              <a:rPr lang="de-DE" sz="1900" dirty="0" err="1"/>
              <a:t>To</a:t>
            </a:r>
            <a:r>
              <a:rPr lang="de-DE" sz="1900" dirty="0"/>
              <a:t> </a:t>
            </a:r>
            <a:r>
              <a:rPr lang="de-DE" sz="1900" dirty="0" err="1"/>
              <a:t>mark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</a:t>
            </a:r>
            <a:r>
              <a:rPr lang="de-DE" sz="1900" dirty="0" err="1"/>
              <a:t>occasion</a:t>
            </a:r>
            <a:r>
              <a:rPr lang="de-DE" sz="1900" dirty="0"/>
              <a:t>, </a:t>
            </a:r>
            <a:r>
              <a:rPr lang="de-DE" sz="1900" dirty="0" err="1"/>
              <a:t>France's</a:t>
            </a:r>
            <a:r>
              <a:rPr lang="de-DE" sz="1900" dirty="0"/>
              <a:t> </a:t>
            </a:r>
            <a:r>
              <a:rPr lang="de-DE" sz="1900" dirty="0" err="1"/>
              <a:t>President</a:t>
            </a:r>
            <a:r>
              <a:rPr lang="de-DE" sz="1900" dirty="0"/>
              <a:t> Emmanuel </a:t>
            </a:r>
            <a:r>
              <a:rPr lang="de-DE" sz="1900" dirty="0" err="1"/>
              <a:t>Macron</a:t>
            </a:r>
            <a:r>
              <a:rPr lang="de-DE" sz="1900" dirty="0"/>
              <a:t> </a:t>
            </a:r>
            <a:r>
              <a:rPr lang="de-DE" sz="1900" dirty="0" err="1"/>
              <a:t>has</a:t>
            </a:r>
            <a:r>
              <a:rPr lang="de-DE" sz="1900" dirty="0"/>
              <a:t> </a:t>
            </a:r>
            <a:r>
              <a:rPr lang="de-DE" sz="1900" dirty="0" err="1"/>
              <a:t>taken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initiative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made</a:t>
            </a:r>
            <a:r>
              <a:rPr lang="de-DE" sz="1900" dirty="0"/>
              <a:t> </a:t>
            </a:r>
            <a:r>
              <a:rPr lang="de-DE" sz="1900" dirty="0" err="1"/>
              <a:t>his</a:t>
            </a:r>
            <a:r>
              <a:rPr lang="de-DE" sz="1900" dirty="0"/>
              <a:t> </a:t>
            </a:r>
            <a:r>
              <a:rPr lang="de-DE" sz="1900" dirty="0" err="1"/>
              <a:t>country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</a:t>
            </a:r>
            <a:r>
              <a:rPr lang="de-DE" sz="1900" dirty="0" err="1"/>
              <a:t>focus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international </a:t>
            </a:r>
            <a:r>
              <a:rPr lang="de-DE" sz="1900" dirty="0" err="1"/>
              <a:t>celebrations</a:t>
            </a:r>
            <a:r>
              <a:rPr lang="de-DE" sz="1900" dirty="0"/>
              <a:t>. The </a:t>
            </a:r>
            <a:r>
              <a:rPr lang="de-DE" sz="1900" dirty="0" err="1"/>
              <a:t>highlight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2018 will </a:t>
            </a:r>
            <a:r>
              <a:rPr lang="de-DE" sz="1900" dirty="0" err="1"/>
              <a:t>be</a:t>
            </a:r>
            <a:r>
              <a:rPr lang="de-DE" sz="1900" dirty="0"/>
              <a:t> a </a:t>
            </a:r>
            <a:r>
              <a:rPr lang="de-DE" sz="1900" dirty="0" err="1"/>
              <a:t>major</a:t>
            </a:r>
            <a:r>
              <a:rPr lang="de-DE" sz="1900" dirty="0"/>
              <a:t> </a:t>
            </a:r>
            <a:r>
              <a:rPr lang="de-DE" sz="1900" dirty="0" err="1"/>
              <a:t>commemoration</a:t>
            </a:r>
            <a:r>
              <a:rPr lang="de-DE" sz="1900" dirty="0"/>
              <a:t> in Paris. </a:t>
            </a:r>
            <a:r>
              <a:rPr lang="de-DE" sz="1900" dirty="0" err="1"/>
              <a:t>Macron</a:t>
            </a:r>
            <a:r>
              <a:rPr lang="de-DE" sz="1900" dirty="0"/>
              <a:t> </a:t>
            </a:r>
            <a:r>
              <a:rPr lang="de-DE" sz="1900" dirty="0" err="1"/>
              <a:t>has</a:t>
            </a:r>
            <a:r>
              <a:rPr lang="de-DE" sz="1900" dirty="0"/>
              <a:t> </a:t>
            </a:r>
            <a:r>
              <a:rPr lang="de-DE" sz="1900" dirty="0" err="1"/>
              <a:t>invited</a:t>
            </a:r>
            <a:r>
              <a:rPr lang="de-DE" sz="1900" dirty="0"/>
              <a:t> </a:t>
            </a:r>
            <a:r>
              <a:rPr lang="de-DE" sz="1900" dirty="0" err="1"/>
              <a:t>over</a:t>
            </a:r>
            <a:r>
              <a:rPr lang="de-DE" sz="1900" dirty="0"/>
              <a:t> 80 </a:t>
            </a:r>
            <a:r>
              <a:rPr lang="de-DE" sz="1900" dirty="0" err="1"/>
              <a:t>heads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</a:t>
            </a:r>
            <a:r>
              <a:rPr lang="de-DE" sz="1900" dirty="0" err="1"/>
              <a:t>state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government</a:t>
            </a:r>
            <a:r>
              <a:rPr lang="de-DE" sz="1900" dirty="0"/>
              <a:t> </a:t>
            </a:r>
            <a:r>
              <a:rPr lang="de-DE" sz="1900" dirty="0" err="1"/>
              <a:t>from</a:t>
            </a:r>
            <a:r>
              <a:rPr lang="de-DE" sz="1900" dirty="0"/>
              <a:t> countries </a:t>
            </a:r>
            <a:r>
              <a:rPr lang="de-DE" sz="1900" dirty="0" err="1"/>
              <a:t>directly</a:t>
            </a:r>
            <a:r>
              <a:rPr lang="de-DE" sz="1900" dirty="0"/>
              <a:t> </a:t>
            </a:r>
            <a:r>
              <a:rPr lang="de-DE" sz="1900" dirty="0" err="1"/>
              <a:t>or</a:t>
            </a:r>
            <a:r>
              <a:rPr lang="de-DE" sz="1900" dirty="0"/>
              <a:t> </a:t>
            </a:r>
            <a:r>
              <a:rPr lang="de-DE" sz="1900" dirty="0" err="1"/>
              <a:t>indirectly</a:t>
            </a:r>
            <a:r>
              <a:rPr lang="de-DE" sz="1900" dirty="0"/>
              <a:t> </a:t>
            </a:r>
            <a:r>
              <a:rPr lang="de-DE" sz="1900" dirty="0" err="1"/>
              <a:t>involved</a:t>
            </a:r>
            <a:r>
              <a:rPr lang="de-DE" sz="1900" dirty="0"/>
              <a:t> in </a:t>
            </a:r>
            <a:r>
              <a:rPr lang="de-DE" sz="1900" dirty="0" err="1"/>
              <a:t>the</a:t>
            </a:r>
            <a:r>
              <a:rPr lang="de-DE" sz="1900" dirty="0"/>
              <a:t> war </a:t>
            </a:r>
            <a:r>
              <a:rPr lang="de-DE" sz="1900" dirty="0" err="1"/>
              <a:t>to</a:t>
            </a:r>
            <a:r>
              <a:rPr lang="de-DE" sz="1900" dirty="0"/>
              <a:t> a </a:t>
            </a:r>
            <a:r>
              <a:rPr lang="de-DE" sz="1900" dirty="0" err="1"/>
              <a:t>ceremony</a:t>
            </a:r>
            <a:r>
              <a:rPr lang="de-DE" sz="1900" dirty="0"/>
              <a:t> at </a:t>
            </a:r>
            <a:r>
              <a:rPr lang="de-DE" sz="1900" dirty="0" err="1"/>
              <a:t>the</a:t>
            </a:r>
            <a:r>
              <a:rPr lang="de-DE" sz="1900" dirty="0"/>
              <a:t> </a:t>
            </a:r>
            <a:r>
              <a:rPr lang="de-DE" sz="1900" dirty="0" err="1"/>
              <a:t>Arc</a:t>
            </a:r>
            <a:r>
              <a:rPr lang="de-DE" sz="1900" dirty="0"/>
              <a:t> de Triomphe.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900" dirty="0"/>
              <a:t>	a) Find </a:t>
            </a:r>
            <a:r>
              <a:rPr lang="de-DE" sz="1900" dirty="0" err="1"/>
              <a:t>information</a:t>
            </a:r>
            <a:r>
              <a:rPr lang="de-DE" sz="1900" dirty="0"/>
              <a:t> </a:t>
            </a:r>
            <a:r>
              <a:rPr lang="de-DE" sz="1900" dirty="0" err="1"/>
              <a:t>about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French </a:t>
            </a:r>
            <a:r>
              <a:rPr lang="de-DE" sz="1900" dirty="0" err="1"/>
              <a:t>President's</a:t>
            </a:r>
            <a:r>
              <a:rPr lang="de-DE" sz="1900" dirty="0"/>
              <a:t> </a:t>
            </a:r>
            <a:r>
              <a:rPr lang="de-DE" sz="1900" dirty="0" err="1"/>
              <a:t>speech</a:t>
            </a:r>
            <a:r>
              <a:rPr lang="de-DE" sz="1900" dirty="0"/>
              <a:t> </a:t>
            </a:r>
            <a:r>
              <a:rPr lang="de-DE" sz="1900" dirty="0" err="1"/>
              <a:t>commemorating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</a:t>
            </a:r>
            <a:r>
              <a:rPr lang="de-DE" sz="1900" dirty="0" err="1"/>
              <a:t>Armistice</a:t>
            </a:r>
            <a:r>
              <a:rPr lang="de-DE" sz="1900" dirty="0"/>
              <a:t> 100 	</a:t>
            </a:r>
            <a:r>
              <a:rPr lang="de-DE" sz="1900" dirty="0" err="1"/>
              <a:t>years</a:t>
            </a:r>
            <a:r>
              <a:rPr lang="de-DE" sz="1900" dirty="0"/>
              <a:t> </a:t>
            </a:r>
            <a:r>
              <a:rPr lang="de-DE" sz="1900" dirty="0" err="1"/>
              <a:t>ago</a:t>
            </a:r>
            <a:r>
              <a:rPr lang="de-DE" sz="1900" dirty="0"/>
              <a:t>.</a:t>
            </a:r>
          </a:p>
        </p:txBody>
      </p:sp>
      <p:pic>
        <p:nvPicPr>
          <p:cNvPr id="4" name="Grafik 3" descr="Informationen Silhouette">
            <a:extLst>
              <a:ext uri="{FF2B5EF4-FFF2-40B4-BE49-F238E27FC236}">
                <a16:creationId xmlns:a16="http://schemas.microsoft.com/office/drawing/2014/main" id="{F0504B0F-BB0B-8344-A6C3-C559B90A5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4061" y="4320457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5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7"/>
            <a:ext cx="10515600" cy="468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2. Basics: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de-DE" sz="1800" dirty="0"/>
              <a:t>a)</a:t>
            </a:r>
            <a:r>
              <a:rPr lang="de-DE" dirty="0"/>
              <a:t> </a:t>
            </a:r>
            <a:r>
              <a:rPr lang="de-DE" sz="1800" dirty="0" err="1"/>
              <a:t>Macron</a:t>
            </a:r>
            <a:r>
              <a:rPr lang="de-DE" sz="1800" dirty="0"/>
              <a:t> </a:t>
            </a:r>
            <a:r>
              <a:rPr lang="de-DE" sz="1800" dirty="0" err="1"/>
              <a:t>repeatedly</a:t>
            </a:r>
            <a:r>
              <a:rPr lang="de-DE" sz="1800" dirty="0"/>
              <a:t> </a:t>
            </a:r>
            <a:r>
              <a:rPr lang="de-DE" sz="1800" dirty="0" err="1"/>
              <a:t>emphasizes</a:t>
            </a:r>
            <a:r>
              <a:rPr lang="de-DE" sz="1800" dirty="0"/>
              <a:t> in </a:t>
            </a:r>
            <a:r>
              <a:rPr lang="de-DE" sz="1800" dirty="0" err="1"/>
              <a:t>his</a:t>
            </a:r>
            <a:r>
              <a:rPr lang="de-DE" sz="1800" dirty="0"/>
              <a:t> </a:t>
            </a:r>
            <a:r>
              <a:rPr lang="de-DE" sz="1800" dirty="0" err="1"/>
              <a:t>speech</a:t>
            </a:r>
            <a:r>
              <a:rPr lang="de-DE" sz="1800" dirty="0"/>
              <a:t>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it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important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remember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not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forget</a:t>
            </a:r>
            <a:r>
              <a:rPr lang="de-DE" sz="1800" dirty="0"/>
              <a:t>. 	</a:t>
            </a:r>
            <a:r>
              <a:rPr lang="de-DE" sz="1800" dirty="0" err="1"/>
              <a:t>Why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this</a:t>
            </a:r>
            <a:r>
              <a:rPr lang="de-DE" sz="1800" dirty="0"/>
              <a:t> so </a:t>
            </a:r>
            <a:r>
              <a:rPr lang="de-DE" sz="1800" dirty="0" err="1"/>
              <a:t>important</a:t>
            </a:r>
            <a:r>
              <a:rPr lang="de-DE" sz="1800" dirty="0"/>
              <a:t>? First </a:t>
            </a:r>
            <a:r>
              <a:rPr lang="de-DE" sz="1800" dirty="0" err="1"/>
              <a:t>take</a:t>
            </a:r>
            <a:r>
              <a:rPr lang="de-DE" sz="1800" dirty="0"/>
              <a:t> </a:t>
            </a:r>
            <a:r>
              <a:rPr lang="de-DE" sz="1800" dirty="0" err="1"/>
              <a:t>notes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then</a:t>
            </a:r>
            <a:r>
              <a:rPr lang="de-DE" sz="1800" dirty="0"/>
              <a:t> </a:t>
            </a:r>
            <a:r>
              <a:rPr lang="de-DE" sz="1800" dirty="0" err="1"/>
              <a:t>share</a:t>
            </a:r>
            <a:r>
              <a:rPr lang="de-DE" sz="1800" dirty="0"/>
              <a:t> </a:t>
            </a:r>
            <a:r>
              <a:rPr lang="de-DE" sz="1800" dirty="0" err="1"/>
              <a:t>them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group</a:t>
            </a:r>
            <a:r>
              <a:rPr lang="de-DE" sz="1800" dirty="0"/>
              <a:t>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/>
              <a:t>	b) </a:t>
            </a:r>
            <a:r>
              <a:rPr lang="de-DE" sz="1800" dirty="0" err="1"/>
              <a:t>Imagine</a:t>
            </a:r>
            <a:r>
              <a:rPr lang="de-DE" sz="1800" dirty="0"/>
              <a:t>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were</a:t>
            </a:r>
            <a:r>
              <a:rPr lang="de-DE" sz="1800" dirty="0"/>
              <a:t> a </a:t>
            </a:r>
            <a:r>
              <a:rPr lang="de-DE" sz="1800" dirty="0" err="1"/>
              <a:t>secret</a:t>
            </a:r>
            <a:r>
              <a:rPr lang="de-DE" sz="1800" dirty="0"/>
              <a:t> </a:t>
            </a:r>
            <a:r>
              <a:rPr lang="de-DE" sz="1800" dirty="0" err="1"/>
              <a:t>spectator</a:t>
            </a:r>
            <a:r>
              <a:rPr lang="de-DE" sz="1800" dirty="0"/>
              <a:t> at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memorial</a:t>
            </a:r>
            <a:r>
              <a:rPr lang="de-DE" sz="1800" dirty="0"/>
              <a:t> </a:t>
            </a:r>
            <a:r>
              <a:rPr lang="de-DE" sz="1800" dirty="0" err="1"/>
              <a:t>service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Macron's</a:t>
            </a:r>
            <a:r>
              <a:rPr lang="de-DE" sz="1800" dirty="0"/>
              <a:t> </a:t>
            </a:r>
            <a:r>
              <a:rPr lang="de-DE" sz="1800" dirty="0" err="1"/>
              <a:t>speech</a:t>
            </a:r>
            <a:r>
              <a:rPr lang="de-DE" sz="1800" dirty="0"/>
              <a:t>. Write a 	</a:t>
            </a:r>
            <a:r>
              <a:rPr lang="de-DE" sz="1800" dirty="0" err="1"/>
              <a:t>diary</a:t>
            </a:r>
            <a:r>
              <a:rPr lang="de-DE" sz="1800" dirty="0"/>
              <a:t> </a:t>
            </a:r>
            <a:r>
              <a:rPr lang="de-DE" sz="1800" dirty="0" err="1"/>
              <a:t>entry</a:t>
            </a:r>
            <a:r>
              <a:rPr lang="de-DE" sz="1800" dirty="0"/>
              <a:t> </a:t>
            </a:r>
            <a:r>
              <a:rPr lang="de-DE" sz="1800" dirty="0" err="1"/>
              <a:t>about</a:t>
            </a:r>
            <a:r>
              <a:rPr lang="de-DE" sz="1800" dirty="0"/>
              <a:t> </a:t>
            </a:r>
            <a:r>
              <a:rPr lang="de-DE" sz="1800" dirty="0" err="1"/>
              <a:t>this</a:t>
            </a:r>
            <a:r>
              <a:rPr lang="de-DE" sz="1800" dirty="0"/>
              <a:t>.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can</a:t>
            </a:r>
            <a:r>
              <a:rPr lang="de-DE" sz="1800" dirty="0"/>
              <a:t> bring in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reflections</a:t>
            </a:r>
            <a:r>
              <a:rPr lang="de-DE" sz="1800" dirty="0"/>
              <a:t> </a:t>
            </a:r>
            <a:r>
              <a:rPr lang="de-DE" sz="1800" dirty="0" err="1"/>
              <a:t>from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previous</a:t>
            </a:r>
            <a:r>
              <a:rPr lang="de-DE" sz="1800" dirty="0"/>
              <a:t> </a:t>
            </a:r>
            <a:r>
              <a:rPr lang="de-DE" sz="1800" dirty="0" err="1"/>
              <a:t>tasks</a:t>
            </a:r>
            <a:r>
              <a:rPr lang="de-DE" sz="1800" dirty="0"/>
              <a:t>. </a:t>
            </a:r>
            <a:r>
              <a:rPr lang="de-DE" sz="1800" dirty="0" err="1"/>
              <a:t>Present</a:t>
            </a:r>
            <a:r>
              <a:rPr lang="de-DE" sz="1800" dirty="0"/>
              <a:t> </a:t>
            </a:r>
            <a:r>
              <a:rPr lang="de-DE" sz="1800" dirty="0" err="1"/>
              <a:t>this</a:t>
            </a:r>
            <a:r>
              <a:rPr lang="de-DE" sz="1800" dirty="0"/>
              <a:t> </a:t>
            </a:r>
            <a:r>
              <a:rPr lang="de-DE" sz="1800" dirty="0" err="1"/>
              <a:t>diary</a:t>
            </a:r>
            <a:r>
              <a:rPr lang="de-DE" sz="1800" dirty="0"/>
              <a:t> 	</a:t>
            </a:r>
            <a:r>
              <a:rPr lang="de-DE" sz="1800" dirty="0" err="1"/>
              <a:t>entry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group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give</a:t>
            </a:r>
            <a:r>
              <a:rPr lang="de-DE" sz="1800" dirty="0"/>
              <a:t> </a:t>
            </a:r>
            <a:r>
              <a:rPr lang="de-DE" sz="1800" dirty="0" err="1"/>
              <a:t>each</a:t>
            </a:r>
            <a:r>
              <a:rPr lang="de-DE" sz="1800" dirty="0"/>
              <a:t> </a:t>
            </a:r>
            <a:r>
              <a:rPr lang="de-DE" sz="1800" dirty="0" err="1"/>
              <a:t>other</a:t>
            </a:r>
            <a:r>
              <a:rPr lang="de-DE" sz="1800" dirty="0"/>
              <a:t> </a:t>
            </a:r>
            <a:r>
              <a:rPr lang="de-DE" sz="1800" dirty="0" err="1"/>
              <a:t>feedback</a:t>
            </a:r>
            <a:r>
              <a:rPr lang="de-DE" sz="1800" dirty="0"/>
              <a:t>.</a:t>
            </a:r>
          </a:p>
        </p:txBody>
      </p:sp>
      <p:pic>
        <p:nvPicPr>
          <p:cNvPr id="10" name="Grafik 9" descr="Benutzer Silhouette">
            <a:extLst>
              <a:ext uri="{FF2B5EF4-FFF2-40B4-BE49-F238E27FC236}">
                <a16:creationId xmlns:a16="http://schemas.microsoft.com/office/drawing/2014/main" id="{33442542-EB3B-384F-93EF-DAD1E07F42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3098" y="2155310"/>
            <a:ext cx="573505" cy="573505"/>
          </a:xfrm>
          <a:prstGeom prst="rect">
            <a:avLst/>
          </a:prstGeom>
        </p:spPr>
      </p:pic>
      <p:pic>
        <p:nvPicPr>
          <p:cNvPr id="11" name="Grafik 10" descr="Skizze mit einfarbiger Füllung">
            <a:extLst>
              <a:ext uri="{FF2B5EF4-FFF2-40B4-BE49-F238E27FC236}">
                <a16:creationId xmlns:a16="http://schemas.microsoft.com/office/drawing/2014/main" id="{62A4A157-3E83-E641-AF6F-8194081986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191516" y="3117190"/>
            <a:ext cx="436667" cy="43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20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B09BFE-2A0A-5040-A1B0-81AFC3027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258"/>
            <a:ext cx="10515600" cy="39734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3. Elaboration: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/>
              <a:t>First </a:t>
            </a:r>
            <a:r>
              <a:rPr lang="de-DE" sz="1800" dirty="0" err="1"/>
              <a:t>look</a:t>
            </a:r>
            <a:r>
              <a:rPr lang="de-DE" sz="1800" dirty="0"/>
              <a:t> at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following</a:t>
            </a:r>
            <a:r>
              <a:rPr lang="de-DE" sz="1800" dirty="0"/>
              <a:t> </a:t>
            </a:r>
            <a:r>
              <a:rPr lang="de-DE" sz="1800" dirty="0" err="1"/>
              <a:t>cartoon</a:t>
            </a:r>
            <a:r>
              <a:rPr lang="de-DE" sz="1800" dirty="0"/>
              <a:t> (M1) </a:t>
            </a:r>
            <a:r>
              <a:rPr lang="de-DE" sz="1800" dirty="0" err="1"/>
              <a:t>from</a:t>
            </a:r>
            <a:r>
              <a:rPr lang="de-DE" sz="1800" dirty="0"/>
              <a:t> France, </a:t>
            </a:r>
            <a:r>
              <a:rPr lang="de-DE" sz="1800" dirty="0" err="1"/>
              <a:t>published</a:t>
            </a:r>
            <a:r>
              <a:rPr lang="de-DE" sz="1800" dirty="0"/>
              <a:t> on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decision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Treaty </a:t>
            </a:r>
            <a:r>
              <a:rPr lang="de-DE" sz="1800" dirty="0" err="1"/>
              <a:t>of</a:t>
            </a:r>
            <a:r>
              <a:rPr lang="de-DE" sz="1800" dirty="0"/>
              <a:t> Versailles.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/>
              <a:t>	a) </a:t>
            </a:r>
            <a:r>
              <a:rPr lang="de-DE" sz="1800" dirty="0" err="1"/>
              <a:t>Describe</a:t>
            </a:r>
            <a:r>
              <a:rPr lang="de-DE" sz="1800" dirty="0"/>
              <a:t> </a:t>
            </a:r>
            <a:r>
              <a:rPr lang="de-DE" sz="1800" dirty="0" err="1"/>
              <a:t>what</a:t>
            </a:r>
            <a:r>
              <a:rPr lang="de-DE" sz="1800" dirty="0"/>
              <a:t>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see</a:t>
            </a:r>
            <a:r>
              <a:rPr lang="de-DE" sz="1800" dirty="0"/>
              <a:t> in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cartoon</a:t>
            </a:r>
            <a:r>
              <a:rPr lang="de-DE" sz="1800" dirty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/>
              <a:t>	b) Also </a:t>
            </a:r>
            <a:r>
              <a:rPr lang="de-DE" sz="1800" dirty="0" err="1"/>
              <a:t>interprets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content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cartoon</a:t>
            </a:r>
            <a:r>
              <a:rPr lang="de-DE" sz="1800" dirty="0"/>
              <a:t>.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8964D01-CF25-45DE-8662-D4A377FE1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15040A9-531F-4705-AF67-6897EFD1883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Grafik 6" descr="Skizze mit einfarbiger Füllung">
            <a:extLst>
              <a:ext uri="{FF2B5EF4-FFF2-40B4-BE49-F238E27FC236}">
                <a16:creationId xmlns:a16="http://schemas.microsoft.com/office/drawing/2014/main" id="{1DEA7256-0202-D24A-967F-314D4BFA8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274061" y="2768214"/>
            <a:ext cx="436667" cy="43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5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FE1E581-937C-B64B-B66A-CF5703596B3B}"/>
              </a:ext>
            </a:extLst>
          </p:cNvPr>
          <p:cNvSpPr txBox="1"/>
          <p:nvPr/>
        </p:nvSpPr>
        <p:spPr>
          <a:xfrm>
            <a:off x="2024821" y="1326149"/>
            <a:ext cx="697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>
                <a:latin typeface="+mj-lt"/>
                <a:cs typeface="Times New Roman" panose="02020603050405020304" pitchFamily="18" charset="0"/>
              </a:rPr>
              <a:t>M1</a:t>
            </a:r>
            <a:endParaRPr lang="de-DE" b="1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BA991B-2490-4850-922B-FBC80F844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9B38C40E-4CD7-4987-90D3-51CF08C93B35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16FB44A4-CD91-CB43-8BDD-BEE5A394F0B5}"/>
              </a:ext>
            </a:extLst>
          </p:cNvPr>
          <p:cNvSpPr/>
          <p:nvPr/>
        </p:nvSpPr>
        <p:spPr>
          <a:xfrm>
            <a:off x="518750" y="2012505"/>
            <a:ext cx="3012142" cy="2303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de-DE" dirty="0">
                <a:ea typeface="Times New Roman" panose="02020603050405020304" pitchFamily="18" charset="0"/>
              </a:rPr>
              <a:t>The Treaty </a:t>
            </a:r>
            <a:r>
              <a:rPr lang="de-DE" dirty="0" err="1">
                <a:ea typeface="Times New Roman" panose="02020603050405020304" pitchFamily="18" charset="0"/>
              </a:rPr>
              <a:t>of</a:t>
            </a:r>
            <a:r>
              <a:rPr lang="de-DE" dirty="0">
                <a:ea typeface="Times New Roman" panose="02020603050405020304" pitchFamily="18" charset="0"/>
              </a:rPr>
              <a:t> Versailles: French </a:t>
            </a:r>
            <a:r>
              <a:rPr lang="de-DE" dirty="0" err="1">
                <a:ea typeface="Times New Roman" panose="02020603050405020304" pitchFamily="18" charset="0"/>
              </a:rPr>
              <a:t>cartoon</a:t>
            </a:r>
            <a:r>
              <a:rPr lang="de-DE" dirty="0">
                <a:ea typeface="Times New Roman" panose="02020603050405020304" pitchFamily="18" charset="0"/>
              </a:rPr>
              <a:t>.</a:t>
            </a:r>
          </a:p>
          <a:p>
            <a:pPr algn="ctr">
              <a:lnSpc>
                <a:spcPct val="115000"/>
              </a:lnSpc>
            </a:pPr>
            <a:r>
              <a:rPr lang="de-DE" dirty="0">
                <a:ea typeface="Times New Roman" panose="02020603050405020304" pitchFamily="18" charset="0"/>
              </a:rPr>
              <a:t>"The </a:t>
            </a:r>
            <a:r>
              <a:rPr lang="de-DE" dirty="0" err="1">
                <a:ea typeface="Times New Roman" panose="02020603050405020304" pitchFamily="18" charset="0"/>
              </a:rPr>
              <a:t>comedy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of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misery</a:t>
            </a:r>
            <a:r>
              <a:rPr lang="de-DE" dirty="0">
                <a:ea typeface="Times New Roman" panose="02020603050405020304" pitchFamily="18" charset="0"/>
              </a:rPr>
              <a:t>. </a:t>
            </a:r>
            <a:r>
              <a:rPr lang="de-DE" dirty="0" err="1">
                <a:ea typeface="Times New Roman" panose="02020603050405020304" pitchFamily="18" charset="0"/>
              </a:rPr>
              <a:t>Be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careful</a:t>
            </a:r>
            <a:r>
              <a:rPr lang="de-DE" dirty="0">
                <a:ea typeface="Times New Roman" panose="02020603050405020304" pitchFamily="18" charset="0"/>
              </a:rPr>
              <a:t>, Marianne, </a:t>
            </a:r>
            <a:r>
              <a:rPr lang="de-DE" dirty="0" err="1">
                <a:ea typeface="Times New Roman" panose="02020603050405020304" pitchFamily="18" charset="0"/>
              </a:rPr>
              <a:t>be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careful</a:t>
            </a:r>
            <a:r>
              <a:rPr lang="de-DE" dirty="0">
                <a:ea typeface="Times New Roman" panose="02020603050405020304" pitchFamily="18" charset="0"/>
              </a:rPr>
              <a:t>, </a:t>
            </a:r>
            <a:r>
              <a:rPr lang="de-DE" dirty="0" err="1">
                <a:ea typeface="Times New Roman" panose="02020603050405020304" pitchFamily="18" charset="0"/>
              </a:rPr>
              <a:t>day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and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night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she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is</a:t>
            </a:r>
            <a:r>
              <a:rPr lang="de-DE" dirty="0">
                <a:ea typeface="Times New Roman" panose="02020603050405020304" pitchFamily="18" charset="0"/>
              </a:rPr>
              <a:t> </a:t>
            </a:r>
            <a:r>
              <a:rPr lang="de-DE" dirty="0" err="1">
                <a:ea typeface="Times New Roman" panose="02020603050405020304" pitchFamily="18" charset="0"/>
              </a:rPr>
              <a:t>preparing</a:t>
            </a:r>
            <a:r>
              <a:rPr lang="de-DE" dirty="0">
                <a:ea typeface="Times New Roman" panose="02020603050405020304" pitchFamily="18" charset="0"/>
              </a:rPr>
              <a:t>.",</a:t>
            </a:r>
          </a:p>
          <a:p>
            <a:pPr algn="ctr">
              <a:lnSpc>
                <a:spcPct val="115000"/>
              </a:lnSpc>
            </a:pPr>
            <a:r>
              <a:rPr lang="de-DE" dirty="0">
                <a:ea typeface="Times New Roman" panose="02020603050405020304" pitchFamily="18" charset="0"/>
              </a:rPr>
              <a:t>"Le </a:t>
            </a:r>
            <a:r>
              <a:rPr lang="de-DE" dirty="0" err="1">
                <a:ea typeface="Times New Roman" panose="02020603050405020304" pitchFamily="18" charset="0"/>
              </a:rPr>
              <a:t>Ruy</a:t>
            </a:r>
            <a:r>
              <a:rPr lang="de-DE" dirty="0">
                <a:ea typeface="Times New Roman" panose="02020603050405020304" pitchFamily="18" charset="0"/>
              </a:rPr>
              <a:t> Blas," May 15, 1921.</a:t>
            </a:r>
          </a:p>
        </p:txBody>
      </p:sp>
      <p:pic>
        <p:nvPicPr>
          <p:cNvPr id="8" name="Grafik 7" descr="Ein Bild, das Text, Buch enthält.&#10;&#10;Automatisch generierte Beschreibung">
            <a:extLst>
              <a:ext uri="{FF2B5EF4-FFF2-40B4-BE49-F238E27FC236}">
                <a16:creationId xmlns:a16="http://schemas.microsoft.com/office/drawing/2014/main" id="{0D36DE63-B788-9446-917E-F383A98EC76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670" y="519747"/>
            <a:ext cx="4772660" cy="581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5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B09BFE-2A0A-5040-A1B0-81AFC3027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258"/>
            <a:ext cx="10515600" cy="39734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3. Elaboration: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de-DE" sz="1800" b="1" dirty="0">
                <a:latin typeface="+mj-lt"/>
                <a:cs typeface="Times New Roman" panose="02020603050405020304" pitchFamily="18" charset="0"/>
              </a:rPr>
              <a:t>c</a:t>
            </a:r>
            <a:r>
              <a:rPr lang="de-DE" sz="1800" dirty="0"/>
              <a:t>) </a:t>
            </a:r>
            <a:r>
              <a:rPr lang="de-DE" sz="1800" dirty="0" err="1"/>
              <a:t>Now</a:t>
            </a:r>
            <a:r>
              <a:rPr lang="de-DE" sz="1800" dirty="0"/>
              <a:t> </a:t>
            </a:r>
            <a:r>
              <a:rPr lang="de-DE" sz="1800" dirty="0" err="1"/>
              <a:t>look</a:t>
            </a:r>
            <a:r>
              <a:rPr lang="de-DE" sz="1800" dirty="0"/>
              <a:t> at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current</a:t>
            </a:r>
            <a:r>
              <a:rPr lang="de-DE" sz="1800" dirty="0"/>
              <a:t> </a:t>
            </a:r>
            <a:r>
              <a:rPr lang="de-DE" sz="1800" dirty="0" err="1"/>
              <a:t>pictures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Macron</a:t>
            </a:r>
            <a:r>
              <a:rPr lang="de-DE" sz="1800" dirty="0"/>
              <a:t> </a:t>
            </a:r>
            <a:r>
              <a:rPr lang="de-DE" sz="1800" dirty="0" err="1"/>
              <a:t>together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Merkel </a:t>
            </a:r>
            <a:r>
              <a:rPr lang="de-DE" sz="1800" dirty="0" err="1"/>
              <a:t>and</a:t>
            </a:r>
            <a:r>
              <a:rPr lang="de-DE" sz="1800" dirty="0"/>
              <a:t> Steinmeier (M2). </a:t>
            </a:r>
            <a:r>
              <a:rPr lang="de-DE" sz="1800" dirty="0" err="1"/>
              <a:t>How</a:t>
            </a:r>
            <a:r>
              <a:rPr lang="de-DE" sz="1800" dirty="0"/>
              <a:t> do 	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feel</a:t>
            </a:r>
            <a:r>
              <a:rPr lang="de-DE" sz="1800" dirty="0"/>
              <a:t> </a:t>
            </a:r>
            <a:r>
              <a:rPr lang="de-DE" sz="1800" dirty="0" err="1"/>
              <a:t>about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relationship</a:t>
            </a:r>
            <a:r>
              <a:rPr lang="de-DE" sz="1800" dirty="0"/>
              <a:t> </a:t>
            </a:r>
            <a:r>
              <a:rPr lang="de-DE" sz="1800" dirty="0" err="1"/>
              <a:t>between</a:t>
            </a:r>
            <a:r>
              <a:rPr lang="de-DE" sz="1800" dirty="0"/>
              <a:t> </a:t>
            </a:r>
            <a:r>
              <a:rPr lang="de-DE" sz="1800" dirty="0" err="1"/>
              <a:t>them</a:t>
            </a:r>
            <a:r>
              <a:rPr lang="de-DE" sz="1800" dirty="0"/>
              <a:t>? </a:t>
            </a:r>
            <a:r>
              <a:rPr lang="de-DE" sz="1800" dirty="0" err="1"/>
              <a:t>Discuss</a:t>
            </a:r>
            <a:r>
              <a:rPr lang="de-DE" sz="1800" dirty="0"/>
              <a:t> </a:t>
            </a:r>
            <a:r>
              <a:rPr lang="de-DE" sz="1800" dirty="0" err="1"/>
              <a:t>this</a:t>
            </a:r>
            <a:r>
              <a:rPr lang="de-DE" sz="1800" dirty="0"/>
              <a:t> in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group</a:t>
            </a:r>
            <a:r>
              <a:rPr lang="de-DE" sz="1800" dirty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/>
              <a:t>	d) Write a </a:t>
            </a:r>
            <a:r>
              <a:rPr lang="de-DE" sz="1800" dirty="0" err="1"/>
              <a:t>diary</a:t>
            </a:r>
            <a:r>
              <a:rPr lang="de-DE" sz="1800" dirty="0"/>
              <a:t> </a:t>
            </a:r>
            <a:r>
              <a:rPr lang="de-DE" sz="1800" dirty="0" err="1"/>
              <a:t>entry</a:t>
            </a:r>
            <a:r>
              <a:rPr lang="de-DE" sz="1800" dirty="0"/>
              <a:t> </a:t>
            </a:r>
            <a:r>
              <a:rPr lang="de-DE" sz="1800" dirty="0" err="1"/>
              <a:t>by</a:t>
            </a:r>
            <a:r>
              <a:rPr lang="de-DE" sz="1800" dirty="0"/>
              <a:t> </a:t>
            </a:r>
            <a:r>
              <a:rPr lang="de-DE" sz="1800" dirty="0" err="1"/>
              <a:t>Macron</a:t>
            </a:r>
            <a:r>
              <a:rPr lang="de-DE" sz="1800" dirty="0"/>
              <a:t> in </a:t>
            </a:r>
            <a:r>
              <a:rPr lang="de-DE" sz="1800" dirty="0" err="1"/>
              <a:t>which</a:t>
            </a:r>
            <a:r>
              <a:rPr lang="de-DE" sz="1800" dirty="0"/>
              <a:t>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reflect</a:t>
            </a:r>
            <a:r>
              <a:rPr lang="de-DE" sz="1800" dirty="0"/>
              <a:t> on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importance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French-German 	</a:t>
            </a:r>
            <a:r>
              <a:rPr lang="de-DE" sz="1800" dirty="0" err="1"/>
              <a:t>friendship</a:t>
            </a:r>
            <a:r>
              <a:rPr lang="de-DE" sz="1800" dirty="0"/>
              <a:t>. </a:t>
            </a:r>
            <a:r>
              <a:rPr lang="de-DE" sz="1800" dirty="0" err="1"/>
              <a:t>Present</a:t>
            </a:r>
            <a:r>
              <a:rPr lang="de-DE" sz="1800" dirty="0"/>
              <a:t> </a:t>
            </a:r>
            <a:r>
              <a:rPr lang="de-DE" sz="1800" dirty="0" err="1"/>
              <a:t>this</a:t>
            </a:r>
            <a:r>
              <a:rPr lang="de-DE" sz="1800" dirty="0"/>
              <a:t> </a:t>
            </a:r>
            <a:r>
              <a:rPr lang="de-DE" sz="1800" dirty="0" err="1"/>
              <a:t>diary</a:t>
            </a:r>
            <a:r>
              <a:rPr lang="de-DE" sz="1800" dirty="0"/>
              <a:t> </a:t>
            </a:r>
            <a:r>
              <a:rPr lang="de-DE" sz="1800" dirty="0" err="1"/>
              <a:t>entry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group</a:t>
            </a:r>
            <a:r>
              <a:rPr lang="de-DE" sz="1800" dirty="0"/>
              <a:t>. </a:t>
            </a:r>
            <a:endParaRPr lang="de-DE" sz="19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8964D01-CF25-45DE-8662-D4A377FE1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15040A9-531F-4705-AF67-6897EFD1883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Grafik 6" descr="Skizze mit einfarbiger Füllung">
            <a:extLst>
              <a:ext uri="{FF2B5EF4-FFF2-40B4-BE49-F238E27FC236}">
                <a16:creationId xmlns:a16="http://schemas.microsoft.com/office/drawing/2014/main" id="{890DDB43-0651-434B-ADC6-08A3D7DB9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191516" y="2934713"/>
            <a:ext cx="436667" cy="436667"/>
          </a:xfrm>
          <a:prstGeom prst="rect">
            <a:avLst/>
          </a:prstGeom>
        </p:spPr>
      </p:pic>
      <p:pic>
        <p:nvPicPr>
          <p:cNvPr id="8" name="Grafik 7" descr="Benutzer Silhouette">
            <a:extLst>
              <a:ext uri="{FF2B5EF4-FFF2-40B4-BE49-F238E27FC236}">
                <a16:creationId xmlns:a16="http://schemas.microsoft.com/office/drawing/2014/main" id="{9C841671-B8BC-6347-A22A-D34F262A6F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3098" y="2155310"/>
            <a:ext cx="573505" cy="57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9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FE1E581-937C-B64B-B66A-CF5703596B3B}"/>
              </a:ext>
            </a:extLst>
          </p:cNvPr>
          <p:cNvSpPr txBox="1"/>
          <p:nvPr/>
        </p:nvSpPr>
        <p:spPr>
          <a:xfrm>
            <a:off x="2024821" y="1326149"/>
            <a:ext cx="697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  <a:cs typeface="Times New Roman" panose="02020603050405020304" pitchFamily="18" charset="0"/>
              </a:rPr>
              <a:t>M2</a:t>
            </a:r>
            <a:endParaRPr lang="de-DE" b="1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BA991B-2490-4850-922B-FBC80F844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9B38C40E-4CD7-4987-90D3-51CF08C93B35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 descr="Kanzlerin Merkel und Frankreichs Präsident Macron gedenken auf der Lichtung von Rethondes in Compiègnes des Waffenstillstands vom 11. November 1918 zum Ende des Ersten Weltkriegs.">
            <a:extLst>
              <a:ext uri="{FF2B5EF4-FFF2-40B4-BE49-F238E27FC236}">
                <a16:creationId xmlns:a16="http://schemas.microsoft.com/office/drawing/2014/main" id="{C0BF268F-BA89-C442-95EA-3E5B14AF809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97" y="1931290"/>
            <a:ext cx="5017770" cy="2820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Museum zum Ersten Weltkrieg eingeweiht | Panorama | Bote der Urschweiz">
            <a:extLst>
              <a:ext uri="{FF2B5EF4-FFF2-40B4-BE49-F238E27FC236}">
                <a16:creationId xmlns:a16="http://schemas.microsoft.com/office/drawing/2014/main" id="{CFF11CC3-653C-3049-88D0-BCABB6DAD11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703" y="2100262"/>
            <a:ext cx="3543300" cy="2657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2994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Macintosh PowerPoint</Application>
  <PresentationFormat>Breitbild</PresentationFormat>
  <Paragraphs>24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Erinnern an den ersten Weltkrieg – Lernreihe Teil 1 </dc:title>
  <dc:creator>Isabel Bohlmann</dc:creator>
  <cp:lastModifiedBy>Isabel Bohlmann</cp:lastModifiedBy>
  <cp:revision>8</cp:revision>
  <dcterms:created xsi:type="dcterms:W3CDTF">2021-11-05T12:51:22Z</dcterms:created>
  <dcterms:modified xsi:type="dcterms:W3CDTF">2021-11-28T20:57:48Z</dcterms:modified>
</cp:coreProperties>
</file>