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71" r:id="rId3"/>
    <p:sldId id="268" r:id="rId4"/>
    <p:sldId id="264" r:id="rId5"/>
    <p:sldId id="266" r:id="rId6"/>
    <p:sldId id="272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2"/>
    <p:restoredTop sz="94650"/>
  </p:normalViewPr>
  <p:slideViewPr>
    <p:cSldViewPr snapToGrid="0" snapToObjects="1">
      <p:cViewPr>
        <p:scale>
          <a:sx n="100" d="100"/>
          <a:sy n="100" d="100"/>
        </p:scale>
        <p:origin x="4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78479-E710-764D-9771-809E927E7643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52828-13BD-A84F-B0F0-D108AE6C0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5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95D24-D71E-4967-B72F-63F5657B537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84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F0951-064B-C941-9CDA-E1456A638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3E0C8E-6C96-0745-8F97-E312468CA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61CF78-E0C0-B543-9543-384EFBD2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D1700-CD08-344A-85A7-1BC2F3EB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E923D-C61B-714D-B020-25ED1035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5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2C158-31E2-564D-9D00-F43D3871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149BBC-AA92-2E47-9DDD-C424D2BD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E2127-821A-BE46-ADFB-7E6B716D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FAA3-B427-BC40-AEDA-A553E0CA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0C824E-51BE-AF4A-9CCA-2C4F5B20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19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83CAE0-BAB4-8740-B217-5979A367A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9A7FC2-674C-AD4F-A25C-4C9C7E993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A8A65-A06A-CC4A-9714-8DDB74CE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EA1623-ADB3-8D4D-845F-2EE77DAE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3CC828-5C95-1E4C-8C23-54529F2C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3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F6E7-AED8-484F-A9A4-26CBE1AE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16E268-5E22-0D42-B3C5-8F7B5BE9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25482-9416-1C4E-AEE5-F410C661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621E5D-ABB2-2142-A0AA-1F952B43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981F8-2FA3-B64C-9C2A-8B7E94AE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4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7AE53-3714-064F-A6E5-9E6016E6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A597FA-4052-8E4D-A534-1DE9BC3F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119578-4C72-7242-9AFC-6D44F764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E50EBB-3639-054B-88CB-D5D5A029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997639-F485-334A-9342-01DD9F14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87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60DED-C619-9945-B6A0-6FEBEE6B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93F39D-90B1-0F4F-81DF-A8BF443E2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6EC0B2-46CD-1249-BEA0-3A3CC8CE0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0926C2-8850-1B46-8A31-B86CC06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6046E9-5E51-C941-91E4-FB9F8F01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04594-060A-034A-9047-35C0F05B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60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160B7-9C53-2D42-B99B-A781795E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9D341B-189F-9B4D-A837-68DB637F7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7377F3-A2A8-5446-91D7-4C0576575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10F55E-6AFD-4440-8F54-1DA732C7B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2525AE-FA0C-9C40-B06D-228E4EBAE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B2923C-75D7-DC4E-BE0C-D89BEDB6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963E6B-E8AD-D645-AEE0-E32BAB15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C2741B-01ED-764B-822D-73117EA6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72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33075-1D9C-354D-8B3C-7821DEA45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07023A-B10A-B94F-86B5-1E94CBD1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B61D09-DD6E-8047-AB10-967CFB77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0B7F13-2325-A044-A751-EAD73A4B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9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89A777-3E19-3843-A7D5-67573E7C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48B3D8-7B3C-604E-BFF0-4F40C858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6DE137-71E2-C144-B6F8-FF76E5DB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4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B6D40-4A2B-C64C-85E7-FEEAAD97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613A7-ED0E-4B4D-94E8-3061CB07C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585203-6411-4440-9948-801BB24D2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314743-0EFE-9948-8D36-6E5955AC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6F770C-3CE2-CA42-8493-628E8C3A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8BCB1D-932F-7F4C-9505-F8C123EA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78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07FDD-F2CC-BD41-B97D-42120BEE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AA8AE8-8499-0545-BDA8-D298518C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5C8505-7817-D940-9AF2-A6DF4B2B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33705-E87A-0448-89AB-46BD3F4B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BF46EA-5174-404B-815F-0DFD3D79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267A2A-8FBE-9F44-A1D8-32F5D9DC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92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F35FCC1-1220-5F43-8085-48668953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BC679A-F65D-284D-AA66-36486063F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1F067-7082-E744-9885-336DBFBE5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AC84E-C14C-E540-A083-8C60F6161F7C}" type="datetimeFigureOut">
              <a:rPr lang="de-DE" smtClean="0"/>
              <a:t>08.01.22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73089-B5B4-C542-BA3A-DF17D0EA7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DF659-B31B-A845-920B-26F89DCF7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7AD0-EEDB-8043-AEC8-F0C3B55BA5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5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file:////var/folders/5s/hk940tss0jb2n7jlpylhqr040000gn/T/com.microsoft.Word/WebArchiveCopyPasteTempFiles/2Q==" TargetMode="Externa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blau, drinnen enthält.&#10;&#10;Automatisch generierte Beschreibung">
            <a:extLst>
              <a:ext uri="{FF2B5EF4-FFF2-40B4-BE49-F238E27FC236}">
                <a16:creationId xmlns:a16="http://schemas.microsoft.com/office/drawing/2014/main" id="{AA5E8650-4496-ED4A-9537-70D1D69BAC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397" r="-1" b="16615"/>
          <a:stretch/>
        </p:blipFill>
        <p:spPr>
          <a:xfrm>
            <a:off x="869201" y="1482776"/>
            <a:ext cx="9676996" cy="4094152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0294C41B-B40B-41FB-AB5D-A626FC8CEC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87" y="451305"/>
            <a:ext cx="1830924" cy="415609"/>
          </a:xfrm>
          <a:prstGeom prst="rect">
            <a:avLst/>
          </a:prstGeom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0E501FB6-7259-4DDF-93E4-F242559066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48" y="449977"/>
            <a:ext cx="1765791" cy="47355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B3AFF4-30B7-437E-9AB5-A600886018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6D2B506-C948-4757-87FA-2593D7E0266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zápatí 4">
            <a:extLst>
              <a:ext uri="{FF2B5EF4-FFF2-40B4-BE49-F238E27FC236}">
                <a16:creationId xmlns:a16="http://schemas.microsoft.com/office/drawing/2014/main" id="{7D648AD1-5DB9-42CE-A382-5CB935C82280}"/>
              </a:ext>
            </a:extLst>
          </p:cNvPr>
          <p:cNvSpPr>
            <a:spLocks noGrp="1"/>
          </p:cNvSpPr>
          <p:nvPr/>
        </p:nvSpPr>
        <p:spPr>
          <a:xfrm>
            <a:off x="605768" y="5634253"/>
            <a:ext cx="11859823" cy="111707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cs-CZ"/>
            </a:defPPr>
            <a:lvl1pPr marL="0" algn="l" defTabSz="905073" rtl="0" eaLnBrk="1" latinLnBrk="0" hangingPunct="1"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Project No. 2019-1-CZ01-KA203-061227,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Reflection of National and European Identity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in the New Millennium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(NAETINEM)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, 05.11.2021</a:t>
            </a:r>
          </a:p>
          <a:p>
            <a:pPr algn="ctr"/>
            <a:endParaRPr lang="cs-CZ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3D3278-43B7-4A43-B36E-260BACEC7029}"/>
              </a:ext>
            </a:extLst>
          </p:cNvPr>
          <p:cNvSpPr txBox="1"/>
          <p:nvPr/>
        </p:nvSpPr>
        <p:spPr>
          <a:xfrm>
            <a:off x="2683096" y="2868132"/>
            <a:ext cx="77051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Remembering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</a:t>
            </a:r>
            <a:r>
              <a:rPr lang="de-DE" sz="4000" b="1" dirty="0" err="1">
                <a:solidFill>
                  <a:schemeClr val="bg2">
                    <a:lumMod val="90000"/>
                  </a:schemeClr>
                </a:solidFill>
                <a:latin typeface="+mj-lt"/>
              </a:rPr>
              <a:t>the</a:t>
            </a:r>
            <a:r>
              <a:rPr lang="de-DE" sz="4000" b="1" dirty="0">
                <a:solidFill>
                  <a:schemeClr val="bg2">
                    <a:lumMod val="90000"/>
                  </a:schemeClr>
                </a:solidFill>
                <a:latin typeface="+mj-lt"/>
              </a:rPr>
              <a:t> First World War – Learning Series Part 5</a:t>
            </a:r>
          </a:p>
        </p:txBody>
      </p:sp>
    </p:spTree>
    <p:extLst>
      <p:ext uri="{BB962C8B-B14F-4D97-AF65-F5344CB8AC3E}">
        <p14:creationId xmlns:p14="http://schemas.microsoft.com/office/powerpoint/2010/main" val="14860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454966A0-ADB7-4D0B-8AE5-AACA88BFF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pic>
        <p:nvPicPr>
          <p:cNvPr id="10" name="Grafik 9" descr="Gedankenblase Silhouette">
            <a:extLst>
              <a:ext uri="{FF2B5EF4-FFF2-40B4-BE49-F238E27FC236}">
                <a16:creationId xmlns:a16="http://schemas.microsoft.com/office/drawing/2014/main" id="{6059B739-6C18-1A4C-BD0B-C73F4A346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7130" y="-2"/>
            <a:ext cx="5397155" cy="5397155"/>
          </a:xfrm>
          <a:prstGeom prst="rect">
            <a:avLst/>
          </a:prstGeom>
        </p:spPr>
      </p:pic>
      <p:pic>
        <p:nvPicPr>
          <p:cNvPr id="1027" name="Grafik 4" descr="logo!: Kritik an der Europäischen Union - ZDFtivi">
            <a:extLst>
              <a:ext uri="{FF2B5EF4-FFF2-40B4-BE49-F238E27FC236}">
                <a16:creationId xmlns:a16="http://schemas.microsoft.com/office/drawing/2014/main" id="{8B8B9685-CC4F-0545-8646-CD34043017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" r="40774" b="-2"/>
          <a:stretch>
            <a:fillRect/>
          </a:stretch>
        </p:blipFill>
        <p:spPr bwMode="auto">
          <a:xfrm>
            <a:off x="1318848" y="3820481"/>
            <a:ext cx="2587535" cy="258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5E264300-2C96-724F-BC70-C0823D8FEE6C}"/>
              </a:ext>
            </a:extLst>
          </p:cNvPr>
          <p:cNvSpPr txBox="1"/>
          <p:nvPr/>
        </p:nvSpPr>
        <p:spPr>
          <a:xfrm>
            <a:off x="4630368" y="1460847"/>
            <a:ext cx="2931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Imagine</a:t>
            </a:r>
            <a:r>
              <a:rPr lang="de-DE" sz="1600" dirty="0"/>
              <a:t> </a:t>
            </a:r>
            <a:r>
              <a:rPr lang="de-DE" sz="1600" dirty="0" err="1"/>
              <a:t>you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a </a:t>
            </a:r>
            <a:r>
              <a:rPr lang="de-DE" sz="1600" dirty="0" err="1"/>
              <a:t>politician</a:t>
            </a:r>
            <a:r>
              <a:rPr lang="de-DE" sz="1600" dirty="0"/>
              <a:t> at </a:t>
            </a:r>
            <a:r>
              <a:rPr lang="de-DE" sz="1600" dirty="0" err="1"/>
              <a:t>the</a:t>
            </a:r>
            <a:r>
              <a:rPr lang="de-DE" sz="1600" dirty="0"/>
              <a:t> European Union. </a:t>
            </a:r>
            <a:r>
              <a:rPr lang="de-DE" sz="1600" dirty="0" err="1"/>
              <a:t>Currently</a:t>
            </a:r>
            <a:r>
              <a:rPr lang="de-DE" sz="1600" dirty="0"/>
              <a:t>, </a:t>
            </a:r>
            <a:r>
              <a:rPr lang="de-DE" sz="1600" dirty="0" err="1"/>
              <a:t>the</a:t>
            </a:r>
            <a:r>
              <a:rPr lang="de-DE" sz="1600" dirty="0"/>
              <a:t> EU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discussing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commemoration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First World War.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ED45FF0-E658-C144-AC01-E64A43EF9F16}"/>
              </a:ext>
            </a:extLst>
          </p:cNvPr>
          <p:cNvSpPr txBox="1"/>
          <p:nvPr/>
        </p:nvSpPr>
        <p:spPr>
          <a:xfrm>
            <a:off x="8285619" y="4006053"/>
            <a:ext cx="3995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+mj-lt"/>
              </a:rPr>
              <a:t>1. </a:t>
            </a:r>
            <a:r>
              <a:rPr lang="de-DE" sz="4000" dirty="0" err="1">
                <a:latin typeface="+mj-lt"/>
              </a:rPr>
              <a:t>Introduction</a:t>
            </a:r>
            <a:endParaRPr lang="de-DE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20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1. </a:t>
            </a:r>
            <a:r>
              <a:rPr lang="de-DE" sz="2400" b="1" dirty="0" err="1">
                <a:latin typeface="+mj-lt"/>
                <a:cs typeface="Times New Roman" panose="02020603050405020304" pitchFamily="18" charset="0"/>
              </a:rPr>
              <a:t>Introduction</a:t>
            </a:r>
            <a:r>
              <a:rPr lang="de-DE" sz="2400" b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1800" dirty="0" err="1"/>
              <a:t>Choose</a:t>
            </a:r>
            <a:r>
              <a:rPr lang="de-DE" sz="1800" dirty="0"/>
              <a:t> </a:t>
            </a:r>
            <a:r>
              <a:rPr lang="de-DE" sz="1800" dirty="0" err="1"/>
              <a:t>one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three</a:t>
            </a:r>
            <a:r>
              <a:rPr lang="de-DE" sz="1800" dirty="0"/>
              <a:t> European countries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discussed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tell</a:t>
            </a:r>
            <a:r>
              <a:rPr lang="de-DE" sz="1800" dirty="0"/>
              <a:t> </a:t>
            </a:r>
            <a:r>
              <a:rPr lang="de-DE" sz="1800" dirty="0" err="1"/>
              <a:t>how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memory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First 	World War </a:t>
            </a:r>
            <a:r>
              <a:rPr lang="de-DE" sz="1800" dirty="0" err="1"/>
              <a:t>is</a:t>
            </a:r>
            <a:r>
              <a:rPr lang="de-DE" sz="1800" dirty="0"/>
              <a:t> dealt </a:t>
            </a:r>
            <a:r>
              <a:rPr lang="de-DE" sz="1800" dirty="0" err="1"/>
              <a:t>with</a:t>
            </a:r>
            <a:r>
              <a:rPr lang="de-DE" sz="1800" dirty="0"/>
              <a:t> in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country</a:t>
            </a:r>
            <a:r>
              <a:rPr lang="de-DE" sz="1800" dirty="0"/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/>
              <a:t>	First </a:t>
            </a:r>
            <a:r>
              <a:rPr lang="de-DE" sz="1800" dirty="0" err="1"/>
              <a:t>make</a:t>
            </a:r>
            <a:r>
              <a:rPr lang="de-DE" sz="1800" dirty="0"/>
              <a:t> </a:t>
            </a:r>
            <a:r>
              <a:rPr lang="de-DE" sz="1800" dirty="0" err="1"/>
              <a:t>notes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then</a:t>
            </a:r>
            <a:r>
              <a:rPr lang="de-DE" sz="1800" dirty="0"/>
              <a:t> </a:t>
            </a:r>
            <a:r>
              <a:rPr lang="de-DE" sz="1800" dirty="0" err="1"/>
              <a:t>exchange</a:t>
            </a:r>
            <a:r>
              <a:rPr lang="de-DE" sz="1800" dirty="0"/>
              <a:t> </a:t>
            </a:r>
            <a:r>
              <a:rPr lang="de-DE" sz="1800" dirty="0" err="1"/>
              <a:t>them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a </a:t>
            </a:r>
            <a:r>
              <a:rPr lang="de-DE" sz="1800" dirty="0" err="1"/>
              <a:t>partner</a:t>
            </a:r>
            <a:r>
              <a:rPr lang="de-DE" sz="1800" dirty="0"/>
              <a:t> </a:t>
            </a:r>
            <a:r>
              <a:rPr lang="de-DE" sz="1800" dirty="0" err="1"/>
              <a:t>from</a:t>
            </a:r>
            <a:r>
              <a:rPr lang="de-DE" sz="1800" dirty="0"/>
              <a:t> </a:t>
            </a:r>
            <a:r>
              <a:rPr lang="de-DE" sz="1800" dirty="0" err="1"/>
              <a:t>another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</a:t>
            </a:r>
          </a:p>
        </p:txBody>
      </p:sp>
      <p:pic>
        <p:nvPicPr>
          <p:cNvPr id="7" name="Grafik 6" descr="Benutzer Silhouette">
            <a:extLst>
              <a:ext uri="{FF2B5EF4-FFF2-40B4-BE49-F238E27FC236}">
                <a16:creationId xmlns:a16="http://schemas.microsoft.com/office/drawing/2014/main" id="{178895CB-D65C-1B40-9F92-BDF5EE45A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480" y="2089439"/>
            <a:ext cx="573505" cy="57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5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2. Basics: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 err="1">
                <a:cs typeface="Times New Roman" panose="02020603050405020304" pitchFamily="18" charset="0"/>
              </a:rPr>
              <a:t>Imagine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that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EU </a:t>
            </a:r>
            <a:r>
              <a:rPr lang="de-DE" sz="1800" dirty="0" err="1">
                <a:cs typeface="Times New Roman" panose="02020603050405020304" pitchFamily="18" charset="0"/>
              </a:rPr>
              <a:t>is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currently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negotiating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whether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to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establish</a:t>
            </a:r>
            <a:r>
              <a:rPr lang="de-DE" sz="1800" dirty="0">
                <a:cs typeface="Times New Roman" panose="02020603050405020304" pitchFamily="18" charset="0"/>
              </a:rPr>
              <a:t> a </a:t>
            </a:r>
            <a:r>
              <a:rPr lang="de-DE" sz="1800" dirty="0" err="1">
                <a:cs typeface="Times New Roman" panose="02020603050405020304" pitchFamily="18" charset="0"/>
              </a:rPr>
              <a:t>common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day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of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remembrance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for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victims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of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First World War.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	a) </a:t>
            </a:r>
            <a:r>
              <a:rPr lang="de-DE" sz="1800" dirty="0" err="1"/>
              <a:t>Consider</a:t>
            </a:r>
            <a:r>
              <a:rPr lang="de-DE" sz="1800" dirty="0"/>
              <a:t> </a:t>
            </a:r>
            <a:r>
              <a:rPr lang="de-DE" sz="1800" dirty="0" err="1"/>
              <a:t>whether</a:t>
            </a:r>
            <a:r>
              <a:rPr lang="de-DE" sz="1800" dirty="0"/>
              <a:t> such a </a:t>
            </a:r>
            <a:r>
              <a:rPr lang="de-DE" sz="1800" dirty="0" err="1"/>
              <a:t>day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remembrance</a:t>
            </a:r>
            <a:r>
              <a:rPr lang="de-DE" sz="1800" dirty="0"/>
              <a:t> </a:t>
            </a:r>
            <a:r>
              <a:rPr lang="de-DE" sz="1800" dirty="0" err="1"/>
              <a:t>makes</a:t>
            </a:r>
            <a:r>
              <a:rPr lang="de-DE" sz="1800" dirty="0"/>
              <a:t> sense </a:t>
            </a:r>
            <a:r>
              <a:rPr lang="de-DE" sz="1800" dirty="0" err="1"/>
              <a:t>or</a:t>
            </a:r>
            <a:r>
              <a:rPr lang="de-DE" sz="1800" dirty="0"/>
              <a:t> not. </a:t>
            </a:r>
            <a:r>
              <a:rPr lang="de-DE" sz="1800" dirty="0" err="1"/>
              <a:t>Collect</a:t>
            </a:r>
            <a:r>
              <a:rPr lang="de-DE" sz="1800" dirty="0"/>
              <a:t> pro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con</a:t>
            </a:r>
            <a:r>
              <a:rPr lang="de-DE" sz="1800" dirty="0"/>
              <a:t> </a:t>
            </a:r>
            <a:r>
              <a:rPr lang="de-DE" sz="1800" dirty="0" err="1"/>
              <a:t>arguments</a:t>
            </a:r>
            <a:r>
              <a:rPr lang="de-DE" sz="1800" dirty="0"/>
              <a:t> 	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enter</a:t>
            </a:r>
            <a:r>
              <a:rPr lang="de-DE" sz="1800" dirty="0"/>
              <a:t> </a:t>
            </a:r>
            <a:r>
              <a:rPr lang="de-DE" sz="1800" dirty="0" err="1"/>
              <a:t>them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table</a:t>
            </a:r>
            <a:r>
              <a:rPr lang="de-DE" sz="1800" dirty="0"/>
              <a:t> (M1).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>
              <a:cs typeface="Times New Roman" panose="02020603050405020304" pitchFamily="18" charset="0"/>
            </a:endParaRPr>
          </a:p>
        </p:txBody>
      </p: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4FDF6E08-2777-6E4C-8785-E4D9D75048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274061" y="2883792"/>
            <a:ext cx="436667" cy="43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2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FE1E581-937C-B64B-B66A-CF5703596B3B}"/>
              </a:ext>
            </a:extLst>
          </p:cNvPr>
          <p:cNvSpPr txBox="1"/>
          <p:nvPr/>
        </p:nvSpPr>
        <p:spPr>
          <a:xfrm>
            <a:off x="2024821" y="1326149"/>
            <a:ext cx="69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  <a:cs typeface="Times New Roman" panose="02020603050405020304" pitchFamily="18" charset="0"/>
              </a:rPr>
              <a:t>M1</a:t>
            </a:r>
            <a:endParaRPr lang="de-DE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BA991B-2490-4850-922B-FBC80F844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9B38C40E-4CD7-4987-90D3-51CF08C93B35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34F03C65-E89D-D449-8AB0-AFF5DD049D85}"/>
              </a:ext>
            </a:extLst>
          </p:cNvPr>
          <p:cNvSpPr/>
          <p:nvPr/>
        </p:nvSpPr>
        <p:spPr>
          <a:xfrm>
            <a:off x="2722246" y="13261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on a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memorial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endParaRPr lang="de-DE" dirty="0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7DC39D8-1A44-BC45-820D-B0D13CB19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57108"/>
              </p:ext>
            </p:extLst>
          </p:nvPr>
        </p:nvGraphicFramePr>
        <p:xfrm>
          <a:off x="2611490" y="2017940"/>
          <a:ext cx="6317512" cy="282211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158756">
                  <a:extLst>
                    <a:ext uri="{9D8B030D-6E8A-4147-A177-3AD203B41FA5}">
                      <a16:colId xmlns:a16="http://schemas.microsoft.com/office/drawing/2014/main" val="1924784153"/>
                    </a:ext>
                  </a:extLst>
                </a:gridCol>
                <a:gridCol w="3158756">
                  <a:extLst>
                    <a:ext uri="{9D8B030D-6E8A-4147-A177-3AD203B41FA5}">
                      <a16:colId xmlns:a16="http://schemas.microsoft.com/office/drawing/2014/main" val="1020878155"/>
                    </a:ext>
                  </a:extLst>
                </a:gridCol>
              </a:tblGrid>
              <a:tr h="578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dirty="0">
                          <a:effectLst/>
                        </a:rPr>
                        <a:t>Per </a:t>
                      </a:r>
                      <a:r>
                        <a:rPr lang="de-DE" sz="1800" b="0" dirty="0" err="1">
                          <a:effectLst/>
                        </a:rPr>
                        <a:t>common</a:t>
                      </a:r>
                      <a:r>
                        <a:rPr lang="de-DE" sz="1800" b="0" dirty="0">
                          <a:effectLst/>
                        </a:rPr>
                        <a:t> </a:t>
                      </a:r>
                      <a:r>
                        <a:rPr lang="de-DE" sz="1800" b="0" dirty="0" err="1">
                          <a:effectLst/>
                        </a:rPr>
                        <a:t>memorial</a:t>
                      </a:r>
                      <a:r>
                        <a:rPr lang="de-DE" sz="1800" b="0" dirty="0">
                          <a:effectLst/>
                        </a:rPr>
                        <a:t> </a:t>
                      </a:r>
                      <a:r>
                        <a:rPr lang="de-DE" sz="1800" b="0" dirty="0" err="1">
                          <a:effectLst/>
                        </a:rPr>
                        <a:t>day</a:t>
                      </a:r>
                      <a:endParaRPr lang="de-D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 b="0" dirty="0">
                          <a:effectLst/>
                        </a:rPr>
                        <a:t>Contra </a:t>
                      </a:r>
                      <a:r>
                        <a:rPr lang="de-DE" sz="1800" b="0" dirty="0" err="1">
                          <a:effectLst/>
                        </a:rPr>
                        <a:t>common</a:t>
                      </a:r>
                      <a:r>
                        <a:rPr lang="de-DE" sz="1800" b="0" dirty="0">
                          <a:effectLst/>
                        </a:rPr>
                        <a:t> </a:t>
                      </a:r>
                      <a:r>
                        <a:rPr lang="de-DE" sz="1800" b="0" dirty="0" err="1">
                          <a:effectLst/>
                        </a:rPr>
                        <a:t>memorial</a:t>
                      </a:r>
                      <a:r>
                        <a:rPr lang="de-DE" sz="1800" b="0" dirty="0">
                          <a:effectLst/>
                        </a:rPr>
                        <a:t> </a:t>
                      </a:r>
                      <a:r>
                        <a:rPr lang="de-DE" sz="1800" b="0" dirty="0" err="1">
                          <a:effectLst/>
                        </a:rPr>
                        <a:t>day</a:t>
                      </a:r>
                      <a:endParaRPr lang="de-D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581110"/>
                  </a:ext>
                </a:extLst>
              </a:tr>
              <a:tr h="2243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26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95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5BEF98-C242-405C-A02B-E534CA4F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944408A-BFD5-4A9F-8DC0-0EF536E8D634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C489E3F-BB83-1843-ABAA-5BD8D0C91D04}"/>
              </a:ext>
            </a:extLst>
          </p:cNvPr>
          <p:cNvSpPr txBox="1">
            <a:spLocks/>
          </p:cNvSpPr>
          <p:nvPr/>
        </p:nvSpPr>
        <p:spPr>
          <a:xfrm>
            <a:off x="838200" y="1442258"/>
            <a:ext cx="10515600" cy="397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2. Basics: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 err="1">
                <a:cs typeface="Times New Roman" panose="02020603050405020304" pitchFamily="18" charset="0"/>
              </a:rPr>
              <a:t>Imagine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that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EU </a:t>
            </a:r>
            <a:r>
              <a:rPr lang="de-DE" sz="1800" dirty="0" err="1">
                <a:cs typeface="Times New Roman" panose="02020603050405020304" pitchFamily="18" charset="0"/>
              </a:rPr>
              <a:t>is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currently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negotiating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whether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to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establish</a:t>
            </a:r>
            <a:r>
              <a:rPr lang="de-DE" sz="1800" dirty="0">
                <a:cs typeface="Times New Roman" panose="02020603050405020304" pitchFamily="18" charset="0"/>
              </a:rPr>
              <a:t> a </a:t>
            </a:r>
            <a:r>
              <a:rPr lang="de-DE" sz="1800" dirty="0" err="1">
                <a:cs typeface="Times New Roman" panose="02020603050405020304" pitchFamily="18" charset="0"/>
              </a:rPr>
              <a:t>common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day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of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remembrance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for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victims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of</a:t>
            </a:r>
            <a:r>
              <a:rPr lang="de-DE" sz="1800" dirty="0">
                <a:cs typeface="Times New Roman" panose="02020603050405020304" pitchFamily="18" charset="0"/>
              </a:rPr>
              <a:t> </a:t>
            </a:r>
            <a:r>
              <a:rPr lang="de-DE" sz="1800" dirty="0" err="1">
                <a:cs typeface="Times New Roman" panose="02020603050405020304" pitchFamily="18" charset="0"/>
              </a:rPr>
              <a:t>the</a:t>
            </a:r>
            <a:r>
              <a:rPr lang="de-DE" sz="1800" dirty="0">
                <a:cs typeface="Times New Roman" panose="02020603050405020304" pitchFamily="18" charset="0"/>
              </a:rPr>
              <a:t> First World War.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	b) </a:t>
            </a:r>
            <a:r>
              <a:rPr lang="de-DE" sz="1800" dirty="0" err="1"/>
              <a:t>Afterwards</a:t>
            </a:r>
            <a:r>
              <a:rPr lang="de-DE" sz="1800" dirty="0"/>
              <a:t>, </a:t>
            </a:r>
            <a:r>
              <a:rPr lang="de-DE" sz="1800" dirty="0" err="1"/>
              <a:t>write</a:t>
            </a:r>
            <a:r>
              <a:rPr lang="de-DE" sz="1800" dirty="0"/>
              <a:t> a </a:t>
            </a:r>
            <a:r>
              <a:rPr lang="de-DE" sz="1800" dirty="0" err="1"/>
              <a:t>short</a:t>
            </a:r>
            <a:r>
              <a:rPr lang="de-DE" sz="1800" dirty="0"/>
              <a:t> </a:t>
            </a:r>
            <a:r>
              <a:rPr lang="de-DE" sz="1800" dirty="0" err="1"/>
              <a:t>speech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give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EU </a:t>
            </a:r>
            <a:r>
              <a:rPr lang="de-DE" sz="1800" dirty="0" err="1"/>
              <a:t>Parliament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explain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opinion</a:t>
            </a:r>
            <a:r>
              <a:rPr lang="de-DE" sz="1800" dirty="0"/>
              <a:t> in a 	</a:t>
            </a:r>
            <a:r>
              <a:rPr lang="de-DE" sz="1800" dirty="0" err="1"/>
              <a:t>meaningful</a:t>
            </a:r>
            <a:r>
              <a:rPr lang="de-DE" sz="1800" dirty="0"/>
              <a:t> </a:t>
            </a:r>
            <a:r>
              <a:rPr lang="de-DE" sz="1800" dirty="0" err="1"/>
              <a:t>way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convince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other</a:t>
            </a:r>
            <a:r>
              <a:rPr lang="de-DE" sz="1800" dirty="0"/>
              <a:t> </a:t>
            </a:r>
            <a:r>
              <a:rPr lang="de-DE" sz="1800" dirty="0" err="1"/>
              <a:t>members</a:t>
            </a:r>
            <a:r>
              <a:rPr lang="de-DE" sz="1800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dirty="0"/>
              <a:t>	c) </a:t>
            </a:r>
            <a:r>
              <a:rPr lang="de-DE" sz="1800" dirty="0" err="1"/>
              <a:t>Present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speech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other</a:t>
            </a:r>
            <a:r>
              <a:rPr lang="de-DE" sz="1800" dirty="0"/>
              <a:t> </a:t>
            </a:r>
            <a:r>
              <a:rPr lang="de-DE" sz="1800" dirty="0" err="1"/>
              <a:t>members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 </a:t>
            </a:r>
            <a:r>
              <a:rPr lang="de-DE" sz="1800" dirty="0" err="1"/>
              <a:t>Afterwards</a:t>
            </a:r>
            <a:r>
              <a:rPr lang="de-DE" sz="1800" dirty="0"/>
              <a:t>, </a:t>
            </a:r>
            <a:r>
              <a:rPr lang="de-DE" sz="1800" dirty="0" err="1"/>
              <a:t>discuss</a:t>
            </a:r>
            <a:r>
              <a:rPr lang="de-DE" sz="1800" dirty="0"/>
              <a:t> </a:t>
            </a:r>
            <a:r>
              <a:rPr lang="de-DE" sz="1800" dirty="0" err="1"/>
              <a:t>together</a:t>
            </a:r>
            <a:r>
              <a:rPr lang="de-DE" sz="1800" dirty="0"/>
              <a:t> </a:t>
            </a:r>
            <a:r>
              <a:rPr lang="de-DE" sz="1800" dirty="0" err="1"/>
              <a:t>whether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	</a:t>
            </a:r>
            <a:r>
              <a:rPr lang="de-DE" sz="1800" dirty="0" err="1"/>
              <a:t>speech</a:t>
            </a:r>
            <a:r>
              <a:rPr lang="de-DE" sz="1800" dirty="0"/>
              <a:t> was </a:t>
            </a:r>
            <a:r>
              <a:rPr lang="de-DE" sz="1800" dirty="0" err="1"/>
              <a:t>convincing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why</a:t>
            </a:r>
            <a:r>
              <a:rPr lang="de-DE" sz="1800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>
              <a:cs typeface="Times New Roman" panose="02020603050405020304" pitchFamily="18" charset="0"/>
            </a:endParaRPr>
          </a:p>
        </p:txBody>
      </p: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4FDF6E08-2777-6E4C-8785-E4D9D75048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274061" y="2943156"/>
            <a:ext cx="436667" cy="436667"/>
          </a:xfrm>
          <a:prstGeom prst="rect">
            <a:avLst/>
          </a:prstGeom>
        </p:spPr>
      </p:pic>
      <p:pic>
        <p:nvPicPr>
          <p:cNvPr id="3" name="Grafik 2" descr="Chat Silhouette">
            <a:extLst>
              <a:ext uri="{FF2B5EF4-FFF2-40B4-BE49-F238E27FC236}">
                <a16:creationId xmlns:a16="http://schemas.microsoft.com/office/drawing/2014/main" id="{0FF21F19-C0AC-4C65-80F4-54879605A9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5461" y="3792344"/>
            <a:ext cx="675267" cy="67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143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B09BFE-2A0A-5040-A1B0-81AFC3027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258"/>
            <a:ext cx="10515600" cy="39734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b="1" dirty="0">
                <a:latin typeface="+mj-lt"/>
                <a:cs typeface="Times New Roman" panose="02020603050405020304" pitchFamily="18" charset="0"/>
              </a:rPr>
              <a:t>3. Elaboration: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speeches</a:t>
            </a:r>
            <a:r>
              <a:rPr lang="de-DE" sz="1800" dirty="0"/>
              <a:t> </a:t>
            </a:r>
            <a:r>
              <a:rPr lang="de-DE" sz="1800" dirty="0" err="1"/>
              <a:t>have</a:t>
            </a:r>
            <a:r>
              <a:rPr lang="de-DE" sz="1800" dirty="0"/>
              <a:t> </a:t>
            </a:r>
            <a:r>
              <a:rPr lang="de-DE" sz="1800" dirty="0" err="1"/>
              <a:t>caused</a:t>
            </a:r>
            <a:r>
              <a:rPr lang="de-DE" sz="1800" dirty="0"/>
              <a:t> a </a:t>
            </a:r>
            <a:r>
              <a:rPr lang="de-DE" sz="1800" dirty="0" err="1"/>
              <a:t>great</a:t>
            </a:r>
            <a:r>
              <a:rPr lang="de-DE" sz="1800" dirty="0"/>
              <a:t> </a:t>
            </a:r>
            <a:r>
              <a:rPr lang="de-DE" sz="1800" dirty="0" err="1"/>
              <a:t>tumult</a:t>
            </a:r>
            <a:r>
              <a:rPr lang="de-DE" sz="1800" dirty="0"/>
              <a:t> in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plenum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EU! </a:t>
            </a:r>
            <a:r>
              <a:rPr lang="de-DE" sz="1800" dirty="0" err="1"/>
              <a:t>It</a:t>
            </a:r>
            <a:r>
              <a:rPr lang="de-DE" sz="1800" dirty="0"/>
              <a:t> </a:t>
            </a:r>
            <a:r>
              <a:rPr lang="de-DE" sz="1800" dirty="0" err="1"/>
              <a:t>comes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a fundamental </a:t>
            </a:r>
            <a:r>
              <a:rPr lang="de-DE" sz="1800" dirty="0" err="1"/>
              <a:t>discussion</a:t>
            </a:r>
            <a:r>
              <a:rPr lang="de-DE" sz="1800" dirty="0"/>
              <a:t>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whether</a:t>
            </a:r>
            <a:r>
              <a:rPr lang="de-DE" sz="1800" dirty="0"/>
              <a:t> a </a:t>
            </a:r>
            <a:r>
              <a:rPr lang="de-DE" sz="1800" dirty="0" err="1"/>
              <a:t>common</a:t>
            </a:r>
            <a:r>
              <a:rPr lang="de-DE" sz="1800" dirty="0"/>
              <a:t> (European) </a:t>
            </a:r>
            <a:r>
              <a:rPr lang="de-DE" sz="1800" dirty="0" err="1"/>
              <a:t>remembrance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First World War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possible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meaningful</a:t>
            </a:r>
            <a:r>
              <a:rPr lang="de-DE" sz="1800" dirty="0"/>
              <a:t> at all.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800" dirty="0"/>
              <a:t>	a) Think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this</a:t>
            </a:r>
            <a:r>
              <a:rPr lang="de-DE" sz="1800" dirty="0"/>
              <a:t> on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own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moment</a:t>
            </a:r>
            <a:r>
              <a:rPr lang="de-DE" sz="18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800" dirty="0"/>
              <a:t>	b) Also </a:t>
            </a:r>
            <a:r>
              <a:rPr lang="de-DE" sz="1800" dirty="0" err="1"/>
              <a:t>think</a:t>
            </a:r>
            <a:r>
              <a:rPr lang="de-DE" sz="1800" dirty="0"/>
              <a:t>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what</a:t>
            </a:r>
            <a:r>
              <a:rPr lang="de-DE" sz="1800" dirty="0"/>
              <a:t> a </a:t>
            </a:r>
            <a:r>
              <a:rPr lang="de-DE" sz="1800" dirty="0" err="1"/>
              <a:t>memorial</a:t>
            </a:r>
            <a:r>
              <a:rPr lang="de-DE" sz="1800" dirty="0"/>
              <a:t> </a:t>
            </a:r>
            <a:r>
              <a:rPr lang="de-DE" sz="1800" dirty="0" err="1"/>
              <a:t>ceremony</a:t>
            </a:r>
            <a:r>
              <a:rPr lang="de-DE" sz="1800" dirty="0"/>
              <a:t> </a:t>
            </a:r>
            <a:r>
              <a:rPr lang="de-DE" sz="1800" dirty="0" err="1"/>
              <a:t>might</a:t>
            </a:r>
            <a:r>
              <a:rPr lang="de-DE" sz="1800" dirty="0"/>
              <a:t> </a:t>
            </a:r>
            <a:r>
              <a:rPr lang="de-DE" sz="1800" dirty="0" err="1"/>
              <a:t>look</a:t>
            </a:r>
            <a:r>
              <a:rPr lang="de-DE" sz="1800" dirty="0"/>
              <a:t> like (Who </a:t>
            </a:r>
            <a:r>
              <a:rPr lang="de-DE" sz="1800" dirty="0" err="1"/>
              <a:t>speaks</a:t>
            </a:r>
            <a:r>
              <a:rPr lang="de-DE" sz="1800" dirty="0"/>
              <a:t>? </a:t>
            </a:r>
            <a:r>
              <a:rPr lang="de-DE" sz="1800" dirty="0" err="1"/>
              <a:t>Where</a:t>
            </a:r>
            <a:r>
              <a:rPr lang="de-DE" sz="1800" dirty="0"/>
              <a:t> </a:t>
            </a:r>
            <a:r>
              <a:rPr lang="de-DE" sz="1800" dirty="0" err="1"/>
              <a:t>does</a:t>
            </a:r>
            <a:r>
              <a:rPr lang="de-DE" sz="1800" dirty="0"/>
              <a:t> </a:t>
            </a:r>
            <a:r>
              <a:rPr lang="de-DE" sz="1800" dirty="0" err="1"/>
              <a:t>it</a:t>
            </a:r>
            <a:r>
              <a:rPr lang="de-DE" sz="1800" dirty="0"/>
              <a:t> </a:t>
            </a:r>
            <a:r>
              <a:rPr lang="de-DE" sz="1800" dirty="0" err="1"/>
              <a:t>take</a:t>
            </a:r>
            <a:r>
              <a:rPr lang="de-DE" sz="1800" dirty="0"/>
              <a:t> 	</a:t>
            </a:r>
            <a:r>
              <a:rPr lang="de-DE" sz="1800" dirty="0" err="1"/>
              <a:t>place</a:t>
            </a:r>
            <a:r>
              <a:rPr lang="de-DE" sz="1800" dirty="0"/>
              <a:t>?). </a:t>
            </a:r>
            <a:r>
              <a:rPr lang="de-DE" sz="1800" dirty="0" err="1"/>
              <a:t>Finally</a:t>
            </a:r>
            <a:r>
              <a:rPr lang="de-DE" sz="1800" dirty="0"/>
              <a:t>, </a:t>
            </a:r>
            <a:r>
              <a:rPr lang="de-DE" sz="1800" dirty="0" err="1"/>
              <a:t>come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discussion</a:t>
            </a:r>
            <a:r>
              <a:rPr lang="de-DE" sz="1800" dirty="0"/>
              <a:t> </a:t>
            </a:r>
            <a:r>
              <a:rPr lang="de-DE" sz="1800" dirty="0" err="1"/>
              <a:t>group</a:t>
            </a:r>
            <a:r>
              <a:rPr lang="de-DE" sz="1800" dirty="0"/>
              <a:t>.</a:t>
            </a:r>
            <a:endParaRPr lang="de-DE" sz="1900" dirty="0"/>
          </a:p>
          <a:p>
            <a:pPr marL="0" indent="0">
              <a:lnSpc>
                <a:spcPct val="150000"/>
              </a:lnSpc>
              <a:buNone/>
            </a:pPr>
            <a:endParaRPr lang="de-DE" sz="1800" dirty="0"/>
          </a:p>
          <a:p>
            <a:pPr marL="0" indent="0">
              <a:lnSpc>
                <a:spcPct val="150000"/>
              </a:lnSpc>
              <a:buNone/>
            </a:pPr>
            <a:endParaRPr lang="de-DE" sz="1800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964D01-CF25-45DE-8662-D4A377FE1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68" y="449977"/>
            <a:ext cx="1336586" cy="568049"/>
          </a:xfrm>
          <a:prstGeom prst="rect">
            <a:avLst/>
          </a:prstGeom>
          <a:ln>
            <a:noFill/>
            <a:prstDash val="solid"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15040A9-531F-4705-AF67-6897EFD18839}"/>
              </a:ext>
            </a:extLst>
          </p:cNvPr>
          <p:cNvCxnSpPr>
            <a:cxnSpLocks/>
          </p:cNvCxnSpPr>
          <p:nvPr/>
        </p:nvCxnSpPr>
        <p:spPr>
          <a:xfrm>
            <a:off x="2139576" y="457363"/>
            <a:ext cx="0" cy="59651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Grafik 3" descr="Gedanken Silhouette">
            <a:extLst>
              <a:ext uri="{FF2B5EF4-FFF2-40B4-BE49-F238E27FC236}">
                <a16:creationId xmlns:a16="http://schemas.microsoft.com/office/drawing/2014/main" id="{DB803D1A-EBB5-0D4B-894E-A61A3E0C9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9434" y="3125630"/>
            <a:ext cx="601294" cy="601294"/>
          </a:xfrm>
          <a:prstGeom prst="rect">
            <a:avLst/>
          </a:prstGeom>
        </p:spPr>
      </p:pic>
      <p:pic>
        <p:nvPicPr>
          <p:cNvPr id="7" name="Grafik 6" descr="Chat Silhouette">
            <a:extLst>
              <a:ext uri="{FF2B5EF4-FFF2-40B4-BE49-F238E27FC236}">
                <a16:creationId xmlns:a16="http://schemas.microsoft.com/office/drawing/2014/main" id="{5A6C9905-99CA-43F6-9885-D5B60FAE20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5461" y="3813522"/>
            <a:ext cx="675267" cy="67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5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Macintosh PowerPoint</Application>
  <PresentationFormat>Breitbild</PresentationFormat>
  <Paragraphs>35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Erinnern an den ersten Weltkrieg – Lernreihe Teil 1</dc:title>
  <dc:creator>Isabel Bohlmann</dc:creator>
  <cp:lastModifiedBy>Isabel Bohlmann</cp:lastModifiedBy>
  <cp:revision>11</cp:revision>
  <dcterms:created xsi:type="dcterms:W3CDTF">2021-11-05T12:51:22Z</dcterms:created>
  <dcterms:modified xsi:type="dcterms:W3CDTF">2022-01-08T16:28:35Z</dcterms:modified>
</cp:coreProperties>
</file>