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65" r:id="rId2"/>
    <p:sldId id="307" r:id="rId3"/>
    <p:sldId id="309" r:id="rId4"/>
    <p:sldId id="310" r:id="rId5"/>
    <p:sldId id="311" r:id="rId6"/>
    <p:sldId id="313" r:id="rId7"/>
    <p:sldId id="314" r:id="rId8"/>
    <p:sldId id="316" r:id="rId9"/>
    <p:sldId id="315" r:id="rId10"/>
    <p:sldId id="317" r:id="rId11"/>
    <p:sldId id="318" r:id="rId12"/>
    <p:sldId id="319" r:id="rId13"/>
    <p:sldId id="320" r:id="rId14"/>
    <p:sldId id="322" r:id="rId15"/>
    <p:sldId id="321" r:id="rId16"/>
  </p:sldIdLst>
  <p:sldSz cx="8999538" cy="6840538"/>
  <p:notesSz cx="6858000" cy="9144000"/>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83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sh" initials="m" lastIdx="1" clrIdx="0">
    <p:extLst>
      <p:ext uri="{19B8F6BF-5375-455C-9EA6-DF929625EA0E}">
        <p15:presenceInfo xmlns:p15="http://schemas.microsoft.com/office/powerpoint/2012/main" userId="mare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1373" y="86"/>
      </p:cViewPr>
      <p:guideLst>
        <p:guide orient="horz" pos="2154"/>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1901-92BB-4FDD-BA03-8B5D36861ACA}" type="datetimeFigureOut">
              <a:rPr lang="cs-CZ" smtClean="0"/>
              <a:t>13.12.2021</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EE4EC-FC1D-4A5C-A5BA-DA124659C1D1}" type="slidenum">
              <a:rPr lang="cs-CZ" smtClean="0"/>
              <a:t>‹#›</a:t>
            </a:fld>
            <a:endParaRPr lang="cs-CZ"/>
          </a:p>
        </p:txBody>
      </p:sp>
    </p:spTree>
    <p:extLst>
      <p:ext uri="{BB962C8B-B14F-4D97-AF65-F5344CB8AC3E}">
        <p14:creationId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a:t>
            </a:fld>
            <a:endParaRPr lang="cs-CZ"/>
          </a:p>
        </p:txBody>
      </p:sp>
    </p:spTree>
    <p:extLst>
      <p:ext uri="{BB962C8B-B14F-4D97-AF65-F5344CB8AC3E}">
        <p14:creationId xmlns:p14="http://schemas.microsoft.com/office/powerpoint/2010/main" val="128481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10</a:t>
            </a:fld>
            <a:endParaRPr lang="cs-CZ"/>
          </a:p>
        </p:txBody>
      </p:sp>
    </p:spTree>
    <p:extLst>
      <p:ext uri="{BB962C8B-B14F-4D97-AF65-F5344CB8AC3E}">
        <p14:creationId xmlns:p14="http://schemas.microsoft.com/office/powerpoint/2010/main" val="199869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11</a:t>
            </a:fld>
            <a:endParaRPr lang="cs-CZ"/>
          </a:p>
        </p:txBody>
      </p:sp>
    </p:spTree>
    <p:extLst>
      <p:ext uri="{BB962C8B-B14F-4D97-AF65-F5344CB8AC3E}">
        <p14:creationId xmlns:p14="http://schemas.microsoft.com/office/powerpoint/2010/main" val="207315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12</a:t>
            </a:fld>
            <a:endParaRPr lang="cs-CZ"/>
          </a:p>
        </p:txBody>
      </p:sp>
    </p:spTree>
    <p:extLst>
      <p:ext uri="{BB962C8B-B14F-4D97-AF65-F5344CB8AC3E}">
        <p14:creationId xmlns:p14="http://schemas.microsoft.com/office/powerpoint/2010/main" val="2936496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13</a:t>
            </a:fld>
            <a:endParaRPr lang="cs-CZ"/>
          </a:p>
        </p:txBody>
      </p:sp>
    </p:spTree>
    <p:extLst>
      <p:ext uri="{BB962C8B-B14F-4D97-AF65-F5344CB8AC3E}">
        <p14:creationId xmlns:p14="http://schemas.microsoft.com/office/powerpoint/2010/main" val="2591620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14</a:t>
            </a:fld>
            <a:endParaRPr lang="cs-CZ"/>
          </a:p>
        </p:txBody>
      </p:sp>
    </p:spTree>
    <p:extLst>
      <p:ext uri="{BB962C8B-B14F-4D97-AF65-F5344CB8AC3E}">
        <p14:creationId xmlns:p14="http://schemas.microsoft.com/office/powerpoint/2010/main" val="2510568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15</a:t>
            </a:fld>
            <a:endParaRPr lang="cs-CZ"/>
          </a:p>
        </p:txBody>
      </p:sp>
    </p:spTree>
    <p:extLst>
      <p:ext uri="{BB962C8B-B14F-4D97-AF65-F5344CB8AC3E}">
        <p14:creationId xmlns:p14="http://schemas.microsoft.com/office/powerpoint/2010/main" val="285186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a:t>
            </a:fld>
            <a:endParaRPr lang="cs-CZ"/>
          </a:p>
        </p:txBody>
      </p:sp>
    </p:spTree>
    <p:extLst>
      <p:ext uri="{BB962C8B-B14F-4D97-AF65-F5344CB8AC3E}">
        <p14:creationId xmlns:p14="http://schemas.microsoft.com/office/powerpoint/2010/main" val="408863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a:t>
            </a:fld>
            <a:endParaRPr lang="cs-CZ"/>
          </a:p>
        </p:txBody>
      </p:sp>
    </p:spTree>
    <p:extLst>
      <p:ext uri="{BB962C8B-B14F-4D97-AF65-F5344CB8AC3E}">
        <p14:creationId xmlns:p14="http://schemas.microsoft.com/office/powerpoint/2010/main" val="131887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4</a:t>
            </a:fld>
            <a:endParaRPr lang="cs-CZ"/>
          </a:p>
        </p:txBody>
      </p:sp>
    </p:spTree>
    <p:extLst>
      <p:ext uri="{BB962C8B-B14F-4D97-AF65-F5344CB8AC3E}">
        <p14:creationId xmlns:p14="http://schemas.microsoft.com/office/powerpoint/2010/main" val="355352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5</a:t>
            </a:fld>
            <a:endParaRPr lang="cs-CZ"/>
          </a:p>
        </p:txBody>
      </p:sp>
    </p:spTree>
    <p:extLst>
      <p:ext uri="{BB962C8B-B14F-4D97-AF65-F5344CB8AC3E}">
        <p14:creationId xmlns:p14="http://schemas.microsoft.com/office/powerpoint/2010/main" val="308090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6</a:t>
            </a:fld>
            <a:endParaRPr lang="cs-CZ"/>
          </a:p>
        </p:txBody>
      </p:sp>
    </p:spTree>
    <p:extLst>
      <p:ext uri="{BB962C8B-B14F-4D97-AF65-F5344CB8AC3E}">
        <p14:creationId xmlns:p14="http://schemas.microsoft.com/office/powerpoint/2010/main" val="59407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7</a:t>
            </a:fld>
            <a:endParaRPr lang="cs-CZ"/>
          </a:p>
        </p:txBody>
      </p:sp>
    </p:spTree>
    <p:extLst>
      <p:ext uri="{BB962C8B-B14F-4D97-AF65-F5344CB8AC3E}">
        <p14:creationId xmlns:p14="http://schemas.microsoft.com/office/powerpoint/2010/main" val="174375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8</a:t>
            </a:fld>
            <a:endParaRPr lang="cs-CZ"/>
          </a:p>
        </p:txBody>
      </p:sp>
    </p:spTree>
    <p:extLst>
      <p:ext uri="{BB962C8B-B14F-4D97-AF65-F5344CB8AC3E}">
        <p14:creationId xmlns:p14="http://schemas.microsoft.com/office/powerpoint/2010/main" val="33772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9</a:t>
            </a:fld>
            <a:endParaRPr lang="cs-CZ"/>
          </a:p>
        </p:txBody>
      </p:sp>
    </p:spTree>
    <p:extLst>
      <p:ext uri="{BB962C8B-B14F-4D97-AF65-F5344CB8AC3E}">
        <p14:creationId xmlns:p14="http://schemas.microsoft.com/office/powerpoint/2010/main" val="2125266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a:r>
              <a:rPr lang="cs-CZ" dirty="0"/>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4717" y="2907061"/>
            <a:ext cx="3070104" cy="1026416"/>
          </a:xfrm>
          <a:prstGeom prst="rect">
            <a:avLst/>
          </a:prstGeom>
        </p:spPr>
      </p:pic>
    </p:spTree>
    <p:extLst>
      <p:ext uri="{BB962C8B-B14F-4D97-AF65-F5344CB8AC3E}">
        <p14:creationId xmlns:p14="http://schemas.microsoft.com/office/powerpoint/2010/main" val="106057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dirty="0"/>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dirty="0"/>
          </a:p>
        </p:txBody>
      </p:sp>
      <p:sp>
        <p:nvSpPr>
          <p:cNvPr id="5" name="Footer Placeholder 4"/>
          <p:cNvSpPr>
            <a:spLocks noGrp="1"/>
          </p:cNvSpPr>
          <p:nvPr>
            <p:ph type="ftr" sz="quarter" idx="11"/>
          </p:nvPr>
        </p:nvSpPr>
        <p:spPr/>
        <p:txBody>
          <a:bodyPr/>
          <a:lstStyle/>
          <a:p>
            <a:r>
              <a:rPr lang="cs-CZ" dirty="0"/>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45172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dirty="0"/>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dirty="0"/>
          </a:p>
        </p:txBody>
      </p:sp>
      <p:sp>
        <p:nvSpPr>
          <p:cNvPr id="5" name="Footer Placeholder 4"/>
          <p:cNvSpPr>
            <a:spLocks noGrp="1"/>
          </p:cNvSpPr>
          <p:nvPr>
            <p:ph type="ftr" sz="quarter" idx="11"/>
          </p:nvPr>
        </p:nvSpPr>
        <p:spPr>
          <a:xfrm>
            <a:off x="1080000" y="6450675"/>
            <a:ext cx="6840000" cy="216000"/>
          </a:xfrm>
        </p:spPr>
        <p:txBody>
          <a:bodyPr/>
          <a:lstStyle/>
          <a:p>
            <a:pPr algn="ctr"/>
            <a:r>
              <a:rPr lang="cs-CZ" dirty="0"/>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0503" y="1260000"/>
            <a:ext cx="1938532" cy="1844806"/>
          </a:xfrm>
          <a:prstGeom prst="rect">
            <a:avLst/>
          </a:prstGeom>
        </p:spPr>
      </p:pic>
    </p:spTree>
    <p:extLst>
      <p:ext uri="{BB962C8B-B14F-4D97-AF65-F5344CB8AC3E}">
        <p14:creationId xmlns:p14="http://schemas.microsoft.com/office/powerpoint/2010/main" val="400524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11"/>
          </p:nvPr>
        </p:nvSpPr>
        <p:spPr/>
        <p:txBody>
          <a:bodyPr/>
          <a:lstStyle/>
          <a:p>
            <a:r>
              <a:rPr lang="cs-CZ"/>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7534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20000"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57298"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7238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dirty="0"/>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Footer Placeholder 7"/>
          <p:cNvSpPr>
            <a:spLocks noGrp="1"/>
          </p:cNvSpPr>
          <p:nvPr>
            <p:ph type="ftr" sz="quarter" idx="11"/>
          </p:nvPr>
        </p:nvSpPr>
        <p:spPr/>
        <p:txBody>
          <a:bodyPr/>
          <a:lstStyle/>
          <a:p>
            <a:r>
              <a:rPr lang="cs-CZ"/>
              <a:t>autor prezentace, datum prezentace, univerzitní oddělení, fakulta, adresa</a:t>
            </a:r>
          </a:p>
        </p:txBody>
      </p:sp>
      <p:sp>
        <p:nvSpPr>
          <p:cNvPr id="9" name="Slide Number Placeholder 8"/>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6112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4" name="Footer Placeholder 3"/>
          <p:cNvSpPr>
            <a:spLocks noGrp="1"/>
          </p:cNvSpPr>
          <p:nvPr>
            <p:ph type="ftr" sz="quarter" idx="11"/>
          </p:nvPr>
        </p:nvSpPr>
        <p:spPr/>
        <p:txBody>
          <a:bodyPr/>
          <a:lstStyle/>
          <a:p>
            <a:r>
              <a:rPr lang="cs-CZ"/>
              <a:t>autor prezentace, datum prezentace, univerzitní oddělení, fakulta, adresa</a:t>
            </a:r>
          </a:p>
        </p:txBody>
      </p:sp>
      <p:sp>
        <p:nvSpPr>
          <p:cNvPr id="5" name="Slide Number Placeholder 4"/>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17247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a:t>autor prezentace, datum prezentace, univerzitní oddělení, fakulta, adresa</a:t>
            </a:r>
          </a:p>
        </p:txBody>
      </p:sp>
      <p:sp>
        <p:nvSpPr>
          <p:cNvPr id="4" name="Slide Number Placeholder 3"/>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9281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dirty="0"/>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a:t>Kliknutím lze upravit styly předlohy textu.</a:t>
            </a:r>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2885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dirty="0"/>
              <a:t>Kliknutím lze upravit styl.</a:t>
            </a:r>
            <a:endParaRPr lang="en-US" dirty="0"/>
          </a:p>
        </p:txBody>
      </p:sp>
      <p:sp>
        <p:nvSpPr>
          <p:cNvPr id="3" name="Text Placeholder 2"/>
          <p:cNvSpPr>
            <a:spLocks noGrp="1"/>
          </p:cNvSpPr>
          <p:nvPr>
            <p:ph type="body" idx="1"/>
          </p:nvPr>
        </p:nvSpPr>
        <p:spPr>
          <a:xfrm>
            <a:off x="720000" y="2460567"/>
            <a:ext cx="7560000" cy="3898669"/>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r>
              <a:rPr lang="cs-CZ"/>
              <a:t>autor prezentace, datum prezentace, univerzitní oddělení, fakulta, adresa</a:t>
            </a:r>
            <a:endParaRPr lang="cs-CZ" dirty="0"/>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103B6205-E093-439F-9685-8F7A4FC3F425}" type="slidenum">
              <a:rPr lang="cs-CZ" smtClean="0"/>
              <a:pPr/>
              <a:t>‹#›</a:t>
            </a:fld>
            <a:endParaRPr lang="cs-CZ" dirty="0"/>
          </a:p>
        </p:txBody>
      </p:sp>
      <p:pic>
        <p:nvPicPr>
          <p:cNvPr id="4" name="Obrázek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0000" y="540000"/>
            <a:ext cx="2132050" cy="712800"/>
          </a:xfrm>
          <a:prstGeom prst="rect">
            <a:avLst/>
          </a:prstGeom>
        </p:spPr>
      </p:pic>
    </p:spTree>
    <p:extLst>
      <p:ext uri="{BB962C8B-B14F-4D97-AF65-F5344CB8AC3E}">
        <p14:creationId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hf sldNum="0" hdr="0" dt="0"/>
  <p:txStyles>
    <p:title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0" indent="-266700" algn="l" defTabSz="899952" rtl="0" eaLnBrk="1" latinLnBrk="0" hangingPunct="1">
        <a:lnSpc>
          <a:spcPct val="9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9952" rtl="0" eaLnBrk="1" latinLnBrk="0" hangingPunct="1">
        <a:lnSpc>
          <a:spcPct val="9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50" indent="-266700" algn="l" defTabSz="899952" rtl="0" eaLnBrk="1" latinLnBrk="0" hangingPunct="1">
        <a:lnSpc>
          <a:spcPct val="9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www.youtube.com/watch?v=cPTwOZWnm6E&amp;ab_channel=VocalNationalAnthem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s://www.youtube.com/watch?v=cPTwOZWnm6E&amp;ab_channel=VocalNationalAnthems" TargetMode="External"/><Relationship Id="rId4" Type="http://schemas.openxmlformats.org/officeDocument/2006/relationships/hyperlink" Target="https://www.youtube.com/watch?v=XDMy0iKpwuc&amp;ab_channel=JanVelebi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reflex.cz/clanek/zajimavosti/86121/ceskou-hymnu-pitvame-uz-sto-padesat-let-a-uplne-zbytecne-narodni-pisnicku-neznale-kritizoval-i-peroutka.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www.youtube.com/watch?v=XDMy0iKpwuc&amp;ab_channel=JanVelebil" TargetMode="External"/><Relationship Id="rId4" Type="http://schemas.openxmlformats.org/officeDocument/2006/relationships/hyperlink" Target="https://www.youtube.com/watch?v=cPTwOZWnm6E&amp;ab_channel=VocalNationalAnthem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653" y="617669"/>
            <a:ext cx="2096347" cy="562202"/>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493" y="598633"/>
            <a:ext cx="2560589" cy="581238"/>
          </a:xfrm>
          <a:prstGeom prst="rect">
            <a:avLst/>
          </a:prstGeom>
        </p:spPr>
      </p:pic>
      <p:sp>
        <p:nvSpPr>
          <p:cNvPr id="7" name="Zástupný symbol pro zápatí 4"/>
          <p:cNvSpPr>
            <a:spLocks noGrp="1"/>
          </p:cNvSpPr>
          <p:nvPr>
            <p:ph type="ftr" sz="quarter" idx="11"/>
          </p:nvPr>
        </p:nvSpPr>
        <p:spPr>
          <a:xfrm>
            <a:off x="0" y="5788824"/>
            <a:ext cx="8999537" cy="1117074"/>
          </a:xfrm>
        </p:spPr>
        <p:txBody>
          <a:bodyPr/>
          <a:lstStyle/>
          <a:p>
            <a:pPr algn="ctr"/>
            <a:r>
              <a:rPr lang="cs-CZ" dirty="0" smtClean="0"/>
              <a:t>Project No. 2019-1-CZ01-KA203-061227, </a:t>
            </a:r>
            <a:r>
              <a:rPr lang="en-GB" dirty="0" smtClean="0"/>
              <a:t>Reflection </a:t>
            </a:r>
            <a:r>
              <a:rPr lang="en-GB" dirty="0"/>
              <a:t>of National and European </a:t>
            </a:r>
            <a:r>
              <a:rPr lang="en-GB" dirty="0" smtClean="0"/>
              <a:t>Identity</a:t>
            </a:r>
            <a:r>
              <a:rPr lang="cs-CZ" dirty="0" smtClean="0"/>
              <a:t> </a:t>
            </a:r>
            <a:r>
              <a:rPr lang="en-GB" dirty="0" smtClean="0"/>
              <a:t>in </a:t>
            </a:r>
            <a:r>
              <a:rPr lang="en-GB" dirty="0"/>
              <a:t>the New </a:t>
            </a:r>
            <a:r>
              <a:rPr lang="en-GB" dirty="0" smtClean="0"/>
              <a:t>Millennium</a:t>
            </a:r>
            <a:r>
              <a:rPr lang="cs-CZ" dirty="0" smtClean="0"/>
              <a:t> </a:t>
            </a:r>
            <a:r>
              <a:rPr lang="en-GB" dirty="0" smtClean="0"/>
              <a:t>(</a:t>
            </a:r>
            <a:r>
              <a:rPr lang="en-GB" dirty="0"/>
              <a:t>NAETINEM</a:t>
            </a:r>
            <a:r>
              <a:rPr lang="en-GB" dirty="0" smtClean="0"/>
              <a:t>)</a:t>
            </a:r>
            <a:r>
              <a:rPr lang="cs-CZ" dirty="0" smtClean="0"/>
              <a:t>, 18</a:t>
            </a:r>
            <a:r>
              <a:rPr lang="cs-CZ" dirty="0"/>
              <a:t>. 1. 2021</a:t>
            </a:r>
          </a:p>
          <a:p>
            <a:pPr algn="ctr"/>
            <a:endParaRPr lang="cs-CZ" dirty="0"/>
          </a:p>
        </p:txBody>
      </p:sp>
      <p:sp>
        <p:nvSpPr>
          <p:cNvPr id="9" name="Nadpis 1"/>
          <p:cNvSpPr txBox="1">
            <a:spLocks/>
          </p:cNvSpPr>
          <p:nvPr/>
        </p:nvSpPr>
        <p:spPr>
          <a:xfrm>
            <a:off x="1" y="4789455"/>
            <a:ext cx="8999537" cy="1362572"/>
          </a:xfrm>
          <a:prstGeom prst="rect">
            <a:avLst/>
          </a:prstGeom>
        </p:spPr>
        <p:txBody>
          <a:bodyPr vert="horz" lIns="0" tIns="0" rIns="0" bIns="0" rtlCol="0" anchor="t">
            <a:normAutofit fontScale="77500" lnSpcReduction="20000"/>
          </a:bodyPr>
          <a:lst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a:lstStyle>
          <a:p>
            <a:pPr algn="ctr">
              <a:lnSpc>
                <a:spcPct val="120000"/>
              </a:lnSpc>
            </a:pPr>
            <a:r>
              <a:rPr lang="cs-CZ" sz="5400" dirty="0" smtClean="0"/>
              <a:t>STATE SYMBOLS</a:t>
            </a:r>
          </a:p>
          <a:p>
            <a:pPr algn="ctr">
              <a:lnSpc>
                <a:spcPct val="120000"/>
              </a:lnSpc>
            </a:pPr>
            <a:r>
              <a:rPr lang="cs-CZ" sz="5400" dirty="0" smtClean="0"/>
              <a:t>        OF THE CZECH REPUBLIC  </a:t>
            </a:r>
          </a:p>
        </p:txBody>
      </p:sp>
      <p:pic>
        <p:nvPicPr>
          <p:cNvPr id="10" name="Obrázek 9"/>
          <p:cNvPicPr>
            <a:picLocks noChangeAspect="1"/>
          </p:cNvPicPr>
          <p:nvPr/>
        </p:nvPicPr>
        <p:blipFill>
          <a:blip r:embed="rId5"/>
          <a:stretch>
            <a:fillRect/>
          </a:stretch>
        </p:blipFill>
        <p:spPr>
          <a:xfrm>
            <a:off x="2882096" y="2064670"/>
            <a:ext cx="3443381" cy="2338985"/>
          </a:xfrm>
          <a:prstGeom prst="rect">
            <a:avLst/>
          </a:prstGeom>
        </p:spPr>
      </p:pic>
    </p:spTree>
    <p:extLst>
      <p:ext uri="{BB962C8B-B14F-4D97-AF65-F5344CB8AC3E}">
        <p14:creationId xmlns:p14="http://schemas.microsoft.com/office/powerpoint/2010/main" val="280840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fontScale="90000"/>
          </a:bodyPr>
          <a:lstStyle/>
          <a:p>
            <a:r>
              <a:rPr lang="cs-CZ" dirty="0" smtClean="0"/>
              <a:t>Flag </a:t>
            </a:r>
            <a:r>
              <a:rPr lang="cs-CZ" dirty="0" err="1" smtClean="0"/>
              <a:t>of</a:t>
            </a:r>
            <a:r>
              <a:rPr lang="cs-CZ" dirty="0" smtClean="0"/>
              <a:t> </a:t>
            </a:r>
            <a:r>
              <a:rPr lang="cs-CZ" dirty="0" err="1" smtClean="0"/>
              <a:t>the</a:t>
            </a:r>
            <a:r>
              <a:rPr lang="cs-CZ" dirty="0" smtClean="0"/>
              <a:t> president</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0" y="2460567"/>
            <a:ext cx="3453233" cy="3898669"/>
          </a:xfrm>
        </p:spPr>
        <p:txBody>
          <a:bodyPr>
            <a:normAutofit fontScale="47500" lnSpcReduction="20000"/>
          </a:bodyPr>
          <a:lstStyle/>
          <a:p>
            <a:pPr algn="just">
              <a:lnSpc>
                <a:spcPct val="120000"/>
              </a:lnSpc>
              <a:buFont typeface="Arial" panose="020B0604020202020204" pitchFamily="34" charset="0"/>
              <a:buChar char="•"/>
            </a:pPr>
            <a:r>
              <a:rPr lang="en-GB" sz="2900" dirty="0" smtClean="0">
                <a:solidFill>
                  <a:schemeClr val="tx1"/>
                </a:solidFill>
              </a:rPr>
              <a:t>The flag of the President of the Republic (or the standard of the President of the Czech Republic or the presidential standard) is white, with a border consisting of flames alternately white, red and blue. In the middle of the white field is a large coat of arms. Below it is a white (silver) inscription TRUTH WINNERS on a red ribbon lined with yellow (gold) linden branches.</a:t>
            </a:r>
          </a:p>
          <a:p>
            <a:pPr algn="just">
              <a:lnSpc>
                <a:spcPct val="120000"/>
              </a:lnSpc>
              <a:buFont typeface="Arial" panose="020B0604020202020204" pitchFamily="34" charset="0"/>
              <a:buChar char="•"/>
            </a:pPr>
            <a:r>
              <a:rPr lang="en-GB" sz="2900" dirty="0" smtClean="0">
                <a:solidFill>
                  <a:schemeClr val="tx1"/>
                </a:solidFill>
              </a:rPr>
              <a:t>The flag of the President of the Republic may be used to indicate the seat of the President of the Republic during his presence in the Czech Republic and to indicate the means of transport used by the President of the Republic.</a:t>
            </a:r>
          </a:p>
          <a:p>
            <a:pPr algn="just">
              <a:buFont typeface="Arial" panose="020B0604020202020204" pitchFamily="34" charset="0"/>
              <a:buChar char="•"/>
            </a:pPr>
            <a:endParaRPr lang="cs-CZ" dirty="0">
              <a:solidFill>
                <a:schemeClr val="tx1"/>
              </a:solidFill>
            </a:endParaRP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5" name="Obrázek 4"/>
          <p:cNvPicPr>
            <a:picLocks noChangeAspect="1"/>
          </p:cNvPicPr>
          <p:nvPr/>
        </p:nvPicPr>
        <p:blipFill>
          <a:blip r:embed="rId3"/>
          <a:stretch>
            <a:fillRect/>
          </a:stretch>
        </p:blipFill>
        <p:spPr>
          <a:xfrm>
            <a:off x="4344390" y="1620000"/>
            <a:ext cx="4105940" cy="4052685"/>
          </a:xfrm>
          <a:prstGeom prst="rect">
            <a:avLst/>
          </a:prstGeom>
        </p:spPr>
      </p:pic>
    </p:spTree>
    <p:extLst>
      <p:ext uri="{BB962C8B-B14F-4D97-AF65-F5344CB8AC3E}">
        <p14:creationId xmlns:p14="http://schemas.microsoft.com/office/powerpoint/2010/main" val="2237898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a:bodyPr>
          <a:lstStyle/>
          <a:p>
            <a:r>
              <a:rPr lang="cs-CZ" dirty="0" err="1" smtClean="0"/>
              <a:t>Development</a:t>
            </a:r>
            <a:r>
              <a:rPr lang="cs-CZ" dirty="0" smtClean="0"/>
              <a:t> </a:t>
            </a:r>
            <a:r>
              <a:rPr lang="cs-CZ" dirty="0" err="1" smtClean="0"/>
              <a:t>of</a:t>
            </a:r>
            <a:r>
              <a:rPr lang="cs-CZ" dirty="0" smtClean="0"/>
              <a:t> </a:t>
            </a:r>
            <a:r>
              <a:rPr lang="cs-CZ" dirty="0" err="1" smtClean="0"/>
              <a:t>the</a:t>
            </a:r>
            <a:r>
              <a:rPr lang="cs-CZ" dirty="0" smtClean="0"/>
              <a:t> </a:t>
            </a:r>
            <a:r>
              <a:rPr lang="cs-CZ" dirty="0" err="1" smtClean="0"/>
              <a:t>appearance</a:t>
            </a:r>
            <a:r>
              <a:rPr lang="cs-CZ" dirty="0"/>
              <a:t/>
            </a:r>
            <a:br>
              <a:rPr lang="cs-CZ" dirty="0"/>
            </a:br>
            <a:r>
              <a:rPr lang="cs-CZ" dirty="0"/>
              <a:t> </a:t>
            </a:r>
          </a:p>
        </p:txBody>
      </p:sp>
      <p:sp>
        <p:nvSpPr>
          <p:cNvPr id="7" name="Obdélník 6"/>
          <p:cNvSpPr/>
          <p:nvPr/>
        </p:nvSpPr>
        <p:spPr>
          <a:xfrm>
            <a:off x="629693" y="2176142"/>
            <a:ext cx="4238399" cy="959943"/>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GB" sz="1800" dirty="0" smtClean="0">
                <a:latin typeface="Arial" panose="020B0604020202020204" pitchFamily="34" charset="0"/>
                <a:ea typeface="Calibri" panose="020F0502020204030204" pitchFamily="34" charset="0"/>
                <a:cs typeface="Arial" panose="020B0604020202020204" pitchFamily="34" charset="0"/>
              </a:rPr>
              <a:t>the presidential flag has changed its appearance several times since 1918</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12" descr="160px-Presidential_Standard_of_the_Republic_of_Czechoslovakia_(1918-19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58" y="3981467"/>
            <a:ext cx="1655763" cy="1655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160px-Bohemia_Moravia_President_Standard_1939-1945_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986" y="3998155"/>
            <a:ext cx="1655762" cy="1646238"/>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p:cNvPicPr>
            <a:picLocks noChangeAspect="1"/>
          </p:cNvPicPr>
          <p:nvPr/>
        </p:nvPicPr>
        <p:blipFill>
          <a:blip r:embed="rId5"/>
          <a:stretch>
            <a:fillRect/>
          </a:stretch>
        </p:blipFill>
        <p:spPr>
          <a:xfrm>
            <a:off x="4667333" y="3976033"/>
            <a:ext cx="1636283" cy="1655763"/>
          </a:xfrm>
          <a:prstGeom prst="rect">
            <a:avLst/>
          </a:prstGeom>
        </p:spPr>
      </p:pic>
      <p:pic>
        <p:nvPicPr>
          <p:cNvPr id="13" name="Picture 9" descr="120px-Flag_of_the_president_of_the_Czech_Republic_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3924" y="1674641"/>
            <a:ext cx="1655763" cy="1655763"/>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ek 13"/>
          <p:cNvPicPr>
            <a:picLocks noChangeAspect="1"/>
          </p:cNvPicPr>
          <p:nvPr/>
        </p:nvPicPr>
        <p:blipFill>
          <a:blip r:embed="rId7"/>
          <a:stretch>
            <a:fillRect/>
          </a:stretch>
        </p:blipFill>
        <p:spPr>
          <a:xfrm>
            <a:off x="6646251" y="3998155"/>
            <a:ext cx="1621044" cy="1621044"/>
          </a:xfrm>
          <a:prstGeom prst="rect">
            <a:avLst/>
          </a:prstGeom>
        </p:spPr>
      </p:pic>
      <p:sp>
        <p:nvSpPr>
          <p:cNvPr id="16" name="TextovéPole 15"/>
          <p:cNvSpPr txBox="1"/>
          <p:nvPr/>
        </p:nvSpPr>
        <p:spPr>
          <a:xfrm>
            <a:off x="686801" y="5644393"/>
            <a:ext cx="7580494" cy="915059"/>
          </a:xfrm>
          <a:prstGeom prst="rect">
            <a:avLst/>
          </a:prstGeom>
          <a:noFill/>
        </p:spPr>
        <p:txBody>
          <a:bodyPr wrap="square" rtlCol="0">
            <a:spAutoFit/>
          </a:bodyPr>
          <a:lstStyle/>
          <a:p>
            <a:r>
              <a:rPr lang="cs-CZ" dirty="0" smtClean="0"/>
              <a:t>    1918–1939,                1939–1945                     1960–1990                1990-1992 </a:t>
            </a:r>
          </a:p>
          <a:p>
            <a:r>
              <a:rPr lang="cs-CZ" dirty="0" smtClean="0"/>
              <a:t>    1945–1960                 </a:t>
            </a:r>
            <a:r>
              <a:rPr lang="cs-CZ" dirty="0" err="1" smtClean="0"/>
              <a:t>Protectorate</a:t>
            </a:r>
            <a:r>
              <a:rPr lang="cs-CZ" dirty="0" smtClean="0"/>
              <a:t>                        ČSSR                             ČSFR </a:t>
            </a:r>
          </a:p>
          <a:p>
            <a:r>
              <a:rPr lang="cs-CZ" dirty="0"/>
              <a:t> </a:t>
            </a:r>
            <a:r>
              <a:rPr lang="cs-CZ" dirty="0" smtClean="0"/>
              <a:t>                              </a:t>
            </a:r>
            <a:r>
              <a:rPr lang="cs-CZ" dirty="0" err="1" smtClean="0"/>
              <a:t>of</a:t>
            </a:r>
            <a:r>
              <a:rPr lang="cs-CZ" dirty="0" smtClean="0"/>
              <a:t> Bohemia and Moravia </a:t>
            </a:r>
            <a:endParaRPr lang="cs-CZ" dirty="0"/>
          </a:p>
        </p:txBody>
      </p:sp>
      <p:sp>
        <p:nvSpPr>
          <p:cNvPr id="17" name="TextovéPole 16"/>
          <p:cNvSpPr txBox="1"/>
          <p:nvPr/>
        </p:nvSpPr>
        <p:spPr>
          <a:xfrm>
            <a:off x="7053944" y="3355232"/>
            <a:ext cx="1449382" cy="366575"/>
          </a:xfrm>
          <a:prstGeom prst="rect">
            <a:avLst/>
          </a:prstGeom>
          <a:noFill/>
        </p:spPr>
        <p:txBody>
          <a:bodyPr wrap="square" rtlCol="0">
            <a:spAutoFit/>
          </a:bodyPr>
          <a:lstStyle/>
          <a:p>
            <a:r>
              <a:rPr lang="cs-CZ" dirty="0" smtClean="0"/>
              <a:t>1993</a:t>
            </a:r>
            <a:endParaRPr lang="cs-CZ" dirty="0"/>
          </a:p>
        </p:txBody>
      </p:sp>
    </p:spTree>
    <p:extLst>
      <p:ext uri="{BB962C8B-B14F-4D97-AF65-F5344CB8AC3E}">
        <p14:creationId xmlns:p14="http://schemas.microsoft.com/office/powerpoint/2010/main" val="1251364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stretch>
            <a:fillRect/>
          </a:stretch>
        </p:blipFill>
        <p:spPr>
          <a:xfrm>
            <a:off x="4290435" y="1323702"/>
            <a:ext cx="4709103" cy="4580550"/>
          </a:xfrm>
          <a:prstGeom prst="rect">
            <a:avLst/>
          </a:prstGeom>
        </p:spPr>
      </p:pic>
      <p:sp>
        <p:nvSpPr>
          <p:cNvPr id="2" name="Nadpis 1"/>
          <p:cNvSpPr>
            <a:spLocks noGrp="1"/>
          </p:cNvSpPr>
          <p:nvPr>
            <p:ph type="title"/>
          </p:nvPr>
        </p:nvSpPr>
        <p:spPr>
          <a:xfrm>
            <a:off x="720000" y="1620000"/>
            <a:ext cx="7901486" cy="1036114"/>
          </a:xfrm>
        </p:spPr>
        <p:txBody>
          <a:bodyPr>
            <a:normAutofit fontScale="90000"/>
          </a:bodyPr>
          <a:lstStyle/>
          <a:p>
            <a:r>
              <a:rPr lang="cs-CZ" dirty="0" err="1" smtClean="0"/>
              <a:t>State</a:t>
            </a:r>
            <a:r>
              <a:rPr lang="cs-CZ" dirty="0" smtClean="0"/>
              <a:t> </a:t>
            </a:r>
            <a:r>
              <a:rPr lang="cs-CZ" dirty="0" err="1" smtClean="0"/>
              <a:t>seal</a:t>
            </a:r>
            <a:r>
              <a:rPr lang="cs-CZ" dirty="0" smtClean="0"/>
              <a:t> </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0" y="2460567"/>
            <a:ext cx="3453233" cy="3898669"/>
          </a:xfrm>
        </p:spPr>
        <p:txBody>
          <a:bodyPr>
            <a:normAutofit fontScale="70000" lnSpcReduction="20000"/>
          </a:bodyPr>
          <a:lstStyle/>
          <a:p>
            <a:pPr algn="just">
              <a:lnSpc>
                <a:spcPct val="120000"/>
              </a:lnSpc>
              <a:buFont typeface="Arial" panose="020B0604020202020204" pitchFamily="34" charset="0"/>
              <a:buChar char="•"/>
            </a:pPr>
            <a:r>
              <a:rPr lang="en-GB" dirty="0" smtClean="0">
                <a:solidFill>
                  <a:schemeClr val="tx1"/>
                </a:solidFill>
              </a:rPr>
              <a:t>Consists of a large national emblem supported by linden branches on the sides, around which is a copy of "CZECH REPUBLIC". The seal of the state seal is kept by the President of the Republic.</a:t>
            </a:r>
          </a:p>
          <a:p>
            <a:pPr algn="just">
              <a:lnSpc>
                <a:spcPct val="120000"/>
              </a:lnSpc>
              <a:buFont typeface="Arial" panose="020B0604020202020204" pitchFamily="34" charset="0"/>
              <a:buChar char="•"/>
            </a:pPr>
            <a:r>
              <a:rPr lang="en-GB" dirty="0" smtClean="0">
                <a:solidFill>
                  <a:schemeClr val="tx1"/>
                </a:solidFill>
              </a:rPr>
              <a:t>The state seal can be used to seal international agreements, to the credentials of diplomatic representatives and in other cases, if so provided by a special legal regulation, an international agreement by which the Czech Republic is bound and which has been promulgated, or if it is usual.</a:t>
            </a:r>
          </a:p>
          <a:p>
            <a:pPr algn="just">
              <a:lnSpc>
                <a:spcPct val="120000"/>
              </a:lnSpc>
              <a:buFont typeface="Arial" panose="020B0604020202020204" pitchFamily="34" charset="0"/>
              <a:buChar char="•"/>
            </a:pPr>
            <a:r>
              <a:rPr lang="en-GB" dirty="0" smtClean="0">
                <a:solidFill>
                  <a:schemeClr val="tx1"/>
                </a:solidFill>
              </a:rPr>
              <a:t>It originated from the seal of the Czech Kingdom from 1429</a:t>
            </a:r>
            <a:r>
              <a:rPr lang="en-GB" dirty="0" smtClean="0"/>
              <a:t>–</a:t>
            </a:r>
            <a:r>
              <a:rPr lang="en-GB" dirty="0" smtClean="0">
                <a:solidFill>
                  <a:schemeClr val="tx1"/>
                </a:solidFill>
              </a:rPr>
              <a:t>1432, when each monarch had his own seal.</a:t>
            </a:r>
          </a:p>
          <a:p>
            <a:pPr marL="0" indent="0" algn="just">
              <a:lnSpc>
                <a:spcPct val="120000"/>
              </a:lnSpc>
              <a:buNone/>
            </a:pPr>
            <a:endParaRPr lang="cs-CZ" dirty="0">
              <a:solidFill>
                <a:schemeClr val="tx1"/>
              </a:solidFill>
            </a:endParaRPr>
          </a:p>
          <a:p>
            <a:pPr algn="just">
              <a:buFont typeface="Arial" panose="020B0604020202020204" pitchFamily="34" charset="0"/>
              <a:buChar char="•"/>
            </a:pPr>
            <a:endParaRPr lang="cs-CZ" dirty="0">
              <a:solidFill>
                <a:schemeClr val="tx1"/>
              </a:solidFill>
            </a:endParaRP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spTree>
    <p:extLst>
      <p:ext uri="{BB962C8B-B14F-4D97-AF65-F5344CB8AC3E}">
        <p14:creationId xmlns:p14="http://schemas.microsoft.com/office/powerpoint/2010/main" val="1709099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fontScale="90000"/>
          </a:bodyPr>
          <a:lstStyle/>
          <a:p>
            <a:r>
              <a:rPr lang="cs-CZ" dirty="0" err="1" smtClean="0"/>
              <a:t>National</a:t>
            </a:r>
            <a:r>
              <a:rPr lang="cs-CZ" dirty="0" smtClean="0"/>
              <a:t> anthem</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54542" y="2488893"/>
            <a:ext cx="2548436" cy="3898669"/>
          </a:xfrm>
        </p:spPr>
        <p:txBody>
          <a:bodyPr>
            <a:normAutofit fontScale="85000" lnSpcReduction="20000"/>
          </a:bodyPr>
          <a:lstStyle/>
          <a:p>
            <a:pPr algn="just">
              <a:lnSpc>
                <a:spcPct val="100000"/>
              </a:lnSpc>
              <a:buFont typeface="Arial" panose="020B0604020202020204" pitchFamily="34" charset="0"/>
              <a:buChar char="•"/>
            </a:pPr>
            <a:r>
              <a:rPr lang="en-GB" dirty="0" smtClean="0">
                <a:solidFill>
                  <a:schemeClr val="tx1"/>
                </a:solidFill>
              </a:rPr>
              <a:t>The national anthem consists of the first verse of the song by </a:t>
            </a:r>
            <a:r>
              <a:rPr lang="en-GB" dirty="0" err="1" smtClean="0">
                <a:solidFill>
                  <a:schemeClr val="tx1"/>
                </a:solidFill>
              </a:rPr>
              <a:t>František</a:t>
            </a:r>
            <a:r>
              <a:rPr lang="en-GB" dirty="0" smtClean="0">
                <a:solidFill>
                  <a:schemeClr val="tx1"/>
                </a:solidFill>
              </a:rPr>
              <a:t> </a:t>
            </a:r>
            <a:r>
              <a:rPr lang="en-GB" dirty="0" err="1" smtClean="0">
                <a:solidFill>
                  <a:schemeClr val="tx1"/>
                </a:solidFill>
              </a:rPr>
              <a:t>Škroup</a:t>
            </a:r>
            <a:r>
              <a:rPr lang="cs-CZ" dirty="0" smtClean="0">
                <a:solidFill>
                  <a:schemeClr val="tx1"/>
                </a:solidFill>
              </a:rPr>
              <a:t> (music)</a:t>
            </a:r>
            <a:r>
              <a:rPr lang="en-GB" dirty="0" smtClean="0">
                <a:solidFill>
                  <a:schemeClr val="tx1"/>
                </a:solidFill>
              </a:rPr>
              <a:t> and Josef </a:t>
            </a:r>
            <a:r>
              <a:rPr lang="en-GB" dirty="0" err="1" smtClean="0">
                <a:solidFill>
                  <a:schemeClr val="tx1"/>
                </a:solidFill>
              </a:rPr>
              <a:t>Kajetán</a:t>
            </a:r>
            <a:r>
              <a:rPr lang="en-GB" dirty="0" smtClean="0">
                <a:solidFill>
                  <a:schemeClr val="tx1"/>
                </a:solidFill>
              </a:rPr>
              <a:t> </a:t>
            </a:r>
            <a:r>
              <a:rPr lang="en-GB" dirty="0" err="1" smtClean="0">
                <a:solidFill>
                  <a:schemeClr val="tx1"/>
                </a:solidFill>
              </a:rPr>
              <a:t>Tyl</a:t>
            </a:r>
            <a:r>
              <a:rPr lang="cs-CZ" dirty="0" smtClean="0">
                <a:solidFill>
                  <a:schemeClr val="tx1"/>
                </a:solidFill>
              </a:rPr>
              <a:t> (</a:t>
            </a:r>
            <a:r>
              <a:rPr lang="cs-CZ" dirty="0" err="1" smtClean="0">
                <a:solidFill>
                  <a:schemeClr val="tx1"/>
                </a:solidFill>
              </a:rPr>
              <a:t>lyrics</a:t>
            </a:r>
            <a:r>
              <a:rPr lang="cs-CZ" smtClean="0">
                <a:solidFill>
                  <a:schemeClr val="tx1"/>
                </a:solidFill>
              </a:rPr>
              <a:t>)</a:t>
            </a:r>
            <a:r>
              <a:rPr lang="en-GB" smtClean="0">
                <a:solidFill>
                  <a:schemeClr val="tx1"/>
                </a:solidFill>
              </a:rPr>
              <a:t> </a:t>
            </a:r>
            <a:r>
              <a:rPr lang="en-GB" dirty="0" smtClean="0">
                <a:solidFill>
                  <a:schemeClr val="tx1"/>
                </a:solidFill>
              </a:rPr>
              <a:t>"Where is my home".</a:t>
            </a:r>
          </a:p>
          <a:p>
            <a:pPr algn="just">
              <a:lnSpc>
                <a:spcPct val="100000"/>
              </a:lnSpc>
              <a:buFont typeface="Arial" panose="020B0604020202020204" pitchFamily="34" charset="0"/>
              <a:buChar char="•"/>
            </a:pPr>
            <a:r>
              <a:rPr lang="en-GB" dirty="0" smtClean="0">
                <a:solidFill>
                  <a:schemeClr val="tx1"/>
                </a:solidFill>
              </a:rPr>
              <a:t>The song comes from J. K. </a:t>
            </a:r>
            <a:r>
              <a:rPr lang="en-GB" dirty="0" err="1" smtClean="0">
                <a:solidFill>
                  <a:schemeClr val="tx1"/>
                </a:solidFill>
              </a:rPr>
              <a:t>Tyl's</a:t>
            </a:r>
            <a:r>
              <a:rPr lang="en-GB" dirty="0" smtClean="0">
                <a:solidFill>
                  <a:schemeClr val="tx1"/>
                </a:solidFill>
              </a:rPr>
              <a:t> play "</a:t>
            </a:r>
            <a:r>
              <a:rPr lang="en-GB" dirty="0" err="1" smtClean="0">
                <a:solidFill>
                  <a:schemeClr val="tx1"/>
                </a:solidFill>
              </a:rPr>
              <a:t>Fidlovačka</a:t>
            </a:r>
            <a:r>
              <a:rPr lang="en-GB" dirty="0" smtClean="0">
                <a:solidFill>
                  <a:schemeClr val="tx1"/>
                </a:solidFill>
              </a:rPr>
              <a:t> or no anger and no fight" in 1834;</a:t>
            </a:r>
          </a:p>
          <a:p>
            <a:pPr algn="just">
              <a:lnSpc>
                <a:spcPct val="100000"/>
              </a:lnSpc>
              <a:buFont typeface="Arial" panose="020B0604020202020204" pitchFamily="34" charset="0"/>
              <a:buChar char="•"/>
            </a:pPr>
            <a:r>
              <a:rPr lang="en-GB" dirty="0" smtClean="0">
                <a:solidFill>
                  <a:schemeClr val="tx1"/>
                </a:solidFill>
              </a:rPr>
              <a:t>The national anthem can be played and sung on public holidays and other occasions, if usual.</a:t>
            </a:r>
          </a:p>
          <a:p>
            <a:pPr marL="0" indent="0">
              <a:buNone/>
            </a:pPr>
            <a:endParaRPr lang="cs-CZ" dirty="0"/>
          </a:p>
          <a:p>
            <a:pPr marL="0" indent="0" algn="just">
              <a:lnSpc>
                <a:spcPct val="120000"/>
              </a:lnSpc>
              <a:buNone/>
            </a:pPr>
            <a:endParaRPr lang="cs-CZ" dirty="0">
              <a:solidFill>
                <a:schemeClr val="tx1"/>
              </a:solidFill>
            </a:endParaRPr>
          </a:p>
          <a:p>
            <a:pPr algn="just">
              <a:buFont typeface="Arial" panose="020B0604020202020204" pitchFamily="34" charset="0"/>
              <a:buChar char="•"/>
            </a:pPr>
            <a:endParaRPr lang="cs-CZ" dirty="0">
              <a:solidFill>
                <a:schemeClr val="tx1"/>
              </a:solidFill>
            </a:endParaRP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13317" name="Picture 5" descr="Image result for kde domov mů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249" y="2460567"/>
            <a:ext cx="5353050" cy="27813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4833257" y="5320937"/>
            <a:ext cx="2883097" cy="366575"/>
          </a:xfrm>
          <a:prstGeom prst="rect">
            <a:avLst/>
          </a:prstGeom>
          <a:noFill/>
        </p:spPr>
        <p:txBody>
          <a:bodyPr wrap="none" rtlCol="0">
            <a:spAutoFit/>
          </a:bodyPr>
          <a:lstStyle/>
          <a:p>
            <a:r>
              <a:rPr lang="cs-CZ" dirty="0"/>
              <a:t> </a:t>
            </a:r>
            <a:r>
              <a:rPr lang="cs-CZ" dirty="0" smtClean="0"/>
              <a:t> </a:t>
            </a:r>
            <a:r>
              <a:rPr lang="cs-CZ" dirty="0" err="1" smtClean="0"/>
              <a:t>National</a:t>
            </a:r>
            <a:r>
              <a:rPr lang="cs-CZ" dirty="0" smtClean="0"/>
              <a:t> anthem </a:t>
            </a:r>
            <a:r>
              <a:rPr lang="cs-CZ" dirty="0" err="1" smtClean="0"/>
              <a:t>since</a:t>
            </a:r>
            <a:r>
              <a:rPr lang="cs-CZ" dirty="0" smtClean="0"/>
              <a:t> 1918</a:t>
            </a:r>
            <a:endParaRPr lang="cs-CZ" dirty="0"/>
          </a:p>
        </p:txBody>
      </p:sp>
      <p:sp>
        <p:nvSpPr>
          <p:cNvPr id="11" name="TextovéPole 10"/>
          <p:cNvSpPr txBox="1"/>
          <p:nvPr/>
        </p:nvSpPr>
        <p:spPr>
          <a:xfrm>
            <a:off x="3971109" y="5766582"/>
            <a:ext cx="4241074" cy="915059"/>
          </a:xfrm>
          <a:prstGeom prst="rect">
            <a:avLst/>
          </a:prstGeom>
          <a:noFill/>
        </p:spPr>
        <p:txBody>
          <a:bodyPr wrap="square" rtlCol="0">
            <a:spAutoFit/>
          </a:bodyPr>
          <a:lstStyle/>
          <a:p>
            <a:pPr marL="285750" indent="-285750">
              <a:buFont typeface="Arial" panose="020B0604020202020204" pitchFamily="34" charset="0"/>
              <a:buChar char="•"/>
            </a:pPr>
            <a:r>
              <a:rPr lang="cs-CZ" dirty="0">
                <a:hlinkClick r:id="rId4"/>
              </a:rPr>
              <a:t>https://</a:t>
            </a:r>
            <a:r>
              <a:rPr lang="cs-CZ" dirty="0" smtClean="0">
                <a:hlinkClick r:id="rId4"/>
              </a:rPr>
              <a:t>www.youtube.com/watch?v=cPTwOZWnm6E&amp;ab_channel=VocalNationalAnthems</a:t>
            </a:r>
            <a:r>
              <a:rPr lang="cs-CZ" dirty="0" smtClean="0"/>
              <a:t> </a:t>
            </a:r>
            <a:endParaRPr lang="cs-CZ" dirty="0"/>
          </a:p>
        </p:txBody>
      </p:sp>
      <p:pic>
        <p:nvPicPr>
          <p:cNvPr id="13322" name="Picture 10" descr="Image result for logo youtub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1084" y="5687512"/>
            <a:ext cx="700050" cy="7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165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fontScale="90000"/>
          </a:bodyPr>
          <a:lstStyle/>
          <a:p>
            <a:r>
              <a:rPr lang="cs-CZ" dirty="0" err="1" smtClean="0"/>
              <a:t>Crown</a:t>
            </a:r>
            <a:r>
              <a:rPr lang="cs-CZ" dirty="0" smtClean="0"/>
              <a:t> </a:t>
            </a:r>
            <a:r>
              <a:rPr lang="cs-CZ" dirty="0" err="1" smtClean="0"/>
              <a:t>Jewels</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0" y="2068681"/>
            <a:ext cx="4139383" cy="4567250"/>
          </a:xfrm>
        </p:spPr>
        <p:txBody>
          <a:bodyPr>
            <a:normAutofit fontScale="70000" lnSpcReduction="20000"/>
          </a:bodyPr>
          <a:lstStyle/>
          <a:p>
            <a:pPr algn="just">
              <a:lnSpc>
                <a:spcPct val="120000"/>
              </a:lnSpc>
              <a:buFont typeface="Arial" panose="020B0604020202020204" pitchFamily="34" charset="0"/>
              <a:buChar char="•"/>
            </a:pPr>
            <a:r>
              <a:rPr lang="en-GB" dirty="0" smtClean="0">
                <a:solidFill>
                  <a:schemeClr val="tx1"/>
                </a:solidFill>
              </a:rPr>
              <a:t>Unofficial state symbols </a:t>
            </a:r>
          </a:p>
          <a:p>
            <a:pPr algn="just">
              <a:lnSpc>
                <a:spcPct val="120000"/>
              </a:lnSpc>
              <a:buFont typeface="Arial" panose="020B0604020202020204" pitchFamily="34" charset="0"/>
              <a:buChar char="•"/>
            </a:pPr>
            <a:r>
              <a:rPr lang="en-GB" dirty="0" smtClean="0">
                <a:solidFill>
                  <a:schemeClr val="tx1"/>
                </a:solidFill>
              </a:rPr>
              <a:t>Used in the coronation of Czech kings.</a:t>
            </a:r>
          </a:p>
          <a:p>
            <a:pPr algn="just">
              <a:lnSpc>
                <a:spcPct val="120000"/>
              </a:lnSpc>
              <a:buFont typeface="Arial" panose="020B0604020202020204" pitchFamily="34" charset="0"/>
              <a:buChar char="•"/>
            </a:pPr>
            <a:r>
              <a:rPr lang="en-GB" dirty="0" smtClean="0">
                <a:solidFill>
                  <a:schemeClr val="tx1"/>
                </a:solidFill>
              </a:rPr>
              <a:t>They contain: Saint Wenceslas crown (made for the coronation of Charles IV. by the Czech king in 1346), sceptre, royal apple, coronation cloak (camembert)</a:t>
            </a:r>
          </a:p>
          <a:p>
            <a:pPr algn="just">
              <a:lnSpc>
                <a:spcPct val="120000"/>
              </a:lnSpc>
              <a:buFont typeface="Arial" panose="020B0604020202020204" pitchFamily="34" charset="0"/>
              <a:buChar char="•"/>
            </a:pPr>
            <a:r>
              <a:rPr lang="en-GB" dirty="0" smtClean="0">
                <a:solidFill>
                  <a:schemeClr val="tx1"/>
                </a:solidFill>
              </a:rPr>
              <a:t>They are stored in the crown chamber above the southern entrance to the Church of St. Welcome to Prague Castle. </a:t>
            </a:r>
          </a:p>
          <a:p>
            <a:pPr algn="just">
              <a:lnSpc>
                <a:spcPct val="120000"/>
              </a:lnSpc>
              <a:buFont typeface="Arial" panose="020B0604020202020204" pitchFamily="34" charset="0"/>
              <a:buChar char="•"/>
            </a:pPr>
            <a:r>
              <a:rPr lang="en-GB" dirty="0" smtClean="0">
                <a:solidFill>
                  <a:schemeClr val="tx1"/>
                </a:solidFill>
              </a:rPr>
              <a:t>The entrance door is equipped with 7 locks, the individual keys have: the president, the prime minister, the archbishop of Prague, the mayor of the capital. of the City of Prague, Chairman of the Senate, Chairman of the Chamber of Deputies, Dean of the Metropolitan Chapter at St. Welcome. </a:t>
            </a:r>
            <a:endParaRPr lang="en-GB" dirty="0" smtClean="0"/>
          </a:p>
          <a:p>
            <a:pPr marL="0" indent="0">
              <a:lnSpc>
                <a:spcPct val="120000"/>
              </a:lnSpc>
              <a:buNone/>
            </a:pPr>
            <a:endParaRPr lang="en-GB" dirty="0" smtClean="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6" name="Obrázek 5"/>
          <p:cNvPicPr>
            <a:picLocks noChangeAspect="1"/>
          </p:cNvPicPr>
          <p:nvPr/>
        </p:nvPicPr>
        <p:blipFill>
          <a:blip r:embed="rId3"/>
          <a:stretch>
            <a:fillRect/>
          </a:stretch>
        </p:blipFill>
        <p:spPr>
          <a:xfrm>
            <a:off x="5063431" y="1620000"/>
            <a:ext cx="3797447" cy="2815509"/>
          </a:xfrm>
          <a:prstGeom prst="rect">
            <a:avLst/>
          </a:prstGeom>
        </p:spPr>
      </p:pic>
      <p:sp>
        <p:nvSpPr>
          <p:cNvPr id="5" name="TextovéPole 4">
            <a:hlinkClick r:id="rId4"/>
          </p:cNvPr>
          <p:cNvSpPr txBox="1"/>
          <p:nvPr/>
        </p:nvSpPr>
        <p:spPr>
          <a:xfrm>
            <a:off x="6601318" y="4535424"/>
            <a:ext cx="721672" cy="366575"/>
          </a:xfrm>
          <a:prstGeom prst="rect">
            <a:avLst/>
          </a:prstGeom>
          <a:noFill/>
        </p:spPr>
        <p:txBody>
          <a:bodyPr wrap="none" rtlCol="0">
            <a:spAutoFit/>
          </a:bodyPr>
          <a:lstStyle/>
          <a:p>
            <a:r>
              <a:rPr lang="cs-CZ" dirty="0" smtClean="0">
                <a:hlinkClick r:id="rId4"/>
              </a:rPr>
              <a:t>Video</a:t>
            </a:r>
            <a:endParaRPr lang="cs-CZ" dirty="0"/>
          </a:p>
        </p:txBody>
      </p:sp>
      <p:pic>
        <p:nvPicPr>
          <p:cNvPr id="7" name="Picture 10" descr="Image result for logo youtub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8161" y="4368686"/>
            <a:ext cx="700050" cy="7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439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fontScale="90000"/>
          </a:bodyPr>
          <a:lstStyle/>
          <a:p>
            <a:r>
              <a:rPr lang="cs-CZ" dirty="0" err="1" smtClean="0"/>
              <a:t>Sources</a:t>
            </a:r>
            <a:r>
              <a:rPr lang="cs-CZ" dirty="0"/>
              <a:t/>
            </a:r>
            <a:br>
              <a:rPr lang="cs-CZ" dirty="0"/>
            </a:br>
            <a:r>
              <a:rPr lang="cs-CZ" dirty="0"/>
              <a:t/>
            </a:r>
            <a:br>
              <a:rPr lang="cs-CZ" dirty="0"/>
            </a:br>
            <a:r>
              <a:rPr lang="cs-CZ" dirty="0"/>
              <a:t> </a:t>
            </a:r>
          </a:p>
        </p:txBody>
      </p:sp>
      <p:sp>
        <p:nvSpPr>
          <p:cNvPr id="8" name="Obdélník 7"/>
          <p:cNvSpPr/>
          <p:nvPr/>
        </p:nvSpPr>
        <p:spPr>
          <a:xfrm>
            <a:off x="720000" y="2061464"/>
            <a:ext cx="7109006" cy="1938992"/>
          </a:xfrm>
          <a:prstGeom prst="rect">
            <a:avLst/>
          </a:prstGeom>
        </p:spPr>
        <p:txBody>
          <a:bodyPr wrap="square">
            <a:spAutoFit/>
          </a:bodyPr>
          <a:lstStyle/>
          <a:p>
            <a:pPr marL="285750" indent="-285750">
              <a:buFont typeface="Arial" panose="020B0604020202020204" pitchFamily="34" charset="0"/>
              <a:buChar char="•"/>
            </a:pPr>
            <a:r>
              <a:rPr lang="cs-CZ" sz="1200" dirty="0">
                <a:hlinkClick r:id="rId3"/>
              </a:rPr>
              <a:t>https://</a:t>
            </a:r>
            <a:r>
              <a:rPr lang="cs-CZ" sz="1200" dirty="0" smtClean="0">
                <a:hlinkClick r:id="rId3"/>
              </a:rPr>
              <a:t>www.mvcr.cz/clanek/statni-symboly-ceske-republiky.aspx</a:t>
            </a:r>
          </a:p>
          <a:p>
            <a:pPr marL="285750" indent="-285750">
              <a:buFont typeface="Arial" panose="020B0604020202020204" pitchFamily="34" charset="0"/>
              <a:buChar char="•"/>
            </a:pPr>
            <a:r>
              <a:rPr lang="cs-CZ" sz="1200" dirty="0">
                <a:hlinkClick r:id="rId3"/>
              </a:rPr>
              <a:t>https://</a:t>
            </a:r>
            <a:r>
              <a:rPr lang="cs-CZ" sz="1200" dirty="0" smtClean="0">
                <a:hlinkClick r:id="rId3"/>
              </a:rPr>
              <a:t>www.dumy.cz/stahnout/89764 </a:t>
            </a:r>
            <a:endParaRPr lang="cs-CZ" sz="1200" dirty="0">
              <a:hlinkClick r:id="rId3"/>
            </a:endParaRPr>
          </a:p>
          <a:p>
            <a:pPr marL="285750" indent="-285750">
              <a:buFont typeface="Arial" panose="020B0604020202020204" pitchFamily="34" charset="0"/>
              <a:buChar char="•"/>
            </a:pPr>
            <a:r>
              <a:rPr lang="cs-CZ" sz="1200" dirty="0" smtClean="0">
                <a:hlinkClick r:id="rId3"/>
              </a:rPr>
              <a:t>https</a:t>
            </a:r>
            <a:r>
              <a:rPr lang="cs-CZ" sz="1200" dirty="0">
                <a:hlinkClick r:id="rId3"/>
              </a:rPr>
              <a:t>://</a:t>
            </a:r>
            <a:r>
              <a:rPr lang="cs-CZ" sz="1200" dirty="0" smtClean="0">
                <a:hlinkClick r:id="rId3"/>
              </a:rPr>
              <a:t>www.reflex.cz/clanek/zajimavosti/86121/ceskou-hymnu-pitvame-uz-sto-padesat-let-a-uplne-zbytecne-narodni-pisnicku-neznale-kritizoval-i-peroutka.html</a:t>
            </a:r>
            <a:endParaRPr lang="cs-CZ" sz="1200" dirty="0" smtClean="0"/>
          </a:p>
          <a:p>
            <a:pPr marL="285750" indent="-285750">
              <a:buFont typeface="Arial" panose="020B0604020202020204" pitchFamily="34" charset="0"/>
              <a:buChar char="•"/>
            </a:pPr>
            <a:r>
              <a:rPr lang="cs-CZ" sz="1200" dirty="0">
                <a:hlinkClick r:id="rId4"/>
              </a:rPr>
              <a:t>https://www.youtube.com/watch?v=cPTwOZWnm6E&amp;ab_channel=VocalNationalAnthems</a:t>
            </a:r>
            <a:r>
              <a:rPr lang="cs-CZ" sz="1200" dirty="0"/>
              <a:t> </a:t>
            </a:r>
            <a:endParaRPr lang="cs-CZ" sz="1200" dirty="0" smtClean="0"/>
          </a:p>
          <a:p>
            <a:pPr marL="285750" indent="-285750">
              <a:buFont typeface="Arial" panose="020B0604020202020204" pitchFamily="34" charset="0"/>
              <a:buChar char="•"/>
            </a:pPr>
            <a:r>
              <a:rPr lang="cs-CZ" sz="1200">
                <a:hlinkClick r:id="rId5"/>
              </a:rPr>
              <a:t>https</a:t>
            </a:r>
            <a:r>
              <a:rPr lang="cs-CZ" sz="1200">
                <a:hlinkClick r:id="rId5"/>
              </a:rPr>
              <a:t>://</a:t>
            </a:r>
            <a:r>
              <a:rPr lang="cs-CZ" sz="1200" smtClean="0">
                <a:hlinkClick r:id="rId5"/>
              </a:rPr>
              <a:t>www.youtube.com/watch?v=XDMy0iKpwuc&amp;ab_channel=JanVelebil</a:t>
            </a:r>
            <a:r>
              <a:rPr lang="cs-CZ" sz="1200" smtClean="0"/>
              <a:t> </a:t>
            </a:r>
            <a:endParaRPr lang="cs-CZ" sz="1200" dirty="0"/>
          </a:p>
          <a:p>
            <a:endParaRPr lang="cs-CZ" sz="1200" dirty="0" smtClean="0"/>
          </a:p>
          <a:p>
            <a:pPr marL="285750" indent="-285750">
              <a:buFont typeface="Arial" panose="020B0604020202020204" pitchFamily="34" charset="0"/>
              <a:buChar char="•"/>
            </a:pPr>
            <a:endParaRPr lang="cs-CZ" sz="1200" dirty="0" smtClean="0"/>
          </a:p>
          <a:p>
            <a:pPr marL="285750" indent="-285750">
              <a:buFont typeface="Arial" panose="020B0604020202020204" pitchFamily="34" charset="0"/>
              <a:buChar char="•"/>
            </a:pPr>
            <a:endParaRPr lang="cs-CZ" sz="1200" dirty="0" smtClean="0"/>
          </a:p>
          <a:p>
            <a:pPr marL="285750" indent="-285750">
              <a:buFont typeface="Arial" panose="020B0604020202020204" pitchFamily="34" charset="0"/>
              <a:buChar char="•"/>
            </a:pPr>
            <a:endParaRPr lang="cs-CZ" sz="1200" dirty="0"/>
          </a:p>
        </p:txBody>
      </p:sp>
    </p:spTree>
    <p:extLst>
      <p:ext uri="{BB962C8B-B14F-4D97-AF65-F5344CB8AC3E}">
        <p14:creationId xmlns:p14="http://schemas.microsoft.com/office/powerpoint/2010/main" val="1114147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What</a:t>
            </a:r>
            <a:r>
              <a:rPr lang="cs-CZ" dirty="0" smtClean="0"/>
              <a:t> are </a:t>
            </a:r>
            <a:r>
              <a:rPr lang="cs-CZ" dirty="0" err="1" smtClean="0"/>
              <a:t>state</a:t>
            </a:r>
            <a:r>
              <a:rPr lang="cs-CZ" dirty="0" smtClean="0"/>
              <a:t> </a:t>
            </a:r>
            <a:r>
              <a:rPr lang="cs-CZ" dirty="0" err="1" smtClean="0"/>
              <a:t>symbols</a:t>
            </a:r>
            <a:r>
              <a:rPr lang="cs-CZ" dirty="0" smtClean="0"/>
              <a:t>? </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p:txBody>
          <a:bodyPr>
            <a:normAutofit/>
          </a:bodyPr>
          <a:lstStyle/>
          <a:p>
            <a:pPr marL="0" indent="0" algn="just">
              <a:buNone/>
            </a:pPr>
            <a:r>
              <a:rPr lang="en-GB" dirty="0" smtClean="0">
                <a:solidFill>
                  <a:schemeClr val="tx1"/>
                </a:solidFill>
              </a:rPr>
              <a:t>State symbols are (usually) </a:t>
            </a:r>
            <a:r>
              <a:rPr lang="en-GB" b="1" dirty="0" smtClean="0">
                <a:solidFill>
                  <a:schemeClr val="tx1"/>
                </a:solidFill>
              </a:rPr>
              <a:t>statutory signs </a:t>
            </a:r>
            <a:r>
              <a:rPr lang="en-GB" dirty="0" smtClean="0">
                <a:solidFill>
                  <a:schemeClr val="tx1"/>
                </a:solidFill>
              </a:rPr>
              <a:t>by which the state denotes its sovereignty and which are one of the formal manifestations of its statehood. </a:t>
            </a:r>
          </a:p>
          <a:p>
            <a:pPr marL="0" indent="0" algn="just">
              <a:buNone/>
            </a:pPr>
            <a:r>
              <a:rPr lang="en-GB" dirty="0" smtClean="0">
                <a:solidFill>
                  <a:schemeClr val="tx1"/>
                </a:solidFill>
              </a:rPr>
              <a:t>State symbols also present the state in relation to other states, expressing its history, territorial development, constitutional nature, or even national identity. </a:t>
            </a:r>
          </a:p>
          <a:p>
            <a:pPr marL="0" indent="0" algn="just">
              <a:buNone/>
            </a:pPr>
            <a:r>
              <a:rPr lang="en-GB" dirty="0" smtClean="0">
                <a:solidFill>
                  <a:schemeClr val="tx1"/>
                </a:solidFill>
              </a:rPr>
              <a:t>The form of state symbols has its </a:t>
            </a:r>
            <a:r>
              <a:rPr lang="en-GB" b="1" dirty="0" smtClean="0">
                <a:solidFill>
                  <a:schemeClr val="tx1"/>
                </a:solidFill>
              </a:rPr>
              <a:t>historical justification</a:t>
            </a:r>
            <a:r>
              <a:rPr lang="en-GB" dirty="0" smtClean="0">
                <a:solidFill>
                  <a:schemeClr val="tx1"/>
                </a:solidFill>
              </a:rPr>
              <a:t>.</a:t>
            </a:r>
          </a:p>
          <a:p>
            <a:pPr marL="0" indent="0">
              <a:buNone/>
            </a:pPr>
            <a:endParaRPr lang="en-GB" sz="1800" dirty="0">
              <a:solidFill>
                <a:schemeClr val="tx1"/>
              </a:solidFill>
            </a:endParaRPr>
          </a:p>
        </p:txBody>
      </p:sp>
    </p:spTree>
    <p:extLst>
      <p:ext uri="{BB962C8B-B14F-4D97-AF65-F5344CB8AC3E}">
        <p14:creationId xmlns:p14="http://schemas.microsoft.com/office/powerpoint/2010/main" val="568866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The</a:t>
            </a:r>
            <a:r>
              <a:rPr lang="cs-CZ" dirty="0" smtClean="0"/>
              <a:t> </a:t>
            </a:r>
            <a:r>
              <a:rPr lang="cs-CZ" dirty="0" err="1" smtClean="0"/>
              <a:t>state</a:t>
            </a:r>
            <a:r>
              <a:rPr lang="cs-CZ" dirty="0" smtClean="0"/>
              <a:t> </a:t>
            </a:r>
            <a:r>
              <a:rPr lang="cs-CZ" dirty="0" err="1" smtClean="0"/>
              <a:t>symbols</a:t>
            </a:r>
            <a:r>
              <a:rPr lang="cs-CZ" dirty="0" smtClean="0"/>
              <a:t> in </a:t>
            </a:r>
            <a:r>
              <a:rPr lang="cs-CZ" dirty="0" err="1" smtClean="0"/>
              <a:t>the</a:t>
            </a:r>
            <a:r>
              <a:rPr lang="cs-CZ" dirty="0" smtClean="0"/>
              <a:t> Czech Republic  </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p:txBody>
          <a:bodyPr>
            <a:normAutofit/>
          </a:bodyPr>
          <a:lstStyle/>
          <a:p>
            <a:pPr>
              <a:buFont typeface="Arial" panose="020B0604020202020204" pitchFamily="34" charset="0"/>
              <a:buChar char="•"/>
            </a:pPr>
            <a:r>
              <a:rPr lang="en-GB" dirty="0" smtClean="0">
                <a:solidFill>
                  <a:schemeClr val="tx1"/>
                </a:solidFill>
              </a:rPr>
              <a:t>large national emblem</a:t>
            </a:r>
          </a:p>
          <a:p>
            <a:pPr>
              <a:buFont typeface="Arial" panose="020B0604020202020204" pitchFamily="34" charset="0"/>
              <a:buChar char="•"/>
            </a:pPr>
            <a:r>
              <a:rPr lang="en-GB" dirty="0" smtClean="0">
                <a:solidFill>
                  <a:schemeClr val="tx1"/>
                </a:solidFill>
              </a:rPr>
              <a:t>small coat of arms</a:t>
            </a:r>
          </a:p>
          <a:p>
            <a:pPr>
              <a:buFont typeface="Arial" panose="020B0604020202020204" pitchFamily="34" charset="0"/>
              <a:buChar char="•"/>
            </a:pPr>
            <a:r>
              <a:rPr lang="en-GB" dirty="0" smtClean="0">
                <a:solidFill>
                  <a:schemeClr val="tx1"/>
                </a:solidFill>
              </a:rPr>
              <a:t>state colours</a:t>
            </a:r>
          </a:p>
          <a:p>
            <a:pPr>
              <a:buFont typeface="Arial" panose="020B0604020202020204" pitchFamily="34" charset="0"/>
              <a:buChar char="•"/>
            </a:pPr>
            <a:r>
              <a:rPr lang="en-GB" dirty="0" smtClean="0">
                <a:solidFill>
                  <a:schemeClr val="tx1"/>
                </a:solidFill>
              </a:rPr>
              <a:t>National flag</a:t>
            </a:r>
          </a:p>
          <a:p>
            <a:pPr>
              <a:buFont typeface="Arial" panose="020B0604020202020204" pitchFamily="34" charset="0"/>
              <a:buChar char="•"/>
            </a:pPr>
            <a:r>
              <a:rPr lang="en-GB" dirty="0" smtClean="0">
                <a:solidFill>
                  <a:schemeClr val="tx1"/>
                </a:solidFill>
              </a:rPr>
              <a:t>flag of the president of the republic (so-called presidential standard)</a:t>
            </a:r>
          </a:p>
          <a:p>
            <a:pPr>
              <a:buFont typeface="Arial" panose="020B0604020202020204" pitchFamily="34" charset="0"/>
              <a:buChar char="•"/>
            </a:pPr>
            <a:r>
              <a:rPr lang="en-GB" dirty="0" smtClean="0">
                <a:solidFill>
                  <a:schemeClr val="tx1"/>
                </a:solidFill>
              </a:rPr>
              <a:t>state seal</a:t>
            </a:r>
          </a:p>
          <a:p>
            <a:pPr>
              <a:buFont typeface="Arial" panose="020B0604020202020204" pitchFamily="34" charset="0"/>
              <a:buChar char="•"/>
            </a:pPr>
            <a:r>
              <a:rPr lang="en-GB" dirty="0" smtClean="0">
                <a:solidFill>
                  <a:schemeClr val="tx1"/>
                </a:solidFill>
              </a:rPr>
              <a:t>National anthem</a:t>
            </a:r>
          </a:p>
          <a:p>
            <a:pPr marL="0" indent="0">
              <a:buNone/>
            </a:pPr>
            <a:endParaRPr lang="cs-CZ" dirty="0"/>
          </a:p>
          <a:p>
            <a:pPr marL="0" indent="0">
              <a:buNone/>
            </a:pPr>
            <a:endParaRPr lang="cs-CZ" sz="1800" dirty="0">
              <a:solidFill>
                <a:schemeClr val="tx1"/>
              </a:solidFill>
            </a:endParaRPr>
          </a:p>
        </p:txBody>
      </p:sp>
    </p:spTree>
    <p:extLst>
      <p:ext uri="{BB962C8B-B14F-4D97-AF65-F5344CB8AC3E}">
        <p14:creationId xmlns:p14="http://schemas.microsoft.com/office/powerpoint/2010/main" val="1214787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Legislation</a:t>
            </a:r>
            <a:r>
              <a:rPr lang="cs-CZ" dirty="0" smtClean="0"/>
              <a:t> </a:t>
            </a:r>
            <a:r>
              <a:rPr lang="cs-CZ" dirty="0" err="1" smtClean="0"/>
              <a:t>of</a:t>
            </a:r>
            <a:r>
              <a:rPr lang="cs-CZ" dirty="0" smtClean="0"/>
              <a:t> </a:t>
            </a:r>
            <a:r>
              <a:rPr lang="cs-CZ" dirty="0" err="1" smtClean="0"/>
              <a:t>state</a:t>
            </a:r>
            <a:r>
              <a:rPr lang="cs-CZ" dirty="0" smtClean="0"/>
              <a:t> </a:t>
            </a:r>
            <a:r>
              <a:rPr lang="cs-CZ" dirty="0" err="1" smtClean="0"/>
              <a:t>symbols</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0" y="2460567"/>
            <a:ext cx="7823110" cy="4192782"/>
          </a:xfrm>
        </p:spPr>
        <p:txBody>
          <a:bodyPr>
            <a:normAutofit fontScale="70000" lnSpcReduction="20000"/>
          </a:bodyPr>
          <a:lstStyle/>
          <a:p>
            <a:pPr>
              <a:lnSpc>
                <a:spcPct val="120000"/>
              </a:lnSpc>
              <a:buFont typeface="Arial" panose="020B0604020202020204" pitchFamily="34" charset="0"/>
              <a:buChar char="•"/>
            </a:pPr>
            <a:r>
              <a:rPr lang="en-GB" sz="2300" dirty="0" smtClean="0">
                <a:solidFill>
                  <a:schemeClr val="tx1"/>
                </a:solidFill>
              </a:rPr>
              <a:t>Article 14 of the Constitution of the Czech Republic (lists state symbols)</a:t>
            </a:r>
          </a:p>
          <a:p>
            <a:pPr>
              <a:lnSpc>
                <a:spcPct val="120000"/>
              </a:lnSpc>
              <a:buFont typeface="Arial" panose="020B0604020202020204" pitchFamily="34" charset="0"/>
              <a:buChar char="•"/>
            </a:pPr>
            <a:r>
              <a:rPr lang="en-GB" sz="2300" dirty="0" smtClean="0">
                <a:solidFill>
                  <a:schemeClr val="tx1"/>
                </a:solidFill>
              </a:rPr>
              <a:t>Act No. 3/1993 Coll., on the state symbols of the Czech Republic, as amended by Act No. 154/1998 Coll. (“Law on State Symbols”)</a:t>
            </a:r>
          </a:p>
          <a:p>
            <a:pPr>
              <a:lnSpc>
                <a:spcPct val="120000"/>
              </a:lnSpc>
              <a:buFont typeface="Arial" panose="020B0604020202020204" pitchFamily="34" charset="0"/>
              <a:buChar char="•"/>
            </a:pPr>
            <a:r>
              <a:rPr lang="en-GB" sz="2300" dirty="0" smtClean="0">
                <a:solidFill>
                  <a:schemeClr val="tx1"/>
                </a:solidFill>
              </a:rPr>
              <a:t>Act No. 352/2001 Coll., on the Use of State Symbols of the Czech Republic and on the Amendment of Certain Acts, as amended (“Act on the Use of State Symbols”)</a:t>
            </a:r>
          </a:p>
          <a:p>
            <a:pPr>
              <a:lnSpc>
                <a:spcPct val="120000"/>
              </a:lnSpc>
              <a:buFont typeface="Arial" panose="020B0604020202020204" pitchFamily="34" charset="0"/>
              <a:buChar char="•"/>
            </a:pPr>
            <a:r>
              <a:rPr lang="en-GB" sz="2300" dirty="0" smtClean="0">
                <a:solidFill>
                  <a:schemeClr val="tx1"/>
                </a:solidFill>
              </a:rPr>
              <a:t>Article 6ter of the Paris Convention for the Protection of Industrial Property of March 20, 1883, published by Decree of the Minister of Foreign Affairs under No. 64/1975 Coll.</a:t>
            </a:r>
          </a:p>
          <a:p>
            <a:pPr>
              <a:lnSpc>
                <a:spcPct val="120000"/>
              </a:lnSpc>
              <a:buFont typeface="Arial" panose="020B0604020202020204" pitchFamily="34" charset="0"/>
              <a:buChar char="•"/>
            </a:pPr>
            <a:r>
              <a:rPr lang="en-GB" sz="2300" dirty="0" smtClean="0">
                <a:solidFill>
                  <a:schemeClr val="tx1"/>
                </a:solidFill>
              </a:rPr>
              <a:t>+ a number of other laws and by-laws, </a:t>
            </a:r>
            <a:r>
              <a:rPr lang="en-GB" sz="2300" dirty="0" err="1" smtClean="0">
                <a:solidFill>
                  <a:schemeClr val="tx1"/>
                </a:solidFill>
              </a:rPr>
              <a:t>eg</a:t>
            </a:r>
            <a:r>
              <a:rPr lang="en-GB" sz="2300" dirty="0" smtClean="0">
                <a:solidFill>
                  <a:schemeClr val="tx1"/>
                </a:solidFill>
              </a:rPr>
              <a:t> in the area of ​​elections, education, etc., regulating specific ways of using state symbols of the Czech Republic, especially state emblems </a:t>
            </a:r>
          </a:p>
          <a:p>
            <a:pPr>
              <a:lnSpc>
                <a:spcPct val="120000"/>
              </a:lnSpc>
              <a:buFont typeface="Arial" panose="020B0604020202020204" pitchFamily="34" charset="0"/>
              <a:buChar char="•"/>
            </a:pPr>
            <a:r>
              <a:rPr lang="en-GB" sz="2300" dirty="0" smtClean="0">
                <a:solidFill>
                  <a:schemeClr val="tx1"/>
                </a:solidFill>
              </a:rPr>
              <a:t>+ international conventions regulating the use of Czech state symbolism abroad - especially the marking of diplomatic and consular workplaces and vehicles, etc.</a:t>
            </a:r>
          </a:p>
          <a:p>
            <a:pPr marL="0" indent="0">
              <a:lnSpc>
                <a:spcPct val="120000"/>
              </a:lnSpc>
              <a:buNone/>
            </a:pPr>
            <a:endParaRPr lang="en-GB" dirty="0" smtClean="0">
              <a:solidFill>
                <a:schemeClr val="tx1"/>
              </a:solidFill>
            </a:endParaRPr>
          </a:p>
          <a:p>
            <a:pPr marL="0" indent="0">
              <a:buNone/>
            </a:pPr>
            <a:endParaRPr lang="en-GB" dirty="0" smtClean="0"/>
          </a:p>
          <a:p>
            <a:pPr marL="0" indent="0">
              <a:buNone/>
            </a:pPr>
            <a:endParaRPr lang="en-GB" sz="1800" dirty="0">
              <a:solidFill>
                <a:schemeClr val="tx1"/>
              </a:solidFill>
            </a:endParaRPr>
          </a:p>
        </p:txBody>
      </p:sp>
    </p:spTree>
    <p:extLst>
      <p:ext uri="{BB962C8B-B14F-4D97-AF65-F5344CB8AC3E}">
        <p14:creationId xmlns:p14="http://schemas.microsoft.com/office/powerpoint/2010/main" val="891494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State</a:t>
            </a:r>
            <a:r>
              <a:rPr lang="cs-CZ" dirty="0" smtClean="0"/>
              <a:t> </a:t>
            </a:r>
            <a:r>
              <a:rPr lang="cs-CZ" dirty="0" err="1" smtClean="0"/>
              <a:t>emblem</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0" y="2460567"/>
            <a:ext cx="4069714" cy="3898669"/>
          </a:xfrm>
        </p:spPr>
        <p:txBody>
          <a:bodyPr>
            <a:normAutofit lnSpcReduction="10000"/>
          </a:bodyPr>
          <a:lstStyle/>
          <a:p>
            <a:pPr algn="just">
              <a:buFont typeface="Arial" panose="020B0604020202020204" pitchFamily="34" charset="0"/>
              <a:buChar char="•"/>
            </a:pPr>
            <a:r>
              <a:rPr lang="en-GB" dirty="0" smtClean="0">
                <a:solidFill>
                  <a:schemeClr val="tx1"/>
                </a:solidFill>
              </a:rPr>
              <a:t>the Czech Republic has 2 state emblems, namely large and small.</a:t>
            </a:r>
          </a:p>
          <a:p>
            <a:pPr algn="just">
              <a:buFont typeface="Arial" panose="020B0604020202020204" pitchFamily="34" charset="0"/>
              <a:buChar char="•"/>
            </a:pPr>
            <a:r>
              <a:rPr lang="en-GB" dirty="0" smtClean="0">
                <a:solidFill>
                  <a:schemeClr val="tx1"/>
                </a:solidFill>
              </a:rPr>
              <a:t>is used to represent the state and to mark buildings with state administration bodies</a:t>
            </a:r>
          </a:p>
          <a:p>
            <a:pPr algn="just">
              <a:buFont typeface="Arial" panose="020B0604020202020204" pitchFamily="34" charset="0"/>
              <a:buChar char="•"/>
            </a:pPr>
            <a:r>
              <a:rPr lang="en-GB" sz="1500" dirty="0" smtClean="0">
                <a:solidFill>
                  <a:schemeClr val="tx1"/>
                </a:solidFill>
              </a:rPr>
              <a:t>The large coat of arms consists of a square shield, in the first and fourth red field of which is a silver two-tailed lion in a jump with a gold crown and gold armour. In the second blue field is a silver-red </a:t>
            </a:r>
            <a:r>
              <a:rPr lang="en-GB" sz="1500" dirty="0" err="1" smtClean="0">
                <a:solidFill>
                  <a:schemeClr val="tx1"/>
                </a:solidFill>
              </a:rPr>
              <a:t>checkered</a:t>
            </a:r>
            <a:r>
              <a:rPr lang="en-GB" sz="1500" dirty="0" smtClean="0">
                <a:solidFill>
                  <a:schemeClr val="tx1"/>
                </a:solidFill>
              </a:rPr>
              <a:t> eagle with a gold crown and gold armour. In the third golden field is a black eagle with a silver crescent ending in clover trefoils and in the middle with a cross, with a golden crown and red armour.</a:t>
            </a:r>
          </a:p>
          <a:p>
            <a:pPr marL="0" indent="0" algn="just">
              <a:buNone/>
            </a:pPr>
            <a:endParaRPr lang="en-GB" dirty="0" smtClean="0"/>
          </a:p>
          <a:p>
            <a:pPr marL="0" indent="0">
              <a:lnSpc>
                <a:spcPct val="120000"/>
              </a:lnSpc>
              <a:buNone/>
            </a:pPr>
            <a:endParaRPr lang="en-GB" dirty="0" smtClean="0">
              <a:solidFill>
                <a:schemeClr val="tx1"/>
              </a:solidFill>
            </a:endParaRPr>
          </a:p>
          <a:p>
            <a:pPr marL="0" indent="0">
              <a:buNone/>
            </a:pPr>
            <a:endParaRPr lang="en-GB" dirty="0" smtClean="0"/>
          </a:p>
          <a:p>
            <a:pPr marL="0" indent="0">
              <a:buNone/>
            </a:pPr>
            <a:endParaRPr lang="en-GB" sz="1800" dirty="0">
              <a:solidFill>
                <a:schemeClr val="tx1"/>
              </a:solidFill>
            </a:endParaRPr>
          </a:p>
        </p:txBody>
      </p:sp>
      <p:pic>
        <p:nvPicPr>
          <p:cNvPr id="4" name="Obrázek 3"/>
          <p:cNvPicPr>
            <a:picLocks noChangeAspect="1"/>
          </p:cNvPicPr>
          <p:nvPr/>
        </p:nvPicPr>
        <p:blipFill>
          <a:blip r:embed="rId3"/>
          <a:stretch>
            <a:fillRect/>
          </a:stretch>
        </p:blipFill>
        <p:spPr>
          <a:xfrm>
            <a:off x="5334436" y="1620000"/>
            <a:ext cx="3272172" cy="3898669"/>
          </a:xfrm>
          <a:prstGeom prst="rect">
            <a:avLst/>
          </a:prstGeom>
        </p:spPr>
      </p:pic>
    </p:spTree>
    <p:extLst>
      <p:ext uri="{BB962C8B-B14F-4D97-AF65-F5344CB8AC3E}">
        <p14:creationId xmlns:p14="http://schemas.microsoft.com/office/powerpoint/2010/main" val="2166280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State</a:t>
            </a:r>
            <a:r>
              <a:rPr lang="cs-CZ" dirty="0" smtClean="0"/>
              <a:t> </a:t>
            </a:r>
            <a:r>
              <a:rPr lang="cs-CZ" dirty="0" err="1" smtClean="0"/>
              <a:t>emblem</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0" y="2460567"/>
            <a:ext cx="3982629" cy="3898669"/>
          </a:xfrm>
        </p:spPr>
        <p:txBody>
          <a:bodyPr>
            <a:normAutofit fontScale="92500" lnSpcReduction="20000"/>
          </a:bodyPr>
          <a:lstStyle/>
          <a:p>
            <a:pPr algn="just">
              <a:lnSpc>
                <a:spcPct val="110000"/>
              </a:lnSpc>
              <a:buFont typeface="Arial" panose="020B0604020202020204" pitchFamily="34" charset="0"/>
              <a:buChar char="•"/>
            </a:pPr>
            <a:r>
              <a:rPr lang="en-GB" dirty="0" smtClean="0">
                <a:solidFill>
                  <a:schemeClr val="tx1"/>
                </a:solidFill>
              </a:rPr>
              <a:t>The small coat of arms consists of a red shield, in which there is a silver two-tailed lion in a jump with a gold crown and gold armour.</a:t>
            </a:r>
          </a:p>
          <a:p>
            <a:pPr algn="just">
              <a:lnSpc>
                <a:spcPct val="110000"/>
              </a:lnSpc>
              <a:buFont typeface="Arial" panose="020B0604020202020204" pitchFamily="34" charset="0"/>
              <a:buChar char="•"/>
            </a:pPr>
            <a:r>
              <a:rPr lang="en-GB" dirty="0" smtClean="0">
                <a:solidFill>
                  <a:schemeClr val="tx1"/>
                </a:solidFill>
              </a:rPr>
              <a:t>The coat of arms may be used only under the conditions laid down by law. The coat of arms may not be used in any other way than expressly stipulated by law or by-law.</a:t>
            </a:r>
          </a:p>
          <a:p>
            <a:pPr algn="just">
              <a:lnSpc>
                <a:spcPct val="110000"/>
              </a:lnSpc>
              <a:buFont typeface="Arial" panose="020B0604020202020204" pitchFamily="34" charset="0"/>
              <a:buChar char="•"/>
            </a:pPr>
            <a:r>
              <a:rPr lang="en-GB" dirty="0" smtClean="0">
                <a:solidFill>
                  <a:schemeClr val="tx1"/>
                </a:solidFill>
              </a:rPr>
              <a:t>Only the so-called authorized persons can use the state emblem.</a:t>
            </a: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5" name="Obrázek 4"/>
          <p:cNvPicPr>
            <a:picLocks noChangeAspect="1"/>
          </p:cNvPicPr>
          <p:nvPr/>
        </p:nvPicPr>
        <p:blipFill>
          <a:blip r:embed="rId3"/>
          <a:stretch>
            <a:fillRect/>
          </a:stretch>
        </p:blipFill>
        <p:spPr>
          <a:xfrm>
            <a:off x="5177507" y="1620000"/>
            <a:ext cx="3387373" cy="4100967"/>
          </a:xfrm>
          <a:prstGeom prst="rect">
            <a:avLst/>
          </a:prstGeom>
        </p:spPr>
      </p:pic>
    </p:spTree>
    <p:extLst>
      <p:ext uri="{BB962C8B-B14F-4D97-AF65-F5344CB8AC3E}">
        <p14:creationId xmlns:p14="http://schemas.microsoft.com/office/powerpoint/2010/main" val="2679471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fontScale="90000"/>
          </a:bodyPr>
          <a:lstStyle/>
          <a:p>
            <a:r>
              <a:rPr lang="cs-CZ" dirty="0" err="1"/>
              <a:t>National</a:t>
            </a:r>
            <a:r>
              <a:rPr lang="cs-CZ" dirty="0"/>
              <a:t> </a:t>
            </a:r>
            <a:r>
              <a:rPr lang="cs-CZ" dirty="0" smtClean="0"/>
              <a:t>flag</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1" y="2460567"/>
            <a:ext cx="3181440" cy="3898669"/>
          </a:xfrm>
        </p:spPr>
        <p:txBody>
          <a:bodyPr>
            <a:normAutofit/>
          </a:bodyPr>
          <a:lstStyle/>
          <a:p>
            <a:pPr algn="just">
              <a:buFont typeface="Arial" panose="020B0604020202020204" pitchFamily="34" charset="0"/>
              <a:buChar char="•"/>
            </a:pPr>
            <a:r>
              <a:rPr lang="en-GB" dirty="0" smtClean="0">
                <a:solidFill>
                  <a:schemeClr val="tx1"/>
                </a:solidFill>
              </a:rPr>
              <a:t>The national flag consists of an upper stripe of white and a lower stripe of red, between which a pole blue wedge is inserted to half the length of the flag. </a:t>
            </a:r>
          </a:p>
          <a:p>
            <a:pPr algn="just">
              <a:buFont typeface="Arial" panose="020B0604020202020204" pitchFamily="34" charset="0"/>
              <a:buChar char="•"/>
            </a:pPr>
            <a:r>
              <a:rPr lang="en-GB" dirty="0" smtClean="0">
                <a:solidFill>
                  <a:schemeClr val="tx1"/>
                </a:solidFill>
              </a:rPr>
              <a:t>The ratio of the width of the flag to its length is 2:3.</a:t>
            </a: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4" name="Obrázek 3"/>
          <p:cNvPicPr>
            <a:picLocks noChangeAspect="1"/>
          </p:cNvPicPr>
          <p:nvPr/>
        </p:nvPicPr>
        <p:blipFill>
          <a:blip r:embed="rId3"/>
          <a:stretch>
            <a:fillRect/>
          </a:stretch>
        </p:blipFill>
        <p:spPr>
          <a:xfrm>
            <a:off x="4149616" y="1620000"/>
            <a:ext cx="4534213" cy="3079954"/>
          </a:xfrm>
          <a:prstGeom prst="rect">
            <a:avLst/>
          </a:prstGeom>
        </p:spPr>
      </p:pic>
    </p:spTree>
    <p:extLst>
      <p:ext uri="{BB962C8B-B14F-4D97-AF65-F5344CB8AC3E}">
        <p14:creationId xmlns:p14="http://schemas.microsoft.com/office/powerpoint/2010/main" val="2603375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901486" cy="1036114"/>
          </a:xfrm>
        </p:spPr>
        <p:txBody>
          <a:bodyPr>
            <a:normAutofit fontScale="90000"/>
          </a:bodyPr>
          <a:lstStyle/>
          <a:p>
            <a:r>
              <a:rPr lang="cs-CZ" dirty="0" err="1"/>
              <a:t>National</a:t>
            </a:r>
            <a:r>
              <a:rPr lang="cs-CZ" dirty="0"/>
              <a:t> </a:t>
            </a:r>
            <a:r>
              <a:rPr lang="cs-CZ" dirty="0" smtClean="0"/>
              <a:t>flag</a:t>
            </a:r>
            <a:r>
              <a:rPr lang="cs-CZ" dirty="0"/>
              <a:t/>
            </a:r>
            <a:br>
              <a:rPr lang="cs-CZ" dirty="0"/>
            </a:br>
            <a:r>
              <a:rPr lang="cs-CZ" dirty="0"/>
              <a:t/>
            </a:r>
            <a:br>
              <a:rPr lang="cs-CZ" dirty="0"/>
            </a:br>
            <a:r>
              <a:rPr lang="cs-CZ" dirty="0"/>
              <a:t> </a:t>
            </a:r>
          </a:p>
        </p:txBody>
      </p:sp>
      <p:sp>
        <p:nvSpPr>
          <p:cNvPr id="3" name="Zástupný symbol pro obsah 2"/>
          <p:cNvSpPr>
            <a:spLocks noGrp="1"/>
          </p:cNvSpPr>
          <p:nvPr>
            <p:ph idx="1"/>
          </p:nvPr>
        </p:nvSpPr>
        <p:spPr>
          <a:xfrm>
            <a:off x="720001" y="2460567"/>
            <a:ext cx="3181440" cy="3898669"/>
          </a:xfrm>
        </p:spPr>
        <p:txBody>
          <a:bodyPr>
            <a:normAutofit/>
          </a:bodyPr>
          <a:lstStyle/>
          <a:p>
            <a:pPr algn="just">
              <a:buFont typeface="Arial" panose="020B0604020202020204" pitchFamily="34" charset="0"/>
              <a:buChar char="•"/>
            </a:pPr>
            <a:r>
              <a:rPr lang="en-GB" dirty="0" smtClean="0">
                <a:solidFill>
                  <a:schemeClr val="tx1"/>
                </a:solidFill>
              </a:rPr>
              <a:t>The historical flag was the bicolour (white-red), at the time of the national revival began to appear blue (the influence of Russia) and was similar to the Dutch flag, to differentiate in 1920 it was decided on the shape of a blue wedge.</a:t>
            </a:r>
          </a:p>
          <a:p>
            <a:pPr algn="just">
              <a:buFont typeface="Arial" panose="020B0604020202020204" pitchFamily="34" charset="0"/>
              <a:buChar char="•"/>
            </a:pPr>
            <a:endParaRPr lang="en-GB" dirty="0" smtClean="0">
              <a:solidFill>
                <a:schemeClr val="tx1"/>
              </a:solidFill>
            </a:endParaRP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4" name="Obrázek 3"/>
          <p:cNvPicPr>
            <a:picLocks noChangeAspect="1"/>
          </p:cNvPicPr>
          <p:nvPr/>
        </p:nvPicPr>
        <p:blipFill>
          <a:blip r:embed="rId3"/>
          <a:stretch>
            <a:fillRect/>
          </a:stretch>
        </p:blipFill>
        <p:spPr>
          <a:xfrm>
            <a:off x="4149616" y="1620000"/>
            <a:ext cx="4534213" cy="3079954"/>
          </a:xfrm>
          <a:prstGeom prst="rect">
            <a:avLst/>
          </a:prstGeom>
        </p:spPr>
      </p:pic>
    </p:spTree>
    <p:extLst>
      <p:ext uri="{BB962C8B-B14F-4D97-AF65-F5344CB8AC3E}">
        <p14:creationId xmlns:p14="http://schemas.microsoft.com/office/powerpoint/2010/main" val="1495726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National</a:t>
            </a:r>
            <a:r>
              <a:rPr lang="cs-CZ" dirty="0" smtClean="0"/>
              <a:t> </a:t>
            </a:r>
            <a:r>
              <a:rPr lang="cs-CZ" dirty="0" err="1" smtClean="0"/>
              <a:t>colors</a:t>
            </a:r>
            <a:r>
              <a:rPr lang="cs-CZ" dirty="0"/>
              <a:t/>
            </a:r>
            <a:br>
              <a:rPr lang="cs-CZ" dirty="0"/>
            </a:br>
            <a:r>
              <a:rPr lang="cs-CZ" dirty="0"/>
              <a:t> </a:t>
            </a:r>
          </a:p>
        </p:txBody>
      </p:sp>
      <p:sp>
        <p:nvSpPr>
          <p:cNvPr id="3" name="Zástupný symbol pro obsah 2"/>
          <p:cNvSpPr>
            <a:spLocks noGrp="1"/>
          </p:cNvSpPr>
          <p:nvPr>
            <p:ph idx="1"/>
          </p:nvPr>
        </p:nvSpPr>
        <p:spPr>
          <a:xfrm>
            <a:off x="720000" y="2307120"/>
            <a:ext cx="3181440" cy="3898669"/>
          </a:xfrm>
        </p:spPr>
        <p:txBody>
          <a:bodyPr>
            <a:normAutofit fontScale="70000" lnSpcReduction="20000"/>
          </a:bodyPr>
          <a:lstStyle/>
          <a:p>
            <a:pPr algn="just">
              <a:lnSpc>
                <a:spcPct val="110000"/>
              </a:lnSpc>
              <a:buFont typeface="Arial" panose="020B0604020202020204" pitchFamily="34" charset="0"/>
              <a:buChar char="•"/>
            </a:pPr>
            <a:r>
              <a:rPr lang="en-GB" dirty="0" smtClean="0">
                <a:solidFill>
                  <a:schemeClr val="tx1"/>
                </a:solidFill>
              </a:rPr>
              <a:t>They are called </a:t>
            </a:r>
            <a:r>
              <a:rPr lang="en-GB" b="1" dirty="0" smtClean="0">
                <a:solidFill>
                  <a:schemeClr val="tx1"/>
                </a:solidFill>
              </a:rPr>
              <a:t>tricolours</a:t>
            </a:r>
          </a:p>
          <a:p>
            <a:pPr algn="just">
              <a:lnSpc>
                <a:spcPct val="110000"/>
              </a:lnSpc>
              <a:buFont typeface="Arial" panose="020B0604020202020204" pitchFamily="34" charset="0"/>
              <a:buChar char="•"/>
            </a:pPr>
            <a:r>
              <a:rPr lang="en-GB" dirty="0" smtClean="0">
                <a:solidFill>
                  <a:schemeClr val="tx1"/>
                </a:solidFill>
              </a:rPr>
              <a:t>Unofficially, it is claimed that: </a:t>
            </a:r>
            <a:r>
              <a:rPr lang="en-GB" b="1" dirty="0" smtClean="0">
                <a:solidFill>
                  <a:schemeClr val="tx1"/>
                </a:solidFill>
              </a:rPr>
              <a:t>white </a:t>
            </a:r>
            <a:r>
              <a:rPr lang="en-GB" dirty="0" smtClean="0">
                <a:solidFill>
                  <a:schemeClr val="tx1"/>
                </a:solidFill>
              </a:rPr>
              <a:t>= the colour of purity and truth, </a:t>
            </a:r>
            <a:r>
              <a:rPr lang="en-GB" b="1" dirty="0" smtClean="0">
                <a:solidFill>
                  <a:schemeClr val="tx1"/>
                </a:solidFill>
              </a:rPr>
              <a:t>red</a:t>
            </a:r>
            <a:r>
              <a:rPr lang="en-GB" dirty="0" smtClean="0">
                <a:solidFill>
                  <a:schemeClr val="tx1"/>
                </a:solidFill>
              </a:rPr>
              <a:t> = blood shed by patriots in the fight for freedom, </a:t>
            </a:r>
            <a:r>
              <a:rPr lang="en-GB" b="1" dirty="0" smtClean="0">
                <a:solidFill>
                  <a:schemeClr val="tx1"/>
                </a:solidFill>
              </a:rPr>
              <a:t>blue </a:t>
            </a:r>
            <a:r>
              <a:rPr lang="en-GB" dirty="0" smtClean="0">
                <a:solidFill>
                  <a:schemeClr val="tx1"/>
                </a:solidFill>
              </a:rPr>
              <a:t>= friendship, cloudless sky</a:t>
            </a:r>
          </a:p>
          <a:p>
            <a:pPr algn="just">
              <a:lnSpc>
                <a:spcPct val="110000"/>
              </a:lnSpc>
              <a:buFont typeface="Arial" panose="020B0604020202020204" pitchFamily="34" charset="0"/>
              <a:buChar char="•"/>
            </a:pPr>
            <a:r>
              <a:rPr lang="en-GB" dirty="0" smtClean="0">
                <a:solidFill>
                  <a:schemeClr val="tx1"/>
                </a:solidFill>
              </a:rPr>
              <a:t>White is always on top or left from the observer's point of view</a:t>
            </a:r>
          </a:p>
          <a:p>
            <a:pPr algn="just">
              <a:lnSpc>
                <a:spcPct val="110000"/>
              </a:lnSpc>
              <a:buFont typeface="Arial" panose="020B0604020202020204" pitchFamily="34" charset="0"/>
              <a:buChar char="•"/>
            </a:pPr>
            <a:r>
              <a:rPr lang="en-GB" dirty="0" smtClean="0">
                <a:solidFill>
                  <a:schemeClr val="tx1"/>
                </a:solidFill>
              </a:rPr>
              <a:t>The national colours are the same as the colours of the national flags</a:t>
            </a:r>
          </a:p>
          <a:p>
            <a:pPr algn="just">
              <a:lnSpc>
                <a:spcPct val="110000"/>
              </a:lnSpc>
              <a:buFont typeface="Arial" panose="020B0604020202020204" pitchFamily="34" charset="0"/>
              <a:buChar char="•"/>
            </a:pPr>
            <a:r>
              <a:rPr lang="en-GB" dirty="0" smtClean="0">
                <a:solidFill>
                  <a:schemeClr val="tx1"/>
                </a:solidFill>
              </a:rPr>
              <a:t>They are used as a tricolour on festive occasions, on ribbons for medals etc.</a:t>
            </a:r>
          </a:p>
          <a:p>
            <a:pPr marL="0" indent="0" algn="just">
              <a:lnSpc>
                <a:spcPct val="110000"/>
              </a:lnSpc>
              <a:buNone/>
            </a:pPr>
            <a:r>
              <a:rPr lang="cs-CZ" dirty="0">
                <a:solidFill>
                  <a:schemeClr val="tx1"/>
                </a:solidFill>
              </a:rPr>
              <a:t> </a:t>
            </a:r>
          </a:p>
          <a:p>
            <a:pPr algn="just"/>
            <a:endParaRPr lang="cs-CZ" dirty="0"/>
          </a:p>
          <a:p>
            <a:pPr marL="0" indent="0">
              <a:lnSpc>
                <a:spcPct val="120000"/>
              </a:lnSpc>
              <a:buNone/>
            </a:pPr>
            <a:endParaRPr lang="cs-CZ" dirty="0">
              <a:solidFill>
                <a:schemeClr val="tx1"/>
              </a:solidFill>
            </a:endParaRPr>
          </a:p>
          <a:p>
            <a:pPr marL="0" indent="0">
              <a:buNone/>
            </a:pPr>
            <a:endParaRPr lang="cs-CZ" dirty="0"/>
          </a:p>
          <a:p>
            <a:pPr marL="0" indent="0">
              <a:buNone/>
            </a:pPr>
            <a:endParaRPr lang="cs-CZ" sz="1800" dirty="0">
              <a:solidFill>
                <a:schemeClr val="tx1"/>
              </a:solidFill>
            </a:endParaRPr>
          </a:p>
        </p:txBody>
      </p:sp>
      <p:pic>
        <p:nvPicPr>
          <p:cNvPr id="4" name="Obrázek 3"/>
          <p:cNvPicPr>
            <a:picLocks noChangeAspect="1"/>
          </p:cNvPicPr>
          <p:nvPr/>
        </p:nvPicPr>
        <p:blipFill>
          <a:blip r:embed="rId3"/>
          <a:stretch>
            <a:fillRect/>
          </a:stretch>
        </p:blipFill>
        <p:spPr>
          <a:xfrm>
            <a:off x="4149616" y="1620000"/>
            <a:ext cx="4534213" cy="3079954"/>
          </a:xfrm>
          <a:prstGeom prst="rect">
            <a:avLst/>
          </a:prstGeom>
        </p:spPr>
      </p:pic>
    </p:spTree>
    <p:extLst>
      <p:ext uri="{BB962C8B-B14F-4D97-AF65-F5344CB8AC3E}">
        <p14:creationId xmlns:p14="http://schemas.microsoft.com/office/powerpoint/2010/main" val="102599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EN_1.potx" id="{F90A9432-1FFB-49C1-B91A-7C6CDFFC56CF}" vid="{CFCD0A66-FA23-4F51-B49B-8152364C795E}"/>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UP_prezentace_en_4x3</Template>
  <TotalTime>1049</TotalTime>
  <Words>1239</Words>
  <Application>Microsoft Office PowerPoint</Application>
  <PresentationFormat>Vlastní</PresentationFormat>
  <Paragraphs>116</Paragraphs>
  <Slides>15</Slides>
  <Notes>15</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15</vt:i4>
      </vt:variant>
    </vt:vector>
  </HeadingPairs>
  <TitlesOfParts>
    <vt:vector size="18" baseType="lpstr">
      <vt:lpstr>Arial</vt:lpstr>
      <vt:lpstr>Calibri</vt:lpstr>
      <vt:lpstr>Motiv Office</vt:lpstr>
      <vt:lpstr>Prezentace aplikace PowerPoint</vt:lpstr>
      <vt:lpstr>What are state symbols?    </vt:lpstr>
      <vt:lpstr>The state symbols in the Czech Republic     </vt:lpstr>
      <vt:lpstr>Legislation of state symbols   </vt:lpstr>
      <vt:lpstr>State emblem   </vt:lpstr>
      <vt:lpstr>State emblem   </vt:lpstr>
      <vt:lpstr>National flag   </vt:lpstr>
      <vt:lpstr>National flag   </vt:lpstr>
      <vt:lpstr>National colors  </vt:lpstr>
      <vt:lpstr>Flag of the president   </vt:lpstr>
      <vt:lpstr>Development of the appearance  </vt:lpstr>
      <vt:lpstr>State seal    </vt:lpstr>
      <vt:lpstr>National anthem   </vt:lpstr>
      <vt:lpstr>Crown Jewels   </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maresh</dc:creator>
  <cp:lastModifiedBy>maresh</cp:lastModifiedBy>
  <cp:revision>128</cp:revision>
  <dcterms:created xsi:type="dcterms:W3CDTF">2019-09-05T16:41:24Z</dcterms:created>
  <dcterms:modified xsi:type="dcterms:W3CDTF">2021-12-13T09:33:01Z</dcterms:modified>
</cp:coreProperties>
</file>