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omments/modernComment_18C_81BC30CA.xml" ContentType="application/vnd.ms-powerpoint.comments+xml"/>
  <Override PartName="/ppt/comments/modernComment_18D_C02E849A.xml" ContentType="application/vnd.ms-powerpoint.comments+xml"/>
  <Override PartName="/ppt/comments/modernComment_18E_E6094A8E.xml" ContentType="application/vnd.ms-powerpoint.comments+xml"/>
  <Override PartName="/ppt/comments/modernComment_18F_D630CEB6.xml" ContentType="application/vnd.ms-powerpoint.comments+xml"/>
  <Override PartName="/ppt/comments/modernComment_197_869D6562.xml" ContentType="application/vnd.ms-powerpoint.comments+xml"/>
  <Override PartName="/ppt/comments/modernComment_1A0_F8FE45F.xml" ContentType="application/vnd.ms-powerpoint.comments+xml"/>
  <Override PartName="/ppt/comments/modernComment_19C_3B02C7A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396" r:id="rId3"/>
    <p:sldId id="397" r:id="rId4"/>
    <p:sldId id="398" r:id="rId5"/>
    <p:sldId id="414" r:id="rId6"/>
    <p:sldId id="406" r:id="rId7"/>
    <p:sldId id="399" r:id="rId8"/>
    <p:sldId id="404" r:id="rId9"/>
    <p:sldId id="401" r:id="rId10"/>
    <p:sldId id="402" r:id="rId11"/>
    <p:sldId id="407" r:id="rId12"/>
    <p:sldId id="408" r:id="rId13"/>
    <p:sldId id="415" r:id="rId14"/>
    <p:sldId id="409" r:id="rId15"/>
    <p:sldId id="410" r:id="rId16"/>
    <p:sldId id="416" r:id="rId17"/>
    <p:sldId id="411" r:id="rId18"/>
    <p:sldId id="417" r:id="rId19"/>
    <p:sldId id="412" r:id="rId20"/>
    <p:sldId id="413" r:id="rId21"/>
  </p:sldIdLst>
  <p:sldSz cx="8999538" cy="6840538"/>
  <p:notesSz cx="6858000" cy="9144000"/>
  <p:custDataLst>
    <p:tags r:id="rId23"/>
  </p:custDataLst>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F3322F7A-8B21-41E2-A403-69F0E1DE1367}">
          <p14:sldIdLst>
            <p14:sldId id="256"/>
            <p14:sldId id="396"/>
            <p14:sldId id="397"/>
            <p14:sldId id="398"/>
            <p14:sldId id="414"/>
            <p14:sldId id="406"/>
            <p14:sldId id="399"/>
            <p14:sldId id="404"/>
            <p14:sldId id="401"/>
            <p14:sldId id="402"/>
            <p14:sldId id="407"/>
            <p14:sldId id="408"/>
            <p14:sldId id="415"/>
            <p14:sldId id="409"/>
            <p14:sldId id="410"/>
            <p14:sldId id="416"/>
            <p14:sldId id="411"/>
            <p14:sldId id="417"/>
            <p14:sldId id="412"/>
            <p14:sldId id="413"/>
          </p14:sldIdLst>
        </p14:section>
        <p14:section name="Oddíl bez názvu" id="{EA14EBAA-2712-4843-8B96-4F7FA15AA90E}">
          <p14:sldIdLst/>
        </p14:section>
      </p14:sectionLst>
    </p:ext>
    <p:ext uri="{EFAFB233-063F-42B5-8137-9DF3F51BA10A}">
      <p15:sldGuideLst xmlns:p15="http://schemas.microsoft.com/office/powerpoint/2012/main">
        <p15:guide id="1" orient="horz" pos="2154">
          <p15:clr>
            <a:srgbClr val="A4A3A4"/>
          </p15:clr>
        </p15:guide>
        <p15:guide id="2" pos="283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DCCF6-C0DC-E53D-3CBB-685077BE9D1D}" name="Jamie Rose" initials="JR" userId="Jamie Ro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11" autoAdjust="0"/>
    <p:restoredTop sz="94660"/>
  </p:normalViewPr>
  <p:slideViewPr>
    <p:cSldViewPr snapToGrid="0">
      <p:cViewPr varScale="1">
        <p:scale>
          <a:sx n="81" d="100"/>
          <a:sy n="81" d="100"/>
        </p:scale>
        <p:origin x="1949" y="48"/>
      </p:cViewPr>
      <p:guideLst>
        <p:guide orient="horz" pos="2154"/>
        <p:guide pos="283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8C_81BC30CA.xml><?xml version="1.0" encoding="utf-8"?>
<p188:cmLst xmlns:a="http://schemas.openxmlformats.org/drawingml/2006/main" xmlns:r="http://schemas.openxmlformats.org/officeDocument/2006/relationships" xmlns:p188="http://schemas.microsoft.com/office/powerpoint/2018/8/main">
  <p188:cm id="{E281EE3B-DD25-4882-BC69-843B400E16CA}" authorId="{DA7DCCF6-C0DC-E53D-3CBB-685077BE9D1D}" created="2022-07-15T08:44:37.458">
    <ac:txMkLst xmlns:ac="http://schemas.microsoft.com/office/drawing/2013/main/command">
      <pc:docMk xmlns:pc="http://schemas.microsoft.com/office/powerpoint/2013/main/command"/>
      <pc:sldMk xmlns:pc="http://schemas.microsoft.com/office/powerpoint/2013/main/command" cId="2176594122" sldId="396"/>
      <ac:spMk id="7" creationId="{00000000-0000-0000-0000-000000000000}"/>
      <ac:txMk cp="154" len="10">
        <ac:context len="1284" hash="3730962102"/>
      </ac:txMk>
    </ac:txMkLst>
    <p188:pos x="8163098" y="1516687"/>
    <p188:txBody>
      <a:bodyPr/>
      <a:lstStyle/>
      <a:p>
        <a:r>
          <a:rPr lang="en-GB"/>
          <a:t>V angličtině se odlišuje kaše dle toho, z čeho daná kaše je. Zde předpokládám, že jde o kaši, která se v angličtině nazývá "gruel" a která se sestávala z drcených obilovin (většinou ovsa či pšenice). Jde o velmi časté středověké jídlo, často spojované s nuznými podmínkami.</a:t>
        </a:r>
      </a:p>
    </p188:txBody>
  </p188:cm>
</p188:cmLst>
</file>

<file path=ppt/comments/modernComment_18D_C02E849A.xml><?xml version="1.0" encoding="utf-8"?>
<p188:cmLst xmlns:a="http://schemas.openxmlformats.org/drawingml/2006/main" xmlns:r="http://schemas.openxmlformats.org/officeDocument/2006/relationships" xmlns:p188="http://schemas.microsoft.com/office/powerpoint/2018/8/main">
  <p188:cm id="{2FB59B64-131F-436D-AB35-A622CA18ABF9}" authorId="{DA7DCCF6-C0DC-E53D-3CBB-685077BE9D1D}" created="2022-07-15T13:20:41.785">
    <ac:txMkLst xmlns:ac="http://schemas.microsoft.com/office/drawing/2013/main/command">
      <pc:docMk xmlns:pc="http://schemas.microsoft.com/office/powerpoint/2013/main/command"/>
      <pc:sldMk xmlns:pc="http://schemas.microsoft.com/office/powerpoint/2013/main/command" cId="3224274074" sldId="397"/>
      <ac:spMk id="7" creationId="{00000000-0000-0000-0000-000000000000}"/>
      <ac:txMk cp="606" len="6">
        <ac:context len="851" hash="3483713482"/>
      </ac:txMk>
    </ac:txMkLst>
    <p188:pos x="6234710" y="3718202"/>
    <p188:txBody>
      <a:bodyPr/>
      <a:lstStyle/>
      <a:p>
        <a:r>
          <a:rPr lang="en-GB"/>
          <a:t>Novarra → Novara</a:t>
        </a:r>
      </a:p>
    </p188:txBody>
  </p188:cm>
</p188:cmLst>
</file>

<file path=ppt/comments/modernComment_18E_E6094A8E.xml><?xml version="1.0" encoding="utf-8"?>
<p188:cmLst xmlns:a="http://schemas.openxmlformats.org/drawingml/2006/main" xmlns:r="http://schemas.openxmlformats.org/officeDocument/2006/relationships" xmlns:p188="http://schemas.microsoft.com/office/powerpoint/2018/8/main">
  <p188:cm id="{2732E1CE-BF37-4B0D-A61A-4BB4B09384A3}" authorId="{DA7DCCF6-C0DC-E53D-3CBB-685077BE9D1D}" created="2022-07-15T08:45:14.963">
    <ac:txMkLst xmlns:ac="http://schemas.microsoft.com/office/drawing/2013/main/command">
      <pc:docMk xmlns:pc="http://schemas.microsoft.com/office/powerpoint/2013/main/command"/>
      <pc:sldMk xmlns:pc="http://schemas.microsoft.com/office/powerpoint/2013/main/command" cId="3859368590" sldId="398"/>
      <ac:spMk id="7" creationId="{00000000-0000-0000-0000-000000000000}"/>
      <ac:txMk cp="324" len="38">
        <ac:context len="1493" hash="3784918864"/>
      </ac:txMk>
    </ac:txMkLst>
    <p188:pos x="8821124" y="2157622"/>
    <p188:txBody>
      <a:bodyPr/>
      <a:lstStyle/>
      <a:p>
        <a:r>
          <a:rPr lang="en-GB"/>
          <a:t>jehož přízni se mladý Václav, záhy biřmován jako, Karel → jehož přízni se těšil?</a:t>
        </a:r>
      </a:p>
    </p188:txBody>
  </p188:cm>
</p188:cmLst>
</file>

<file path=ppt/comments/modernComment_18F_D630CEB6.xml><?xml version="1.0" encoding="utf-8"?>
<p188:cmLst xmlns:a="http://schemas.openxmlformats.org/drawingml/2006/main" xmlns:r="http://schemas.openxmlformats.org/officeDocument/2006/relationships" xmlns:p188="http://schemas.microsoft.com/office/powerpoint/2018/8/main">
  <p188:cm id="{4C71EF49-485B-4E5D-9D9A-9263B34DFC5B}" authorId="{DA7DCCF6-C0DC-E53D-3CBB-685077BE9D1D}" created="2022-07-15T08:45:44.866">
    <ac:txMkLst xmlns:ac="http://schemas.microsoft.com/office/drawing/2013/main/command">
      <pc:docMk xmlns:pc="http://schemas.microsoft.com/office/powerpoint/2013/main/command"/>
      <pc:sldMk xmlns:pc="http://schemas.microsoft.com/office/powerpoint/2013/main/command" cId="3593522870" sldId="399"/>
      <ac:spMk id="7" creationId="{00000000-0000-0000-0000-000000000000}"/>
      <ac:txMk cp="92" len="15">
        <ac:context len="1092" hash="4202971948"/>
      </ac:txMk>
    </ac:txMkLst>
    <p188:pos x="3684794" y="1472111"/>
    <p188:txBody>
      <a:bodyPr/>
      <a:lstStyle/>
      <a:p>
        <a:r>
          <a:rPr lang="en-GB"/>
          <a:t>
Zde římskou jízdu překládám volněji. Jediný další překlad, který nalézám je "Roman Ride," ale dle všeho se rovněž jedná o překlad z češtiny v kontextu Karla IV. "Římská jízda" alespoň podle toho co nacházím nebyla standardní součástí císařské korunovace, alespoň ne pod tímto formálním názvem (samozřejmě se císař do Říma musel nějakým způsobem dostavit) – proto tedy ponechávám překlad trochu intutivnější a volnější.</a:t>
        </a:r>
      </a:p>
    </p188:txBody>
  </p188:cm>
</p188:cmLst>
</file>

<file path=ppt/comments/modernComment_197_869D6562.xml><?xml version="1.0" encoding="utf-8"?>
<p188:cmLst xmlns:a="http://schemas.openxmlformats.org/drawingml/2006/main" xmlns:r="http://schemas.openxmlformats.org/officeDocument/2006/relationships" xmlns:p188="http://schemas.microsoft.com/office/powerpoint/2018/8/main">
  <p188:cm id="{D7DD9572-B6F3-45A2-BD76-3FC5E5F19A05}" authorId="{DA7DCCF6-C0DC-E53D-3CBB-685077BE9D1D}" created="2022-07-15T08:46:05.780">
    <ac:txMkLst xmlns:ac="http://schemas.microsoft.com/office/drawing/2013/main/command">
      <pc:docMk xmlns:pc="http://schemas.microsoft.com/office/powerpoint/2013/main/command"/>
      <pc:sldMk xmlns:pc="http://schemas.microsoft.com/office/powerpoint/2013/main/command" cId="2258462050" sldId="407"/>
      <ac:spMk id="7" creationId="{00000000-0000-0000-0000-000000000000}"/>
      <ac:txMk cp="330" len="21">
        <ac:context len="1310" hash="732315030"/>
      </ac:txMk>
    </ac:txMkLst>
    <p188:pos x="4112084" y="2289428"/>
    <p188:txBody>
      <a:bodyPr/>
      <a:lstStyle/>
      <a:p>
        <a:r>
          <a:rPr lang="en-GB"/>
          <a:t>
Zde preferuji "milenialistické" vzhledem k tomu, že jde o synonyma, ale jedná se o běžnějšá variantu v angličtině</a:t>
        </a:r>
      </a:p>
    </p188:txBody>
  </p188:cm>
  <p188:cm id="{7A3F2CE9-CCC9-495C-9501-752EAA2C8C53}" authorId="{DA7DCCF6-C0DC-E53D-3CBB-685077BE9D1D}" created="2022-07-15T08:46:29.729">
    <ac:txMkLst xmlns:ac="http://schemas.microsoft.com/office/drawing/2013/main/command">
      <pc:docMk xmlns:pc="http://schemas.microsoft.com/office/powerpoint/2013/main/command"/>
      <pc:sldMk xmlns:pc="http://schemas.microsoft.com/office/powerpoint/2013/main/command" cId="2258462050" sldId="407"/>
      <ac:spMk id="7" creationId="{00000000-0000-0000-0000-000000000000}"/>
      <ac:txMk cp="1100" len="9">
        <ac:context len="1310" hash="732315030"/>
      </ac:txMk>
    </ac:txMkLst>
    <p188:pos x="6829646" y="4861712"/>
    <p188:txBody>
      <a:bodyPr/>
      <a:lstStyle/>
      <a:p>
        <a:r>
          <a:rPr lang="en-GB"/>
          <a:t>"Kališníci" nemají dle všeho zavedený překlad, nalézám maximálně "chalice people". Nabízím zde však "Chalicer" jako expresivní novotvar, který by měl být srozumitelný.</a:t>
        </a:r>
      </a:p>
    </p188:txBody>
  </p188:cm>
</p188:cmLst>
</file>

<file path=ppt/comments/modernComment_19C_3B02C7A7.xml><?xml version="1.0" encoding="utf-8"?>
<p188:cmLst xmlns:a="http://schemas.openxmlformats.org/drawingml/2006/main" xmlns:r="http://schemas.openxmlformats.org/officeDocument/2006/relationships" xmlns:p188="http://schemas.microsoft.com/office/powerpoint/2018/8/main">
  <p188:cm id="{D1BC6B60-F730-4939-9E87-E485D417FBBA}" authorId="{DA7DCCF6-C0DC-E53D-3CBB-685077BE9D1D}" created="2022-07-15T08:48:44.292">
    <ac:txMkLst xmlns:ac="http://schemas.microsoft.com/office/drawing/2013/main/command">
      <pc:docMk xmlns:pc="http://schemas.microsoft.com/office/powerpoint/2013/main/command"/>
      <pc:sldMk xmlns:pc="http://schemas.microsoft.com/office/powerpoint/2013/main/command" cId="990037927" sldId="412"/>
      <ac:spMk id="6" creationId="{00000000-0000-0000-0000-000000000000}"/>
      <ac:txMk cp="45" len="17">
        <ac:context len="1143" hash="1294923859"/>
      </ac:txMk>
    </ac:txMkLst>
    <p188:pos x="2372574" y="974389"/>
    <p188:txBody>
      <a:bodyPr/>
      <a:lstStyle/>
      <a:p>
        <a:r>
          <a:rPr lang="en-GB"/>
          <a:t>Pro "stavovský stát" nenalézám žádný zavedený překlad a "estates state" zní výrazně podivně. Proto tedy pro překlad preferuji "stavovská monarchie"</a:t>
        </a:r>
      </a:p>
    </p188:txBody>
  </p188:cm>
  <p188:cm id="{D0907997-E280-401F-A3A9-7E9EB20DA7AC}" authorId="{DA7DCCF6-C0DC-E53D-3CBB-685077BE9D1D}" created="2022-07-15T08:49:04.324">
    <ac:txMkLst xmlns:ac="http://schemas.microsoft.com/office/drawing/2013/main/command">
      <pc:docMk xmlns:pc="http://schemas.microsoft.com/office/powerpoint/2013/main/command"/>
      <pc:sldMk xmlns:pc="http://schemas.microsoft.com/office/powerpoint/2013/main/command" cId="990037927" sldId="412"/>
      <ac:spMk id="6" creationId="{00000000-0000-0000-0000-000000000000}"/>
      <ac:txMk cp="265" len="4">
        <ac:context len="1143" hash="1294923859"/>
      </ac:txMk>
    </ac:txMkLst>
    <p188:pos x="6346369" y="1615323"/>
    <p188:txBody>
      <a:bodyPr/>
      <a:lstStyle/>
      <a:p>
        <a:r>
          <a:rPr lang="en-GB"/>
          <a:t>zemské sněm → zemský sněm</a:t>
        </a:r>
      </a:p>
    </p188:txBody>
  </p188:cm>
  <p188:cm id="{ECCC026D-8BDB-4260-B272-FDDAFE490EAA}" authorId="{DA7DCCF6-C0DC-E53D-3CBB-685077BE9D1D}" created="2022-07-15T08:49:34.842">
    <ac:txMkLst xmlns:ac="http://schemas.microsoft.com/office/drawing/2013/main/command">
      <pc:docMk xmlns:pc="http://schemas.microsoft.com/office/powerpoint/2013/main/command"/>
      <pc:sldMk xmlns:pc="http://schemas.microsoft.com/office/powerpoint/2013/main/command" cId="990037927" sldId="412"/>
      <ac:spMk id="6" creationId="{00000000-0000-0000-0000-000000000000}"/>
      <ac:txMk cp="1130" len="10">
        <ac:context len="1143" hash="1294923859"/>
      </ac:txMk>
    </ac:txMkLst>
    <p188:pos x="7448776" y="5460931"/>
    <p188:txBody>
      <a:bodyPr/>
      <a:lstStyle/>
      <a:p>
        <a:r>
          <a:rPr lang="en-GB"/>
          <a:t>"podle typu agenty" → agendy? Půhonný → "půhon" dohledávám jako "předvolání, procesní úkon předjímající žalobu" a jako ekvivalent k latinskému "citacio in ius". Při překladu se tedy odpichuji od latiny, i když jasný anglický ekvivalent nedohledávám.</a:t>
        </a:r>
      </a:p>
    </p188:txBody>
  </p188:cm>
</p188:cmLst>
</file>

<file path=ppt/comments/modernComment_1A0_F8FE45F.xml><?xml version="1.0" encoding="utf-8"?>
<p188:cmLst xmlns:a="http://schemas.openxmlformats.org/drawingml/2006/main" xmlns:r="http://schemas.openxmlformats.org/officeDocument/2006/relationships" xmlns:p188="http://schemas.microsoft.com/office/powerpoint/2018/8/main">
  <p188:cm id="{807D6E95-28E5-42A3-8A0C-BFEF312CC658}" authorId="{DA7DCCF6-C0DC-E53D-3CBB-685077BE9D1D}" created="2022-07-15T08:50:08.510">
    <ac:txMkLst xmlns:ac="http://schemas.microsoft.com/office/drawing/2013/main/command">
      <pc:docMk xmlns:pc="http://schemas.microsoft.com/office/powerpoint/2013/main/command"/>
      <pc:sldMk xmlns:pc="http://schemas.microsoft.com/office/powerpoint/2013/main/command" cId="261088351" sldId="416"/>
      <ac:spMk id="7" creationId="{00000000-0000-0000-0000-000000000000}"/>
      <ac:txMk cp="300" len="29">
        <ac:context len="1177" hash="3389808531"/>
      </ac:txMk>
    </ac:txMkLst>
    <p188:pos x="3946952" y="2835743"/>
    <p188:txBody>
      <a:bodyPr/>
      <a:lstStyle/>
      <a:p>
        <a:r>
          <a:rPr lang="en-GB"/>
          <a:t>Po smrti Vladislava Jagellonské zvolen → Jagellonského?</a:t>
        </a:r>
      </a:p>
    </p188:txBody>
  </p188:cm>
  <p188:cm id="{0BE0C81A-BFEC-4FA7-BE87-A7346AC926F4}" authorId="{DA7DCCF6-C0DC-E53D-3CBB-685077BE9D1D}" created="2022-07-15T08:50:31.859">
    <ac:txMkLst xmlns:ac="http://schemas.microsoft.com/office/drawing/2013/main/command">
      <pc:docMk xmlns:pc="http://schemas.microsoft.com/office/powerpoint/2013/main/command"/>
      <pc:sldMk xmlns:pc="http://schemas.microsoft.com/office/powerpoint/2013/main/command" cId="261088351" sldId="416"/>
      <ac:spMk id="7" creationId="{00000000-0000-0000-0000-000000000000}"/>
      <ac:txMk cp="748" len="13">
        <ac:context len="1177" hash="3389808531"/>
      </ac:txMk>
    </ac:txMkLst>
    <p188:pos x="4331512" y="4664543"/>
    <p188:txBody>
      <a:bodyPr/>
      <a:lstStyle/>
      <a:p>
        <a:r>
          <a:rPr lang="en-GB"/>
          <a:t>dále na severozápad o ohrožuje Uherské království → a ohrožuje?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23.10.2022</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p14="http://schemas.microsoft.com/office/powerpoint/2010/main" val="10605706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p14="http://schemas.microsoft.com/office/powerpoint/2010/main" val="40052400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t>‹#›</a:t>
            </a:fld>
            <a:endParaRPr lang="cs-CZ"/>
          </a:p>
        </p:txBody>
      </p:sp>
      <p:pic>
        <p:nvPicPr>
          <p:cNvPr id="10" name="Obrázek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transition/>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97_869D656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A0_F8FE45F.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9C_3B02C7A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8C_81BC30CA.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8D_C02E849A.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18/10/relationships/comments" Target="../comments/modernComment_18E_E6094A8E.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18/10/relationships/comments" Target="../comments/modernComment_18E_E6094A8E.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8F_D630CEB6.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719769" y="1890774"/>
            <a:ext cx="7560000" cy="2935301"/>
          </a:xfrm>
        </p:spPr>
        <p:txBody>
          <a:bodyPr>
            <a:noAutofit/>
          </a:bodyPr>
          <a:lstStyle/>
          <a:p>
            <a:pPr algn="ctr" rtl="0"/>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5400" i="0" u="none" strike="noStrike" dirty="0">
                <a:solidFill>
                  <a:srgbClr val="000000"/>
                </a:solidFill>
                <a:highlight>
                  <a:srgbClr val="000000">
                    <a:alpha val="0"/>
                  </a:srgbClr>
                </a:highlight>
                <a:latin typeface="Bookman Old Style"/>
              </a:rPr>
              <a:t>History of the </a:t>
            </a:r>
            <a:br>
              <a:rPr lang="en-GB" sz="5400" i="0" u="none" strike="noStrike" dirty="0">
                <a:solidFill>
                  <a:srgbClr val="000000"/>
                </a:solidFill>
                <a:highlight>
                  <a:srgbClr val="000000">
                    <a:alpha val="0"/>
                  </a:srgbClr>
                </a:highlight>
                <a:latin typeface="Bookman Old Style"/>
              </a:rPr>
            </a:br>
            <a:r>
              <a:rPr lang="en-GB" sz="5400" i="0" u="none" strike="noStrike" dirty="0">
                <a:solidFill>
                  <a:srgbClr val="000000"/>
                </a:solidFill>
                <a:highlight>
                  <a:srgbClr val="000000">
                    <a:alpha val="0"/>
                  </a:srgbClr>
                </a:highlight>
                <a:latin typeface="Bookman Old Style"/>
              </a:rPr>
              <a:t>Czech Identity </a:t>
            </a:r>
            <a:r>
              <a:rPr lang="cs-CZ" sz="5400" i="0" u="none" strike="noStrike" dirty="0" smtClean="0">
                <a:solidFill>
                  <a:srgbClr val="000000"/>
                </a:solidFill>
                <a:highlight>
                  <a:srgbClr val="000000">
                    <a:alpha val="0"/>
                  </a:srgbClr>
                </a:highlight>
                <a:latin typeface="Bookman Old Style"/>
              </a:rPr>
              <a:t/>
            </a:r>
            <a:br>
              <a:rPr lang="cs-CZ" sz="5400" i="0" u="none" strike="noStrike" dirty="0" smtClean="0">
                <a:solidFill>
                  <a:srgbClr val="000000"/>
                </a:solidFill>
                <a:highlight>
                  <a:srgbClr val="000000">
                    <a:alpha val="0"/>
                  </a:srgbClr>
                </a:highlight>
                <a:latin typeface="Bookman Old Style"/>
              </a:rPr>
            </a:br>
            <a:r>
              <a:rPr lang="cs-CZ" sz="5400" dirty="0">
                <a:solidFill>
                  <a:srgbClr val="000000"/>
                </a:solidFill>
                <a:highlight>
                  <a:srgbClr val="000000">
                    <a:alpha val="0"/>
                  </a:srgbClr>
                </a:highlight>
                <a:latin typeface="Bookman Old Style"/>
              </a:rPr>
              <a:t>2</a:t>
            </a:r>
            <a:r>
              <a:rPr lang="en-GB" sz="5400" i="0" u="none" strike="noStrike" dirty="0">
                <a:solidFill>
                  <a:srgbClr val="000000"/>
                </a:solidFill>
                <a:highlight>
                  <a:srgbClr val="000000">
                    <a:alpha val="0"/>
                  </a:srgbClr>
                </a:highlight>
                <a:latin typeface="Bookman Old Style"/>
              </a:rPr>
              <a:t/>
            </a:r>
            <a:br>
              <a:rPr lang="en-GB" sz="5400" i="0" u="none" strike="noStrike" dirty="0">
                <a:solidFill>
                  <a:srgbClr val="000000"/>
                </a:solidFill>
                <a:highlight>
                  <a:srgbClr val="000000">
                    <a:alpha val="0"/>
                  </a:srgbClr>
                </a:highlight>
                <a:latin typeface="Bookman Old Style"/>
              </a:rPr>
            </a:br>
            <a:r>
              <a:rPr lang="en-GB" sz="5400" i="0" u="none" strike="noStrike" dirty="0">
                <a:solidFill>
                  <a:srgbClr val="000000"/>
                </a:solidFill>
                <a:highlight>
                  <a:srgbClr val="000000">
                    <a:alpha val="0"/>
                  </a:srgbClr>
                </a:highlight>
                <a:latin typeface="Bookman Old Style"/>
              </a:rPr>
              <a:t/>
            </a:r>
            <a:br>
              <a:rPr lang="en-GB" sz="5400" i="0" u="none" strike="noStrike" dirty="0">
                <a:solidFill>
                  <a:srgbClr val="000000"/>
                </a:solidFill>
                <a:highlight>
                  <a:srgbClr val="000000">
                    <a:alpha val="0"/>
                  </a:srgbClr>
                </a:highlight>
                <a:latin typeface="Bookman Old Style"/>
              </a:rPr>
            </a:br>
            <a:endParaRPr lang="cs-CZ" dirty="0">
              <a:solidFill>
                <a:schemeClr val="tx1"/>
              </a:solidFill>
              <a:latin typeface="Bookman Old Style" panose="02050604050505020204" pitchFamily="18" charset="0"/>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422" y="585554"/>
            <a:ext cx="2096347" cy="562202"/>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412" y="566518"/>
            <a:ext cx="2560589" cy="581238"/>
          </a:xfrm>
          <a:prstGeom prst="rect">
            <a:avLst/>
          </a:prstGeom>
        </p:spPr>
      </p:pic>
    </p:spTree>
    <p:extLst>
      <p:ext uri="{BB962C8B-B14F-4D97-AF65-F5344CB8AC3E}">
        <p14:creationId xmlns:p14="http://schemas.microsoft.com/office/powerpoint/2010/main" val="25862524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58264" y="1120344"/>
            <a:ext cx="8853054" cy="8648521"/>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Czech State in the Time of the </a:t>
            </a:r>
            <a:r>
              <a:rPr lang="en-GB" sz="2400" b="1" i="0" u="none" strike="noStrike" dirty="0" err="1">
                <a:highlight>
                  <a:srgbClr val="000000">
                    <a:alpha val="0"/>
                  </a:srgbClr>
                </a:highlight>
                <a:latin typeface="Bookman Old Style"/>
              </a:rPr>
              <a:t>Luxembourgs</a:t>
            </a:r>
            <a:r>
              <a:rPr lang="en-GB" sz="2400" b="1" i="0" u="none" strike="noStrike" dirty="0">
                <a:highlight>
                  <a:srgbClr val="000000">
                    <a:alpha val="0"/>
                  </a:srgbClr>
                </a:highlight>
                <a:latin typeface="Bookman Old Style"/>
              </a:rPr>
              <a:t> – Wenceslas IV</a:t>
            </a:r>
            <a:r>
              <a:rPr lang="cs-CZ" sz="2400" b="1" i="0" u="none" strike="noStrike" dirty="0">
                <a:highlight>
                  <a:srgbClr val="000000">
                    <a:alpha val="0"/>
                  </a:srgbClr>
                </a:highlight>
                <a:latin typeface="Bookman Old Style"/>
              </a:rPr>
              <a:t> </a:t>
            </a:r>
            <a:r>
              <a:rPr lang="en-GB" sz="2400" b="1" i="0" u="none" strike="noStrike" dirty="0">
                <a:highlight>
                  <a:srgbClr val="000000">
                    <a:alpha val="0"/>
                  </a:srgbClr>
                </a:highlight>
                <a:latin typeface="Bookman Old Style"/>
              </a:rPr>
              <a:t>(1378–1419)</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In January </a:t>
            </a:r>
            <a:r>
              <a:rPr lang="en-GB" sz="1200" b="1" i="0" u="none" strike="noStrike" dirty="0">
                <a:highlight>
                  <a:srgbClr val="000000">
                    <a:alpha val="0"/>
                  </a:srgbClr>
                </a:highlight>
                <a:latin typeface="Bookman Old Style"/>
              </a:rPr>
              <a:t>1409</a:t>
            </a:r>
            <a:r>
              <a:rPr lang="en-GB" sz="1200" b="0" i="0" u="none" strike="noStrike" dirty="0">
                <a:highlight>
                  <a:srgbClr val="000000">
                    <a:alpha val="0"/>
                  </a:srgbClr>
                </a:highlight>
                <a:latin typeface="Bookman Old Style"/>
              </a:rPr>
              <a:t>, Wenceslas IV puts out the </a:t>
            </a:r>
            <a:r>
              <a:rPr lang="en-GB" sz="1200" b="1" i="0" u="none" strike="noStrike" dirty="0">
                <a:highlight>
                  <a:srgbClr val="000000">
                    <a:alpha val="0"/>
                  </a:srgbClr>
                </a:highlight>
                <a:latin typeface="Bookman Old Style"/>
              </a:rPr>
              <a:t>Decree of </a:t>
            </a:r>
            <a:r>
              <a:rPr lang="en-GB" sz="1200" b="1" i="0" u="none" strike="noStrike" dirty="0" err="1">
                <a:highlight>
                  <a:srgbClr val="000000">
                    <a:alpha val="0"/>
                  </a:srgbClr>
                </a:highlight>
                <a:latin typeface="Bookman Old Style"/>
              </a:rPr>
              <a:t>Kutná</a:t>
            </a:r>
            <a:r>
              <a:rPr lang="en-GB" sz="1200" b="1" i="0" u="none" strike="noStrike" dirty="0">
                <a:highlight>
                  <a:srgbClr val="000000">
                    <a:alpha val="0"/>
                  </a:srgbClr>
                </a:highlight>
                <a:latin typeface="Bookman Old Style"/>
              </a:rPr>
              <a:t> Hora</a:t>
            </a:r>
            <a:r>
              <a:rPr lang="en-GB" sz="1200" b="0" i="0" u="none" strike="noStrike" dirty="0">
                <a:highlight>
                  <a:srgbClr val="000000">
                    <a:alpha val="0"/>
                  </a:srgbClr>
                </a:highlight>
                <a:latin typeface="Bookman Old Style"/>
              </a:rPr>
              <a:t> – regulates the ratio of votes at the Prague university </a:t>
            </a:r>
            <a:r>
              <a:rPr lang="en-GB" sz="1200" b="0" i="1" u="none" strike="noStrike" dirty="0">
                <a:highlight>
                  <a:srgbClr val="000000">
                    <a:alpha val="0"/>
                  </a:srgbClr>
                </a:highlight>
                <a:latin typeface="Bookman Old Style"/>
              </a:rPr>
              <a:t>in favour of the Czech university nation</a:t>
            </a:r>
            <a:r>
              <a:rPr lang="en-GB" sz="1200" b="0" i="0" u="none" strike="noStrike" dirty="0">
                <a:highlight>
                  <a:srgbClr val="000000">
                    <a:alpha val="0"/>
                  </a:srgbClr>
                </a:highlight>
                <a:latin typeface="Bookman Old Style"/>
              </a:rPr>
              <a:t>. Hus's reformist group gains </a:t>
            </a:r>
            <a:r>
              <a:rPr lang="en-GB" sz="1200" b="0" i="1" u="none" strike="noStrike" dirty="0">
                <a:highlight>
                  <a:srgbClr val="000000">
                    <a:alpha val="0"/>
                  </a:srgbClr>
                </a:highlight>
                <a:latin typeface="Bookman Old Style"/>
              </a:rPr>
              <a:t>control of the university</a:t>
            </a:r>
            <a:r>
              <a:rPr lang="en-GB" sz="12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200" b="1"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In 1410, Wenceslas's brother </a:t>
            </a:r>
            <a:r>
              <a:rPr lang="en-GB" sz="1200" b="1" i="0" u="none" strike="noStrike" dirty="0">
                <a:highlight>
                  <a:srgbClr val="000000">
                    <a:alpha val="0"/>
                  </a:srgbClr>
                </a:highlight>
                <a:latin typeface="Bookman Old Style"/>
              </a:rPr>
              <a:t>Sigismund of Luxembourg</a:t>
            </a:r>
            <a:r>
              <a:rPr lang="en-GB" sz="1200" b="0" i="0" u="none" strike="noStrike" dirty="0">
                <a:highlight>
                  <a:srgbClr val="000000">
                    <a:alpha val="0"/>
                  </a:srgbClr>
                </a:highlight>
                <a:latin typeface="Bookman Old Style"/>
              </a:rPr>
              <a:t> is elected as King of Germany.</a:t>
            </a:r>
          </a:p>
          <a:p>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Increasing tension between Wenceslas IV, who (together with his wife Sophia of Bavaria) sympathises with the reformists, and Archbishop </a:t>
            </a:r>
            <a:r>
              <a:rPr lang="en-GB" sz="1200" b="0" i="0" u="none" strike="noStrike" dirty="0" err="1">
                <a:highlight>
                  <a:srgbClr val="000000">
                    <a:alpha val="0"/>
                  </a:srgbClr>
                </a:highlight>
                <a:latin typeface="Bookman Old Style"/>
              </a:rPr>
              <a:t>Zbyněk</a:t>
            </a:r>
            <a:r>
              <a:rPr lang="en-GB" sz="1200" b="0" i="0" u="none" strike="noStrike" dirty="0">
                <a:highlight>
                  <a:srgbClr val="000000">
                    <a:alpha val="0"/>
                  </a:srgbClr>
                </a:highlight>
                <a:latin typeface="Bookman Old Style"/>
              </a:rPr>
              <a:t> </a:t>
            </a:r>
            <a:r>
              <a:rPr lang="en-GB" sz="1200" b="0" i="0" u="none" strike="noStrike" dirty="0" err="1">
                <a:highlight>
                  <a:srgbClr val="000000">
                    <a:alpha val="0"/>
                  </a:srgbClr>
                </a:highlight>
                <a:latin typeface="Bookman Old Style"/>
              </a:rPr>
              <a:t>Zajíc</a:t>
            </a:r>
            <a:r>
              <a:rPr lang="en-GB" sz="1200" b="0" i="0" u="none" strike="noStrike" dirty="0">
                <a:highlight>
                  <a:srgbClr val="000000">
                    <a:alpha val="0"/>
                  </a:srgbClr>
                </a:highlight>
                <a:latin typeface="Bookman Old Style"/>
              </a:rPr>
              <a:t> of </a:t>
            </a:r>
            <a:r>
              <a:rPr lang="en-GB" sz="1200" b="0" i="0" u="none" strike="noStrike" dirty="0" err="1">
                <a:highlight>
                  <a:srgbClr val="000000">
                    <a:alpha val="0"/>
                  </a:srgbClr>
                </a:highlight>
                <a:latin typeface="Bookman Old Style"/>
              </a:rPr>
              <a:t>Hazmburk</a:t>
            </a:r>
            <a:r>
              <a:rPr lang="en-GB" sz="1200" b="0" i="0" u="none" strike="noStrike" dirty="0">
                <a:highlight>
                  <a:srgbClr val="000000">
                    <a:alpha val="0"/>
                  </a:srgbClr>
                </a:highlight>
                <a:latin typeface="Bookman Old Style"/>
              </a:rPr>
              <a:t>; </a:t>
            </a:r>
            <a:r>
              <a:rPr lang="en-GB" sz="1200" b="1" i="0" u="none" strike="noStrike" dirty="0">
                <a:highlight>
                  <a:srgbClr val="000000">
                    <a:alpha val="0"/>
                  </a:srgbClr>
                </a:highlight>
                <a:latin typeface="Bookman Old Style"/>
              </a:rPr>
              <a:t>Bethlehem Chapel</a:t>
            </a:r>
            <a:r>
              <a:rPr lang="en-GB" sz="1200" b="0" i="0" u="none" strike="noStrike" dirty="0">
                <a:highlight>
                  <a:srgbClr val="000000">
                    <a:alpha val="0"/>
                  </a:srgbClr>
                </a:highlight>
                <a:latin typeface="Bookman Old Style"/>
              </a:rPr>
              <a:t> as the main pulpit of the reformists</a:t>
            </a:r>
            <a:endParaRPr lang="cs-CZ" sz="1200" b="1"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1" i="0" u="none" strike="noStrike" dirty="0">
                <a:highlight>
                  <a:srgbClr val="000000">
                    <a:alpha val="0"/>
                  </a:srgbClr>
                </a:highlight>
                <a:latin typeface="Bookman Old Style"/>
              </a:rPr>
              <a:t>John Hus</a:t>
            </a:r>
            <a:r>
              <a:rPr lang="en-GB" sz="1200" b="0" i="0" u="none" strike="noStrike" dirty="0">
                <a:highlight>
                  <a:srgbClr val="000000">
                    <a:alpha val="0"/>
                  </a:srgbClr>
                </a:highlight>
                <a:latin typeface="Bookman Old Style"/>
              </a:rPr>
              <a:t> (ca. 1370–1415) comes the forefront of the reform movement – </a:t>
            </a:r>
            <a:r>
              <a:rPr lang="en-GB" sz="1200" b="1" i="0" u="none" strike="noStrike" dirty="0">
                <a:highlight>
                  <a:srgbClr val="000000">
                    <a:alpha val="0"/>
                  </a:srgbClr>
                </a:highlight>
                <a:latin typeface="Bookman Old Style"/>
              </a:rPr>
              <a:t>critique of the sale of indulgences</a:t>
            </a:r>
            <a:r>
              <a:rPr lang="en-GB" sz="1200" b="0" i="0" u="none" strike="noStrike" dirty="0">
                <a:highlight>
                  <a:srgbClr val="000000">
                    <a:alpha val="0"/>
                  </a:srgbClr>
                </a:highlight>
                <a:latin typeface="Bookman Old Style"/>
              </a:rPr>
              <a:t> and the </a:t>
            </a:r>
            <a:r>
              <a:rPr lang="en-GB" sz="1200" b="0" i="1" u="none" strike="noStrike" dirty="0">
                <a:highlight>
                  <a:srgbClr val="000000">
                    <a:alpha val="0"/>
                  </a:srgbClr>
                </a:highlight>
                <a:latin typeface="Bookman Old Style"/>
              </a:rPr>
              <a:t>deviation of the Church from fundamental principles</a:t>
            </a:r>
            <a:r>
              <a:rPr lang="en-GB" sz="1200" b="0" i="0" u="none" strike="noStrike" dirty="0">
                <a:highlight>
                  <a:srgbClr val="000000">
                    <a:alpha val="0"/>
                  </a:srgbClr>
                </a:highlight>
                <a:latin typeface="Bookman Old Style"/>
              </a:rPr>
              <a:t> – the demand for its </a:t>
            </a:r>
            <a:r>
              <a:rPr lang="en-GB" sz="1200" b="0" i="1" u="none" strike="noStrike" dirty="0">
                <a:highlight>
                  <a:srgbClr val="000000">
                    <a:alpha val="0"/>
                  </a:srgbClr>
                </a:highlight>
                <a:latin typeface="Bookman Old Style"/>
              </a:rPr>
              <a:t>rectification, respect for God's law, following Christ's example and principles</a:t>
            </a:r>
            <a:r>
              <a:rPr lang="en-GB" sz="1200" b="0" i="0" u="none" strike="noStrike" dirty="0">
                <a:highlight>
                  <a:srgbClr val="000000">
                    <a:alpha val="0"/>
                  </a:srgbClr>
                </a:highlight>
                <a:latin typeface="Bookman Old Style"/>
              </a:rPr>
              <a:t>. The highest authority for a believing Christian is the </a:t>
            </a:r>
            <a:r>
              <a:rPr lang="en-GB" sz="1200" b="0" i="1" u="none" strike="noStrike" dirty="0">
                <a:highlight>
                  <a:srgbClr val="000000">
                    <a:alpha val="0"/>
                  </a:srgbClr>
                </a:highlight>
                <a:latin typeface="Bookman Old Style"/>
              </a:rPr>
              <a:t>Holy Scriptures – the New Testament and the word of God contained within</a:t>
            </a:r>
            <a:r>
              <a:rPr lang="en-GB" sz="1200" b="0" i="0" u="none" strike="noStrike" dirty="0">
                <a:highlight>
                  <a:srgbClr val="000000">
                    <a:alpha val="0"/>
                  </a:srgbClr>
                </a:highlight>
                <a:latin typeface="Bookman Old Style"/>
              </a:rPr>
              <a:t>. Belief in the salvation of true believers. Followers of John Hus come to be called </a:t>
            </a:r>
            <a:r>
              <a:rPr lang="en-GB" sz="1200" b="1" i="0" u="none" strike="noStrike" dirty="0">
                <a:highlight>
                  <a:srgbClr val="000000">
                    <a:alpha val="0"/>
                  </a:srgbClr>
                </a:highlight>
                <a:latin typeface="Bookman Old Style"/>
              </a:rPr>
              <a:t>HUSSITES</a:t>
            </a:r>
            <a:r>
              <a:rPr lang="en-GB" sz="12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Tensions between the reformists and the king soon escalated. An </a:t>
            </a:r>
            <a:r>
              <a:rPr lang="en-GB" sz="1200" b="1" i="0" u="none" strike="noStrike" dirty="0">
                <a:highlight>
                  <a:srgbClr val="000000">
                    <a:alpha val="0"/>
                  </a:srgbClr>
                </a:highlight>
                <a:latin typeface="Bookman Old Style"/>
              </a:rPr>
              <a:t>interdict</a:t>
            </a:r>
            <a:r>
              <a:rPr lang="en-GB" sz="1200" b="0" i="0" u="none" strike="noStrike" dirty="0">
                <a:highlight>
                  <a:srgbClr val="000000">
                    <a:alpha val="0"/>
                  </a:srgbClr>
                </a:highlight>
                <a:latin typeface="Bookman Old Style"/>
              </a:rPr>
              <a:t> is made against Hus – leaves Prague.</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1414 – general ecclesiastical council convened in </a:t>
            </a:r>
            <a:r>
              <a:rPr lang="en-GB" sz="1200" b="1" i="0" u="none" strike="noStrike" dirty="0">
                <a:highlight>
                  <a:srgbClr val="000000">
                    <a:alpha val="0"/>
                  </a:srgbClr>
                </a:highlight>
                <a:latin typeface="Bookman Old Style"/>
              </a:rPr>
              <a:t>Constance</a:t>
            </a:r>
            <a:r>
              <a:rPr lang="en-GB" sz="1200" b="0" i="0" u="none" strike="noStrike" dirty="0">
                <a:highlight>
                  <a:srgbClr val="000000">
                    <a:alpha val="0"/>
                  </a:srgbClr>
                </a:highlight>
                <a:latin typeface="Bookman Old Style"/>
              </a:rPr>
              <a:t>, John Hus is also invited – unsuccessful attempt to defend </a:t>
            </a:r>
            <a:r>
              <a:rPr lang="cs-CZ" sz="1200" dirty="0">
                <a:highlight>
                  <a:srgbClr val="000000">
                    <a:alpha val="0"/>
                  </a:srgbClr>
                </a:highlight>
                <a:latin typeface="Bookman Old Style"/>
              </a:rPr>
              <a:t>his</a:t>
            </a:r>
            <a:r>
              <a:rPr lang="en-GB" sz="1200" b="0" i="0" u="none" strike="noStrike" dirty="0">
                <a:highlight>
                  <a:srgbClr val="000000">
                    <a:alpha val="0"/>
                  </a:srgbClr>
                </a:highlight>
                <a:latin typeface="Bookman Old Style"/>
              </a:rPr>
              <a:t> reform </a:t>
            </a:r>
            <a:r>
              <a:rPr lang="cs-CZ" sz="1200" dirty="0" err="1">
                <a:highlight>
                  <a:srgbClr val="000000">
                    <a:alpha val="0"/>
                  </a:srgbClr>
                </a:highlight>
                <a:latin typeface="Bookman Old Style"/>
              </a:rPr>
              <a:t>ideas</a:t>
            </a:r>
            <a:r>
              <a:rPr lang="en-GB" sz="1200" b="0" i="0" u="none" strike="noStrike" dirty="0">
                <a:highlight>
                  <a:srgbClr val="000000">
                    <a:alpha val="0"/>
                  </a:srgbClr>
                </a:highlight>
                <a:latin typeface="Bookman Old Style"/>
              </a:rPr>
              <a:t>, which eventually led to his condemnation as a </a:t>
            </a:r>
            <a:r>
              <a:rPr lang="en-GB" sz="1200" b="1" i="0" u="none" strike="noStrike" dirty="0">
                <a:highlight>
                  <a:srgbClr val="000000">
                    <a:alpha val="0"/>
                  </a:srgbClr>
                </a:highlight>
                <a:latin typeface="Bookman Old Style"/>
              </a:rPr>
              <a:t>heretic</a:t>
            </a:r>
            <a:r>
              <a:rPr lang="en-GB" sz="1200" b="0" i="0" u="none" strike="noStrike" dirty="0">
                <a:highlight>
                  <a:srgbClr val="000000">
                    <a:alpha val="0"/>
                  </a:srgbClr>
                </a:highlight>
                <a:latin typeface="Bookman Old Style"/>
              </a:rPr>
              <a:t> – burn</a:t>
            </a:r>
            <a:r>
              <a:rPr lang="cs-CZ" sz="1200" b="0" i="0" u="none" strike="noStrike" dirty="0">
                <a:highlight>
                  <a:srgbClr val="000000">
                    <a:alpha val="0"/>
                  </a:srgbClr>
                </a:highlight>
                <a:latin typeface="Bookman Old Style"/>
              </a:rPr>
              <a:t>t</a:t>
            </a:r>
            <a:r>
              <a:rPr lang="en-GB" sz="1200" b="0" i="0" u="none" strike="noStrike" dirty="0">
                <a:highlight>
                  <a:srgbClr val="000000">
                    <a:alpha val="0"/>
                  </a:srgbClr>
                </a:highlight>
                <a:latin typeface="Bookman Old Style"/>
              </a:rPr>
              <a:t> at the stake</a:t>
            </a:r>
            <a:r>
              <a:rPr lang="cs-CZ" sz="1200" b="0" i="0" u="none" strike="noStrike" dirty="0">
                <a:highlight>
                  <a:srgbClr val="000000">
                    <a:alpha val="0"/>
                  </a:srgbClr>
                </a:highlight>
                <a:latin typeface="Bookman Old Style"/>
              </a:rPr>
              <a:t> on</a:t>
            </a:r>
            <a:r>
              <a:rPr lang="en-GB" sz="1200" b="0" i="0" u="none" strike="noStrike" dirty="0">
                <a:highlight>
                  <a:srgbClr val="000000">
                    <a:alpha val="0"/>
                  </a:srgbClr>
                </a:highlight>
                <a:latin typeface="Bookman Old Style"/>
              </a:rPr>
              <a:t> </a:t>
            </a:r>
            <a:r>
              <a:rPr lang="en-GB" sz="1200" b="1" i="0" u="none" strike="noStrike" dirty="0">
                <a:highlight>
                  <a:srgbClr val="000000">
                    <a:alpha val="0"/>
                  </a:srgbClr>
                </a:highlight>
                <a:latin typeface="Bookman Old Style"/>
              </a:rPr>
              <a:t>6 July 1415</a:t>
            </a:r>
            <a:r>
              <a:rPr lang="en-GB" sz="1200" b="0" i="0" u="none" strike="noStrike" dirty="0">
                <a:highlight>
                  <a:srgbClr val="000000">
                    <a:alpha val="0"/>
                  </a:srgbClr>
                </a:highlight>
                <a:latin typeface="Bookman Old Style"/>
              </a:rPr>
              <a:t> (Jerome of Prague then burnt in May 1416)</a:t>
            </a:r>
          </a:p>
          <a:p>
            <a:pPr marL="285750" indent="-285750">
              <a:buFont typeface="Arial" panose="020B0604020202020204" pitchFamily="34" charset="0"/>
              <a:buChar char="•"/>
            </a:pPr>
            <a:endParaRPr lang="cs-CZ" sz="1200" b="1"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Hus's burning caused considerable uproar in Bohemia – a letter of complaint from the Czech nobility, social tensions escalated and the dividing line between Hussite followers and Catholics </a:t>
            </a:r>
            <a:r>
              <a:rPr lang="cs-CZ" sz="1200" b="0" i="0" u="none" strike="noStrike" dirty="0" err="1">
                <a:highlight>
                  <a:srgbClr val="000000">
                    <a:alpha val="0"/>
                  </a:srgbClr>
                </a:highlight>
                <a:latin typeface="Bookman Old Style"/>
              </a:rPr>
              <a:t>further</a:t>
            </a:r>
            <a:r>
              <a:rPr lang="cs-CZ" sz="1200" b="0" i="0" u="none" strike="noStrike" dirty="0">
                <a:highlight>
                  <a:srgbClr val="000000">
                    <a:alpha val="0"/>
                  </a:srgbClr>
                </a:highlight>
                <a:latin typeface="Bookman Old Style"/>
              </a:rPr>
              <a:t> </a:t>
            </a:r>
            <a:r>
              <a:rPr lang="cs-CZ" sz="1200" b="0" i="0" u="none" strike="noStrike" dirty="0" err="1">
                <a:highlight>
                  <a:srgbClr val="000000">
                    <a:alpha val="0"/>
                  </a:srgbClr>
                </a:highlight>
                <a:latin typeface="Bookman Old Style"/>
              </a:rPr>
              <a:t>widens</a:t>
            </a:r>
            <a:r>
              <a:rPr lang="cs-CZ" sz="1200" b="0" i="0" u="none" strike="noStrike" dirty="0">
                <a:highlight>
                  <a:srgbClr val="000000">
                    <a:alpha val="0"/>
                  </a:srgbClr>
                </a:highlight>
                <a:latin typeface="Bookman Old Style"/>
              </a:rPr>
              <a:t>.</a:t>
            </a:r>
            <a:endParaRPr lang="cs-CZ" sz="1200" b="1"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30 July</a:t>
            </a:r>
            <a:r>
              <a:rPr lang="en-GB" sz="1200" b="1" i="0" u="none" strike="noStrike" dirty="0">
                <a:highlight>
                  <a:srgbClr val="000000">
                    <a:alpha val="0"/>
                  </a:srgbClr>
                </a:highlight>
                <a:latin typeface="Bookman Old Style"/>
              </a:rPr>
              <a:t> 1419 </a:t>
            </a:r>
            <a:r>
              <a:rPr lang="cs-CZ" sz="1200" b="1" i="0" u="none" strike="noStrike" dirty="0">
                <a:highlight>
                  <a:srgbClr val="000000">
                    <a:alpha val="0"/>
                  </a:srgbClr>
                </a:highlight>
                <a:latin typeface="Bookman Old Style"/>
              </a:rPr>
              <a:t>–</a:t>
            </a:r>
            <a:r>
              <a:rPr lang="en-GB" sz="1200" b="1" i="0" u="none" strike="noStrike" dirty="0">
                <a:highlight>
                  <a:srgbClr val="000000">
                    <a:alpha val="0"/>
                  </a:srgbClr>
                </a:highlight>
                <a:latin typeface="Bookman Old Style"/>
              </a:rPr>
              <a:t> First Defenestration of Prague</a:t>
            </a:r>
            <a:r>
              <a:rPr lang="en-GB" sz="1200" b="0" i="0" u="none" strike="noStrike" dirty="0">
                <a:highlight>
                  <a:srgbClr val="000000">
                    <a:alpha val="0"/>
                  </a:srgbClr>
                </a:highlight>
                <a:latin typeface="Bookman Old Style"/>
              </a:rPr>
              <a:t>,</a:t>
            </a:r>
            <a:r>
              <a:rPr lang="cs-CZ" sz="1200" b="0" i="0" u="none" strike="noStrike" dirty="0">
                <a:highlight>
                  <a:srgbClr val="000000">
                    <a:alpha val="0"/>
                  </a:srgbClr>
                </a:highlight>
                <a:latin typeface="Bookman Old Style"/>
              </a:rPr>
              <a:t> </a:t>
            </a:r>
            <a:r>
              <a:rPr lang="en-GB" sz="1200" b="0" i="1" u="none" strike="noStrike" dirty="0">
                <a:highlight>
                  <a:srgbClr val="000000">
                    <a:alpha val="0"/>
                  </a:srgbClr>
                </a:highlight>
                <a:latin typeface="Bookman Old Style"/>
              </a:rPr>
              <a:t>Jan </a:t>
            </a:r>
            <a:r>
              <a:rPr lang="en-GB" sz="1200" b="0" i="1" u="none" strike="noStrike" dirty="0" err="1">
                <a:highlight>
                  <a:srgbClr val="000000">
                    <a:alpha val="0"/>
                  </a:srgbClr>
                </a:highlight>
                <a:latin typeface="Bookman Old Style"/>
              </a:rPr>
              <a:t>Želivský</a:t>
            </a:r>
            <a:r>
              <a:rPr lang="en-GB" sz="1200" b="0" i="0" u="none" strike="noStrike" dirty="0">
                <a:highlight>
                  <a:srgbClr val="000000">
                    <a:alpha val="0"/>
                  </a:srgbClr>
                </a:highlight>
                <a:latin typeface="Bookman Old Style"/>
              </a:rPr>
              <a:t>, shortly after –</a:t>
            </a:r>
            <a:r>
              <a:rPr lang="en-GB" sz="1200" b="1" i="0" u="none" strike="noStrike" dirty="0">
                <a:highlight>
                  <a:srgbClr val="000000">
                    <a:alpha val="0"/>
                  </a:srgbClr>
                </a:highlight>
                <a:latin typeface="Bookman Old Style"/>
              </a:rPr>
              <a:t> 16 August 1419 – Wenceslas IV dies</a:t>
            </a:r>
            <a:endParaRPr lang="cs-CZ" sz="1200" b="1"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endParaRPr lang="cs-CZ" sz="12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23137562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58264" y="1120344"/>
            <a:ext cx="8853054" cy="11449288"/>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Hussite Revolution</a:t>
            </a:r>
            <a:r>
              <a:rPr lang="cs-CZ" sz="2400" b="1" i="0" u="none" strike="noStrike" dirty="0">
                <a:highlight>
                  <a:srgbClr val="000000">
                    <a:alpha val="0"/>
                  </a:srgbClr>
                </a:highlight>
                <a:latin typeface="Bookman Old Style"/>
              </a:rPr>
              <a:t> </a:t>
            </a:r>
            <a:r>
              <a:rPr lang="en-GB" sz="2400" b="1" i="0" u="none" strike="noStrike" dirty="0">
                <a:highlight>
                  <a:srgbClr val="000000">
                    <a:alpha val="0"/>
                  </a:srgbClr>
                </a:highlight>
                <a:latin typeface="Bookman Old Style"/>
              </a:rPr>
              <a:t>(1419–1436)</a:t>
            </a:r>
          </a:p>
          <a:p>
            <a:pPr algn="ct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Following the death of Wenceslas IV, </a:t>
            </a:r>
            <a:r>
              <a:rPr lang="en-GB" sz="1300" b="1" i="0" u="none" strike="noStrike" dirty="0">
                <a:highlight>
                  <a:srgbClr val="000000">
                    <a:alpha val="0"/>
                  </a:srgbClr>
                </a:highlight>
                <a:latin typeface="Bookman Old Style"/>
              </a:rPr>
              <a:t>Sigismund of Luxembourg</a:t>
            </a:r>
            <a:r>
              <a:rPr lang="en-GB" sz="1300" b="0" i="0" u="none" strike="noStrike" dirty="0">
                <a:highlight>
                  <a:srgbClr val="000000">
                    <a:alpha val="0"/>
                  </a:srgbClr>
                </a:highlight>
                <a:latin typeface="Bookman Old Style"/>
              </a:rPr>
              <a:t> becomes the heir to the Czech throne</a:t>
            </a:r>
          </a:p>
          <a:p>
            <a:pPr marL="285750" indent="-285750">
              <a:buFont typeface="Arial" panose="020B0604020202020204" pitchFamily="34" charset="0"/>
              <a:buChar char="•"/>
            </a:pPr>
            <a:endParaRPr lang="cs-CZ" sz="1300" b="1"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At the same time, the internal situation within the kingdom and especially in Prague worsened</a:t>
            </a:r>
            <a:endParaRPr lang="cs-CZ" sz="1300" b="1" dirty="0">
              <a:latin typeface="Bookman Old Style" panose="02050604050505020204" pitchFamily="18" charset="0"/>
            </a:endParaRPr>
          </a:p>
          <a:p>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Hussites begin to separate into </a:t>
            </a:r>
            <a:r>
              <a:rPr lang="en-GB" sz="1300" b="1" i="0" u="none" strike="noStrike" dirty="0">
                <a:highlight>
                  <a:srgbClr val="000000">
                    <a:alpha val="0"/>
                  </a:srgbClr>
                </a:highlight>
                <a:latin typeface="Bookman Old Style"/>
              </a:rPr>
              <a:t>two factions</a:t>
            </a:r>
            <a:r>
              <a:rPr lang="en-GB" sz="1300" b="0" i="0" u="none" strike="noStrike" dirty="0">
                <a:highlight>
                  <a:srgbClr val="000000">
                    <a:alpha val="0"/>
                  </a:srgbClr>
                </a:highlight>
                <a:latin typeface="Bookman Old Style"/>
              </a:rPr>
              <a:t> – </a:t>
            </a:r>
            <a:r>
              <a:rPr lang="en-GB" sz="1300" b="1" i="0" u="none" strike="noStrike" dirty="0">
                <a:highlight>
                  <a:srgbClr val="000000">
                    <a:alpha val="0"/>
                  </a:srgbClr>
                </a:highlight>
                <a:latin typeface="Bookman Old Style"/>
              </a:rPr>
              <a:t>radicals</a:t>
            </a:r>
            <a:r>
              <a:rPr lang="en-GB" sz="1300" b="0" i="0" u="none" strike="noStrike" dirty="0">
                <a:highlight>
                  <a:srgbClr val="000000">
                    <a:alpha val="0"/>
                  </a:srgbClr>
                </a:highlight>
                <a:latin typeface="Bookman Old Style"/>
              </a:rPr>
              <a:t> and </a:t>
            </a:r>
            <a:r>
              <a:rPr lang="en-GB" sz="1300" b="1" i="0" u="none" strike="noStrike" dirty="0">
                <a:highlight>
                  <a:srgbClr val="000000">
                    <a:alpha val="0"/>
                  </a:srgbClr>
                </a:highlight>
                <a:latin typeface="Bookman Old Style"/>
              </a:rPr>
              <a:t>moderates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Establishment of </a:t>
            </a:r>
            <a:r>
              <a:rPr lang="en-GB" sz="1300" b="1" i="0" u="none" strike="noStrike" dirty="0" err="1">
                <a:highlight>
                  <a:srgbClr val="000000">
                    <a:alpha val="0"/>
                  </a:srgbClr>
                </a:highlight>
                <a:latin typeface="Bookman Old Style"/>
              </a:rPr>
              <a:t>Tábor</a:t>
            </a:r>
            <a:r>
              <a:rPr lang="en-GB" sz="1300" b="0" i="0" u="none" strike="noStrike" dirty="0">
                <a:highlight>
                  <a:srgbClr val="000000">
                    <a:alpha val="0"/>
                  </a:srgbClr>
                </a:highlight>
                <a:latin typeface="Bookman Old Style"/>
              </a:rPr>
              <a:t> – millennialist visions, </a:t>
            </a:r>
            <a:r>
              <a:rPr lang="en-GB" sz="1300" b="1" i="0" u="none" strike="noStrike" dirty="0">
                <a:highlight>
                  <a:srgbClr val="000000">
                    <a:alpha val="0"/>
                  </a:srgbClr>
                </a:highlight>
                <a:latin typeface="Bookman Old Style"/>
              </a:rPr>
              <a:t>radicalism</a:t>
            </a:r>
            <a:r>
              <a:rPr lang="en-GB" sz="1300" b="0" i="0" u="none" strike="noStrike" dirty="0">
                <a:highlight>
                  <a:srgbClr val="000000">
                    <a:alpha val="0"/>
                  </a:srgbClr>
                </a:highlight>
                <a:latin typeface="Bookman Old Style"/>
              </a:rPr>
              <a:t> (called Taborites)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Sigismund tries to enforce his claims to the throne – the situation eventually results in a crusade and the </a:t>
            </a:r>
            <a:r>
              <a:rPr lang="en-GB" sz="1300" b="1" i="0" u="none" strike="noStrike" dirty="0">
                <a:highlight>
                  <a:srgbClr val="000000">
                    <a:alpha val="0"/>
                  </a:srgbClr>
                </a:highlight>
                <a:latin typeface="Bookman Old Style"/>
              </a:rPr>
              <a:t>Battle of </a:t>
            </a:r>
            <a:r>
              <a:rPr lang="en-GB" sz="1300" b="1" i="0" u="none" strike="noStrike" dirty="0" err="1">
                <a:highlight>
                  <a:srgbClr val="000000">
                    <a:alpha val="0"/>
                  </a:srgbClr>
                </a:highlight>
                <a:latin typeface="Bookman Old Style"/>
              </a:rPr>
              <a:t>Vítkov</a:t>
            </a:r>
            <a:r>
              <a:rPr lang="en-GB" sz="1300" b="0" i="0" u="none" strike="noStrike" dirty="0">
                <a:highlight>
                  <a:srgbClr val="000000">
                    <a:alpha val="0"/>
                  </a:srgbClr>
                </a:highlight>
                <a:latin typeface="Bookman Old Style"/>
              </a:rPr>
              <a:t> in July </a:t>
            </a:r>
            <a:r>
              <a:rPr lang="en-GB" sz="1300" b="1" i="0" u="none" strike="noStrike" dirty="0">
                <a:highlight>
                  <a:srgbClr val="000000">
                    <a:alpha val="0"/>
                  </a:srgbClr>
                </a:highlight>
                <a:latin typeface="Bookman Old Style"/>
              </a:rPr>
              <a:t>1420</a:t>
            </a:r>
            <a:r>
              <a:rPr lang="en-GB" sz="1300" b="0" i="0" u="none" strike="noStrike" dirty="0">
                <a:highlight>
                  <a:srgbClr val="000000">
                    <a:alpha val="0"/>
                  </a:srgbClr>
                </a:highlight>
                <a:latin typeface="Bookman Old Style"/>
              </a:rPr>
              <a:t>. </a:t>
            </a:r>
            <a:r>
              <a:rPr lang="en-GB" sz="1300" b="1" i="0" u="none" strike="noStrike" dirty="0">
                <a:highlight>
                  <a:srgbClr val="000000">
                    <a:alpha val="0"/>
                  </a:srgbClr>
                </a:highlight>
                <a:latin typeface="Bookman Old Style"/>
              </a:rPr>
              <a:t>Jan </a:t>
            </a:r>
            <a:r>
              <a:rPr lang="en-GB" sz="1300" b="1" i="0" u="none" strike="noStrike" dirty="0" err="1">
                <a:highlight>
                  <a:srgbClr val="000000">
                    <a:alpha val="0"/>
                  </a:srgbClr>
                </a:highlight>
                <a:latin typeface="Bookman Old Style"/>
              </a:rPr>
              <a:t>Žižka</a:t>
            </a:r>
            <a:r>
              <a:rPr lang="en-GB" sz="1300" b="1" i="0" u="none" strike="noStrike" dirty="0">
                <a:highlight>
                  <a:srgbClr val="000000">
                    <a:alpha val="0"/>
                  </a:srgbClr>
                </a:highlight>
                <a:latin typeface="Bookman Old Style"/>
              </a:rPr>
              <a:t> of </a:t>
            </a:r>
            <a:r>
              <a:rPr lang="en-GB" sz="1300" b="1" i="0" u="none" strike="noStrike" dirty="0" err="1">
                <a:highlight>
                  <a:srgbClr val="000000">
                    <a:alpha val="0"/>
                  </a:srgbClr>
                </a:highlight>
                <a:latin typeface="Bookman Old Style"/>
              </a:rPr>
              <a:t>Trocnov</a:t>
            </a:r>
            <a:r>
              <a:rPr lang="en-GB" sz="1300" b="0" i="0" u="none" strike="noStrike" dirty="0">
                <a:highlight>
                  <a:srgbClr val="000000">
                    <a:alpha val="0"/>
                  </a:srgbClr>
                </a:highlight>
                <a:latin typeface="Bookman Old Style"/>
              </a:rPr>
              <a:t> as a leading Hussite military </a:t>
            </a:r>
            <a:r>
              <a:rPr lang="cs-CZ" sz="1300" b="0" i="0" u="none" strike="noStrike" dirty="0" err="1">
                <a:highlight>
                  <a:srgbClr val="000000">
                    <a:alpha val="0"/>
                  </a:srgbClr>
                </a:highlight>
                <a:latin typeface="Bookman Old Style"/>
              </a:rPr>
              <a:t>commander</a:t>
            </a:r>
            <a:r>
              <a:rPr lang="en-GB" sz="1300" b="0" i="0" u="none" strike="noStrike" dirty="0">
                <a:highlight>
                  <a:srgbClr val="000000">
                    <a:alpha val="0"/>
                  </a:srgbClr>
                </a:highlight>
                <a:latin typeface="Bookman Old Style"/>
              </a:rPr>
              <a:t> and strategist.</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Following his failure, Sigismund withdraws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1421 (June),</a:t>
            </a:r>
            <a:r>
              <a:rPr lang="en-GB" sz="1300" b="1" i="0" u="none" strike="noStrike" dirty="0">
                <a:highlight>
                  <a:srgbClr val="000000">
                    <a:alpha val="0"/>
                  </a:srgbClr>
                </a:highlight>
                <a:latin typeface="Bookman Old Style"/>
              </a:rPr>
              <a:t> </a:t>
            </a:r>
            <a:r>
              <a:rPr lang="en-GB" sz="1300" b="1" i="0" u="none" strike="noStrike" dirty="0" err="1">
                <a:highlight>
                  <a:srgbClr val="000000">
                    <a:alpha val="0"/>
                  </a:srgbClr>
                </a:highlight>
                <a:latin typeface="Bookman Old Style"/>
              </a:rPr>
              <a:t>Čáslav</a:t>
            </a:r>
            <a:r>
              <a:rPr lang="en-GB" sz="1300" b="1" i="0" u="none" strike="noStrike" dirty="0">
                <a:highlight>
                  <a:srgbClr val="000000">
                    <a:alpha val="0"/>
                  </a:srgbClr>
                </a:highlight>
                <a:latin typeface="Bookman Old Style"/>
              </a:rPr>
              <a:t> </a:t>
            </a:r>
            <a:r>
              <a:rPr lang="en-GB" sz="1300" b="1" i="0" u="none" strike="noStrike" dirty="0" err="1">
                <a:highlight>
                  <a:srgbClr val="000000">
                    <a:alpha val="0"/>
                  </a:srgbClr>
                </a:highlight>
                <a:latin typeface="Bookman Old Style"/>
              </a:rPr>
              <a:t>Assebly</a:t>
            </a:r>
            <a:r>
              <a:rPr lang="en-GB" sz="1300" b="0" i="0" u="none" strike="noStrike" dirty="0">
                <a:highlight>
                  <a:srgbClr val="000000">
                    <a:alpha val="0"/>
                  </a:srgbClr>
                </a:highlight>
                <a:latin typeface="Bookman Old Style"/>
              </a:rPr>
              <a:t> – approval of the</a:t>
            </a:r>
            <a:r>
              <a:rPr lang="en-GB" sz="1300" b="1" i="0" u="none" strike="noStrike" dirty="0">
                <a:highlight>
                  <a:srgbClr val="000000">
                    <a:alpha val="0"/>
                  </a:srgbClr>
                </a:highlight>
                <a:latin typeface="Bookman Old Style"/>
              </a:rPr>
              <a:t> Four Articles of Prague as</a:t>
            </a:r>
            <a:r>
              <a:rPr lang="cs-CZ" sz="1300" b="1" i="0" u="none" strike="noStrike" dirty="0">
                <a:highlight>
                  <a:srgbClr val="000000">
                    <a:alpha val="0"/>
                  </a:srgbClr>
                </a:highlight>
                <a:latin typeface="Bookman Old Style"/>
              </a:rPr>
              <a:t> </a:t>
            </a:r>
            <a:r>
              <a:rPr lang="en-GB" sz="1300" b="1" i="0" u="none" strike="noStrike" dirty="0">
                <a:highlight>
                  <a:srgbClr val="000000">
                    <a:alpha val="0"/>
                  </a:srgbClr>
                </a:highlight>
                <a:latin typeface="Bookman Old Style"/>
              </a:rPr>
              <a:t>the c</a:t>
            </a:r>
            <a:r>
              <a:rPr lang="cs-CZ" sz="1300" b="1" i="0" u="none" strike="noStrike" dirty="0" err="1">
                <a:highlight>
                  <a:srgbClr val="000000">
                    <a:alpha val="0"/>
                  </a:srgbClr>
                </a:highlight>
                <a:latin typeface="Bookman Old Style"/>
              </a:rPr>
              <a:t>entral</a:t>
            </a:r>
            <a:r>
              <a:rPr lang="en-GB" sz="1300" b="1" i="0" u="none" strike="noStrike" dirty="0">
                <a:highlight>
                  <a:srgbClr val="000000">
                    <a:alpha val="0"/>
                  </a:srgbClr>
                </a:highlight>
                <a:latin typeface="Bookman Old Style"/>
              </a:rPr>
              <a:t> law of the land</a:t>
            </a:r>
            <a:r>
              <a:rPr lang="cs-CZ" sz="1300" b="1" i="0" u="none" strike="noStrike" dirty="0">
                <a:highlight>
                  <a:srgbClr val="000000">
                    <a:alpha val="0"/>
                  </a:srgbClr>
                </a:highlight>
                <a:latin typeface="Bookman Old Style"/>
              </a:rPr>
              <a:t> </a:t>
            </a:r>
            <a:r>
              <a:rPr lang="en-GB" sz="1300" b="0" i="0" u="none" strike="noStrike" dirty="0">
                <a:highlight>
                  <a:srgbClr val="000000">
                    <a:alpha val="0"/>
                  </a:srgbClr>
                </a:highlight>
                <a:latin typeface="Bookman Old Style"/>
              </a:rPr>
              <a:t>(</a:t>
            </a:r>
            <a:r>
              <a:rPr lang="en-GB" sz="1300" b="0" i="1" u="none" strike="noStrike" dirty="0">
                <a:highlight>
                  <a:srgbClr val="000000">
                    <a:alpha val="0"/>
                  </a:srgbClr>
                </a:highlight>
                <a:latin typeface="Bookman Old Style"/>
              </a:rPr>
              <a:t>1</a:t>
            </a:r>
            <a:r>
              <a:rPr lang="en-GB" sz="1300" b="0" i="0" u="none" strike="noStrike" dirty="0">
                <a:highlight>
                  <a:srgbClr val="000000">
                    <a:alpha val="0"/>
                  </a:srgbClr>
                </a:highlight>
                <a:latin typeface="Bookman Old Style"/>
              </a:rPr>
              <a:t>.</a:t>
            </a:r>
            <a:r>
              <a:rPr lang="en-GB" sz="1300" b="0" i="1" u="none" strike="noStrike" dirty="0">
                <a:highlight>
                  <a:srgbClr val="000000">
                    <a:alpha val="0"/>
                  </a:srgbClr>
                </a:highlight>
                <a:latin typeface="Bookman Old Style"/>
              </a:rPr>
              <a:t>Free proclamation of the Word of God; 2. Communion under both kinds; 3. Prohibition of secular rule of priests; 4. Punishment of "deadly" sins</a:t>
            </a:r>
            <a:r>
              <a:rPr lang="en-GB" sz="1300" b="0" i="0" u="none" strike="noStrike" dirty="0">
                <a:highlight>
                  <a:srgbClr val="000000">
                    <a:alpha val="0"/>
                  </a:srgbClr>
                </a:highlight>
                <a:latin typeface="Bookman Old Style"/>
              </a:rPr>
              <a:t>). Twenty-member council of the Kingdom of Bohemia – provisional government of the land (upper and lower nobility with representatives of cities)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Communion under both kinds – sub </a:t>
            </a:r>
            <a:r>
              <a:rPr lang="en-GB" sz="1300" b="1" i="0" u="none" strike="noStrike" dirty="0" err="1">
                <a:highlight>
                  <a:srgbClr val="000000">
                    <a:alpha val="0"/>
                  </a:srgbClr>
                </a:highlight>
                <a:latin typeface="Bookman Old Style"/>
              </a:rPr>
              <a:t>utraque</a:t>
            </a:r>
            <a:r>
              <a:rPr lang="en-GB" sz="1300" b="1" i="0" u="none" strike="noStrike" dirty="0">
                <a:highlight>
                  <a:srgbClr val="000000">
                    <a:alpha val="0"/>
                  </a:srgbClr>
                </a:highlight>
                <a:latin typeface="Bookman Old Style"/>
              </a:rPr>
              <a:t> specie – </a:t>
            </a:r>
            <a:r>
              <a:rPr lang="en-GB" sz="1300" b="1" i="0" u="none" strike="noStrike" dirty="0" err="1">
                <a:highlight>
                  <a:srgbClr val="000000">
                    <a:alpha val="0"/>
                  </a:srgbClr>
                </a:highlight>
                <a:latin typeface="Bookman Old Style"/>
              </a:rPr>
              <a:t>Utraquists</a:t>
            </a:r>
            <a:r>
              <a:rPr lang="en-GB" sz="1300" b="1" i="0" u="none" strike="noStrike" dirty="0">
                <a:highlight>
                  <a:srgbClr val="000000">
                    <a:alpha val="0"/>
                  </a:srgbClr>
                </a:highlight>
                <a:latin typeface="Bookman Old Style"/>
              </a:rPr>
              <a:t>, </a:t>
            </a:r>
            <a:r>
              <a:rPr lang="en-GB" sz="1300" b="1" i="0" u="none" strike="noStrike" dirty="0" err="1">
                <a:highlight>
                  <a:srgbClr val="000000">
                    <a:alpha val="0"/>
                  </a:srgbClr>
                </a:highlight>
                <a:latin typeface="Bookman Old Style"/>
              </a:rPr>
              <a:t>Chalicers</a:t>
            </a:r>
            <a:endParaRPr lang="en-GB" sz="1300" b="1"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Finding a suitable candidate for the vacant royal throne – </a:t>
            </a:r>
            <a:r>
              <a:rPr lang="en-GB" sz="1300" b="1" i="0" u="none" strike="noStrike" dirty="0">
                <a:highlight>
                  <a:srgbClr val="000000">
                    <a:alpha val="0"/>
                  </a:srgbClr>
                </a:highlight>
                <a:latin typeface="Bookman Old Style"/>
              </a:rPr>
              <a:t>Sigismund </a:t>
            </a:r>
            <a:r>
              <a:rPr lang="en-GB" sz="1300" b="1" i="0" u="none" strike="noStrike" dirty="0" err="1">
                <a:highlight>
                  <a:srgbClr val="000000">
                    <a:alpha val="0"/>
                  </a:srgbClr>
                </a:highlight>
                <a:latin typeface="Bookman Old Style"/>
              </a:rPr>
              <a:t>Korybut</a:t>
            </a:r>
            <a:endParaRPr lang="cs-CZ" sz="1300" b="1"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The Hussites, led by Jan </a:t>
            </a:r>
            <a:r>
              <a:rPr lang="en-GB" sz="1300" b="0" i="0" u="none" strike="noStrike" dirty="0" err="1">
                <a:highlight>
                  <a:srgbClr val="000000">
                    <a:alpha val="0"/>
                  </a:srgbClr>
                </a:highlight>
                <a:latin typeface="Bookman Old Style"/>
              </a:rPr>
              <a:t>Žižka</a:t>
            </a:r>
            <a:r>
              <a:rPr lang="en-GB" sz="1300" b="0" i="0" u="none" strike="noStrike" dirty="0">
                <a:highlight>
                  <a:srgbClr val="000000">
                    <a:alpha val="0"/>
                  </a:srgbClr>
                </a:highlight>
                <a:latin typeface="Bookman Old Style"/>
              </a:rPr>
              <a:t>, repel another invasion by Sigismund – </a:t>
            </a:r>
            <a:r>
              <a:rPr lang="en-GB" sz="1300" b="1" i="0" u="none" strike="noStrike" dirty="0">
                <a:highlight>
                  <a:srgbClr val="000000">
                    <a:alpha val="0"/>
                  </a:srgbClr>
                </a:highlight>
                <a:latin typeface="Bookman Old Style"/>
              </a:rPr>
              <a:t>Battle of </a:t>
            </a:r>
            <a:r>
              <a:rPr lang="en-GB" sz="1300" b="1" i="0" u="none" strike="noStrike" dirty="0" err="1">
                <a:highlight>
                  <a:srgbClr val="000000">
                    <a:alpha val="0"/>
                  </a:srgbClr>
                </a:highlight>
                <a:latin typeface="Bookman Old Style"/>
              </a:rPr>
              <a:t>Německý</a:t>
            </a:r>
            <a:r>
              <a:rPr lang="en-GB" sz="1300" b="1" i="0" u="none" strike="noStrike" dirty="0">
                <a:highlight>
                  <a:srgbClr val="000000">
                    <a:alpha val="0"/>
                  </a:srgbClr>
                </a:highlight>
                <a:latin typeface="Bookman Old Style"/>
              </a:rPr>
              <a:t> </a:t>
            </a:r>
            <a:r>
              <a:rPr lang="en-GB" sz="1300" b="1" i="0" u="none" strike="noStrike" dirty="0" err="1">
                <a:highlight>
                  <a:srgbClr val="000000">
                    <a:alpha val="0"/>
                  </a:srgbClr>
                </a:highlight>
                <a:latin typeface="Bookman Old Style"/>
              </a:rPr>
              <a:t>Brod</a:t>
            </a:r>
            <a:r>
              <a:rPr lang="en-GB" sz="1300" b="0" i="0" u="none" strike="noStrike" dirty="0">
                <a:highlight>
                  <a:srgbClr val="000000">
                    <a:alpha val="0"/>
                  </a:srgbClr>
                </a:highlight>
                <a:latin typeface="Bookman Old Style"/>
              </a:rPr>
              <a:t> in January </a:t>
            </a:r>
            <a:r>
              <a:rPr lang="en-GB" sz="1300" b="1" i="0" u="none" strike="noStrike" dirty="0">
                <a:highlight>
                  <a:srgbClr val="000000">
                    <a:alpha val="0"/>
                  </a:srgbClr>
                </a:highlight>
                <a:latin typeface="Bookman Old Style"/>
              </a:rPr>
              <a:t>1422</a:t>
            </a:r>
            <a:endParaRPr lang="cs-CZ" sz="13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2258462050"/>
      </p:ext>
    </p:extLst>
  </p:cSld>
  <p:clrMapOvr>
    <a:masterClrMapping/>
  </p:clrMapOvr>
  <p:transition/>
  <p:extLst>
    <p:ext uri="{6950BFC3-D8DA-4A85-94F7-54DA5524770B}">
      <p188:commentRel xmlns:p188="http://schemas.microsoft.com/office/powerpoint/2018/8/main" xmlns=""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58264" y="1120344"/>
            <a:ext cx="8853054" cy="8433078"/>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Hussite Revolution</a:t>
            </a:r>
            <a:r>
              <a:rPr lang="cs-CZ" sz="2400" b="1" i="0" u="none" strike="noStrike" dirty="0">
                <a:highlight>
                  <a:srgbClr val="000000">
                    <a:alpha val="0"/>
                  </a:srgbClr>
                </a:highlight>
                <a:latin typeface="Bookman Old Style"/>
              </a:rPr>
              <a:t> </a:t>
            </a:r>
            <a:r>
              <a:rPr lang="en-GB" sz="2400" b="1" i="0" u="none" strike="noStrike" dirty="0">
                <a:highlight>
                  <a:srgbClr val="000000">
                    <a:alpha val="0"/>
                  </a:srgbClr>
                </a:highlight>
                <a:latin typeface="Bookman Old Style"/>
              </a:rPr>
              <a:t>(1419–1436)</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Gradually, four main Hussite unions are formed (strengthening the role of cities)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Prague Municipal Union </a:t>
            </a:r>
          </a:p>
          <a:p>
            <a:pPr marL="285750" indent="-285750" rtl="0">
              <a:buFont typeface="Arial" panose="020B0604020202020204" pitchFamily="34" charset="0"/>
              <a:buChar char="•"/>
            </a:pPr>
            <a:r>
              <a:rPr lang="en-GB" sz="1300" b="1" i="0" u="none" strike="noStrike" dirty="0" err="1">
                <a:highlight>
                  <a:srgbClr val="000000">
                    <a:alpha val="0"/>
                  </a:srgbClr>
                </a:highlight>
                <a:latin typeface="Bookman Old Style"/>
              </a:rPr>
              <a:t>Tábor</a:t>
            </a:r>
            <a:r>
              <a:rPr lang="en-GB" sz="1300" b="1" i="0" u="none" strike="noStrike" dirty="0">
                <a:highlight>
                  <a:srgbClr val="000000">
                    <a:alpha val="0"/>
                  </a:srgbClr>
                </a:highlight>
                <a:latin typeface="Bookman Old Style"/>
              </a:rPr>
              <a:t> Municipal Union</a:t>
            </a: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East Bohemian (</a:t>
            </a:r>
            <a:r>
              <a:rPr lang="en-GB" sz="1300" b="1" i="0" u="none" strike="noStrike" dirty="0" err="1">
                <a:highlight>
                  <a:srgbClr val="000000">
                    <a:alpha val="0"/>
                  </a:srgbClr>
                </a:highlight>
                <a:latin typeface="Bookman Old Style"/>
              </a:rPr>
              <a:t>Sirotčí</a:t>
            </a:r>
            <a:r>
              <a:rPr lang="en-GB" sz="1300" b="1" i="0" u="none" strike="noStrike" dirty="0">
                <a:highlight>
                  <a:srgbClr val="000000">
                    <a:alpha val="0"/>
                  </a:srgbClr>
                </a:highlight>
                <a:latin typeface="Bookman Old Style"/>
              </a:rPr>
              <a:t>/Orphan) Municipal Union</a:t>
            </a: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Union of </a:t>
            </a:r>
            <a:r>
              <a:rPr lang="en-GB" sz="1300" b="1" i="0" u="none" strike="noStrike" dirty="0" err="1">
                <a:highlight>
                  <a:srgbClr val="000000">
                    <a:alpha val="0"/>
                  </a:srgbClr>
                </a:highlight>
                <a:latin typeface="Bookman Old Style"/>
              </a:rPr>
              <a:t>Jakoubek</a:t>
            </a:r>
            <a:r>
              <a:rPr lang="en-GB" sz="1300" b="1" i="0" u="none" strike="noStrike" dirty="0">
                <a:highlight>
                  <a:srgbClr val="000000">
                    <a:alpha val="0"/>
                  </a:srgbClr>
                </a:highlight>
                <a:latin typeface="Bookman Old Style"/>
              </a:rPr>
              <a:t> of </a:t>
            </a:r>
            <a:r>
              <a:rPr lang="en-GB" sz="1300" b="1" i="0" u="none" strike="noStrike" dirty="0" err="1">
                <a:highlight>
                  <a:srgbClr val="000000">
                    <a:alpha val="0"/>
                  </a:srgbClr>
                </a:highlight>
                <a:latin typeface="Bookman Old Style"/>
              </a:rPr>
              <a:t>Vřesovice</a:t>
            </a:r>
            <a:endParaRPr lang="en-GB" sz="1300" b="1"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1423, Jan </a:t>
            </a:r>
            <a:r>
              <a:rPr lang="en-GB" sz="1300" b="0" i="0" u="none" strike="noStrike" dirty="0" err="1">
                <a:highlight>
                  <a:srgbClr val="000000">
                    <a:alpha val="0"/>
                  </a:srgbClr>
                </a:highlight>
                <a:latin typeface="Bookman Old Style"/>
              </a:rPr>
              <a:t>Žižka</a:t>
            </a:r>
            <a:r>
              <a:rPr lang="en-GB" sz="1300" b="0" i="0" u="none" strike="noStrike" dirty="0">
                <a:highlight>
                  <a:srgbClr val="000000">
                    <a:alpha val="0"/>
                  </a:srgbClr>
                </a:highlight>
                <a:latin typeface="Bookman Old Style"/>
              </a:rPr>
              <a:t> put together a new Hussite union in Eastern Bohemia – </a:t>
            </a:r>
            <a:r>
              <a:rPr lang="en-GB" sz="1300" b="1" i="0" u="none" strike="noStrike" dirty="0" err="1">
                <a:highlight>
                  <a:srgbClr val="000000">
                    <a:alpha val="0"/>
                  </a:srgbClr>
                </a:highlight>
                <a:latin typeface="Bookman Old Style"/>
              </a:rPr>
              <a:t>Žižka's</a:t>
            </a:r>
            <a:r>
              <a:rPr lang="en-GB" sz="1300" b="1" i="0" u="none" strike="noStrike" dirty="0">
                <a:highlight>
                  <a:srgbClr val="000000">
                    <a:alpha val="0"/>
                  </a:srgbClr>
                </a:highlight>
                <a:latin typeface="Bookman Old Style"/>
              </a:rPr>
              <a:t> Military Law</a:t>
            </a:r>
            <a:r>
              <a:rPr lang="en-GB" sz="1300" b="0" i="0" u="none" strike="noStrike" dirty="0">
                <a:highlight>
                  <a:srgbClr val="000000">
                    <a:alpha val="0"/>
                  </a:srgbClr>
                </a:highlight>
                <a:latin typeface="Bookman Old Style"/>
              </a:rPr>
              <a:t>. Disputes with moderate Hussites (Prague after the execution of Jan </a:t>
            </a:r>
            <a:r>
              <a:rPr lang="en-GB" sz="1300" b="0" i="0" u="none" strike="noStrike" dirty="0" err="1">
                <a:highlight>
                  <a:srgbClr val="000000">
                    <a:alpha val="0"/>
                  </a:srgbClr>
                </a:highlight>
                <a:latin typeface="Bookman Old Style"/>
              </a:rPr>
              <a:t>Želivský</a:t>
            </a:r>
            <a:r>
              <a:rPr lang="en-GB" sz="1300" b="0" i="0" u="none" strike="noStrike" dirty="0">
                <a:highlight>
                  <a:srgbClr val="000000">
                    <a:alpha val="0"/>
                  </a:srgbClr>
                </a:highlight>
                <a:latin typeface="Bookman Old Style"/>
              </a:rPr>
              <a:t>) and the Catholic nobility. Role of </a:t>
            </a:r>
            <a:r>
              <a:rPr lang="en-GB" sz="1300" b="1" i="0" u="none" strike="noStrike" dirty="0" err="1">
                <a:highlight>
                  <a:srgbClr val="000000">
                    <a:alpha val="0"/>
                  </a:srgbClr>
                </a:highlight>
                <a:latin typeface="Bookman Old Style"/>
              </a:rPr>
              <a:t>Čeněk</a:t>
            </a:r>
            <a:r>
              <a:rPr lang="en-GB" sz="1300" b="1" i="0" u="none" strike="noStrike" dirty="0">
                <a:highlight>
                  <a:srgbClr val="000000">
                    <a:alpha val="0"/>
                  </a:srgbClr>
                </a:highlight>
                <a:latin typeface="Bookman Old Style"/>
              </a:rPr>
              <a:t> of </a:t>
            </a:r>
            <a:r>
              <a:rPr lang="en-GB" sz="1300" b="1" i="0" u="none" strike="noStrike" dirty="0" err="1">
                <a:highlight>
                  <a:srgbClr val="000000">
                    <a:alpha val="0"/>
                  </a:srgbClr>
                </a:highlight>
                <a:latin typeface="Bookman Old Style"/>
              </a:rPr>
              <a:t>Wartenberg</a:t>
            </a:r>
            <a:r>
              <a:rPr lang="en-GB" sz="1300" b="0" i="0" u="none" strike="noStrike" dirty="0">
                <a:highlight>
                  <a:srgbClr val="000000">
                    <a:alpha val="0"/>
                  </a:srgbClr>
                </a:highlight>
                <a:latin typeface="Bookman Old Style"/>
              </a:rPr>
              <a:t>. June 1424 – </a:t>
            </a:r>
            <a:r>
              <a:rPr lang="en-GB" sz="1300" b="1" i="0" u="none" strike="noStrike" dirty="0">
                <a:highlight>
                  <a:srgbClr val="000000">
                    <a:alpha val="0"/>
                  </a:srgbClr>
                </a:highlight>
                <a:latin typeface="Bookman Old Style"/>
              </a:rPr>
              <a:t>Battle of </a:t>
            </a:r>
            <a:r>
              <a:rPr lang="en-GB" sz="1300" b="1" i="0" u="none" strike="noStrike" dirty="0" err="1">
                <a:highlight>
                  <a:srgbClr val="000000">
                    <a:alpha val="0"/>
                  </a:srgbClr>
                </a:highlight>
                <a:latin typeface="Bookman Old Style"/>
              </a:rPr>
              <a:t>Malešov</a:t>
            </a:r>
            <a:endParaRPr lang="en-GB" sz="1300" b="1" i="0" u="none" strike="noStrike" dirty="0">
              <a:highlight>
                <a:srgbClr val="000000">
                  <a:alpha val="0"/>
                </a:srgbClr>
              </a:highlight>
              <a:latin typeface="Bookman Old Style"/>
            </a:endParaRPr>
          </a:p>
          <a:p>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Jan </a:t>
            </a:r>
            <a:r>
              <a:rPr lang="en-GB" sz="1300" b="1" i="0" u="none" strike="noStrike" dirty="0" err="1">
                <a:highlight>
                  <a:srgbClr val="000000">
                    <a:alpha val="0"/>
                  </a:srgbClr>
                </a:highlight>
                <a:latin typeface="Bookman Old Style"/>
              </a:rPr>
              <a:t>Žižka</a:t>
            </a:r>
            <a:r>
              <a:rPr lang="en-GB" sz="1300" b="1" i="0" u="none" strike="noStrike" dirty="0">
                <a:highlight>
                  <a:srgbClr val="000000">
                    <a:alpha val="0"/>
                  </a:srgbClr>
                </a:highlight>
                <a:latin typeface="Bookman Old Style"/>
              </a:rPr>
              <a:t> died on 11 October </a:t>
            </a:r>
            <a:r>
              <a:rPr lang="en-GB" sz="1300" b="1" i="0" u="none" strike="noStrike" dirty="0" smtClean="0">
                <a:highlight>
                  <a:srgbClr val="000000">
                    <a:alpha val="0"/>
                  </a:srgbClr>
                </a:highlight>
                <a:latin typeface="Bookman Old Style"/>
              </a:rPr>
              <a:t>1424</a:t>
            </a:r>
            <a:endParaRPr lang="cs-CZ" sz="1300" b="1" i="0" u="none" strike="noStrike" dirty="0" smtClean="0">
              <a:highlight>
                <a:srgbClr val="000000">
                  <a:alpha val="0"/>
                </a:srgbClr>
              </a:highlight>
              <a:latin typeface="Bookman Old Style"/>
            </a:endParaRPr>
          </a:p>
          <a:p>
            <a:pPr rtl="0"/>
            <a:r>
              <a:rPr lang="cs-CZ" sz="1300" b="1" i="0" u="none" strike="noStrike" dirty="0" smtClean="0">
                <a:highlight>
                  <a:srgbClr val="000000">
                    <a:alpha val="0"/>
                  </a:srgbClr>
                </a:highlight>
                <a:latin typeface="Bookman Old Style"/>
              </a:rPr>
              <a:t>     </a:t>
            </a:r>
            <a:r>
              <a:rPr lang="en-GB" sz="1300" b="1" i="0" u="none" strike="noStrike" dirty="0" smtClean="0">
                <a:highlight>
                  <a:srgbClr val="000000">
                    <a:alpha val="0"/>
                  </a:srgbClr>
                </a:highlight>
                <a:latin typeface="Bookman Old Style"/>
              </a:rPr>
              <a:t>during </a:t>
            </a:r>
            <a:r>
              <a:rPr lang="en-GB" sz="1300" b="1" i="0" u="none" strike="noStrike" dirty="0">
                <a:highlight>
                  <a:srgbClr val="000000">
                    <a:alpha val="0"/>
                  </a:srgbClr>
                </a:highlight>
                <a:latin typeface="Bookman Old Style"/>
              </a:rPr>
              <a:t>the siege of </a:t>
            </a:r>
            <a:r>
              <a:rPr lang="en-GB" sz="1300" b="1" i="0" u="none" strike="noStrike" dirty="0" err="1">
                <a:highlight>
                  <a:srgbClr val="000000">
                    <a:alpha val="0"/>
                  </a:srgbClr>
                </a:highlight>
                <a:latin typeface="Bookman Old Style"/>
              </a:rPr>
              <a:t>Přibyslav</a:t>
            </a:r>
            <a:r>
              <a:rPr lang="en-GB" sz="1300" b="0" i="0" u="none" strike="noStrike" dirty="0">
                <a:highlight>
                  <a:srgbClr val="000000">
                    <a:alpha val="0"/>
                  </a:srgbClr>
                </a:highlight>
                <a:latin typeface="Bookman Old Style"/>
              </a:rPr>
              <a:t>, </a:t>
            </a:r>
            <a:endParaRPr lang="cs-CZ" sz="1300" b="0" i="0" u="none" strike="noStrike" dirty="0" smtClean="0">
              <a:highlight>
                <a:srgbClr val="000000">
                  <a:alpha val="0"/>
                </a:srgbClr>
              </a:highlight>
              <a:latin typeface="Bookman Old Style"/>
            </a:endParaRPr>
          </a:p>
          <a:p>
            <a:pPr rtl="0"/>
            <a:r>
              <a:rPr lang="cs-CZ" sz="1300" dirty="0" smtClean="0">
                <a:highlight>
                  <a:srgbClr val="000000">
                    <a:alpha val="0"/>
                  </a:srgbClr>
                </a:highlight>
                <a:latin typeface="Bookman Old Style"/>
              </a:rPr>
              <a:t>     </a:t>
            </a:r>
            <a:r>
              <a:rPr lang="cs-CZ" sz="1300" dirty="0" err="1" smtClean="0">
                <a:highlight>
                  <a:srgbClr val="000000">
                    <a:alpha val="0"/>
                  </a:srgbClr>
                </a:highlight>
                <a:latin typeface="Bookman Old Style"/>
              </a:rPr>
              <a:t>legacy</a:t>
            </a:r>
            <a:r>
              <a:rPr lang="cs-CZ" sz="1300" dirty="0" smtClean="0">
                <a:highlight>
                  <a:srgbClr val="000000">
                    <a:alpha val="0"/>
                  </a:srgbClr>
                </a:highlight>
                <a:latin typeface="Bookman Old Style"/>
              </a:rPr>
              <a:t> </a:t>
            </a:r>
            <a:r>
              <a:rPr lang="cs-CZ" sz="1300" dirty="0" err="1">
                <a:highlight>
                  <a:srgbClr val="000000">
                    <a:alpha val="0"/>
                  </a:srgbClr>
                </a:highlight>
                <a:latin typeface="Bookman Old Style"/>
              </a:rPr>
              <a:t>continued</a:t>
            </a:r>
            <a:r>
              <a:rPr lang="cs-CZ" sz="1300" dirty="0">
                <a:highlight>
                  <a:srgbClr val="000000">
                    <a:alpha val="0"/>
                  </a:srgbClr>
                </a:highlight>
                <a:latin typeface="Bookman Old Style"/>
              </a:rPr>
              <a:t> by</a:t>
            </a:r>
            <a:r>
              <a:rPr lang="en-GB" sz="1300" b="1" i="0" u="none" strike="noStrike" dirty="0">
                <a:highlight>
                  <a:srgbClr val="000000">
                    <a:alpha val="0"/>
                  </a:srgbClr>
                </a:highlight>
                <a:latin typeface="Bookman Old Style"/>
              </a:rPr>
              <a:t> Jan </a:t>
            </a:r>
            <a:r>
              <a:rPr lang="en-GB" sz="1300" b="1" i="0" u="none" strike="noStrike" dirty="0" err="1">
                <a:highlight>
                  <a:srgbClr val="000000">
                    <a:alpha val="0"/>
                  </a:srgbClr>
                </a:highlight>
                <a:latin typeface="Bookman Old Style"/>
              </a:rPr>
              <a:t>Roháč</a:t>
            </a:r>
            <a:r>
              <a:rPr lang="en-GB" sz="1300" b="1" i="0" u="none" strike="noStrike" dirty="0">
                <a:highlight>
                  <a:srgbClr val="000000">
                    <a:alpha val="0"/>
                  </a:srgbClr>
                </a:highlight>
                <a:latin typeface="Bookman Old Style"/>
              </a:rPr>
              <a:t> of </a:t>
            </a:r>
            <a:r>
              <a:rPr lang="en-GB" sz="1300" b="1" i="0" u="none" strike="noStrike" dirty="0" err="1">
                <a:highlight>
                  <a:srgbClr val="000000">
                    <a:alpha val="0"/>
                  </a:srgbClr>
                </a:highlight>
                <a:latin typeface="Bookman Old Style"/>
              </a:rPr>
              <a:t>Dubá</a:t>
            </a:r>
            <a:endParaRPr lang="en-GB" sz="1300" b="1"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r>
              <a:rPr lang="cs-CZ" sz="1600" dirty="0" smtClean="0">
                <a:latin typeface="Bookman Old Style" panose="02050604050505020204" pitchFamily="18" charset="0"/>
              </a:rPr>
              <a:t> </a:t>
            </a:r>
            <a:endParaRPr lang="cs-CZ" sz="1600" dirty="0">
              <a:latin typeface="Bookman Old Style" panose="02050604050505020204" pitchFamily="18" charset="0"/>
            </a:endParaRPr>
          </a:p>
        </p:txBody>
      </p:sp>
      <p:pic>
        <p:nvPicPr>
          <p:cNvPr id="3074" name="Picture 2" descr="Smrt jednookého vojevůdce: Mohl být Jan Žižka z Trocnova otráven? | 100+1  zahraniční zajímav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791" y="3785616"/>
            <a:ext cx="4081650" cy="277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0856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58264" y="1120344"/>
            <a:ext cx="8853054" cy="8433078"/>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Hussite Revolution</a:t>
            </a:r>
            <a:r>
              <a:rPr lang="cs-CZ" sz="2400" b="1" i="0" u="none" strike="noStrike" dirty="0">
                <a:highlight>
                  <a:srgbClr val="000000">
                    <a:alpha val="0"/>
                  </a:srgbClr>
                </a:highlight>
                <a:latin typeface="Bookman Old Style"/>
              </a:rPr>
              <a:t> </a:t>
            </a:r>
            <a:r>
              <a:rPr lang="en-GB" sz="2400" b="1" i="0" u="none" strike="noStrike" dirty="0">
                <a:highlight>
                  <a:srgbClr val="000000">
                    <a:alpha val="0"/>
                  </a:srgbClr>
                </a:highlight>
                <a:latin typeface="Bookman Old Style"/>
              </a:rPr>
              <a:t>(1419–1436)</a:t>
            </a:r>
          </a:p>
          <a:p>
            <a:pPr algn="ctr"/>
            <a:endParaRPr lang="cs-CZ" sz="800" dirty="0">
              <a:latin typeface="Bookman Old Style" panose="02050604050505020204" pitchFamily="18" charset="0"/>
            </a:endParaRPr>
          </a:p>
          <a:p>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4098" name="Picture 2" descr="Jenský kodex – Boj husitů s křižáky - husitstvi.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252" y="1847405"/>
            <a:ext cx="3333750" cy="4667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79408" y="1847405"/>
            <a:ext cx="4723528" cy="4798558"/>
          </a:xfrm>
          <a:prstGeom prst="rect">
            <a:avLst/>
          </a:prstGeom>
          <a:noFill/>
        </p:spPr>
        <p:txBody>
          <a:bodyPr wrap="square" rtlCol="0">
            <a:spAutoFit/>
          </a:bodyPr>
          <a:lstStyle/>
          <a:p>
            <a:pPr marL="285750" indent="-285750">
              <a:buFont typeface="Arial" panose="020B0604020202020204" pitchFamily="34" charset="0"/>
              <a:buChar char="•"/>
            </a:pPr>
            <a:r>
              <a:rPr lang="en-GB" sz="1600" dirty="0">
                <a:highlight>
                  <a:srgbClr val="000000">
                    <a:alpha val="0"/>
                  </a:srgbClr>
                </a:highlight>
                <a:latin typeface="Bookman Old Style"/>
              </a:rPr>
              <a:t>New Hussite military </a:t>
            </a:r>
            <a:r>
              <a:rPr lang="cs-CZ" sz="1600" dirty="0" err="1">
                <a:highlight>
                  <a:srgbClr val="000000">
                    <a:alpha val="0"/>
                  </a:srgbClr>
                </a:highlight>
                <a:latin typeface="Bookman Old Style"/>
              </a:rPr>
              <a:t>commander</a:t>
            </a:r>
            <a:r>
              <a:rPr lang="en-GB" sz="1600" dirty="0">
                <a:highlight>
                  <a:srgbClr val="000000">
                    <a:alpha val="0"/>
                  </a:srgbClr>
                </a:highlight>
                <a:latin typeface="Bookman Old Style"/>
              </a:rPr>
              <a:t> </a:t>
            </a:r>
            <a:r>
              <a:rPr lang="en-GB" sz="1600" b="1" dirty="0">
                <a:highlight>
                  <a:srgbClr val="000000">
                    <a:alpha val="0"/>
                  </a:srgbClr>
                </a:highlight>
                <a:latin typeface="Bookman Old Style"/>
              </a:rPr>
              <a:t>Prokop </a:t>
            </a:r>
            <a:r>
              <a:rPr lang="cs-CZ" sz="1600" b="1" dirty="0">
                <a:highlight>
                  <a:srgbClr val="000000">
                    <a:alpha val="0"/>
                  </a:srgbClr>
                </a:highlight>
                <a:latin typeface="Bookman Old Style"/>
              </a:rPr>
              <a:t>Holý </a:t>
            </a:r>
            <a:endParaRPr lang="en-GB" sz="1600" b="1" dirty="0">
              <a:highlight>
                <a:srgbClr val="000000">
                  <a:alpha val="0"/>
                </a:srgbClr>
              </a:highlight>
              <a:latin typeface="Bookman Old Style"/>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r>
              <a:rPr lang="en-GB" sz="1600" dirty="0">
                <a:highlight>
                  <a:srgbClr val="000000">
                    <a:alpha val="0"/>
                  </a:srgbClr>
                </a:highlight>
                <a:latin typeface="Bookman Old Style"/>
              </a:rPr>
              <a:t>Disagreements and tensions between the individual Hussite factions</a:t>
            </a:r>
            <a:r>
              <a:rPr lang="cs-CZ" sz="1600" dirty="0">
                <a:highlight>
                  <a:srgbClr val="000000">
                    <a:alpha val="0"/>
                  </a:srgbClr>
                </a:highlight>
                <a:latin typeface="Bookman Old Style"/>
              </a:rPr>
              <a:t> </a:t>
            </a:r>
            <a:r>
              <a:rPr lang="cs-CZ" sz="1600" dirty="0" err="1">
                <a:highlight>
                  <a:srgbClr val="000000">
                    <a:alpha val="0"/>
                  </a:srgbClr>
                </a:highlight>
                <a:latin typeface="Bookman Old Style"/>
              </a:rPr>
              <a:t>continued</a:t>
            </a:r>
            <a:r>
              <a:rPr lang="en-GB" sz="1600" dirty="0">
                <a:highlight>
                  <a:srgbClr val="000000">
                    <a:alpha val="0"/>
                  </a:srgbClr>
                </a:highlight>
                <a:latin typeface="Bookman Old Style"/>
              </a:rPr>
              <a:t> (the coup in the Old Town of Prague in 1427 and the removal of radical Hussite council members)</a:t>
            </a: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r>
              <a:rPr lang="en-GB" sz="1600" b="1" dirty="0">
                <a:highlight>
                  <a:srgbClr val="000000">
                    <a:alpha val="0"/>
                  </a:srgbClr>
                </a:highlight>
                <a:latin typeface="Bookman Old Style"/>
              </a:rPr>
              <a:t>Battle of </a:t>
            </a:r>
            <a:r>
              <a:rPr lang="en-GB" sz="1600" b="1" dirty="0" err="1">
                <a:highlight>
                  <a:srgbClr val="000000">
                    <a:alpha val="0"/>
                  </a:srgbClr>
                </a:highlight>
                <a:latin typeface="Bookman Old Style"/>
              </a:rPr>
              <a:t>Ústí</a:t>
            </a:r>
            <a:r>
              <a:rPr lang="en-GB" sz="1600" b="1" dirty="0">
                <a:highlight>
                  <a:srgbClr val="000000">
                    <a:alpha val="0"/>
                  </a:srgbClr>
                </a:highlight>
                <a:latin typeface="Bookman Old Style"/>
              </a:rPr>
              <a:t> </a:t>
            </a:r>
            <a:r>
              <a:rPr lang="en-GB" sz="1600" b="1" dirty="0" err="1">
                <a:highlight>
                  <a:srgbClr val="000000">
                    <a:alpha val="0"/>
                  </a:srgbClr>
                </a:highlight>
                <a:latin typeface="Bookman Old Style"/>
              </a:rPr>
              <a:t>nad</a:t>
            </a:r>
            <a:r>
              <a:rPr lang="en-GB" sz="1600" b="1" dirty="0">
                <a:highlight>
                  <a:srgbClr val="000000">
                    <a:alpha val="0"/>
                  </a:srgbClr>
                </a:highlight>
                <a:latin typeface="Bookman Old Style"/>
              </a:rPr>
              <a:t> Labem </a:t>
            </a:r>
            <a:r>
              <a:rPr lang="en-GB" sz="1600" dirty="0">
                <a:highlight>
                  <a:srgbClr val="000000">
                    <a:alpha val="0"/>
                  </a:srgbClr>
                </a:highlight>
                <a:latin typeface="Bookman Old Style"/>
              </a:rPr>
              <a:t>(1426),</a:t>
            </a:r>
            <a:r>
              <a:rPr lang="en-GB" sz="1600" b="1" dirty="0">
                <a:highlight>
                  <a:srgbClr val="000000">
                    <a:alpha val="0"/>
                  </a:srgbClr>
                </a:highlight>
                <a:latin typeface="Bookman Old Style"/>
              </a:rPr>
              <a:t> Battle of </a:t>
            </a:r>
            <a:r>
              <a:rPr lang="en-GB" sz="1600" b="1" dirty="0" err="1">
                <a:highlight>
                  <a:srgbClr val="000000">
                    <a:alpha val="0"/>
                  </a:srgbClr>
                </a:highlight>
                <a:latin typeface="Bookman Old Style"/>
              </a:rPr>
              <a:t>Tachov</a:t>
            </a:r>
            <a:r>
              <a:rPr lang="en-GB" sz="1600" b="1" dirty="0">
                <a:highlight>
                  <a:srgbClr val="000000">
                    <a:alpha val="0"/>
                  </a:srgbClr>
                </a:highlight>
                <a:latin typeface="Bookman Old Style"/>
              </a:rPr>
              <a:t> </a:t>
            </a:r>
            <a:r>
              <a:rPr lang="en-GB" sz="1600" dirty="0">
                <a:highlight>
                  <a:srgbClr val="000000">
                    <a:alpha val="0"/>
                  </a:srgbClr>
                </a:highlight>
                <a:latin typeface="Bookman Old Style"/>
              </a:rPr>
              <a:t>,</a:t>
            </a:r>
            <a:r>
              <a:rPr lang="en-GB" sz="1600" b="1" dirty="0">
                <a:highlight>
                  <a:srgbClr val="000000">
                    <a:alpha val="0"/>
                  </a:srgbClr>
                </a:highlight>
                <a:latin typeface="Bookman Old Style"/>
              </a:rPr>
              <a:t> Battle of </a:t>
            </a:r>
            <a:r>
              <a:rPr lang="en-GB" sz="1600" b="1" dirty="0" err="1">
                <a:highlight>
                  <a:srgbClr val="000000">
                    <a:alpha val="0"/>
                  </a:srgbClr>
                </a:highlight>
                <a:latin typeface="Bookman Old Style"/>
              </a:rPr>
              <a:t>Domažlice</a:t>
            </a:r>
            <a:endParaRPr lang="en-GB" sz="1600" b="1" dirty="0">
              <a:highlight>
                <a:srgbClr val="000000">
                  <a:alpha val="0"/>
                </a:srgbClr>
              </a:highlight>
              <a:latin typeface="Bookman Old Style"/>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r>
              <a:rPr lang="en-GB" sz="1600" dirty="0">
                <a:highlight>
                  <a:srgbClr val="000000">
                    <a:alpha val="0"/>
                  </a:srgbClr>
                </a:highlight>
                <a:latin typeface="Bookman Old Style"/>
              </a:rPr>
              <a:t>Hussite glorious rides – </a:t>
            </a:r>
            <a:r>
              <a:rPr lang="en-GB" sz="1600" b="1" dirty="0">
                <a:highlight>
                  <a:srgbClr val="000000">
                    <a:alpha val="0"/>
                  </a:srgbClr>
                </a:highlight>
                <a:latin typeface="Bookman Old Style"/>
              </a:rPr>
              <a:t>raids</a:t>
            </a: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r>
              <a:rPr lang="en-GB" sz="1600" dirty="0">
                <a:highlight>
                  <a:srgbClr val="000000">
                    <a:alpha val="0"/>
                  </a:srgbClr>
                </a:highlight>
                <a:latin typeface="Bookman Old Style"/>
              </a:rPr>
              <a:t>Efforts to find compromise – 1432 </a:t>
            </a:r>
            <a:r>
              <a:rPr lang="en-GB" sz="1600" b="1" dirty="0" err="1">
                <a:highlight>
                  <a:srgbClr val="000000">
                    <a:alpha val="0"/>
                  </a:srgbClr>
                </a:highlight>
                <a:latin typeface="Bookman Old Style"/>
              </a:rPr>
              <a:t>iudex</a:t>
            </a:r>
            <a:r>
              <a:rPr lang="en-GB" sz="1600" b="1" dirty="0">
                <a:highlight>
                  <a:srgbClr val="000000">
                    <a:alpha val="0"/>
                  </a:srgbClr>
                </a:highlight>
                <a:latin typeface="Bookman Old Style"/>
              </a:rPr>
              <a:t> </a:t>
            </a:r>
            <a:r>
              <a:rPr lang="en-GB" sz="1600" b="1" dirty="0" err="1">
                <a:highlight>
                  <a:srgbClr val="000000">
                    <a:alpha val="0"/>
                  </a:srgbClr>
                </a:highlight>
                <a:latin typeface="Bookman Old Style"/>
              </a:rPr>
              <a:t>Egrensis</a:t>
            </a:r>
            <a:r>
              <a:rPr lang="cs-CZ" sz="1600" b="1" dirty="0">
                <a:highlight>
                  <a:srgbClr val="000000">
                    <a:alpha val="0"/>
                  </a:srgbClr>
                </a:highlight>
                <a:latin typeface="Bookman Old Style"/>
              </a:rPr>
              <a:t> (J</a:t>
            </a:r>
            <a:r>
              <a:rPr lang="en-GB" sz="1600" b="1" dirty="0" err="1">
                <a:highlight>
                  <a:srgbClr val="000000">
                    <a:alpha val="0"/>
                  </a:srgbClr>
                </a:highlight>
                <a:latin typeface="Bookman Old Style"/>
              </a:rPr>
              <a:t>udge</a:t>
            </a:r>
            <a:r>
              <a:rPr lang="cs-CZ" sz="1600" b="1" dirty="0">
                <a:highlight>
                  <a:srgbClr val="000000">
                    <a:alpha val="0"/>
                  </a:srgbClr>
                </a:highlight>
                <a:latin typeface="Bookman Old Style"/>
              </a:rPr>
              <a:t> </a:t>
            </a:r>
            <a:r>
              <a:rPr lang="cs-CZ" sz="1600" b="1" dirty="0" err="1">
                <a:highlight>
                  <a:srgbClr val="000000">
                    <a:alpha val="0"/>
                  </a:srgbClr>
                </a:highlight>
                <a:latin typeface="Bookman Old Style"/>
              </a:rPr>
              <a:t>of</a:t>
            </a:r>
            <a:r>
              <a:rPr lang="cs-CZ" sz="1600" b="1" dirty="0">
                <a:highlight>
                  <a:srgbClr val="000000">
                    <a:alpha val="0"/>
                  </a:srgbClr>
                </a:highlight>
                <a:latin typeface="Bookman Old Style"/>
              </a:rPr>
              <a:t> Cheb)</a:t>
            </a:r>
            <a:r>
              <a:rPr lang="en-GB" sz="1600" dirty="0">
                <a:highlight>
                  <a:srgbClr val="000000">
                    <a:alpha val="0"/>
                  </a:srgbClr>
                </a:highlight>
                <a:latin typeface="Bookman Old Style"/>
              </a:rPr>
              <a:t>. Subsequent</a:t>
            </a:r>
            <a:r>
              <a:rPr lang="cs-CZ" sz="1600" dirty="0">
                <a:highlight>
                  <a:srgbClr val="000000">
                    <a:alpha val="0"/>
                  </a:srgbClr>
                </a:highlight>
                <a:latin typeface="Bookman Old Style"/>
              </a:rPr>
              <a:t> </a:t>
            </a:r>
            <a:r>
              <a:rPr lang="cs-CZ" sz="1600" dirty="0" err="1">
                <a:highlight>
                  <a:srgbClr val="000000">
                    <a:alpha val="0"/>
                  </a:srgbClr>
                </a:highlight>
                <a:latin typeface="Bookman Old Style"/>
              </a:rPr>
              <a:t>negotiations</a:t>
            </a:r>
            <a:r>
              <a:rPr lang="cs-CZ" sz="1600" dirty="0">
                <a:highlight>
                  <a:srgbClr val="000000">
                    <a:alpha val="0"/>
                  </a:srgbClr>
                </a:highlight>
                <a:latin typeface="Bookman Old Style"/>
              </a:rPr>
              <a:t> </a:t>
            </a:r>
            <a:r>
              <a:rPr lang="cs-CZ" sz="1600" dirty="0" err="1">
                <a:highlight>
                  <a:srgbClr val="000000">
                    <a:alpha val="0"/>
                  </a:srgbClr>
                </a:highlight>
                <a:latin typeface="Bookman Old Style"/>
              </a:rPr>
              <a:t>with</a:t>
            </a:r>
            <a:r>
              <a:rPr lang="en-GB" sz="1600" dirty="0">
                <a:highlight>
                  <a:srgbClr val="000000">
                    <a:alpha val="0"/>
                  </a:srgbClr>
                </a:highlight>
                <a:latin typeface="Bookman Old Style"/>
              </a:rPr>
              <a:t> the </a:t>
            </a:r>
            <a:r>
              <a:rPr lang="en-GB" sz="1600" dirty="0" err="1">
                <a:highlight>
                  <a:srgbClr val="000000">
                    <a:alpha val="0"/>
                  </a:srgbClr>
                </a:highlight>
                <a:latin typeface="Bookman Old Style"/>
              </a:rPr>
              <a:t>Hussites</a:t>
            </a:r>
            <a:r>
              <a:rPr lang="en-GB" sz="1600" dirty="0">
                <a:highlight>
                  <a:srgbClr val="000000">
                    <a:alpha val="0"/>
                  </a:srgbClr>
                </a:highlight>
                <a:latin typeface="Bookman Old Style"/>
              </a:rPr>
              <a:t> </a:t>
            </a:r>
            <a:r>
              <a:rPr lang="cs-CZ" sz="1600" dirty="0" err="1">
                <a:highlight>
                  <a:srgbClr val="000000">
                    <a:alpha val="0"/>
                  </a:srgbClr>
                </a:highlight>
                <a:latin typeface="Bookman Old Style"/>
              </a:rPr>
              <a:t>at</a:t>
            </a:r>
            <a:r>
              <a:rPr lang="cs-CZ" sz="1600" dirty="0">
                <a:highlight>
                  <a:srgbClr val="000000">
                    <a:alpha val="0"/>
                  </a:srgbClr>
                </a:highlight>
                <a:latin typeface="Bookman Old Style"/>
              </a:rPr>
              <a:t> </a:t>
            </a:r>
            <a:r>
              <a:rPr lang="cs-CZ" sz="1600" dirty="0" err="1">
                <a:highlight>
                  <a:srgbClr val="000000">
                    <a:alpha val="0"/>
                  </a:srgbClr>
                </a:highlight>
                <a:latin typeface="Bookman Old Style"/>
              </a:rPr>
              <a:t>Council</a:t>
            </a:r>
            <a:r>
              <a:rPr lang="cs-CZ" sz="1600" dirty="0">
                <a:highlight>
                  <a:srgbClr val="000000">
                    <a:alpha val="0"/>
                  </a:srgbClr>
                </a:highlight>
                <a:latin typeface="Bookman Old Style"/>
              </a:rPr>
              <a:t> </a:t>
            </a:r>
            <a:r>
              <a:rPr lang="cs-CZ" sz="1600" dirty="0" err="1">
                <a:highlight>
                  <a:srgbClr val="000000">
                    <a:alpha val="0"/>
                  </a:srgbClr>
                </a:highlight>
                <a:latin typeface="Bookman Old Style"/>
              </a:rPr>
              <a:t>of</a:t>
            </a:r>
            <a:r>
              <a:rPr lang="cs-CZ" sz="1600" dirty="0">
                <a:highlight>
                  <a:srgbClr val="000000">
                    <a:alpha val="0"/>
                  </a:srgbClr>
                </a:highlight>
                <a:latin typeface="Bookman Old Style"/>
              </a:rPr>
              <a:t> </a:t>
            </a:r>
            <a:r>
              <a:rPr lang="cs-CZ" sz="1600" dirty="0" err="1">
                <a:highlight>
                  <a:srgbClr val="000000">
                    <a:alpha val="0"/>
                  </a:srgbClr>
                </a:highlight>
                <a:latin typeface="Bookman Old Style"/>
              </a:rPr>
              <a:t>Basel</a:t>
            </a:r>
            <a:endParaRPr lang="cs-CZ" sz="1600" dirty="0">
              <a:latin typeface="Bookman Old Style" panose="02050604050505020204" pitchFamily="18" charset="0"/>
            </a:endParaRPr>
          </a:p>
          <a:p>
            <a:endParaRPr lang="cs-CZ" dirty="0"/>
          </a:p>
        </p:txBody>
      </p:sp>
    </p:spTree>
    <p:extLst>
      <p:ext uri="{BB962C8B-B14F-4D97-AF65-F5344CB8AC3E}">
        <p14:creationId xmlns:p14="http://schemas.microsoft.com/office/powerpoint/2010/main" val="13087739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146484" y="1128043"/>
            <a:ext cx="8853054" cy="8848576"/>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Hussite Revolution</a:t>
            </a:r>
            <a:r>
              <a:rPr lang="cs-CZ" sz="2400" b="1" i="0" u="none" strike="noStrike" dirty="0">
                <a:highlight>
                  <a:srgbClr val="000000">
                    <a:alpha val="0"/>
                  </a:srgbClr>
                </a:highlight>
                <a:latin typeface="Bookman Old Style"/>
              </a:rPr>
              <a:t> </a:t>
            </a:r>
            <a:r>
              <a:rPr lang="en-GB" sz="2400" b="1" i="0" u="none" strike="noStrike" dirty="0">
                <a:highlight>
                  <a:srgbClr val="000000">
                    <a:alpha val="0"/>
                  </a:srgbClr>
                </a:highlight>
                <a:latin typeface="Bookman Old Style"/>
              </a:rPr>
              <a:t>(1419–1436)</a:t>
            </a:r>
          </a:p>
          <a:p>
            <a:pPr algn="ct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Reignited disputes between radical and moderate Hussites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Taborites</a:t>
            </a:r>
            <a:r>
              <a:rPr lang="en-GB" sz="1300" b="0" i="0" u="none" strike="noStrike" dirty="0">
                <a:highlight>
                  <a:srgbClr val="000000">
                    <a:alpha val="0"/>
                  </a:srgbClr>
                </a:highlight>
                <a:latin typeface="Bookman Old Style"/>
              </a:rPr>
              <a:t> and </a:t>
            </a:r>
            <a:r>
              <a:rPr lang="en-GB" sz="1300" b="1" i="0" u="none" strike="noStrike" dirty="0">
                <a:highlight>
                  <a:srgbClr val="000000">
                    <a:alpha val="0"/>
                  </a:srgbClr>
                </a:highlight>
                <a:latin typeface="Bookman Old Style"/>
              </a:rPr>
              <a:t> Orphans </a:t>
            </a:r>
            <a:r>
              <a:rPr lang="en-GB" sz="1300" b="0" i="0" u="none" strike="noStrike" dirty="0">
                <a:highlight>
                  <a:srgbClr val="000000">
                    <a:alpha val="0"/>
                  </a:srgbClr>
                </a:highlight>
                <a:latin typeface="Bookman Old Style"/>
              </a:rPr>
              <a:t>versus</a:t>
            </a:r>
            <a:r>
              <a:rPr lang="en-GB" sz="1300" b="1" i="0" u="none" strike="noStrike" dirty="0">
                <a:highlight>
                  <a:srgbClr val="000000">
                    <a:alpha val="0"/>
                  </a:srgbClr>
                </a:highlight>
                <a:latin typeface="Bookman Old Style"/>
              </a:rPr>
              <a:t> </a:t>
            </a:r>
            <a:r>
              <a:rPr lang="en-GB" sz="1300" i="0" u="none" strike="noStrike" dirty="0">
                <a:highlight>
                  <a:srgbClr val="000000">
                    <a:alpha val="0"/>
                  </a:srgbClr>
                </a:highlight>
                <a:latin typeface="Bookman Old Style"/>
              </a:rPr>
              <a:t>the</a:t>
            </a:r>
            <a:r>
              <a:rPr lang="en-GB" sz="1300" b="1" i="0" u="none" strike="noStrike" dirty="0">
                <a:highlight>
                  <a:srgbClr val="000000">
                    <a:alpha val="0"/>
                  </a:srgbClr>
                </a:highlight>
                <a:latin typeface="Bookman Old Style"/>
              </a:rPr>
              <a:t> Prague Union </a:t>
            </a:r>
            <a:r>
              <a:rPr lang="en-GB" sz="1300" b="0" i="0" u="none" strike="noStrike" dirty="0">
                <a:highlight>
                  <a:srgbClr val="000000">
                    <a:alpha val="0"/>
                  </a:srgbClr>
                </a:highlight>
                <a:latin typeface="Bookman Old Style"/>
              </a:rPr>
              <a:t>(Jan </a:t>
            </a:r>
            <a:r>
              <a:rPr lang="en-GB" sz="1300" b="0" i="0" u="none" strike="noStrike" dirty="0" err="1">
                <a:highlight>
                  <a:srgbClr val="000000">
                    <a:alpha val="0"/>
                  </a:srgbClr>
                </a:highlight>
                <a:latin typeface="Bookman Old Style"/>
              </a:rPr>
              <a:t>Rokycana</a:t>
            </a:r>
            <a:r>
              <a:rPr lang="en-GB" sz="1300" b="0" i="0" u="none" strike="noStrike" dirty="0">
                <a:highlight>
                  <a:srgbClr val="000000">
                    <a:alpha val="0"/>
                  </a:srgbClr>
                </a:highlight>
                <a:latin typeface="Bookman Old Style"/>
              </a:rPr>
              <a:t>),</a:t>
            </a:r>
            <a:r>
              <a:rPr lang="en-GB" sz="1300" b="1" i="0" u="none" strike="noStrike" dirty="0">
                <a:highlight>
                  <a:srgbClr val="000000">
                    <a:alpha val="0"/>
                  </a:srgbClr>
                </a:highlight>
                <a:latin typeface="Bookman Old Style"/>
              </a:rPr>
              <a:t> moderate Hussites </a:t>
            </a:r>
            <a:r>
              <a:rPr lang="en-GB" sz="1300" b="0" i="0" u="none" strike="noStrike" dirty="0">
                <a:highlight>
                  <a:srgbClr val="000000">
                    <a:alpha val="0"/>
                  </a:srgbClr>
                </a:highlight>
                <a:latin typeface="Bookman Old Style"/>
              </a:rPr>
              <a:t>and</a:t>
            </a:r>
            <a:r>
              <a:rPr lang="en-GB" sz="1300" b="1" i="0" u="none" strike="noStrike" dirty="0">
                <a:highlight>
                  <a:srgbClr val="000000">
                    <a:alpha val="0"/>
                  </a:srgbClr>
                </a:highlight>
                <a:latin typeface="Bookman Old Style"/>
              </a:rPr>
              <a:t> </a:t>
            </a:r>
            <a:r>
              <a:rPr lang="en-GB" sz="1300" i="0" u="none" strike="noStrike" dirty="0">
                <a:highlight>
                  <a:srgbClr val="000000">
                    <a:alpha val="0"/>
                  </a:srgbClr>
                </a:highlight>
                <a:latin typeface="Bookman Old Style"/>
              </a:rPr>
              <a:t>the</a:t>
            </a:r>
            <a:r>
              <a:rPr lang="en-GB" sz="1300" b="1" i="0" u="none" strike="noStrike" dirty="0">
                <a:highlight>
                  <a:srgbClr val="000000">
                    <a:alpha val="0"/>
                  </a:srgbClr>
                </a:highlight>
                <a:latin typeface="Bookman Old Style"/>
              </a:rPr>
              <a:t> Catholic nobility</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30 May 1434 – Battle of </a:t>
            </a:r>
            <a:r>
              <a:rPr lang="en-GB" sz="1300" b="1" i="0" u="none" strike="noStrike" dirty="0" err="1">
                <a:highlight>
                  <a:srgbClr val="000000">
                    <a:alpha val="0"/>
                  </a:srgbClr>
                </a:highlight>
                <a:latin typeface="Bookman Old Style"/>
              </a:rPr>
              <a:t>Lipany</a:t>
            </a:r>
            <a:r>
              <a:rPr lang="en-GB" sz="1300" b="0" i="0" u="none" strike="noStrike" dirty="0">
                <a:highlight>
                  <a:srgbClr val="000000">
                    <a:alpha val="0"/>
                  </a:srgbClr>
                </a:highlight>
                <a:latin typeface="Bookman Old Style"/>
              </a:rPr>
              <a:t> – Taborite-Orphan group led by Prokop the Bald defeated</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This opens the way to a </a:t>
            </a:r>
            <a:r>
              <a:rPr lang="en-GB" sz="1300" b="1" i="0" u="none" strike="noStrike" dirty="0">
                <a:highlight>
                  <a:srgbClr val="000000">
                    <a:alpha val="0"/>
                  </a:srgbClr>
                </a:highlight>
                <a:latin typeface="Bookman Old Style"/>
              </a:rPr>
              <a:t>compromise</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Compacts of Basel</a:t>
            </a:r>
            <a:r>
              <a:rPr lang="en-GB" sz="1300" b="0" i="0" u="none" strike="noStrike" dirty="0">
                <a:highlight>
                  <a:srgbClr val="000000">
                    <a:alpha val="0"/>
                  </a:srgbClr>
                </a:highlight>
                <a:latin typeface="Bookman Old Style"/>
              </a:rPr>
              <a:t> (promulgated in </a:t>
            </a:r>
            <a:r>
              <a:rPr lang="en-GB" sz="1300" b="0" i="0" u="none" strike="noStrike" dirty="0" err="1">
                <a:highlight>
                  <a:srgbClr val="000000">
                    <a:alpha val="0"/>
                  </a:srgbClr>
                </a:highlight>
                <a:latin typeface="Bookman Old Style"/>
              </a:rPr>
              <a:t>Jihlava</a:t>
            </a:r>
            <a:r>
              <a:rPr lang="en-GB" sz="1300" b="0" i="0" u="none" strike="noStrike" dirty="0">
                <a:highlight>
                  <a:srgbClr val="000000">
                    <a:alpha val="0"/>
                  </a:srgbClr>
                </a:highlight>
                <a:latin typeface="Bookman Old Style"/>
              </a:rPr>
              <a:t>) in </a:t>
            </a:r>
            <a:r>
              <a:rPr lang="en-GB" sz="1300" b="1" i="0" u="none" strike="noStrike" dirty="0">
                <a:highlight>
                  <a:srgbClr val="000000">
                    <a:alpha val="0"/>
                  </a:srgbClr>
                </a:highlight>
                <a:latin typeface="Bookman Old Style"/>
              </a:rPr>
              <a:t>1436</a:t>
            </a:r>
            <a:r>
              <a:rPr lang="en-GB" sz="1300" b="0" i="0" u="none" strike="noStrike" dirty="0">
                <a:highlight>
                  <a:srgbClr val="000000">
                    <a:alpha val="0"/>
                  </a:srgbClr>
                </a:highlight>
                <a:latin typeface="Bookman Old Style"/>
              </a:rPr>
              <a:t> – adopted an article permitting communion from the chalice, as well as other articles in a truncated form – </a:t>
            </a:r>
            <a:r>
              <a:rPr lang="en-GB" sz="1300" b="1" i="0" u="none" strike="noStrike" dirty="0">
                <a:highlight>
                  <a:srgbClr val="000000">
                    <a:alpha val="0"/>
                  </a:srgbClr>
                </a:highlight>
                <a:latin typeface="Bookman Old Style"/>
              </a:rPr>
              <a:t>First country in Europe where communion under both kinds was officially recognised</a:t>
            </a:r>
            <a:r>
              <a:rPr lang="en-GB" sz="13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Sigismund of Luxembourg</a:t>
            </a:r>
            <a:r>
              <a:rPr lang="en-GB" sz="1300" b="0" i="0" u="none" strike="noStrike" dirty="0">
                <a:highlight>
                  <a:srgbClr val="000000">
                    <a:alpha val="0"/>
                  </a:srgbClr>
                </a:highlight>
                <a:latin typeface="Bookman Old Style"/>
              </a:rPr>
              <a:t> ascended the </a:t>
            </a:r>
            <a:r>
              <a:rPr lang="en-GB" sz="1300" dirty="0">
                <a:highlight>
                  <a:srgbClr val="000000">
                    <a:alpha val="0"/>
                  </a:srgbClr>
                </a:highlight>
                <a:latin typeface="Bookman Old Style"/>
              </a:rPr>
              <a:t>Bohemian</a:t>
            </a:r>
            <a:r>
              <a:rPr lang="en-GB" sz="1300" b="0" i="0" u="none" strike="noStrike" dirty="0">
                <a:highlight>
                  <a:srgbClr val="000000">
                    <a:alpha val="0"/>
                  </a:srgbClr>
                </a:highlight>
                <a:latin typeface="Bookman Old Style"/>
              </a:rPr>
              <a:t> royal throne – but </a:t>
            </a:r>
            <a:r>
              <a:rPr lang="en-GB" sz="1300" b="1" i="0" u="none" strike="noStrike" dirty="0">
                <a:highlight>
                  <a:srgbClr val="000000">
                    <a:alpha val="0"/>
                  </a:srgbClr>
                </a:highlight>
                <a:latin typeface="Bookman Old Style"/>
              </a:rPr>
              <a:t>died</a:t>
            </a:r>
            <a:r>
              <a:rPr lang="en-GB" sz="1300" b="0" i="0" u="none" strike="noStrike" dirty="0">
                <a:highlight>
                  <a:srgbClr val="000000">
                    <a:alpha val="0"/>
                  </a:srgbClr>
                </a:highlight>
                <a:latin typeface="Bookman Old Style"/>
              </a:rPr>
              <a:t> in </a:t>
            </a:r>
            <a:r>
              <a:rPr lang="en-GB" sz="1300" b="1" i="0" u="none" strike="noStrike" dirty="0">
                <a:highlight>
                  <a:srgbClr val="000000">
                    <a:alpha val="0"/>
                  </a:srgbClr>
                </a:highlight>
                <a:latin typeface="Bookman Old Style"/>
              </a:rPr>
              <a:t>1437</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Archbishop of Prague Jan </a:t>
            </a:r>
            <a:r>
              <a:rPr lang="en-GB" sz="1300" b="0" i="0" u="none" strike="noStrike" dirty="0" err="1">
                <a:highlight>
                  <a:srgbClr val="000000">
                    <a:alpha val="0"/>
                  </a:srgbClr>
                </a:highlight>
                <a:latin typeface="Bookman Old Style"/>
              </a:rPr>
              <a:t>Rokycana</a:t>
            </a: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Upper Consistory </a:t>
            </a:r>
            <a:r>
              <a:rPr lang="en-GB" sz="1300" b="0" i="0" u="none" strike="noStrike" dirty="0">
                <a:highlight>
                  <a:srgbClr val="000000">
                    <a:alpha val="0"/>
                  </a:srgbClr>
                </a:highlight>
                <a:latin typeface="Bookman Old Style"/>
              </a:rPr>
              <a:t>(Catholics), </a:t>
            </a:r>
            <a:r>
              <a:rPr lang="en-GB" sz="1300" b="1" i="0" u="none" strike="noStrike" dirty="0">
                <a:highlight>
                  <a:srgbClr val="000000">
                    <a:alpha val="0"/>
                  </a:srgbClr>
                </a:highlight>
                <a:latin typeface="Bookman Old Style"/>
              </a:rPr>
              <a:t>Lower Consistory </a:t>
            </a:r>
            <a:r>
              <a:rPr lang="en-GB" sz="1300" b="0" i="0" u="none" strike="noStrike" dirty="0">
                <a:highlight>
                  <a:srgbClr val="000000">
                    <a:alpha val="0"/>
                  </a:srgbClr>
                </a:highlight>
                <a:latin typeface="Bookman Old Style"/>
              </a:rPr>
              <a:t>(</a:t>
            </a:r>
            <a:r>
              <a:rPr lang="en-GB" sz="1300" b="0" i="0" u="none" strike="noStrike" dirty="0" err="1">
                <a:highlight>
                  <a:srgbClr val="000000">
                    <a:alpha val="0"/>
                  </a:srgbClr>
                </a:highlight>
                <a:latin typeface="Bookman Old Style"/>
              </a:rPr>
              <a:t>Chalicers</a:t>
            </a:r>
            <a:r>
              <a:rPr lang="en-GB" sz="13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Strengthening the </a:t>
            </a:r>
            <a:r>
              <a:rPr lang="en-GB" sz="1300" b="1" i="0" u="none" strike="noStrike" dirty="0">
                <a:highlight>
                  <a:srgbClr val="000000">
                    <a:alpha val="0"/>
                  </a:srgbClr>
                </a:highlight>
                <a:latin typeface="Bookman Old Style"/>
              </a:rPr>
              <a:t>influence of cities</a:t>
            </a:r>
            <a:r>
              <a:rPr lang="en-GB" sz="1300" b="0" i="0" u="none" strike="noStrike" dirty="0">
                <a:highlight>
                  <a:srgbClr val="000000">
                    <a:alpha val="0"/>
                  </a:srgbClr>
                </a:highlight>
                <a:latin typeface="Bookman Old Style"/>
              </a:rPr>
              <a:t> on the administration of the country – especially in Bohemia</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Albert of Habsburg </a:t>
            </a:r>
            <a:r>
              <a:rPr lang="en-GB" sz="1300" b="0" i="0" u="none" strike="noStrike" dirty="0">
                <a:highlight>
                  <a:srgbClr val="000000">
                    <a:alpha val="0"/>
                  </a:srgbClr>
                </a:highlight>
                <a:latin typeface="Bookman Old Style"/>
              </a:rPr>
              <a:t>(1437–1439)</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err="1">
                <a:highlight>
                  <a:srgbClr val="000000">
                    <a:alpha val="0"/>
                  </a:srgbClr>
                </a:highlight>
                <a:latin typeface="Bookman Old Style"/>
              </a:rPr>
              <a:t>Ladislaus</a:t>
            </a:r>
            <a:r>
              <a:rPr lang="en-GB" sz="1300" b="1" i="0" u="none" strike="noStrike" dirty="0">
                <a:highlight>
                  <a:srgbClr val="000000">
                    <a:alpha val="0"/>
                  </a:srgbClr>
                </a:highlight>
                <a:latin typeface="Bookman Old Style"/>
              </a:rPr>
              <a:t> the Posthumous</a:t>
            </a:r>
            <a:r>
              <a:rPr lang="en-GB" sz="1300" b="0" i="0" u="none" strike="noStrike" dirty="0">
                <a:highlight>
                  <a:srgbClr val="000000">
                    <a:alpha val="0"/>
                  </a:srgbClr>
                </a:highlight>
                <a:latin typeface="Bookman Old Style"/>
              </a:rPr>
              <a:t> – 1440, election of the "administrative" committee – 18 lords, 14 members of the lower nobility and 14 burghers</a:t>
            </a:r>
            <a:endParaRPr lang="cs-CZ" sz="1300" dirty="0">
              <a:latin typeface="Bookman Old Style" panose="02050604050505020204" pitchFamily="18" charset="0"/>
            </a:endParaRPr>
          </a:p>
          <a:p>
            <a:r>
              <a:rPr lang="cs-CZ" sz="1400" dirty="0">
                <a:latin typeface="Bookman Old Style" panose="02050604050505020204" pitchFamily="18" charset="0"/>
              </a:rPr>
              <a:t> </a:t>
            </a: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13653112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146484" y="1161286"/>
            <a:ext cx="8853054" cy="8817799"/>
          </a:xfrm>
          <a:prstGeom prst="rect">
            <a:avLst/>
          </a:prstGeom>
        </p:spPr>
        <p:txBody>
          <a:bodyPr wrap="square">
            <a:noAutofit/>
          </a:bodyPr>
          <a:lstStyle/>
          <a:p>
            <a:pPr algn="ctr" rtl="0"/>
            <a:r>
              <a:rPr lang="en-GB" sz="1800" b="1" i="0" u="none" strike="noStrike" dirty="0">
                <a:highlight>
                  <a:srgbClr val="000000">
                    <a:alpha val="0"/>
                  </a:srgbClr>
                </a:highlight>
                <a:latin typeface="Bookman Old Style"/>
              </a:rPr>
              <a:t>Reign of George of </a:t>
            </a:r>
            <a:r>
              <a:rPr lang="en-GB" sz="1800" b="1" i="0" u="none" strike="noStrike" dirty="0" err="1">
                <a:highlight>
                  <a:srgbClr val="000000">
                    <a:alpha val="0"/>
                  </a:srgbClr>
                </a:highlight>
                <a:latin typeface="Bookman Old Style"/>
              </a:rPr>
              <a:t>Podebrady</a:t>
            </a:r>
            <a:r>
              <a:rPr lang="en-GB" sz="1800" b="1" dirty="0">
                <a:highlight>
                  <a:srgbClr val="000000">
                    <a:alpha val="0"/>
                  </a:srgbClr>
                </a:highlight>
                <a:latin typeface="Bookman Old Style"/>
              </a:rPr>
              <a:t> </a:t>
            </a:r>
            <a:r>
              <a:rPr lang="en-GB" sz="1800" b="1" i="0" u="none" strike="noStrike" dirty="0">
                <a:highlight>
                  <a:srgbClr val="000000">
                    <a:alpha val="0"/>
                  </a:srgbClr>
                </a:highlight>
                <a:latin typeface="Bookman Old Style"/>
              </a:rPr>
              <a:t>(1458–1471)</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err="1">
                <a:highlight>
                  <a:srgbClr val="000000">
                    <a:alpha val="0"/>
                  </a:srgbClr>
                </a:highlight>
                <a:latin typeface="Bookman Old Style"/>
              </a:rPr>
              <a:t>Landfrieden</a:t>
            </a:r>
            <a:r>
              <a:rPr lang="en-GB" sz="1200" b="0" i="0" u="none" strike="noStrike" dirty="0">
                <a:highlight>
                  <a:srgbClr val="000000">
                    <a:alpha val="0"/>
                  </a:srgbClr>
                </a:highlight>
                <a:latin typeface="Bookman Old Style"/>
              </a:rPr>
              <a:t> – regional military-political groups – ensuring order and legal conduct</a:t>
            </a:r>
            <a:endParaRPr lang="cs-CZ" sz="1200"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East Bohemian </a:t>
            </a:r>
            <a:r>
              <a:rPr lang="en-GB" sz="1200" b="0" i="0" u="none" strike="noStrike" dirty="0" err="1">
                <a:highlight>
                  <a:srgbClr val="000000">
                    <a:alpha val="0"/>
                  </a:srgbClr>
                </a:highlight>
                <a:latin typeface="Bookman Old Style"/>
              </a:rPr>
              <a:t>Landfried</a:t>
            </a:r>
            <a:r>
              <a:rPr lang="en-GB" sz="1200" b="0" i="0" u="none" strike="noStrike" dirty="0">
                <a:highlight>
                  <a:srgbClr val="000000">
                    <a:alpha val="0"/>
                  </a:srgbClr>
                </a:highlight>
                <a:latin typeface="Bookman Old Style"/>
              </a:rPr>
              <a:t> – led by the noble </a:t>
            </a:r>
            <a:r>
              <a:rPr lang="en-GB" sz="1200" b="1" i="0" u="none" strike="noStrike" dirty="0">
                <a:highlight>
                  <a:srgbClr val="000000">
                    <a:alpha val="0"/>
                  </a:srgbClr>
                </a:highlight>
                <a:latin typeface="Bookman Old Style"/>
              </a:rPr>
              <a:t>George of </a:t>
            </a:r>
            <a:r>
              <a:rPr lang="en-GB" sz="1200" b="1" i="0" u="none" strike="noStrike" dirty="0" err="1">
                <a:highlight>
                  <a:srgbClr val="000000">
                    <a:alpha val="0"/>
                  </a:srgbClr>
                </a:highlight>
                <a:latin typeface="Bookman Old Style"/>
              </a:rPr>
              <a:t>Kunštát</a:t>
            </a:r>
            <a:r>
              <a:rPr lang="en-GB" sz="1200" b="1" i="0" u="none" strike="noStrike" dirty="0">
                <a:highlight>
                  <a:srgbClr val="000000">
                    <a:alpha val="0"/>
                  </a:srgbClr>
                </a:highlight>
                <a:latin typeface="Bookman Old Style"/>
              </a:rPr>
              <a:t> and </a:t>
            </a:r>
            <a:r>
              <a:rPr lang="en-GB" sz="1200" b="1" i="0" u="none" strike="noStrike" dirty="0" err="1">
                <a:highlight>
                  <a:srgbClr val="000000">
                    <a:alpha val="0"/>
                  </a:srgbClr>
                </a:highlight>
                <a:latin typeface="Bookman Old Style"/>
              </a:rPr>
              <a:t>Poděbrady</a:t>
            </a:r>
            <a:r>
              <a:rPr lang="en-GB" sz="1200" b="0" i="0" u="none" strike="noStrike" dirty="0">
                <a:highlight>
                  <a:srgbClr val="000000">
                    <a:alpha val="0"/>
                  </a:srgbClr>
                </a:highlight>
                <a:latin typeface="Bookman Old Style"/>
              </a:rPr>
              <a:t>, a supporter of the chalice and the Compacts</a:t>
            </a:r>
            <a:endParaRPr lang="cs-CZ" sz="1200" b="1"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1" i="0" u="none" strike="noStrike" dirty="0">
                <a:highlight>
                  <a:srgbClr val="000000">
                    <a:alpha val="0"/>
                  </a:srgbClr>
                </a:highlight>
                <a:latin typeface="Bookman Old Style"/>
              </a:rPr>
              <a:t>In 1448, he took control of Prague </a:t>
            </a:r>
            <a:endParaRPr lang="cs-CZ" sz="1200"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From 1452, George of </a:t>
            </a:r>
            <a:r>
              <a:rPr lang="en-GB" sz="1200" b="0" i="0" u="none" strike="noStrike" dirty="0" err="1">
                <a:highlight>
                  <a:srgbClr val="000000">
                    <a:alpha val="0"/>
                  </a:srgbClr>
                </a:highlight>
                <a:latin typeface="Bookman Old Style"/>
              </a:rPr>
              <a:t>Poděbrady</a:t>
            </a:r>
            <a:r>
              <a:rPr lang="en-GB" sz="1200" b="0" i="0" u="none" strike="noStrike" dirty="0">
                <a:highlight>
                  <a:srgbClr val="000000">
                    <a:alpha val="0"/>
                  </a:srgbClr>
                </a:highlight>
                <a:latin typeface="Bookman Old Style"/>
              </a:rPr>
              <a:t> was the provincial steward, in 1453 King </a:t>
            </a:r>
            <a:r>
              <a:rPr lang="en-GB" sz="1200" b="0" i="0" u="none" strike="noStrike" dirty="0" err="1">
                <a:highlight>
                  <a:srgbClr val="000000">
                    <a:alpha val="0"/>
                  </a:srgbClr>
                </a:highlight>
                <a:latin typeface="Bookman Old Style"/>
              </a:rPr>
              <a:t>Ladislaus</a:t>
            </a:r>
            <a:r>
              <a:rPr lang="en-GB" sz="1200" b="0" i="0" u="none" strike="noStrike" dirty="0">
                <a:highlight>
                  <a:srgbClr val="000000">
                    <a:alpha val="0"/>
                  </a:srgbClr>
                </a:highlight>
                <a:latin typeface="Bookman Old Style"/>
              </a:rPr>
              <a:t> began reign, but then died in November 1457.</a:t>
            </a:r>
            <a:endParaRPr lang="cs-CZ" sz="1200" b="1"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On 2 March</a:t>
            </a:r>
            <a:r>
              <a:rPr lang="en-GB" sz="1200" b="1" i="0" u="none" strike="noStrike" dirty="0">
                <a:highlight>
                  <a:srgbClr val="000000">
                    <a:alpha val="0"/>
                  </a:srgbClr>
                </a:highlight>
                <a:latin typeface="Bookman Old Style"/>
              </a:rPr>
              <a:t> 1458, George of </a:t>
            </a:r>
            <a:r>
              <a:rPr lang="en-GB" sz="1200" b="1" i="0" u="none" strike="noStrike" dirty="0" err="1">
                <a:highlight>
                  <a:srgbClr val="000000">
                    <a:alpha val="0"/>
                  </a:srgbClr>
                </a:highlight>
                <a:latin typeface="Bookman Old Style"/>
              </a:rPr>
              <a:t>Poděbrady</a:t>
            </a:r>
            <a:r>
              <a:rPr lang="en-GB" sz="1200" b="1" i="0" u="none" strike="noStrike" dirty="0">
                <a:highlight>
                  <a:srgbClr val="000000">
                    <a:alpha val="0"/>
                  </a:srgbClr>
                </a:highlight>
                <a:latin typeface="Bookman Old Style"/>
              </a:rPr>
              <a:t> was elected King of Bohemia </a:t>
            </a:r>
            <a:r>
              <a:rPr lang="en-GB" sz="1200" b="0" i="0" u="none" strike="noStrike" dirty="0">
                <a:highlight>
                  <a:srgbClr val="000000">
                    <a:alpha val="0"/>
                  </a:srgbClr>
                </a:highlight>
                <a:latin typeface="Bookman Old Style"/>
              </a:rPr>
              <a:t> – the first elected King of Bohemia</a:t>
            </a:r>
          </a:p>
          <a:p>
            <a:pPr marL="285750" indent="-285750">
              <a:buFont typeface="Arial" panose="020B0604020202020204" pitchFamily="34" charset="0"/>
              <a:buChar char="•"/>
            </a:pPr>
            <a:endParaRPr lang="cs-CZ" sz="12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5122" name="Picture 2" descr="Jiří z Poděbrad | Panovnici.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589" y="3884803"/>
            <a:ext cx="1856105" cy="27841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iří z Poděbrad a Kunštátu, český krá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592" y="4041648"/>
            <a:ext cx="2411520" cy="247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526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66502" y="1380742"/>
            <a:ext cx="8853054" cy="8817799"/>
          </a:xfrm>
          <a:prstGeom prst="rect">
            <a:avLst/>
          </a:prstGeom>
        </p:spPr>
        <p:txBody>
          <a:bodyPr wrap="square">
            <a:noAutofit/>
          </a:bodyPr>
          <a:lstStyle/>
          <a:p>
            <a:pPr algn="ctr" rtl="0"/>
            <a:r>
              <a:rPr lang="en-GB" sz="1800" b="1" i="0" u="none" strike="noStrike" dirty="0">
                <a:highlight>
                  <a:srgbClr val="000000">
                    <a:alpha val="0"/>
                  </a:srgbClr>
                </a:highlight>
                <a:latin typeface="Bookman Old Style"/>
              </a:rPr>
              <a:t>Reign of George of </a:t>
            </a:r>
            <a:r>
              <a:rPr lang="en-GB" sz="1800" b="1" i="0" u="none" strike="noStrike" dirty="0" err="1">
                <a:highlight>
                  <a:srgbClr val="000000">
                    <a:alpha val="0"/>
                  </a:srgbClr>
                </a:highlight>
                <a:latin typeface="Bookman Old Style"/>
              </a:rPr>
              <a:t>Podebrady</a:t>
            </a:r>
            <a:r>
              <a:rPr lang="en-GB" sz="1800" b="1" dirty="0">
                <a:highlight>
                  <a:srgbClr val="000000">
                    <a:alpha val="0"/>
                  </a:srgbClr>
                </a:highlight>
                <a:latin typeface="Bookman Old Style"/>
              </a:rPr>
              <a:t> </a:t>
            </a:r>
            <a:r>
              <a:rPr lang="en-GB" sz="1800" b="1" i="0" u="none" strike="noStrike" dirty="0">
                <a:highlight>
                  <a:srgbClr val="000000">
                    <a:alpha val="0"/>
                  </a:srgbClr>
                </a:highlight>
                <a:latin typeface="Bookman Old Style"/>
              </a:rPr>
              <a:t>(1458–1471)</a:t>
            </a:r>
          </a:p>
          <a:p>
            <a:pPr algn="ctr"/>
            <a:endParaRPr lang="cs-CZ" sz="800"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George of </a:t>
            </a:r>
            <a:r>
              <a:rPr lang="en-GB" sz="1200" b="0" i="0" u="none" strike="noStrike" dirty="0" err="1">
                <a:highlight>
                  <a:srgbClr val="000000">
                    <a:alpha val="0"/>
                  </a:srgbClr>
                </a:highlight>
                <a:latin typeface="Bookman Old Style"/>
              </a:rPr>
              <a:t>Poděbrady</a:t>
            </a:r>
            <a:r>
              <a:rPr lang="en-GB" sz="1200" b="0" i="0" u="none" strike="noStrike" dirty="0">
                <a:highlight>
                  <a:srgbClr val="000000">
                    <a:alpha val="0"/>
                  </a:srgbClr>
                </a:highlight>
                <a:latin typeface="Bookman Old Style"/>
              </a:rPr>
              <a:t> ensured the observance of the Compacts, opposed the newly established Unity of the Brethren </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However, much of Europe perceives the Czech state and </a:t>
            </a:r>
            <a:r>
              <a:rPr lang="en-GB" sz="1200" b="0" i="0" u="none" strike="noStrike" dirty="0" err="1">
                <a:highlight>
                  <a:srgbClr val="000000">
                    <a:alpha val="0"/>
                  </a:srgbClr>
                </a:highlight>
                <a:latin typeface="Bookman Old Style"/>
              </a:rPr>
              <a:t>Utraquists</a:t>
            </a:r>
            <a:r>
              <a:rPr lang="en-GB" sz="1200" b="0" i="0" u="none" strike="noStrike" dirty="0">
                <a:highlight>
                  <a:srgbClr val="000000">
                    <a:alpha val="0"/>
                  </a:srgbClr>
                </a:highlight>
                <a:latin typeface="Bookman Old Style"/>
              </a:rPr>
              <a:t> as heretics (see Francois Villon and his poems). Pope </a:t>
            </a:r>
            <a:r>
              <a:rPr lang="en-GB" sz="1200" b="1" i="0" u="none" strike="noStrike" dirty="0">
                <a:highlight>
                  <a:srgbClr val="000000">
                    <a:alpha val="0"/>
                  </a:srgbClr>
                </a:highlight>
                <a:latin typeface="Bookman Old Style"/>
              </a:rPr>
              <a:t>Pius II also speaks openly against </a:t>
            </a:r>
            <a:r>
              <a:rPr lang="en-GB" sz="1200" b="1" i="0" u="none" strike="noStrike" dirty="0" err="1">
                <a:highlight>
                  <a:srgbClr val="000000">
                    <a:alpha val="0"/>
                  </a:srgbClr>
                </a:highlight>
                <a:latin typeface="Bookman Old Style"/>
              </a:rPr>
              <a:t>Poděbrady</a:t>
            </a:r>
            <a:r>
              <a:rPr lang="en-GB" sz="1200" b="1" i="0" u="none" strike="noStrike" dirty="0">
                <a:highlight>
                  <a:srgbClr val="000000">
                    <a:alpha val="0"/>
                  </a:srgbClr>
                </a:highlight>
                <a:latin typeface="Bookman Old Style"/>
              </a:rPr>
              <a:t>. </a:t>
            </a:r>
            <a:r>
              <a:rPr lang="en-GB" sz="1200" b="0" i="0" u="none" strike="noStrike" dirty="0">
                <a:highlight>
                  <a:srgbClr val="000000">
                    <a:alpha val="0"/>
                  </a:srgbClr>
                </a:highlight>
                <a:latin typeface="Bookman Old Style"/>
              </a:rPr>
              <a:t>The Czech king counters these tendencies through a diplomatic offensive – </a:t>
            </a:r>
            <a:r>
              <a:rPr lang="en-GB" sz="1200" b="1" i="0" u="none" strike="noStrike" dirty="0">
                <a:highlight>
                  <a:srgbClr val="000000">
                    <a:alpha val="0"/>
                  </a:srgbClr>
                </a:highlight>
                <a:latin typeface="Bookman Old Style"/>
              </a:rPr>
              <a:t>project for a union of European monarchs</a:t>
            </a:r>
            <a:r>
              <a:rPr lang="en-GB" sz="1200" b="0" i="0" u="none" strike="noStrike" dirty="0">
                <a:highlight>
                  <a:srgbClr val="000000">
                    <a:alpha val="0"/>
                  </a:srgbClr>
                </a:highlight>
                <a:latin typeface="Bookman Old Style"/>
              </a:rPr>
              <a:t> – delegation led by </a:t>
            </a:r>
            <a:r>
              <a:rPr lang="en-GB" sz="1200" b="1" i="0" u="none" strike="noStrike" dirty="0">
                <a:highlight>
                  <a:srgbClr val="000000">
                    <a:alpha val="0"/>
                  </a:srgbClr>
                </a:highlight>
                <a:latin typeface="Bookman Old Style"/>
              </a:rPr>
              <a:t>Leo of </a:t>
            </a:r>
            <a:r>
              <a:rPr lang="en-GB" sz="1200" b="1" i="0" u="none" strike="noStrike" dirty="0" err="1">
                <a:highlight>
                  <a:srgbClr val="000000">
                    <a:alpha val="0"/>
                  </a:srgbClr>
                </a:highlight>
                <a:latin typeface="Bookman Old Style"/>
              </a:rPr>
              <a:t>Rožmitál</a:t>
            </a:r>
            <a:r>
              <a:rPr lang="en-GB" sz="1200" b="0" i="0" u="none" strike="noStrike" dirty="0">
                <a:highlight>
                  <a:srgbClr val="000000">
                    <a:alpha val="0"/>
                  </a:srgbClr>
                </a:highlight>
                <a:latin typeface="Bookman Old Style"/>
              </a:rPr>
              <a:t> (1464) </a:t>
            </a:r>
            <a:endParaRPr lang="cs-CZ" sz="1200"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Internal resistance of the Catholic nobility – </a:t>
            </a:r>
            <a:r>
              <a:rPr lang="en-GB" sz="1200" b="1" i="0" u="none" strike="noStrike" dirty="0">
                <a:highlight>
                  <a:srgbClr val="000000">
                    <a:alpha val="0"/>
                  </a:srgbClr>
                </a:highlight>
                <a:latin typeface="Bookman Old Style"/>
              </a:rPr>
              <a:t>Green Mountain Union</a:t>
            </a:r>
            <a:r>
              <a:rPr lang="en-GB" sz="1200" b="0" i="0" u="none" strike="noStrike" dirty="0">
                <a:highlight>
                  <a:srgbClr val="000000">
                    <a:alpha val="0"/>
                  </a:srgbClr>
                </a:highlight>
                <a:latin typeface="Bookman Old Style"/>
              </a:rPr>
              <a:t>, 1467, suppressed</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Pope Paul II imposed an interdict on George of </a:t>
            </a:r>
            <a:r>
              <a:rPr lang="en-GB" sz="1200" b="0" i="0" u="none" strike="noStrike" dirty="0" err="1">
                <a:highlight>
                  <a:srgbClr val="000000">
                    <a:alpha val="0"/>
                  </a:srgbClr>
                </a:highlight>
                <a:latin typeface="Bookman Old Style"/>
              </a:rPr>
              <a:t>Poděbrady</a:t>
            </a:r>
            <a:r>
              <a:rPr lang="en-GB" sz="1200" b="0" i="0" u="none" strike="noStrike" dirty="0">
                <a:highlight>
                  <a:srgbClr val="000000">
                    <a:alpha val="0"/>
                  </a:srgbClr>
                </a:highlight>
                <a:latin typeface="Bookman Old Style"/>
              </a:rPr>
              <a:t> in </a:t>
            </a:r>
            <a:r>
              <a:rPr lang="en-GB" sz="1200" b="1" i="0" u="none" strike="noStrike" dirty="0">
                <a:highlight>
                  <a:srgbClr val="000000">
                    <a:alpha val="0"/>
                  </a:srgbClr>
                </a:highlight>
                <a:latin typeface="Bookman Old Style"/>
              </a:rPr>
              <a:t>1466</a:t>
            </a:r>
            <a:r>
              <a:rPr lang="en-GB" sz="1200" b="0" i="0" u="none" strike="noStrike" dirty="0">
                <a:highlight>
                  <a:srgbClr val="000000">
                    <a:alpha val="0"/>
                  </a:srgbClr>
                </a:highlight>
                <a:latin typeface="Bookman Old Style"/>
              </a:rPr>
              <a:t>, in 1467 the Hungarian king </a:t>
            </a:r>
            <a:r>
              <a:rPr lang="en-GB" sz="1200" b="1" i="0" u="none" strike="noStrike" dirty="0">
                <a:highlight>
                  <a:srgbClr val="000000">
                    <a:alpha val="0"/>
                  </a:srgbClr>
                </a:highlight>
                <a:latin typeface="Bookman Old Style"/>
              </a:rPr>
              <a:t>Matthias Corvinus</a:t>
            </a:r>
            <a:r>
              <a:rPr lang="en-GB" sz="1200" b="0" i="0" u="none" strike="noStrike" dirty="0">
                <a:highlight>
                  <a:srgbClr val="000000">
                    <a:alpha val="0"/>
                  </a:srgbClr>
                </a:highlight>
                <a:latin typeface="Bookman Old Style"/>
              </a:rPr>
              <a:t> spoke out against him (crusade against the "Czech heretics") </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Both sides of the conflict experienced victories and losses (capture of Matthias Corvinus near </a:t>
            </a:r>
            <a:r>
              <a:rPr lang="en-GB" sz="1200" b="0" i="1" u="none" strike="noStrike" dirty="0" err="1">
                <a:highlight>
                  <a:srgbClr val="000000">
                    <a:alpha val="0"/>
                  </a:srgbClr>
                </a:highlight>
                <a:latin typeface="Bookman Old Style"/>
              </a:rPr>
              <a:t>Vilémov</a:t>
            </a:r>
            <a:r>
              <a:rPr lang="en-GB" sz="1200" b="0" i="0" u="none" strike="noStrike" dirty="0">
                <a:highlight>
                  <a:srgbClr val="000000">
                    <a:alpha val="0"/>
                  </a:srgbClr>
                </a:highlight>
                <a:latin typeface="Bookman Old Style"/>
              </a:rPr>
              <a:t>), in 1469 </a:t>
            </a:r>
            <a:r>
              <a:rPr lang="en-GB" sz="1200" b="0" i="1" u="none" strike="noStrike" dirty="0">
                <a:highlight>
                  <a:srgbClr val="000000">
                    <a:alpha val="0"/>
                  </a:srgbClr>
                </a:highlight>
                <a:latin typeface="Bookman Old Style"/>
              </a:rPr>
              <a:t>Corvinus</a:t>
            </a:r>
            <a:r>
              <a:rPr lang="en-GB" sz="1200" b="0" i="0" u="none" strike="noStrike" dirty="0">
                <a:highlight>
                  <a:srgbClr val="000000">
                    <a:alpha val="0"/>
                  </a:srgbClr>
                </a:highlight>
                <a:latin typeface="Bookman Old Style"/>
              </a:rPr>
              <a:t> was </a:t>
            </a:r>
            <a:r>
              <a:rPr lang="en-GB" sz="1200" b="0" i="1" u="none" strike="noStrike" dirty="0">
                <a:highlight>
                  <a:srgbClr val="000000">
                    <a:alpha val="0"/>
                  </a:srgbClr>
                </a:highlight>
                <a:latin typeface="Bookman Old Style"/>
              </a:rPr>
              <a:t>crowned King of Bohemia in Olomouc</a:t>
            </a:r>
            <a:r>
              <a:rPr lang="en-GB" sz="1200" b="0" i="0" u="none" strike="noStrike" dirty="0">
                <a:highlight>
                  <a:srgbClr val="000000">
                    <a:alpha val="0"/>
                  </a:srgbClr>
                </a:highlight>
                <a:latin typeface="Bookman Old Style"/>
              </a:rPr>
              <a:t> by the Catholic estates.</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However, George of </a:t>
            </a:r>
            <a:r>
              <a:rPr lang="en-GB" sz="1200" b="0" i="0" u="none" strike="noStrike" dirty="0" err="1">
                <a:highlight>
                  <a:srgbClr val="000000">
                    <a:alpha val="0"/>
                  </a:srgbClr>
                </a:highlight>
                <a:latin typeface="Bookman Old Style"/>
              </a:rPr>
              <a:t>Poděbrady</a:t>
            </a:r>
            <a:r>
              <a:rPr lang="en-GB" sz="1200" b="0" i="0" u="none" strike="noStrike" dirty="0">
                <a:highlight>
                  <a:srgbClr val="000000">
                    <a:alpha val="0"/>
                  </a:srgbClr>
                </a:highlight>
                <a:latin typeface="Bookman Old Style"/>
              </a:rPr>
              <a:t> effectively remained in power in Bohemia – prior to his death (March 1471) he concluded an agreement with King Casimir IV of Poland about the succession of the </a:t>
            </a:r>
            <a:r>
              <a:rPr lang="en-GB" sz="1200" b="1" i="0" u="none" strike="noStrike" dirty="0" err="1">
                <a:highlight>
                  <a:srgbClr val="000000">
                    <a:alpha val="0"/>
                  </a:srgbClr>
                </a:highlight>
                <a:latin typeface="Bookman Old Style"/>
              </a:rPr>
              <a:t>Jagiellonians</a:t>
            </a:r>
            <a:endParaRPr lang="cs-CZ" sz="13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30940353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146484" y="1103868"/>
            <a:ext cx="8853054" cy="8386911"/>
          </a:xfrm>
          <a:prstGeom prst="rect">
            <a:avLst/>
          </a:prstGeom>
        </p:spPr>
        <p:txBody>
          <a:bodyPr wrap="square">
            <a:noAutofit/>
          </a:bodyPr>
          <a:lstStyle/>
          <a:p>
            <a:pPr algn="ctr" rtl="0"/>
            <a:r>
              <a:rPr lang="en-GB" sz="2400" b="1" i="0" u="none" strike="noStrike" dirty="0" err="1">
                <a:highlight>
                  <a:srgbClr val="000000">
                    <a:alpha val="0"/>
                  </a:srgbClr>
                </a:highlight>
                <a:latin typeface="Bookman Old Style"/>
              </a:rPr>
              <a:t>Jagiellonians</a:t>
            </a:r>
            <a:r>
              <a:rPr lang="en-GB" sz="2400" b="1" i="0" u="none" strike="noStrike" dirty="0">
                <a:highlight>
                  <a:srgbClr val="000000">
                    <a:alpha val="0"/>
                  </a:srgbClr>
                </a:highlight>
                <a:latin typeface="Bookman Old Style"/>
              </a:rPr>
              <a:t> on the Czech Throne</a:t>
            </a:r>
          </a:p>
          <a:p>
            <a:pPr algn="ctr" rtl="0"/>
            <a:r>
              <a:rPr lang="en-GB" sz="2400" b="1" i="0" u="none" strike="noStrike" dirty="0" err="1">
                <a:highlight>
                  <a:srgbClr val="000000">
                    <a:alpha val="0"/>
                  </a:srgbClr>
                </a:highlight>
                <a:latin typeface="Bookman Old Style"/>
              </a:rPr>
              <a:t>Vladislaus</a:t>
            </a:r>
            <a:r>
              <a:rPr lang="en-GB" sz="2400" b="1" i="0" u="none" strike="noStrike" dirty="0">
                <a:highlight>
                  <a:srgbClr val="000000">
                    <a:alpha val="0"/>
                  </a:srgbClr>
                </a:highlight>
                <a:latin typeface="Bookman Old Style"/>
              </a:rPr>
              <a:t> </a:t>
            </a:r>
            <a:r>
              <a:rPr lang="en-GB" sz="2400" b="1" i="0" u="none" strike="noStrike" dirty="0" err="1">
                <a:highlight>
                  <a:srgbClr val="000000">
                    <a:alpha val="0"/>
                  </a:srgbClr>
                </a:highlight>
                <a:latin typeface="Bookman Old Style"/>
              </a:rPr>
              <a:t>Jagiellon</a:t>
            </a:r>
            <a:r>
              <a:rPr lang="en-GB" sz="2400" b="1" i="0" u="none" strike="noStrike" dirty="0">
                <a:highlight>
                  <a:srgbClr val="000000">
                    <a:alpha val="0"/>
                  </a:srgbClr>
                </a:highlight>
                <a:latin typeface="Bookman Old Style"/>
              </a:rPr>
              <a:t> (1471–1516)</a:t>
            </a:r>
          </a:p>
          <a:p>
            <a:pPr algn="ctr"/>
            <a:endParaRPr lang="cs-CZ" sz="2400" b="1" dirty="0">
              <a:latin typeface="Bookman Old Style" panose="02050604050505020204" pitchFamily="18" charset="0"/>
            </a:endParaRP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600" b="0" i="0" u="none" strike="noStrike" dirty="0">
                <a:highlight>
                  <a:srgbClr val="000000">
                    <a:alpha val="0"/>
                  </a:srgbClr>
                </a:highlight>
                <a:latin typeface="Bookman Old Style"/>
              </a:rPr>
              <a:t>After the death of George of </a:t>
            </a:r>
            <a:r>
              <a:rPr lang="en-GB" sz="1600" b="0" i="0" u="none" strike="noStrike" dirty="0" err="1">
                <a:highlight>
                  <a:srgbClr val="000000">
                    <a:alpha val="0"/>
                  </a:srgbClr>
                </a:highlight>
                <a:latin typeface="Bookman Old Style"/>
              </a:rPr>
              <a:t>Poděbrady</a:t>
            </a:r>
            <a:r>
              <a:rPr lang="en-GB" sz="1600" b="0" i="0" u="none" strike="noStrike" dirty="0">
                <a:highlight>
                  <a:srgbClr val="000000">
                    <a:alpha val="0"/>
                  </a:srgbClr>
                </a:highlight>
                <a:latin typeface="Bookman Old Style"/>
              </a:rPr>
              <a:t>, the Polish prince </a:t>
            </a:r>
            <a:r>
              <a:rPr lang="en-GB" sz="1600" b="1" i="0" u="none" strike="noStrike" dirty="0" err="1">
                <a:highlight>
                  <a:srgbClr val="000000">
                    <a:alpha val="0"/>
                  </a:srgbClr>
                </a:highlight>
                <a:latin typeface="Bookman Old Style"/>
              </a:rPr>
              <a:t>Vladislaus</a:t>
            </a:r>
            <a:r>
              <a:rPr lang="en-GB" sz="1600" b="1" i="0" u="none" strike="noStrike" dirty="0">
                <a:highlight>
                  <a:srgbClr val="000000">
                    <a:alpha val="0"/>
                  </a:srgbClr>
                </a:highlight>
                <a:latin typeface="Bookman Old Style"/>
              </a:rPr>
              <a:t> </a:t>
            </a:r>
            <a:r>
              <a:rPr lang="en-GB" sz="1600" b="1" i="0" u="none" strike="noStrike" dirty="0" err="1">
                <a:highlight>
                  <a:srgbClr val="000000">
                    <a:alpha val="0"/>
                  </a:srgbClr>
                </a:highlight>
                <a:latin typeface="Bookman Old Style"/>
              </a:rPr>
              <a:t>Jagiellon</a:t>
            </a:r>
            <a:r>
              <a:rPr lang="en-GB" sz="1600" b="0" i="0" u="none" strike="noStrike" dirty="0">
                <a:highlight>
                  <a:srgbClr val="000000">
                    <a:alpha val="0"/>
                  </a:srgbClr>
                </a:highlight>
                <a:latin typeface="Bookman Old Style"/>
              </a:rPr>
              <a:t> was elected on the basis of agreement among segments of the nobility. However, in practice he again rules only in the Kingdom of Bohemia (Moravia, Silesia and both Lusatia remained under the control of Matthias Corvinus)</a:t>
            </a: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rtl="0">
              <a:buFont typeface="Arial" panose="020B0604020202020204" pitchFamily="34" charset="0"/>
              <a:buChar char="•"/>
            </a:pPr>
            <a:r>
              <a:rPr lang="en-GB" sz="1600" b="1" i="0" u="none" strike="noStrike" dirty="0">
                <a:highlight>
                  <a:srgbClr val="000000">
                    <a:alpha val="0"/>
                  </a:srgbClr>
                </a:highlight>
                <a:latin typeface="Bookman Old Style"/>
              </a:rPr>
              <a:t>Peace of Olomouc – 1479</a:t>
            </a:r>
            <a:r>
              <a:rPr lang="en-GB" sz="1600" b="0" i="0" u="none" strike="noStrike" dirty="0">
                <a:highlight>
                  <a:srgbClr val="000000">
                    <a:alpha val="0"/>
                  </a:srgbClr>
                </a:highlight>
                <a:latin typeface="Bookman Old Style"/>
              </a:rPr>
              <a:t>: agreement with Matthias Corvinus on succession, Corvinus retained his reign in the neighbouring countries</a:t>
            </a:r>
            <a:endParaRPr lang="cs-CZ" sz="1600" b="1"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rtl="0">
              <a:buFont typeface="Arial" panose="020B0604020202020204" pitchFamily="34" charset="0"/>
              <a:buChar char="•"/>
            </a:pPr>
            <a:r>
              <a:rPr lang="en-GB" sz="1600" b="0" i="0" u="none" strike="noStrike" dirty="0">
                <a:highlight>
                  <a:srgbClr val="000000">
                    <a:alpha val="0"/>
                  </a:srgbClr>
                </a:highlight>
                <a:latin typeface="Bookman Old Style"/>
              </a:rPr>
              <a:t>Effort from Catholics to gain control of the kingdom – resulted in an anti-Catholic uprising in Prague in 1483 and</a:t>
            </a:r>
            <a:r>
              <a:rPr lang="en-GB" sz="1600" i="0" u="none" strike="noStrike" dirty="0">
                <a:highlight>
                  <a:srgbClr val="000000">
                    <a:alpha val="0"/>
                  </a:srgbClr>
                </a:highlight>
                <a:latin typeface="Bookman Old Style"/>
              </a:rPr>
              <a:t> the </a:t>
            </a:r>
            <a:r>
              <a:rPr lang="en-GB" sz="1600" b="1" i="0" u="none" strike="noStrike" dirty="0">
                <a:highlight>
                  <a:srgbClr val="000000">
                    <a:alpha val="0"/>
                  </a:srgbClr>
                </a:highlight>
                <a:latin typeface="Bookman Old Style"/>
              </a:rPr>
              <a:t>Second Defenestration of Prague</a:t>
            </a:r>
            <a:r>
              <a:rPr lang="en-GB" sz="1600" b="0" i="0" u="none" strike="noStrike" dirty="0">
                <a:highlight>
                  <a:srgbClr val="000000">
                    <a:alpha val="0"/>
                  </a:srgbClr>
                </a:highlight>
                <a:latin typeface="Bookman Old Style"/>
              </a:rPr>
              <a:t>. </a:t>
            </a: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rtl="0">
              <a:buFont typeface="Arial" panose="020B0604020202020204" pitchFamily="34" charset="0"/>
              <a:buChar char="•"/>
            </a:pPr>
            <a:r>
              <a:rPr lang="en-GB" sz="1600" b="0" i="0" u="none" strike="noStrike" dirty="0" err="1">
                <a:highlight>
                  <a:srgbClr val="000000">
                    <a:alpha val="0"/>
                  </a:srgbClr>
                </a:highlight>
                <a:latin typeface="Bookman Old Style"/>
              </a:rPr>
              <a:t>Vladislaus</a:t>
            </a:r>
            <a:r>
              <a:rPr lang="en-GB" sz="1600" b="0" i="0" u="none" strike="noStrike" dirty="0">
                <a:highlight>
                  <a:srgbClr val="000000">
                    <a:alpha val="0"/>
                  </a:srgbClr>
                </a:highlight>
                <a:latin typeface="Bookman Old Style"/>
              </a:rPr>
              <a:t> </a:t>
            </a:r>
            <a:r>
              <a:rPr lang="en-GB" sz="1600" b="0" i="0" u="none" strike="noStrike" dirty="0" err="1">
                <a:highlight>
                  <a:srgbClr val="000000">
                    <a:alpha val="0"/>
                  </a:srgbClr>
                </a:highlight>
                <a:latin typeface="Bookman Old Style"/>
              </a:rPr>
              <a:t>Jagiellon</a:t>
            </a:r>
            <a:r>
              <a:rPr lang="en-GB" sz="1600" b="0" i="0" u="none" strike="noStrike" dirty="0">
                <a:highlight>
                  <a:srgbClr val="000000">
                    <a:alpha val="0"/>
                  </a:srgbClr>
                </a:highlight>
                <a:latin typeface="Bookman Old Style"/>
              </a:rPr>
              <a:t> forced to accept the demands of </a:t>
            </a:r>
            <a:r>
              <a:rPr lang="en-GB" sz="1600" b="0" i="0" u="none" strike="noStrike" dirty="0" err="1">
                <a:highlight>
                  <a:srgbClr val="000000">
                    <a:alpha val="0"/>
                  </a:srgbClr>
                </a:highlight>
                <a:latin typeface="Bookman Old Style"/>
              </a:rPr>
              <a:t>Utraquists</a:t>
            </a:r>
            <a:r>
              <a:rPr lang="en-GB" sz="1600" b="0" i="0" u="none" strike="noStrike" dirty="0">
                <a:highlight>
                  <a:srgbClr val="000000">
                    <a:alpha val="0"/>
                  </a:srgbClr>
                </a:highlight>
                <a:latin typeface="Bookman Old Style"/>
              </a:rPr>
              <a:t>. This was affirmed at the </a:t>
            </a:r>
            <a:r>
              <a:rPr lang="en-GB" sz="1600" b="1" i="0" u="none" strike="noStrike" dirty="0" err="1">
                <a:highlight>
                  <a:srgbClr val="000000">
                    <a:alpha val="0"/>
                  </a:srgbClr>
                </a:highlight>
                <a:latin typeface="Bookman Old Style"/>
              </a:rPr>
              <a:t>Kutná</a:t>
            </a:r>
            <a:r>
              <a:rPr lang="en-GB" sz="1600" b="1" i="0" u="none" strike="noStrike" dirty="0">
                <a:highlight>
                  <a:srgbClr val="000000">
                    <a:alpha val="0"/>
                  </a:srgbClr>
                </a:highlight>
                <a:latin typeface="Bookman Old Style"/>
              </a:rPr>
              <a:t> Hora Assembly</a:t>
            </a:r>
            <a:r>
              <a:rPr lang="en-GB" sz="1600" b="0" i="0" u="none" strike="noStrike" dirty="0">
                <a:highlight>
                  <a:srgbClr val="000000">
                    <a:alpha val="0"/>
                  </a:srgbClr>
                </a:highlight>
                <a:latin typeface="Bookman Old Style"/>
              </a:rPr>
              <a:t> in </a:t>
            </a:r>
            <a:r>
              <a:rPr lang="en-GB" sz="1600" b="1" i="0" u="none" strike="noStrike" dirty="0">
                <a:highlight>
                  <a:srgbClr val="000000">
                    <a:alpha val="0"/>
                  </a:srgbClr>
                </a:highlight>
                <a:latin typeface="Bookman Old Style"/>
              </a:rPr>
              <a:t>1485</a:t>
            </a:r>
            <a:r>
              <a:rPr lang="en-GB" sz="1600" b="0" i="0" u="none" strike="noStrike" dirty="0">
                <a:highlight>
                  <a:srgbClr val="000000">
                    <a:alpha val="0"/>
                  </a:srgbClr>
                </a:highlight>
                <a:latin typeface="Bookman Old Style"/>
              </a:rPr>
              <a:t> – Catholics recognised the Compacts as a fundamental law of the land – the so-called </a:t>
            </a:r>
            <a:r>
              <a:rPr lang="en-GB" sz="1600" b="1" i="0" u="none" strike="noStrike" dirty="0">
                <a:highlight>
                  <a:srgbClr val="000000">
                    <a:alpha val="0"/>
                  </a:srgbClr>
                </a:highlight>
                <a:latin typeface="Bookman Old Style"/>
              </a:rPr>
              <a:t>Religious Peace of </a:t>
            </a:r>
            <a:r>
              <a:rPr lang="en-GB" sz="1600" b="1" i="0" u="none" strike="noStrike" dirty="0" err="1">
                <a:highlight>
                  <a:srgbClr val="000000">
                    <a:alpha val="0"/>
                  </a:srgbClr>
                </a:highlight>
                <a:latin typeface="Bookman Old Style"/>
              </a:rPr>
              <a:t>Kutná</a:t>
            </a:r>
            <a:r>
              <a:rPr lang="en-GB" sz="1600" b="1" i="0" u="none" strike="noStrike" dirty="0">
                <a:highlight>
                  <a:srgbClr val="000000">
                    <a:alpha val="0"/>
                  </a:srgbClr>
                </a:highlight>
                <a:latin typeface="Bookman Old Style"/>
              </a:rPr>
              <a:t> Hora</a:t>
            </a:r>
            <a:r>
              <a:rPr lang="en-GB" sz="16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rtl="0">
              <a:buFont typeface="Arial" panose="020B0604020202020204" pitchFamily="34" charset="0"/>
              <a:buChar char="•"/>
            </a:pPr>
            <a:r>
              <a:rPr lang="en-GB" sz="1600" b="0" i="0" u="none" strike="noStrike" dirty="0">
                <a:highlight>
                  <a:srgbClr val="000000">
                    <a:alpha val="0"/>
                  </a:srgbClr>
                </a:highlight>
                <a:latin typeface="Bookman Old Style"/>
              </a:rPr>
              <a:t>Strengthening the estates' position in the state – this continuous process since the end of the Hussite wars culminates during the reign of </a:t>
            </a:r>
            <a:r>
              <a:rPr lang="en-GB" sz="1600" b="0" i="0" u="none" strike="noStrike" dirty="0" err="1">
                <a:highlight>
                  <a:srgbClr val="000000">
                    <a:alpha val="0"/>
                  </a:srgbClr>
                </a:highlight>
                <a:latin typeface="Bookman Old Style"/>
              </a:rPr>
              <a:t>Vladislaus</a:t>
            </a:r>
            <a:r>
              <a:rPr lang="en-GB" sz="1600" b="0" i="0" u="none" strike="noStrike" dirty="0">
                <a:highlight>
                  <a:srgbClr val="000000">
                    <a:alpha val="0"/>
                  </a:srgbClr>
                </a:highlight>
                <a:latin typeface="Bookman Old Style"/>
              </a:rPr>
              <a:t> </a:t>
            </a:r>
            <a:r>
              <a:rPr lang="en-GB" sz="1600" b="0" i="0" u="none" strike="noStrike" dirty="0" err="1">
                <a:highlight>
                  <a:srgbClr val="000000">
                    <a:alpha val="0"/>
                  </a:srgbClr>
                </a:highlight>
                <a:latin typeface="Bookman Old Style"/>
              </a:rPr>
              <a:t>Jagiellon</a:t>
            </a:r>
            <a:r>
              <a:rPr lang="en-GB" sz="1600" b="0" i="0" u="none" strike="noStrike" dirty="0">
                <a:highlight>
                  <a:srgbClr val="000000">
                    <a:alpha val="0"/>
                  </a:srgbClr>
                </a:highlight>
                <a:latin typeface="Bookman Old Style"/>
              </a:rPr>
              <a:t>.</a:t>
            </a:r>
            <a:endParaRPr lang="cs-CZ" sz="1600" b="1"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34564274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46484" y="1103868"/>
            <a:ext cx="8853054" cy="9064020"/>
          </a:xfrm>
          <a:prstGeom prst="rect">
            <a:avLst/>
          </a:prstGeom>
        </p:spPr>
        <p:txBody>
          <a:bodyPr wrap="square">
            <a:noAutofit/>
          </a:bodyPr>
          <a:lstStyle/>
          <a:p>
            <a:pPr algn="ctr" rtl="0"/>
            <a:r>
              <a:rPr lang="en-GB" sz="2400" b="1" i="0" u="none" strike="noStrike" dirty="0" err="1">
                <a:highlight>
                  <a:srgbClr val="000000">
                    <a:alpha val="0"/>
                  </a:srgbClr>
                </a:highlight>
                <a:latin typeface="Bookman Old Style"/>
              </a:rPr>
              <a:t>Jagiellonians</a:t>
            </a:r>
            <a:r>
              <a:rPr lang="en-GB" sz="2400" b="1" i="0" u="none" strike="noStrike" dirty="0">
                <a:highlight>
                  <a:srgbClr val="000000">
                    <a:alpha val="0"/>
                  </a:srgbClr>
                </a:highlight>
                <a:latin typeface="Bookman Old Style"/>
              </a:rPr>
              <a:t> on the Czech Throne</a:t>
            </a:r>
          </a:p>
          <a:p>
            <a:pPr algn="ctr" rtl="0"/>
            <a:r>
              <a:rPr lang="en-GB" sz="2400" b="1" i="0" u="none" strike="noStrike" dirty="0">
                <a:highlight>
                  <a:srgbClr val="000000">
                    <a:alpha val="0"/>
                  </a:srgbClr>
                </a:highlight>
                <a:latin typeface="Bookman Old Style"/>
              </a:rPr>
              <a:t>Louis </a:t>
            </a:r>
            <a:r>
              <a:rPr lang="en-GB" sz="2400" b="1" i="0" u="none" strike="noStrike" dirty="0" err="1">
                <a:highlight>
                  <a:srgbClr val="000000">
                    <a:alpha val="0"/>
                  </a:srgbClr>
                </a:highlight>
                <a:latin typeface="Bookman Old Style"/>
              </a:rPr>
              <a:t>Jagiellon</a:t>
            </a:r>
            <a:r>
              <a:rPr lang="en-GB" sz="2400" b="1" i="0" u="none" strike="noStrike" dirty="0">
                <a:highlight>
                  <a:srgbClr val="000000">
                    <a:alpha val="0"/>
                  </a:srgbClr>
                </a:highlight>
                <a:latin typeface="Bookman Old Style"/>
              </a:rPr>
              <a:t> (1516–1526)</a:t>
            </a:r>
            <a:endParaRPr lang="cs-CZ" sz="2400" b="1" dirty="0">
              <a:latin typeface="Bookman Old Style" panose="02050604050505020204" pitchFamily="18" charset="0"/>
            </a:endParaRP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After the death of Matthias Corvinus in </a:t>
            </a:r>
            <a:r>
              <a:rPr lang="en-GB" sz="1400" b="1" i="0" u="none" strike="noStrike" dirty="0">
                <a:highlight>
                  <a:srgbClr val="000000">
                    <a:alpha val="0"/>
                  </a:srgbClr>
                </a:highlight>
                <a:latin typeface="Bookman Old Style"/>
              </a:rPr>
              <a:t>1490</a:t>
            </a:r>
            <a:r>
              <a:rPr lang="en-GB" sz="1400" b="0" i="0" u="none" strike="noStrike" dirty="0">
                <a:highlight>
                  <a:srgbClr val="000000">
                    <a:alpha val="0"/>
                  </a:srgbClr>
                </a:highlight>
                <a:latin typeface="Bookman Old Style"/>
              </a:rPr>
              <a:t>, </a:t>
            </a:r>
            <a:r>
              <a:rPr lang="en-GB" sz="1400" b="0" i="0" u="none" strike="noStrike" dirty="0" err="1">
                <a:highlight>
                  <a:srgbClr val="000000">
                    <a:alpha val="0"/>
                  </a:srgbClr>
                </a:highlight>
                <a:latin typeface="Bookman Old Style"/>
              </a:rPr>
              <a:t>Vladislaus</a:t>
            </a:r>
            <a:r>
              <a:rPr lang="en-GB" sz="1400" b="0" i="0" u="none" strike="noStrike" dirty="0">
                <a:highlight>
                  <a:srgbClr val="000000">
                    <a:alpha val="0"/>
                  </a:srgbClr>
                </a:highlight>
                <a:latin typeface="Bookman Old Style"/>
              </a:rPr>
              <a:t> </a:t>
            </a:r>
            <a:r>
              <a:rPr lang="en-GB" sz="1400" b="0" i="0" u="none" strike="noStrike" dirty="0" err="1">
                <a:highlight>
                  <a:srgbClr val="000000">
                    <a:alpha val="0"/>
                  </a:srgbClr>
                </a:highlight>
                <a:latin typeface="Bookman Old Style"/>
              </a:rPr>
              <a:t>Jagiellon</a:t>
            </a:r>
            <a:r>
              <a:rPr lang="en-GB" sz="1400" b="0" i="0" u="none" strike="noStrike" dirty="0">
                <a:highlight>
                  <a:srgbClr val="000000">
                    <a:alpha val="0"/>
                  </a:srgbClr>
                </a:highlight>
                <a:latin typeface="Bookman Old Style"/>
              </a:rPr>
              <a:t> received the </a:t>
            </a:r>
            <a:r>
              <a:rPr lang="en-GB" sz="1400" b="1" i="0" u="none" strike="noStrike" dirty="0">
                <a:highlight>
                  <a:srgbClr val="000000">
                    <a:alpha val="0"/>
                  </a:srgbClr>
                </a:highlight>
                <a:latin typeface="Bookman Old Style"/>
              </a:rPr>
              <a:t>Hungarian royal crown</a:t>
            </a:r>
            <a:r>
              <a:rPr lang="en-GB" sz="1400" b="0" i="0" u="none" strike="noStrike" dirty="0">
                <a:highlight>
                  <a:srgbClr val="000000">
                    <a:alpha val="0"/>
                  </a:srgbClr>
                </a:highlight>
                <a:latin typeface="Bookman Old Style"/>
              </a:rPr>
              <a:t> and moved to </a:t>
            </a:r>
            <a:r>
              <a:rPr lang="en-GB" sz="1400" b="1" i="0" u="none" strike="noStrike" dirty="0">
                <a:highlight>
                  <a:srgbClr val="000000">
                    <a:alpha val="0"/>
                  </a:srgbClr>
                </a:highlight>
                <a:latin typeface="Bookman Old Style"/>
              </a:rPr>
              <a:t>Buda</a:t>
            </a:r>
            <a:r>
              <a:rPr lang="en-GB" sz="14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He did not spend much time in the Czech lands, which only further strengthened the power of the </a:t>
            </a:r>
            <a:r>
              <a:rPr lang="en-GB" sz="1400" b="1" i="0" u="none" strike="noStrike" dirty="0">
                <a:highlight>
                  <a:srgbClr val="000000">
                    <a:alpha val="0"/>
                  </a:srgbClr>
                </a:highlight>
                <a:latin typeface="Bookman Old Style"/>
              </a:rPr>
              <a:t>estates</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After the death of </a:t>
            </a:r>
            <a:r>
              <a:rPr lang="en-GB" sz="1400" b="0" i="0" u="none" strike="noStrike" dirty="0" err="1">
                <a:highlight>
                  <a:srgbClr val="000000">
                    <a:alpha val="0"/>
                  </a:srgbClr>
                </a:highlight>
                <a:latin typeface="Bookman Old Style"/>
              </a:rPr>
              <a:t>Vladislaus</a:t>
            </a:r>
            <a:r>
              <a:rPr lang="en-GB" sz="1400" b="0" i="0" u="none" strike="noStrike" dirty="0">
                <a:highlight>
                  <a:srgbClr val="000000">
                    <a:alpha val="0"/>
                  </a:srgbClr>
                </a:highlight>
                <a:latin typeface="Bookman Old Style"/>
              </a:rPr>
              <a:t> </a:t>
            </a:r>
            <a:r>
              <a:rPr lang="en-GB" sz="1400" b="0" i="0" u="none" strike="noStrike" dirty="0" err="1">
                <a:highlight>
                  <a:srgbClr val="000000">
                    <a:alpha val="0"/>
                  </a:srgbClr>
                </a:highlight>
                <a:latin typeface="Bookman Old Style"/>
              </a:rPr>
              <a:t>Jagiellon</a:t>
            </a:r>
            <a:r>
              <a:rPr lang="en-GB" sz="1400" b="0" i="0" u="none" strike="noStrike" dirty="0">
                <a:highlight>
                  <a:srgbClr val="000000">
                    <a:alpha val="0"/>
                  </a:srgbClr>
                </a:highlight>
                <a:latin typeface="Bookman Old Style"/>
              </a:rPr>
              <a:t>, his son </a:t>
            </a:r>
            <a:r>
              <a:rPr lang="en-GB" sz="1400" b="1" i="0" u="none" strike="noStrike" dirty="0">
                <a:highlight>
                  <a:srgbClr val="000000">
                    <a:alpha val="0"/>
                  </a:srgbClr>
                </a:highlight>
                <a:latin typeface="Bookman Old Style"/>
              </a:rPr>
              <a:t>Louis </a:t>
            </a:r>
            <a:r>
              <a:rPr lang="en-GB" sz="1400" b="1" i="0" u="none" strike="noStrike" dirty="0" err="1">
                <a:highlight>
                  <a:srgbClr val="000000">
                    <a:alpha val="0"/>
                  </a:srgbClr>
                </a:highlight>
                <a:latin typeface="Bookman Old Style"/>
              </a:rPr>
              <a:t>Jagiellon</a:t>
            </a:r>
            <a:r>
              <a:rPr lang="en-GB" sz="1400" b="0" i="0" u="none" strike="noStrike" dirty="0">
                <a:highlight>
                  <a:srgbClr val="000000">
                    <a:alpha val="0"/>
                  </a:srgbClr>
                </a:highlight>
                <a:latin typeface="Bookman Old Style"/>
              </a:rPr>
              <a:t> was elected to the Bohemian royal throne and he, like his father, stayed mainly in Hungary.</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1517 – the so-called </a:t>
            </a:r>
            <a:r>
              <a:rPr lang="en-GB" sz="1400" b="1" i="0" u="none" strike="noStrike" dirty="0">
                <a:highlight>
                  <a:srgbClr val="000000">
                    <a:alpha val="0"/>
                  </a:srgbClr>
                </a:highlight>
                <a:latin typeface="Bookman Old Style"/>
              </a:rPr>
              <a:t>St Wenceslas Agreement</a:t>
            </a:r>
            <a:r>
              <a:rPr lang="en-GB" sz="1400" b="0" i="0" u="none" strike="noStrike" dirty="0">
                <a:highlight>
                  <a:srgbClr val="000000">
                    <a:alpha val="0"/>
                  </a:srgbClr>
                </a:highlight>
                <a:latin typeface="Bookman Old Style"/>
              </a:rPr>
              <a:t>: acknowledgement of certain privileges for cities while also allowing the nobility to conduct business (</a:t>
            </a:r>
            <a:r>
              <a:rPr lang="en-GB" sz="1400" dirty="0">
                <a:highlight>
                  <a:srgbClr val="000000">
                    <a:alpha val="0"/>
                  </a:srgbClr>
                </a:highlight>
                <a:latin typeface="Bookman Old Style"/>
              </a:rPr>
              <a:t>limiting</a:t>
            </a:r>
            <a:r>
              <a:rPr lang="en-GB" sz="1400" b="0" i="0" u="none" strike="noStrike" dirty="0">
                <a:highlight>
                  <a:srgbClr val="000000">
                    <a:alpha val="0"/>
                  </a:srgbClr>
                </a:highlight>
                <a:latin typeface="Bookman Old Style"/>
              </a:rPr>
              <a:t> the economic profits of cities)</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Early 16th century marked by the </a:t>
            </a:r>
            <a:r>
              <a:rPr lang="en-GB" sz="1400" b="1" i="0" u="none" strike="noStrike" dirty="0">
                <a:highlight>
                  <a:srgbClr val="000000">
                    <a:alpha val="0"/>
                  </a:srgbClr>
                </a:highlight>
                <a:latin typeface="Bookman Old Style"/>
              </a:rPr>
              <a:t>Turkish threat</a:t>
            </a:r>
            <a:r>
              <a:rPr lang="en-GB" sz="1400" b="0" i="0" u="none" strike="noStrike" dirty="0">
                <a:highlight>
                  <a:srgbClr val="000000">
                    <a:alpha val="0"/>
                  </a:srgbClr>
                </a:highlight>
                <a:latin typeface="Bookman Old Style"/>
              </a:rPr>
              <a:t> in the Balkans. The Ottoman Empire expands further north-west and threatens the Kingdom of Hungary</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King Louis tried to confront the threat – assembled an army of </a:t>
            </a:r>
            <a:r>
              <a:rPr lang="en-GB" sz="1400" b="0" i="0" u="none" strike="noStrike" dirty="0" err="1">
                <a:highlight>
                  <a:srgbClr val="000000">
                    <a:alpha val="0"/>
                  </a:srgbClr>
                </a:highlight>
                <a:latin typeface="Bookman Old Style"/>
              </a:rPr>
              <a:t>of</a:t>
            </a:r>
            <a:r>
              <a:rPr lang="en-GB" sz="1400" b="0" i="0" u="none" strike="noStrike" dirty="0">
                <a:highlight>
                  <a:srgbClr val="000000">
                    <a:alpha val="0"/>
                  </a:srgbClr>
                </a:highlight>
                <a:latin typeface="Bookman Old Style"/>
              </a:rPr>
              <a:t> the estates from Hungary and the Bohemian lands, and </a:t>
            </a:r>
            <a:r>
              <a:rPr lang="cs-CZ" sz="1400" dirty="0" err="1">
                <a:highlight>
                  <a:srgbClr val="000000">
                    <a:alpha val="0"/>
                  </a:srgbClr>
                </a:highlight>
                <a:latin typeface="Bookman Old Style"/>
              </a:rPr>
              <a:t>the</a:t>
            </a:r>
            <a:r>
              <a:rPr lang="cs-CZ" sz="1400" dirty="0">
                <a:highlight>
                  <a:srgbClr val="000000">
                    <a:alpha val="0"/>
                  </a:srgbClr>
                </a:highlight>
                <a:latin typeface="Bookman Old Style"/>
              </a:rPr>
              <a:t> </a:t>
            </a:r>
            <a:r>
              <a:rPr lang="cs-CZ" sz="1400" dirty="0" err="1">
                <a:highlight>
                  <a:srgbClr val="000000">
                    <a:alpha val="0"/>
                  </a:srgbClr>
                </a:highlight>
                <a:latin typeface="Bookman Old Style"/>
              </a:rPr>
              <a:t>decisive</a:t>
            </a:r>
            <a:r>
              <a:rPr lang="cs-CZ" sz="1400" dirty="0">
                <a:highlight>
                  <a:srgbClr val="000000">
                    <a:alpha val="0"/>
                  </a:srgbClr>
                </a:highlight>
                <a:latin typeface="Bookman Old Style"/>
              </a:rPr>
              <a:t> </a:t>
            </a:r>
            <a:r>
              <a:rPr lang="cs-CZ" sz="1400" b="1" dirty="0" err="1">
                <a:highlight>
                  <a:srgbClr val="000000">
                    <a:alpha val="0"/>
                  </a:srgbClr>
                </a:highlight>
                <a:latin typeface="Bookman Old Style"/>
              </a:rPr>
              <a:t>Battle</a:t>
            </a:r>
            <a:r>
              <a:rPr lang="cs-CZ" sz="1400" b="1" dirty="0">
                <a:highlight>
                  <a:srgbClr val="000000">
                    <a:alpha val="0"/>
                  </a:srgbClr>
                </a:highlight>
                <a:latin typeface="Bookman Old Style"/>
              </a:rPr>
              <a:t> </a:t>
            </a:r>
            <a:r>
              <a:rPr lang="cs-CZ" sz="1400" b="1" dirty="0" err="1">
                <a:highlight>
                  <a:srgbClr val="000000">
                    <a:alpha val="0"/>
                  </a:srgbClr>
                </a:highlight>
                <a:latin typeface="Bookman Old Style"/>
              </a:rPr>
              <a:t>of</a:t>
            </a:r>
            <a:r>
              <a:rPr lang="cs-CZ" sz="1400" b="1" dirty="0">
                <a:highlight>
                  <a:srgbClr val="000000">
                    <a:alpha val="0"/>
                  </a:srgbClr>
                </a:highlight>
                <a:latin typeface="Bookman Old Style"/>
              </a:rPr>
              <a:t> </a:t>
            </a:r>
            <a:r>
              <a:rPr lang="cs-CZ" sz="1400" b="1" dirty="0" err="1">
                <a:highlight>
                  <a:srgbClr val="000000">
                    <a:alpha val="0"/>
                  </a:srgbClr>
                </a:highlight>
                <a:latin typeface="Bookman Old Style"/>
              </a:rPr>
              <a:t>Mohács</a:t>
            </a:r>
            <a:r>
              <a:rPr lang="en-GB" sz="1400" b="0" i="0" u="none" strike="noStrike" dirty="0">
                <a:highlight>
                  <a:srgbClr val="000000">
                    <a:alpha val="0"/>
                  </a:srgbClr>
                </a:highlight>
                <a:latin typeface="Bookman Old Style"/>
              </a:rPr>
              <a:t> takes place</a:t>
            </a:r>
            <a:r>
              <a:rPr lang="cs-CZ" sz="1400" b="0" i="0" u="none" strike="noStrike" dirty="0">
                <a:highlight>
                  <a:srgbClr val="000000">
                    <a:alpha val="0"/>
                  </a:srgbClr>
                </a:highlight>
                <a:latin typeface="Bookman Old Style"/>
              </a:rPr>
              <a:t> on</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29 August 1526</a:t>
            </a:r>
            <a:endParaRPr lang="en-GB" sz="1400" b="0"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The troops of Louis </a:t>
            </a:r>
            <a:r>
              <a:rPr lang="en-GB" sz="1400" b="0" i="0" u="none" strike="noStrike" dirty="0" err="1">
                <a:highlight>
                  <a:srgbClr val="000000">
                    <a:alpha val="0"/>
                  </a:srgbClr>
                </a:highlight>
                <a:latin typeface="Bookman Old Style"/>
              </a:rPr>
              <a:t>Jagiellon</a:t>
            </a:r>
            <a:r>
              <a:rPr lang="en-GB" sz="1400" b="0" i="0" u="none" strike="noStrike" dirty="0">
                <a:highlight>
                  <a:srgbClr val="000000">
                    <a:alpha val="0"/>
                  </a:srgbClr>
                </a:highlight>
                <a:latin typeface="Bookman Old Style"/>
              </a:rPr>
              <a:t> succumbed to the overwhelming superiority of the Ottomans under the command of Sultan </a:t>
            </a:r>
            <a:r>
              <a:rPr lang="en-GB" sz="1400" b="1" i="0" u="none" strike="noStrike" dirty="0" err="1">
                <a:highlight>
                  <a:srgbClr val="000000">
                    <a:alpha val="0"/>
                  </a:srgbClr>
                </a:highlight>
                <a:latin typeface="Bookman Old Style"/>
              </a:rPr>
              <a:t>Süleyman</a:t>
            </a:r>
            <a:r>
              <a:rPr lang="en-GB" sz="1400" b="1" i="0" u="none" strike="noStrike" dirty="0">
                <a:highlight>
                  <a:srgbClr val="000000">
                    <a:alpha val="0"/>
                  </a:srgbClr>
                </a:highlight>
                <a:latin typeface="Bookman Old Style"/>
              </a:rPr>
              <a:t> I</a:t>
            </a:r>
            <a:r>
              <a:rPr lang="en-GB" sz="1400" b="0" i="0" u="none" strike="noStrike" dirty="0">
                <a:highlight>
                  <a:srgbClr val="000000">
                    <a:alpha val="0"/>
                  </a:srgbClr>
                </a:highlight>
                <a:latin typeface="Bookman Old Style"/>
              </a:rPr>
              <a:t> and King </a:t>
            </a:r>
            <a:r>
              <a:rPr lang="en-GB" sz="1400" b="1" i="0" u="none" strike="noStrike" dirty="0">
                <a:highlight>
                  <a:srgbClr val="000000">
                    <a:alpha val="0"/>
                  </a:srgbClr>
                </a:highlight>
                <a:latin typeface="Bookman Old Style"/>
              </a:rPr>
              <a:t>Louis himself perished while retreating from the battlefield</a:t>
            </a: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113256407"/>
      </p:ext>
    </p:extLst>
  </p:cSld>
  <p:clrMapOvr>
    <a:masterClrMapping/>
  </p:clrMapOvr>
  <p:transition/>
  <p:extLst>
    <p:ext uri="{6950BFC3-D8DA-4A85-94F7-54DA5524770B}">
      <p188:commentRel xmlns=""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601362" y="1162060"/>
            <a:ext cx="8048368" cy="5570756"/>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cs typeface="Times New Roman"/>
              </a:rPr>
              <a:t>Estates Monarchy and Its Administration</a:t>
            </a:r>
          </a:p>
          <a:p>
            <a:endParaRPr lang="cs-CZ" sz="2000" b="1" dirty="0">
              <a:latin typeface="Bookman Old Style" panose="02050604050505020204" pitchFamily="18" charset="0"/>
              <a:cs typeface="Times New Roman" panose="02020603050405020304" pitchFamily="18" charset="0"/>
            </a:endParaRPr>
          </a:p>
          <a:p>
            <a:pPr marL="285750" indent="-285750" rtl="0">
              <a:buFontTx/>
              <a:buChar char="-"/>
            </a:pPr>
            <a:r>
              <a:rPr lang="en-GB" sz="1400" b="0" i="0" u="none" strike="noStrike" dirty="0">
                <a:highlight>
                  <a:srgbClr val="000000">
                    <a:alpha val="0"/>
                  </a:srgbClr>
                </a:highlight>
                <a:latin typeface="Bookman Old Style"/>
              </a:rPr>
              <a:t>The estates monarchy quickly develops after the Hussite Wars (see previous slide) and this process is further accelerated by the religious peace of </a:t>
            </a:r>
            <a:r>
              <a:rPr lang="en-GB" sz="1400" b="0" i="0" u="none" strike="noStrike" dirty="0" err="1">
                <a:highlight>
                  <a:srgbClr val="000000">
                    <a:alpha val="0"/>
                  </a:srgbClr>
                </a:highlight>
                <a:latin typeface="Bookman Old Style"/>
              </a:rPr>
              <a:t>Kutná</a:t>
            </a:r>
            <a:r>
              <a:rPr lang="en-GB" sz="1400" b="0" i="0" u="none" strike="noStrike" dirty="0">
                <a:highlight>
                  <a:srgbClr val="000000">
                    <a:alpha val="0"/>
                  </a:srgbClr>
                </a:highlight>
                <a:latin typeface="Bookman Old Style"/>
              </a:rPr>
              <a:t> Hora.</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1500 – </a:t>
            </a:r>
            <a:r>
              <a:rPr lang="en-GB" sz="1400" b="1" i="0" u="none" strike="noStrike" dirty="0" err="1">
                <a:highlight>
                  <a:srgbClr val="000000">
                    <a:alpha val="0"/>
                  </a:srgbClr>
                </a:highlight>
                <a:latin typeface="Bookman Old Style"/>
              </a:rPr>
              <a:t>Vladislaus</a:t>
            </a:r>
            <a:r>
              <a:rPr lang="en-GB" sz="1400" b="1" i="0" u="none" strike="noStrike" dirty="0">
                <a:highlight>
                  <a:srgbClr val="000000">
                    <a:alpha val="0"/>
                  </a:srgbClr>
                </a:highlight>
                <a:latin typeface="Bookman Old Style"/>
              </a:rPr>
              <a:t> Land Order</a:t>
            </a:r>
            <a:r>
              <a:rPr lang="en-GB" sz="1400" b="0" i="0" u="none" strike="noStrike" dirty="0">
                <a:highlight>
                  <a:srgbClr val="000000">
                    <a:alpha val="0"/>
                  </a:srgbClr>
                </a:highlight>
                <a:latin typeface="Bookman Old Style"/>
              </a:rPr>
              <a:t> strengthened estate institutions (diet) while side-lining cities, which gained important positions in the estate administration after the Hussite period.</a:t>
            </a:r>
          </a:p>
          <a:p>
            <a:endParaRPr lang="cs-CZ" sz="1400" dirty="0">
              <a:latin typeface="Bookman Old Style" panose="02050604050505020204" pitchFamily="18" charset="0"/>
            </a:endParaRPr>
          </a:p>
          <a:p>
            <a:pPr rtl="0"/>
            <a:r>
              <a:rPr lang="en-GB" sz="1400" b="1" i="0" u="sng" strike="noStrike" dirty="0">
                <a:highlight>
                  <a:srgbClr val="000000">
                    <a:alpha val="0"/>
                  </a:srgbClr>
                </a:highlight>
                <a:latin typeface="Bookman Old Style"/>
              </a:rPr>
              <a:t>Diets</a:t>
            </a:r>
          </a:p>
          <a:p>
            <a:endParaRPr lang="cs-CZ" sz="1400" dirty="0">
              <a:latin typeface="Bookman Old Style" panose="02050604050505020204" pitchFamily="18" charset="0"/>
            </a:endParaRPr>
          </a:p>
          <a:p>
            <a:pPr marL="285750" indent="-285750" rtl="0">
              <a:buFontTx/>
              <a:buChar char="-"/>
            </a:pPr>
            <a:r>
              <a:rPr lang="en-GB" sz="1400" b="1" i="0" u="none" strike="noStrike" dirty="0">
                <a:highlight>
                  <a:srgbClr val="000000">
                    <a:alpha val="0"/>
                  </a:srgbClr>
                </a:highlight>
                <a:latin typeface="Bookman Old Style"/>
              </a:rPr>
              <a:t>Bohemian Diet</a:t>
            </a:r>
            <a:r>
              <a:rPr lang="en-GB" sz="1400" b="0" i="0" u="none" strike="noStrike" dirty="0">
                <a:highlight>
                  <a:srgbClr val="000000">
                    <a:alpha val="0"/>
                  </a:srgbClr>
                </a:highlight>
                <a:latin typeface="Bookman Old Style"/>
              </a:rPr>
              <a:t> – </a:t>
            </a:r>
            <a:r>
              <a:rPr lang="en-GB" sz="1400" b="0" i="0" u="sng" strike="noStrike" dirty="0">
                <a:highlight>
                  <a:srgbClr val="000000">
                    <a:alpha val="0"/>
                  </a:srgbClr>
                </a:highlight>
                <a:latin typeface="Bookman Old Style"/>
              </a:rPr>
              <a:t>Prague</a:t>
            </a:r>
            <a:r>
              <a:rPr lang="en-GB" sz="1400" b="0" i="0" u="none" strike="noStrike" dirty="0">
                <a:highlight>
                  <a:srgbClr val="000000">
                    <a:alpha val="0"/>
                  </a:srgbClr>
                </a:highlight>
                <a:latin typeface="Bookman Old Style"/>
              </a:rPr>
              <a:t> (colleges of upper nobility, lower nobility and representatives of the cities) – headed by the supreme burgrave</a:t>
            </a:r>
            <a:endParaRPr lang="cs-CZ" sz="1400" dirty="0">
              <a:latin typeface="Bookman Old Style" panose="02050604050505020204" pitchFamily="18" charset="0"/>
            </a:endParaRPr>
          </a:p>
          <a:p>
            <a:pPr marL="285750" indent="-285750" rtl="0">
              <a:buFontTx/>
              <a:buChar char="-"/>
            </a:pPr>
            <a:r>
              <a:rPr lang="en-GB" sz="1400" b="1" i="0" u="none" strike="noStrike" dirty="0">
                <a:highlight>
                  <a:srgbClr val="000000">
                    <a:alpha val="0"/>
                  </a:srgbClr>
                </a:highlight>
                <a:latin typeface="Bookman Old Style"/>
              </a:rPr>
              <a:t>Moravian Diet</a:t>
            </a:r>
            <a:r>
              <a:rPr lang="en-GB" sz="1400" b="0" i="0" u="none" strike="noStrike" dirty="0">
                <a:highlight>
                  <a:srgbClr val="000000">
                    <a:alpha val="0"/>
                  </a:srgbClr>
                </a:highlight>
                <a:latin typeface="Bookman Old Style"/>
              </a:rPr>
              <a:t> – </a:t>
            </a:r>
            <a:r>
              <a:rPr lang="en-GB" sz="1400" b="0" i="0" u="sng" strike="noStrike" dirty="0">
                <a:highlight>
                  <a:srgbClr val="000000">
                    <a:alpha val="0"/>
                  </a:srgbClr>
                </a:highlight>
                <a:latin typeface="Bookman Old Style"/>
              </a:rPr>
              <a:t>Brno</a:t>
            </a:r>
            <a:r>
              <a:rPr lang="en-GB" sz="1400" b="0" i="0" u="none" strike="noStrike" dirty="0">
                <a:highlight>
                  <a:srgbClr val="000000">
                    <a:alpha val="0"/>
                  </a:srgbClr>
                </a:highlight>
                <a:latin typeface="Bookman Old Style"/>
              </a:rPr>
              <a:t> (Olomouc), retention of clergy positions – headed by a governor</a:t>
            </a:r>
          </a:p>
          <a:p>
            <a:pPr marL="285750" indent="-285750" rtl="0">
              <a:buFontTx/>
              <a:buChar char="-"/>
            </a:pPr>
            <a:r>
              <a:rPr lang="en-GB" sz="1400" b="1" i="0" u="none" strike="noStrike" dirty="0">
                <a:highlight>
                  <a:srgbClr val="000000">
                    <a:alpha val="0"/>
                  </a:srgbClr>
                </a:highlight>
                <a:latin typeface="Bookman Old Style"/>
              </a:rPr>
              <a:t>Silesian Diet</a:t>
            </a:r>
            <a:r>
              <a:rPr lang="en-GB" sz="1400" b="0" i="0" u="none" strike="noStrike" dirty="0">
                <a:highlight>
                  <a:srgbClr val="000000">
                    <a:alpha val="0"/>
                  </a:srgbClr>
                </a:highlight>
                <a:latin typeface="Bookman Old Style"/>
              </a:rPr>
              <a:t> – </a:t>
            </a:r>
            <a:r>
              <a:rPr lang="en-GB" sz="1400" b="0" i="0" u="sng" strike="noStrike" dirty="0">
                <a:highlight>
                  <a:srgbClr val="000000">
                    <a:alpha val="0"/>
                  </a:srgbClr>
                </a:highlight>
                <a:latin typeface="Bookman Old Style"/>
              </a:rPr>
              <a:t>Wroclaw</a:t>
            </a:r>
            <a:r>
              <a:rPr lang="en-GB" sz="1400" b="0" i="0" u="none" strike="noStrike" dirty="0">
                <a:highlight>
                  <a:srgbClr val="000000">
                    <a:alpha val="0"/>
                  </a:srgbClr>
                </a:highlight>
                <a:latin typeface="Bookman Old Style"/>
              </a:rPr>
              <a:t>; in Silesia there were also local (princely) assemblies in individual principalities – headed by a supreme governor</a:t>
            </a:r>
          </a:p>
          <a:p>
            <a:pPr marL="285750" indent="-285750" rtl="0">
              <a:buFontTx/>
              <a:buChar char="-"/>
            </a:pPr>
            <a:r>
              <a:rPr lang="en-GB" sz="1400" b="1" i="0" u="none" strike="noStrike" dirty="0">
                <a:highlight>
                  <a:srgbClr val="000000">
                    <a:alpha val="0"/>
                  </a:srgbClr>
                </a:highlight>
                <a:latin typeface="Bookman Old Style"/>
              </a:rPr>
              <a:t>Upper Lusatian Diet</a:t>
            </a:r>
            <a:r>
              <a:rPr lang="en-GB" sz="1400" b="0" i="0" u="none" strike="noStrike" dirty="0">
                <a:highlight>
                  <a:srgbClr val="000000">
                    <a:alpha val="0"/>
                  </a:srgbClr>
                </a:highlight>
                <a:latin typeface="Bookman Old Style"/>
              </a:rPr>
              <a:t> – headed by the Upper Lusatian advocatus </a:t>
            </a:r>
          </a:p>
          <a:p>
            <a:pPr marL="285750" indent="-285750" rtl="0">
              <a:buFontTx/>
              <a:buChar char="-"/>
            </a:pPr>
            <a:r>
              <a:rPr lang="en-GB" sz="1400" b="1" i="0" u="none" strike="noStrike" dirty="0">
                <a:highlight>
                  <a:srgbClr val="000000">
                    <a:alpha val="0"/>
                  </a:srgbClr>
                </a:highlight>
                <a:latin typeface="Bookman Old Style"/>
              </a:rPr>
              <a:t>Lower Lusatian Diet</a:t>
            </a:r>
            <a:r>
              <a:rPr lang="en-GB" sz="1400" b="0" i="0" u="none" strike="noStrike" dirty="0">
                <a:highlight>
                  <a:srgbClr val="000000">
                    <a:alpha val="0"/>
                  </a:srgbClr>
                </a:highlight>
                <a:latin typeface="Bookman Old Style"/>
              </a:rPr>
              <a:t> – headed by the Lower Lusatian advocatus </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1" i="0" u="none" strike="noStrike" dirty="0">
                <a:highlight>
                  <a:srgbClr val="000000">
                    <a:alpha val="0"/>
                  </a:srgbClr>
                </a:highlight>
                <a:latin typeface="Bookman Old Style"/>
              </a:rPr>
              <a:t>General Assembly of the Lands of the Bohemian Crown </a:t>
            </a:r>
            <a:r>
              <a:rPr lang="en-GB" sz="1400" b="0" i="0" u="none" strike="noStrike" dirty="0">
                <a:highlight>
                  <a:srgbClr val="000000">
                    <a:alpha val="0"/>
                  </a:srgbClr>
                </a:highlight>
                <a:latin typeface="Bookman Old Style"/>
              </a:rPr>
              <a:t>– representatives of all crown provinces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Important role of individual </a:t>
            </a:r>
            <a:r>
              <a:rPr lang="en-GB" sz="1400" b="1" i="0" u="none" strike="noStrike" dirty="0">
                <a:highlight>
                  <a:srgbClr val="000000">
                    <a:alpha val="0"/>
                  </a:srgbClr>
                </a:highlight>
                <a:latin typeface="Bookman Old Style"/>
              </a:rPr>
              <a:t>provincial courts</a:t>
            </a:r>
            <a:r>
              <a:rPr lang="en-GB" sz="1400" b="0" i="0" u="none" strike="noStrike" dirty="0">
                <a:highlight>
                  <a:srgbClr val="000000">
                    <a:alpha val="0"/>
                  </a:srgbClr>
                </a:highlight>
                <a:latin typeface="Bookman Old Style"/>
              </a:rPr>
              <a:t>. Resolutions of assemblies recorded in the so-called </a:t>
            </a:r>
            <a:r>
              <a:rPr lang="en-GB" sz="1400" b="1" i="0" u="none" strike="noStrike" dirty="0">
                <a:highlight>
                  <a:srgbClr val="000000">
                    <a:alpha val="0"/>
                  </a:srgbClr>
                </a:highlight>
                <a:latin typeface="Bookman Old Style"/>
              </a:rPr>
              <a:t>land tablets</a:t>
            </a:r>
            <a:r>
              <a:rPr lang="en-GB" sz="1400" b="0" i="0" u="none" strike="noStrike" dirty="0">
                <a:highlight>
                  <a:srgbClr val="000000">
                    <a:alpha val="0"/>
                  </a:srgbClr>
                </a:highlight>
                <a:latin typeface="Bookman Old Style"/>
              </a:rPr>
              <a:t> (they differed based on the agenda – market, citational…)</a:t>
            </a:r>
          </a:p>
        </p:txBody>
      </p:sp>
    </p:spTree>
    <p:extLst>
      <p:ext uri="{BB962C8B-B14F-4D97-AF65-F5344CB8AC3E}">
        <p14:creationId xmlns:p14="http://schemas.microsoft.com/office/powerpoint/2010/main" val="990037927"/>
      </p:ext>
    </p:extLst>
  </p:cSld>
  <p:clrMapOvr>
    <a:masterClrMapping/>
  </p:clrMapOvr>
  <p:transition/>
  <p:extLst>
    <p:ext uri="{6950BFC3-D8DA-4A85-94F7-54DA5524770B}">
      <p188:commentRel xmlns:p188="http://schemas.microsoft.com/office/powerpoint/2018/8/main" xmlns=""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66502" y="1252150"/>
            <a:ext cx="8853054" cy="8417689"/>
          </a:xfrm>
          <a:prstGeom prst="rect">
            <a:avLst/>
          </a:prstGeom>
        </p:spPr>
        <p:txBody>
          <a:bodyPr wrap="square">
            <a:noAutofit/>
          </a:bodyPr>
          <a:lstStyle/>
          <a:p>
            <a:pPr algn="ctr" rtl="0"/>
            <a:r>
              <a:rPr lang="en-GB" sz="2000" b="1" i="0" u="none" strike="noStrike" dirty="0">
                <a:highlight>
                  <a:srgbClr val="000000">
                    <a:alpha val="0"/>
                  </a:srgbClr>
                </a:highlight>
                <a:latin typeface="Bookman Old Style"/>
              </a:rPr>
              <a:t>The Czech State in the Time of the </a:t>
            </a:r>
            <a:r>
              <a:rPr lang="en-GB" sz="2000" b="1" i="0" u="none" strike="noStrike" dirty="0" err="1">
                <a:highlight>
                  <a:srgbClr val="000000">
                    <a:alpha val="0"/>
                  </a:srgbClr>
                </a:highlight>
                <a:latin typeface="Bookman Old Style"/>
              </a:rPr>
              <a:t>Luxembourgs</a:t>
            </a:r>
            <a:r>
              <a:rPr lang="en-GB" sz="2000" b="1" i="0" u="none" strike="noStrike" dirty="0">
                <a:highlight>
                  <a:srgbClr val="000000">
                    <a:alpha val="0"/>
                  </a:srgbClr>
                </a:highlight>
                <a:latin typeface="Bookman Old Style"/>
              </a:rPr>
              <a:t> – John of Luxembourg (1310–1346)</a:t>
            </a:r>
            <a:endParaRPr lang="cs-CZ" sz="2000" b="1" dirty="0">
              <a:latin typeface="Bookman Old Style" panose="02050604050505020204" pitchFamily="18" charset="0"/>
            </a:endParaRPr>
          </a:p>
          <a:p>
            <a:pPr algn="ctr"/>
            <a:endParaRPr lang="cs-CZ" sz="11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Rudolf of Habsburg</a:t>
            </a:r>
            <a:r>
              <a:rPr lang="en-GB" sz="1400" b="0" i="0" u="none" strike="noStrike" dirty="0">
                <a:highlight>
                  <a:srgbClr val="000000">
                    <a:alpha val="0"/>
                  </a:srgbClr>
                </a:highlight>
                <a:latin typeface="Bookman Old Style"/>
              </a:rPr>
              <a:t> (1306–1307) – married Queen Widow Elizabeth </a:t>
            </a:r>
            <a:r>
              <a:rPr lang="en-GB" sz="1400" b="0" i="0" u="none" strike="noStrike" dirty="0" err="1">
                <a:highlight>
                  <a:srgbClr val="000000">
                    <a:alpha val="0"/>
                  </a:srgbClr>
                </a:highlight>
                <a:latin typeface="Bookman Old Style"/>
              </a:rPr>
              <a:t>Richeza</a:t>
            </a:r>
            <a:r>
              <a:rPr lang="en-GB" sz="1400" b="0" i="0" u="none" strike="noStrike" dirty="0">
                <a:highlight>
                  <a:srgbClr val="000000">
                    <a:alpha val="0"/>
                  </a:srgbClr>
                </a:highlight>
                <a:latin typeface="Bookman Old Style"/>
              </a:rPr>
              <a:t>, "King Gruel", dies prematurely in 1307 of dysentery during the siege of </a:t>
            </a:r>
            <a:r>
              <a:rPr lang="en-GB" sz="1400" b="0" i="0" u="none" strike="noStrike" dirty="0" err="1">
                <a:highlight>
                  <a:srgbClr val="000000">
                    <a:alpha val="0"/>
                  </a:srgbClr>
                </a:highlight>
                <a:latin typeface="Bookman Old Style"/>
              </a:rPr>
              <a:t>Horžďovice</a:t>
            </a: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Henry of Gorizia</a:t>
            </a:r>
            <a:r>
              <a:rPr lang="en-GB" sz="1400" b="0" i="0" u="none" strike="noStrike" dirty="0">
                <a:highlight>
                  <a:srgbClr val="000000">
                    <a:alpha val="0"/>
                  </a:srgbClr>
                </a:highlight>
                <a:latin typeface="Bookman Old Style"/>
              </a:rPr>
              <a:t> (1307–1310), already briefly reigned in 1306, married to Anne of Bohemia; 1309 – coup in Prague (patricians), growth of </a:t>
            </a:r>
            <a:r>
              <a:rPr lang="en-GB" sz="1400" b="1" i="0" u="none" strike="noStrike" dirty="0">
                <a:highlight>
                  <a:srgbClr val="000000">
                    <a:alpha val="0"/>
                  </a:srgbClr>
                </a:highlight>
                <a:latin typeface="Bookman Old Style"/>
              </a:rPr>
              <a:t>Anne</a:t>
            </a:r>
            <a:r>
              <a:rPr lang="en-GB" sz="1400" b="0" i="0" u="none" strike="noStrike" dirty="0">
                <a:highlight>
                  <a:srgbClr val="000000">
                    <a:alpha val="0"/>
                  </a:srgbClr>
                </a:highlight>
                <a:latin typeface="Bookman Old Style"/>
              </a:rPr>
              <a:t>'s influence</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Former Bohemian chancellor and Archbishop of Mainz, </a:t>
            </a:r>
            <a:r>
              <a:rPr lang="en-GB" sz="1400" b="1" i="0" u="none" strike="noStrike" dirty="0">
                <a:highlight>
                  <a:srgbClr val="000000">
                    <a:alpha val="0"/>
                  </a:srgbClr>
                </a:highlight>
                <a:latin typeface="Bookman Old Style"/>
              </a:rPr>
              <a:t>Peter of </a:t>
            </a:r>
            <a:r>
              <a:rPr lang="en-GB" sz="1400" b="1" i="0" u="none" strike="noStrike" dirty="0" err="1">
                <a:highlight>
                  <a:srgbClr val="000000">
                    <a:alpha val="0"/>
                  </a:srgbClr>
                </a:highlight>
                <a:latin typeface="Bookman Old Style"/>
              </a:rPr>
              <a:t>Aspelt</a:t>
            </a:r>
            <a:r>
              <a:rPr lang="en-GB" sz="1400" b="0" i="0" u="none" strike="noStrike" dirty="0">
                <a:highlight>
                  <a:srgbClr val="000000">
                    <a:alpha val="0"/>
                  </a:srgbClr>
                </a:highlight>
                <a:latin typeface="Bookman Old Style"/>
              </a:rPr>
              <a:t> – negotiations with King of Germany </a:t>
            </a:r>
            <a:r>
              <a:rPr lang="en-GB" sz="1400" b="1" i="0" u="none" strike="noStrike" dirty="0">
                <a:highlight>
                  <a:srgbClr val="000000">
                    <a:alpha val="0"/>
                  </a:srgbClr>
                </a:highlight>
                <a:latin typeface="Bookman Old Style"/>
              </a:rPr>
              <a:t>Henry VII of Luxembourg</a:t>
            </a:r>
            <a:r>
              <a:rPr lang="en-GB" sz="1400" b="0" i="0" u="none" strike="noStrike" dirty="0">
                <a:highlight>
                  <a:srgbClr val="000000">
                    <a:alpha val="0"/>
                  </a:srgbClr>
                </a:highlight>
                <a:latin typeface="Bookman Old Style"/>
              </a:rPr>
              <a:t> with the support of part of the Czech nobility</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Accession</a:t>
            </a:r>
            <a:r>
              <a:rPr lang="en-GB" sz="1400" b="1" i="0" u="none" strike="noStrike" dirty="0">
                <a:highlight>
                  <a:srgbClr val="000000">
                    <a:alpha val="0"/>
                  </a:srgbClr>
                </a:highlight>
                <a:latin typeface="Bookman Old Style"/>
              </a:rPr>
              <a:t> </a:t>
            </a:r>
            <a:r>
              <a:rPr lang="en-GB" sz="1400" i="0" u="none" strike="noStrike" dirty="0">
                <a:highlight>
                  <a:srgbClr val="000000">
                    <a:alpha val="0"/>
                  </a:srgbClr>
                </a:highlight>
                <a:latin typeface="Bookman Old Style"/>
              </a:rPr>
              <a:t>of </a:t>
            </a:r>
            <a:r>
              <a:rPr lang="en-GB" sz="1400" b="1" i="0" u="none" strike="noStrike" dirty="0">
                <a:highlight>
                  <a:srgbClr val="000000">
                    <a:alpha val="0"/>
                  </a:srgbClr>
                </a:highlight>
                <a:latin typeface="Bookman Old Style"/>
              </a:rPr>
              <a:t>John of Luxembourg </a:t>
            </a:r>
            <a:r>
              <a:rPr lang="en-GB" sz="1400" b="0" i="0" u="none" strike="noStrike" dirty="0">
                <a:highlight>
                  <a:srgbClr val="000000">
                    <a:alpha val="0"/>
                  </a:srgbClr>
                </a:highlight>
                <a:latin typeface="Bookman Old Style"/>
              </a:rPr>
              <a:t>to the Bohemian throne – marriage to </a:t>
            </a:r>
            <a:r>
              <a:rPr lang="en-GB" sz="1400" b="1" i="0" u="none" strike="noStrike" dirty="0">
                <a:highlight>
                  <a:srgbClr val="000000">
                    <a:alpha val="0"/>
                  </a:srgbClr>
                </a:highlight>
                <a:latin typeface="Bookman Old Style"/>
              </a:rPr>
              <a:t>Elizabeth of Bohemia</a:t>
            </a: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1" i="0" u="none" strike="noStrike" dirty="0">
                <a:highlight>
                  <a:srgbClr val="000000">
                    <a:alpha val="0"/>
                  </a:srgbClr>
                </a:highlight>
                <a:latin typeface="Bookman Old Style"/>
              </a:rPr>
              <a:t>Inaugural Diploma – 1310</a:t>
            </a:r>
            <a:r>
              <a:rPr lang="en-GB" sz="1400" b="0" i="0" u="none" strike="noStrike" dirty="0">
                <a:highlight>
                  <a:srgbClr val="000000">
                    <a:alpha val="0"/>
                  </a:srgbClr>
                </a:highlight>
                <a:latin typeface="Bookman Old Style"/>
              </a:rPr>
              <a:t>, guarantee of rights and liberties for </a:t>
            </a:r>
            <a:r>
              <a:rPr lang="en-GB" sz="1400" dirty="0">
                <a:highlight>
                  <a:srgbClr val="000000">
                    <a:alpha val="0"/>
                  </a:srgbClr>
                </a:highlight>
                <a:latin typeface="Bookman Old Style"/>
              </a:rPr>
              <a:t>Bohemian</a:t>
            </a:r>
            <a:r>
              <a:rPr lang="en-GB" sz="1400" b="0" i="0" u="none" strike="noStrike" dirty="0">
                <a:highlight>
                  <a:srgbClr val="000000">
                    <a:alpha val="0"/>
                  </a:srgbClr>
                </a:highlight>
                <a:latin typeface="Bookman Old Style"/>
              </a:rPr>
              <a:t> nobility, clear starting points for </a:t>
            </a:r>
            <a:r>
              <a:rPr lang="en-GB" sz="1400" dirty="0">
                <a:highlight>
                  <a:srgbClr val="000000">
                    <a:alpha val="0"/>
                  </a:srgbClr>
                </a:highlight>
                <a:latin typeface="Bookman Old Style"/>
              </a:rPr>
              <a:t>estate power</a:t>
            </a: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Two segments of the nobility: </a:t>
            </a:r>
            <a:r>
              <a:rPr lang="en-GB" sz="1400" b="1" i="0" u="none" strike="noStrike" dirty="0">
                <a:highlight>
                  <a:srgbClr val="000000">
                    <a:alpha val="0"/>
                  </a:srgbClr>
                </a:highlight>
                <a:latin typeface="Bookman Old Style"/>
              </a:rPr>
              <a:t>Henry of </a:t>
            </a:r>
            <a:r>
              <a:rPr lang="en-GB" sz="1400" b="1" i="0" u="none" strike="noStrike" dirty="0" err="1">
                <a:highlight>
                  <a:srgbClr val="000000">
                    <a:alpha val="0"/>
                  </a:srgbClr>
                </a:highlight>
                <a:latin typeface="Bookman Old Style"/>
              </a:rPr>
              <a:t>Lipá</a:t>
            </a:r>
            <a:r>
              <a:rPr lang="en-GB" sz="1400" b="0" i="0" u="none" strike="noStrike" dirty="0">
                <a:highlight>
                  <a:srgbClr val="000000">
                    <a:alpha val="0"/>
                  </a:srgbClr>
                </a:highlight>
                <a:latin typeface="Bookman Old Style"/>
              </a:rPr>
              <a:t>, who opposed the king and supported the </a:t>
            </a:r>
            <a:r>
              <a:rPr lang="en-GB" sz="1400" b="0" i="0" u="none" strike="noStrike" dirty="0" err="1">
                <a:highlight>
                  <a:srgbClr val="000000">
                    <a:alpha val="0"/>
                  </a:srgbClr>
                </a:highlight>
                <a:latin typeface="Bookman Old Style"/>
              </a:rPr>
              <a:t>Ronov</a:t>
            </a:r>
            <a:r>
              <a:rPr lang="en-GB" sz="1400" b="0" i="0" u="none" strike="noStrike" dirty="0">
                <a:highlight>
                  <a:srgbClr val="000000">
                    <a:alpha val="0"/>
                  </a:srgbClr>
                </a:highlight>
                <a:latin typeface="Bookman Old Style"/>
              </a:rPr>
              <a:t> family together with the </a:t>
            </a:r>
            <a:r>
              <a:rPr lang="en-GB" sz="1400" b="0" i="0" u="none" strike="noStrike" dirty="0" err="1">
                <a:highlight>
                  <a:srgbClr val="000000">
                    <a:alpha val="0"/>
                  </a:srgbClr>
                </a:highlight>
                <a:latin typeface="Bookman Old Style"/>
              </a:rPr>
              <a:t>Markvartic</a:t>
            </a:r>
            <a:r>
              <a:rPr lang="en-GB" sz="1400" b="0" i="0" u="none" strike="noStrike" dirty="0">
                <a:highlight>
                  <a:srgbClr val="000000">
                    <a:alpha val="0"/>
                  </a:srgbClr>
                </a:highlight>
                <a:latin typeface="Bookman Old Style"/>
              </a:rPr>
              <a:t> family, maintained a relationship with the queen widow Elizabeth </a:t>
            </a:r>
            <a:r>
              <a:rPr lang="en-GB" sz="1400" b="0" i="0" u="none" strike="noStrike" dirty="0" err="1">
                <a:highlight>
                  <a:srgbClr val="000000">
                    <a:alpha val="0"/>
                  </a:srgbClr>
                </a:highlight>
                <a:latin typeface="Bookman Old Style"/>
              </a:rPr>
              <a:t>Richeza</a:t>
            </a:r>
            <a:r>
              <a:rPr lang="en-GB" sz="1400" b="0" i="0" u="none" strike="noStrike" dirty="0">
                <a:highlight>
                  <a:srgbClr val="000000">
                    <a:alpha val="0"/>
                  </a:srgbClr>
                </a:highlight>
                <a:latin typeface="Bookman Old Style"/>
              </a:rPr>
              <a:t>. On the other side were the lords concentrated around </a:t>
            </a:r>
            <a:r>
              <a:rPr lang="en-GB" sz="1400" b="1" i="0" u="none" strike="noStrike" dirty="0" err="1">
                <a:highlight>
                  <a:srgbClr val="000000">
                    <a:alpha val="0"/>
                  </a:srgbClr>
                </a:highlight>
                <a:latin typeface="Bookman Old Style"/>
              </a:rPr>
              <a:t>Vilém</a:t>
            </a:r>
            <a:r>
              <a:rPr lang="en-GB" sz="1400" b="1" i="0" u="none" strike="noStrike" dirty="0">
                <a:highlight>
                  <a:srgbClr val="000000">
                    <a:alpha val="0"/>
                  </a:srgbClr>
                </a:highlight>
                <a:latin typeface="Bookman Old Style"/>
              </a:rPr>
              <a:t> </a:t>
            </a:r>
            <a:r>
              <a:rPr lang="en-GB" sz="1400" b="1" i="0" u="none" strike="noStrike" dirty="0" err="1">
                <a:highlight>
                  <a:srgbClr val="000000">
                    <a:alpha val="0"/>
                  </a:srgbClr>
                </a:highlight>
                <a:latin typeface="Bookman Old Style"/>
              </a:rPr>
              <a:t>Zajíc</a:t>
            </a:r>
            <a:r>
              <a:rPr lang="en-GB" sz="1400" b="1" i="0" u="none" strike="noStrike" dirty="0">
                <a:highlight>
                  <a:srgbClr val="000000">
                    <a:alpha val="0"/>
                  </a:srgbClr>
                </a:highlight>
                <a:latin typeface="Bookman Old Style"/>
              </a:rPr>
              <a:t> of </a:t>
            </a:r>
            <a:r>
              <a:rPr lang="en-GB" sz="1400" b="1" i="0" u="none" strike="noStrike" dirty="0" err="1">
                <a:highlight>
                  <a:srgbClr val="000000">
                    <a:alpha val="0"/>
                  </a:srgbClr>
                </a:highlight>
                <a:latin typeface="Bookman Old Style"/>
              </a:rPr>
              <a:t>Valdek</a:t>
            </a: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rtl="0">
              <a:buFont typeface="Arial" panose="020B0604020202020204" pitchFamily="34" charset="0"/>
              <a:buChar char="•"/>
            </a:pPr>
            <a:r>
              <a:rPr lang="en-GB" sz="1400" b="0" i="0" u="none" strike="noStrike" dirty="0">
                <a:highlight>
                  <a:srgbClr val="000000">
                    <a:alpha val="0"/>
                  </a:srgbClr>
                </a:highlight>
                <a:latin typeface="Bookman Old Style"/>
              </a:rPr>
              <a:t>The internal conflict, in which the Prague Bishop Jan of </a:t>
            </a:r>
            <a:r>
              <a:rPr lang="en-GB" sz="1400" b="0" i="0" u="none" strike="noStrike" dirty="0" err="1">
                <a:highlight>
                  <a:srgbClr val="000000">
                    <a:alpha val="0"/>
                  </a:srgbClr>
                </a:highlight>
                <a:latin typeface="Bookman Old Style"/>
              </a:rPr>
              <a:t>Dražice</a:t>
            </a:r>
            <a:r>
              <a:rPr lang="en-GB" sz="1400" b="0" i="0" u="none" strike="noStrike" dirty="0">
                <a:highlight>
                  <a:srgbClr val="000000">
                    <a:alpha val="0"/>
                  </a:srgbClr>
                </a:highlight>
                <a:latin typeface="Bookman Old Style"/>
              </a:rPr>
              <a:t> was also involved, ended in 1318 with the </a:t>
            </a:r>
            <a:r>
              <a:rPr lang="en-GB" sz="1400" b="1" i="0" u="none" strike="noStrike" dirty="0" err="1">
                <a:highlight>
                  <a:srgbClr val="000000">
                    <a:alpha val="0"/>
                  </a:srgbClr>
                </a:highlight>
                <a:latin typeface="Bookman Old Style"/>
              </a:rPr>
              <a:t>Domažlice</a:t>
            </a:r>
            <a:r>
              <a:rPr lang="en-GB" sz="1400" b="1" i="0" u="none" strike="noStrike" dirty="0">
                <a:highlight>
                  <a:srgbClr val="000000">
                    <a:alpha val="0"/>
                  </a:srgbClr>
                </a:highlight>
                <a:latin typeface="Bookman Old Style"/>
              </a:rPr>
              <a:t> Treaties</a:t>
            </a:r>
            <a:r>
              <a:rPr lang="en-GB" sz="1400" b="0" i="0" u="none" strike="noStrike" dirty="0">
                <a:highlight>
                  <a:srgbClr val="000000">
                    <a:alpha val="0"/>
                  </a:srgbClr>
                </a:highlight>
                <a:latin typeface="Bookman Old Style"/>
              </a:rPr>
              <a:t> – further strengthening of the influence of the nobility at the expense of the monarch</a:t>
            </a: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2176594122"/>
      </p:ext>
    </p:extLst>
  </p:cSld>
  <p:clrMapOvr>
    <a:masterClrMapping/>
  </p:clrMapOvr>
  <p:transition/>
  <p:extLst>
    <p:ext uri="{6950BFC3-D8DA-4A85-94F7-54DA5524770B}">
      <p188:commentRel xmlns:p188="http://schemas.microsoft.com/office/powerpoint/2018/8/main" xmlns=""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601362" y="1285102"/>
            <a:ext cx="8048368" cy="5509200"/>
          </a:xfrm>
          <a:prstGeom prst="rect">
            <a:avLst/>
          </a:prstGeom>
          <a:noFill/>
        </p:spPr>
        <p:txBody>
          <a:bodyPr wrap="square" rtlCol="0">
            <a:noAutofit/>
          </a:bodyPr>
          <a:lstStyle/>
          <a:p>
            <a:pPr algn="ctr" rtl="0"/>
            <a:r>
              <a:rPr lang="en-GB" sz="2800" b="1" i="0" u="none" strike="noStrike" dirty="0">
                <a:highlight>
                  <a:srgbClr val="000000">
                    <a:alpha val="0"/>
                  </a:srgbClr>
                </a:highlight>
                <a:latin typeface="Bookman Old Style"/>
                <a:cs typeface="Times New Roman"/>
              </a:rPr>
              <a:t>Estates Monarchy and Its Administration</a:t>
            </a:r>
          </a:p>
          <a:p>
            <a:endParaRPr lang="cs-CZ" sz="2000" b="1" dirty="0">
              <a:latin typeface="Bookman Old Style" panose="02050604050505020204" pitchFamily="18" charset="0"/>
              <a:cs typeface="Times New Roman" panose="02020603050405020304" pitchFamily="18" charset="0"/>
            </a:endParaRPr>
          </a:p>
          <a:p>
            <a:pPr marL="285750" indent="-285750" rtl="0">
              <a:buFontTx/>
              <a:buChar char="-"/>
            </a:pPr>
            <a:r>
              <a:rPr lang="en-GB" sz="1600" b="0" i="0" u="none" strike="noStrike" dirty="0">
                <a:highlight>
                  <a:srgbClr val="000000">
                    <a:alpha val="0"/>
                  </a:srgbClr>
                </a:highlight>
                <a:latin typeface="Bookman Old Style"/>
              </a:rPr>
              <a:t>In addition to the provincial diets – i.e., estate administration – there was also the administration of the monarch (king) represented since the last </a:t>
            </a:r>
            <a:r>
              <a:rPr lang="en-GB" sz="1600" b="0" i="0" u="none" strike="noStrike" dirty="0" err="1">
                <a:highlight>
                  <a:srgbClr val="000000">
                    <a:alpha val="0"/>
                  </a:srgbClr>
                </a:highlight>
                <a:latin typeface="Bookman Old Style"/>
              </a:rPr>
              <a:t>Přemyslids</a:t>
            </a:r>
            <a:r>
              <a:rPr lang="en-GB" sz="1600" b="0" i="0" u="none" strike="noStrike" dirty="0">
                <a:highlight>
                  <a:srgbClr val="000000">
                    <a:alpha val="0"/>
                  </a:srgbClr>
                </a:highlight>
                <a:latin typeface="Bookman Old Style"/>
              </a:rPr>
              <a:t> by the court authorities</a:t>
            </a:r>
          </a:p>
          <a:p>
            <a:pPr marL="285750" indent="-285750">
              <a:buFontTx/>
              <a:buChar char="-"/>
            </a:pPr>
            <a:endParaRPr lang="cs-CZ" sz="1600" dirty="0">
              <a:latin typeface="Bookman Old Style" panose="02050604050505020204" pitchFamily="18" charset="0"/>
            </a:endParaRPr>
          </a:p>
          <a:p>
            <a:pPr marL="285750" indent="-285750" rtl="0">
              <a:buFontTx/>
              <a:buChar char="-"/>
            </a:pPr>
            <a:r>
              <a:rPr lang="en-GB" sz="1600" b="0" i="0" u="none" strike="noStrike" dirty="0">
                <a:highlight>
                  <a:srgbClr val="000000">
                    <a:alpha val="0"/>
                  </a:srgbClr>
                </a:highlight>
                <a:latin typeface="Bookman Old Style"/>
              </a:rPr>
              <a:t>With the arrival of the Habsburgs in 1526 (Ferdinand I) comes an effort to centralise the royal (state) administration in Vienna as much as possible.</a:t>
            </a:r>
          </a:p>
          <a:p>
            <a:pPr marL="285750" indent="-285750">
              <a:buFontTx/>
              <a:buChar char="-"/>
            </a:pPr>
            <a:endParaRPr lang="cs-CZ" sz="1600" dirty="0">
              <a:latin typeface="Bookman Old Style" panose="02050604050505020204" pitchFamily="18" charset="0"/>
            </a:endParaRPr>
          </a:p>
          <a:p>
            <a:pPr rtl="0"/>
            <a:r>
              <a:rPr lang="en-GB" sz="1600" b="1" i="0" u="sng" strike="noStrike" dirty="0">
                <a:highlight>
                  <a:srgbClr val="000000">
                    <a:alpha val="0"/>
                  </a:srgbClr>
                </a:highlight>
                <a:latin typeface="Bookman Old Style"/>
              </a:rPr>
              <a:t>Central Offices</a:t>
            </a:r>
          </a:p>
          <a:p>
            <a:endParaRPr lang="cs-CZ" sz="1600" dirty="0">
              <a:latin typeface="Bookman Old Style" panose="02050604050505020204" pitchFamily="18" charset="0"/>
            </a:endParaRPr>
          </a:p>
          <a:p>
            <a:pPr marL="285750" indent="-285750" rtl="0">
              <a:buFontTx/>
              <a:buChar char="-"/>
            </a:pPr>
            <a:r>
              <a:rPr lang="en-GB" sz="1600" b="1" i="0" u="none" strike="noStrike" dirty="0">
                <a:highlight>
                  <a:srgbClr val="000000">
                    <a:alpha val="0"/>
                  </a:srgbClr>
                </a:highlight>
                <a:latin typeface="Bookman Old Style"/>
              </a:rPr>
              <a:t>Court Chamber</a:t>
            </a:r>
            <a:r>
              <a:rPr lang="en-GB" sz="1600" b="0" i="0" u="none" strike="noStrike" dirty="0">
                <a:highlight>
                  <a:srgbClr val="000000">
                    <a:alpha val="0"/>
                  </a:srgbClr>
                </a:highlight>
                <a:latin typeface="Bookman Old Style"/>
              </a:rPr>
              <a:t> (</a:t>
            </a:r>
            <a:r>
              <a:rPr lang="en-GB" sz="1600" b="0" i="0" u="none" strike="noStrike" dirty="0" err="1">
                <a:highlight>
                  <a:srgbClr val="000000">
                    <a:alpha val="0"/>
                  </a:srgbClr>
                </a:highlight>
                <a:latin typeface="Bookman Old Style"/>
              </a:rPr>
              <a:t>Hofkammer</a:t>
            </a:r>
            <a:r>
              <a:rPr lang="en-GB" sz="1600" b="0" i="0" u="none" strike="noStrike" dirty="0">
                <a:highlight>
                  <a:srgbClr val="000000">
                    <a:alpha val="0"/>
                  </a:srgbClr>
                </a:highlight>
                <a:latin typeface="Bookman Old Style"/>
              </a:rPr>
              <a:t>) – superior financial administration office</a:t>
            </a:r>
          </a:p>
          <a:p>
            <a:pPr marL="285750" indent="-285750">
              <a:buFontTx/>
              <a:buChar char="-"/>
            </a:pPr>
            <a:endParaRPr lang="cs-CZ" sz="1600" dirty="0">
              <a:latin typeface="Bookman Old Style" panose="02050604050505020204" pitchFamily="18" charset="0"/>
            </a:endParaRPr>
          </a:p>
          <a:p>
            <a:pPr marL="285750" indent="-285750" rtl="0">
              <a:buFontTx/>
              <a:buChar char="-"/>
            </a:pPr>
            <a:r>
              <a:rPr lang="en-GB" sz="1600" b="1" i="0" u="none" strike="noStrike" dirty="0">
                <a:highlight>
                  <a:srgbClr val="000000">
                    <a:alpha val="0"/>
                  </a:srgbClr>
                </a:highlight>
                <a:latin typeface="Bookman Old Style"/>
              </a:rPr>
              <a:t>Secret Council</a:t>
            </a:r>
            <a:r>
              <a:rPr lang="en-GB" sz="1600" b="0" i="0" u="none" strike="noStrike" dirty="0">
                <a:highlight>
                  <a:srgbClr val="000000">
                    <a:alpha val="0"/>
                  </a:srgbClr>
                </a:highlight>
                <a:latin typeface="Bookman Old Style"/>
              </a:rPr>
              <a:t> (</a:t>
            </a:r>
            <a:r>
              <a:rPr lang="en-GB" sz="1600" b="0" i="0" u="none" strike="noStrike" dirty="0" err="1">
                <a:highlight>
                  <a:srgbClr val="000000">
                    <a:alpha val="0"/>
                  </a:srgbClr>
                </a:highlight>
                <a:latin typeface="Bookman Old Style"/>
              </a:rPr>
              <a:t>Geheimer</a:t>
            </a:r>
            <a:r>
              <a:rPr lang="en-GB" sz="1600" b="0" i="0" u="none" strike="noStrike" dirty="0">
                <a:highlight>
                  <a:srgbClr val="000000">
                    <a:alpha val="0"/>
                  </a:srgbClr>
                </a:highlight>
                <a:latin typeface="Bookman Old Style"/>
              </a:rPr>
              <a:t> Rath) – foreign and domestic policy, the most important central body</a:t>
            </a:r>
          </a:p>
          <a:p>
            <a:pPr marL="285750" indent="-285750">
              <a:buFontTx/>
              <a:buChar char="-"/>
            </a:pPr>
            <a:endParaRPr lang="cs-CZ" sz="1600" dirty="0">
              <a:latin typeface="Bookman Old Style" panose="02050604050505020204" pitchFamily="18" charset="0"/>
            </a:endParaRPr>
          </a:p>
          <a:p>
            <a:pPr marL="285750" indent="-285750" rtl="0">
              <a:buFontTx/>
              <a:buChar char="-"/>
            </a:pPr>
            <a:r>
              <a:rPr lang="en-GB" sz="1600" b="1" i="0" u="none" strike="noStrike" dirty="0">
                <a:highlight>
                  <a:srgbClr val="000000">
                    <a:alpha val="0"/>
                  </a:srgbClr>
                </a:highlight>
                <a:latin typeface="Bookman Old Style"/>
              </a:rPr>
              <a:t>Court Chancellery</a:t>
            </a:r>
            <a:r>
              <a:rPr lang="en-GB" sz="1600" b="0" i="0" u="none" strike="noStrike" dirty="0">
                <a:highlight>
                  <a:srgbClr val="000000">
                    <a:alpha val="0"/>
                  </a:srgbClr>
                </a:highlight>
                <a:latin typeface="Bookman Old Style"/>
              </a:rPr>
              <a:t> (</a:t>
            </a:r>
            <a:r>
              <a:rPr lang="en-GB" sz="1600" b="0" i="0" u="none" strike="noStrike" dirty="0" err="1">
                <a:highlight>
                  <a:srgbClr val="000000">
                    <a:alpha val="0"/>
                  </a:srgbClr>
                </a:highlight>
                <a:latin typeface="Bookman Old Style"/>
              </a:rPr>
              <a:t>Hofkanzlei</a:t>
            </a:r>
            <a:r>
              <a:rPr lang="en-GB" sz="1600" b="0" i="0" u="none" strike="noStrike" dirty="0">
                <a:highlight>
                  <a:srgbClr val="000000">
                    <a:alpha val="0"/>
                  </a:srgbClr>
                </a:highlight>
                <a:latin typeface="Bookman Old Style"/>
              </a:rPr>
              <a:t>) – conceived as the supreme superior body of court chancelleries in individual crown provinces</a:t>
            </a:r>
          </a:p>
          <a:p>
            <a:pPr marL="285750" indent="-285750">
              <a:buFontTx/>
              <a:buChar char="-"/>
            </a:pPr>
            <a:endParaRPr lang="cs-CZ" sz="1600" dirty="0">
              <a:latin typeface="Bookman Old Style" panose="02050604050505020204" pitchFamily="18" charset="0"/>
            </a:endParaRPr>
          </a:p>
          <a:p>
            <a:pPr marL="285750" indent="-285750" rtl="0">
              <a:buFontTx/>
              <a:buChar char="-"/>
            </a:pPr>
            <a:r>
              <a:rPr lang="en-GB" sz="1600" b="1" i="0" u="none" strike="noStrike" dirty="0">
                <a:highlight>
                  <a:srgbClr val="000000">
                    <a:alpha val="0"/>
                  </a:srgbClr>
                </a:highlight>
                <a:latin typeface="Bookman Old Style"/>
              </a:rPr>
              <a:t>Court War Council</a:t>
            </a:r>
            <a:r>
              <a:rPr lang="en-GB" sz="1600" b="0" i="0" u="none" strike="noStrike" dirty="0">
                <a:highlight>
                  <a:srgbClr val="000000">
                    <a:alpha val="0"/>
                  </a:srgbClr>
                </a:highlight>
                <a:latin typeface="Bookman Old Style"/>
              </a:rPr>
              <a:t> (</a:t>
            </a:r>
            <a:r>
              <a:rPr lang="en-GB" sz="1600" b="0" i="0" u="none" strike="noStrike" dirty="0" err="1">
                <a:highlight>
                  <a:srgbClr val="000000">
                    <a:alpha val="0"/>
                  </a:srgbClr>
                </a:highlight>
                <a:latin typeface="Bookman Old Style"/>
              </a:rPr>
              <a:t>Hofkriegsrath</a:t>
            </a:r>
            <a:r>
              <a:rPr lang="en-GB" sz="1600" b="0" i="0" u="none" strike="noStrike" dirty="0">
                <a:highlight>
                  <a:srgbClr val="000000">
                    <a:alpha val="0"/>
                  </a:srgbClr>
                </a:highlight>
                <a:latin typeface="Bookman Old Style"/>
              </a:rPr>
              <a:t>) – defence of states, upkeep of troops and other aspects related to the military</a:t>
            </a:r>
          </a:p>
        </p:txBody>
      </p:sp>
    </p:spTree>
    <p:extLst>
      <p:ext uri="{BB962C8B-B14F-4D97-AF65-F5344CB8AC3E}">
        <p14:creationId xmlns:p14="http://schemas.microsoft.com/office/powerpoint/2010/main" val="8181989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66502" y="1252150"/>
            <a:ext cx="8853054" cy="8663910"/>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Czech State in the Time of the </a:t>
            </a:r>
            <a:r>
              <a:rPr lang="en-GB" sz="2400" b="1" i="0" u="none" strike="noStrike" dirty="0" err="1">
                <a:highlight>
                  <a:srgbClr val="000000">
                    <a:alpha val="0"/>
                  </a:srgbClr>
                </a:highlight>
                <a:latin typeface="Bookman Old Style"/>
              </a:rPr>
              <a:t>Luxembourgs</a:t>
            </a:r>
            <a:r>
              <a:rPr lang="en-GB" sz="2400" b="1" i="0" u="none" strike="noStrike" dirty="0">
                <a:highlight>
                  <a:srgbClr val="000000">
                    <a:alpha val="0"/>
                  </a:srgbClr>
                </a:highlight>
                <a:latin typeface="Bookman Old Style"/>
              </a:rPr>
              <a:t> – John of Luxembourg (1310–1346)</a:t>
            </a:r>
          </a:p>
          <a:p>
            <a:pPr algn="ctr"/>
            <a:endParaRPr lang="cs-CZ" sz="2400" b="1" dirty="0">
              <a:latin typeface="Bookman Old Style" panose="02050604050505020204" pitchFamily="18" charset="0"/>
            </a:endParaRPr>
          </a:p>
          <a:p>
            <a:pPr algn="ctr"/>
            <a:endParaRPr lang="cs-CZ" sz="1100" dirty="0">
              <a:latin typeface="Bookman Old Style" panose="02050604050505020204" pitchFamily="18" charset="0"/>
            </a:endParaRPr>
          </a:p>
          <a:p>
            <a:pPr marL="285750" indent="-285750" rtl="0">
              <a:buFont typeface="Arial" panose="020B0604020202020204" pitchFamily="34" charset="0"/>
              <a:buChar char="•"/>
            </a:pPr>
            <a:r>
              <a:rPr lang="en-GB" sz="1600" b="0" i="0" u="none" strike="noStrike" dirty="0">
                <a:highlight>
                  <a:srgbClr val="000000">
                    <a:alpha val="0"/>
                  </a:srgbClr>
                </a:highlight>
                <a:latin typeface="Bookman Old Style"/>
              </a:rPr>
              <a:t>Territorial expansion of the Czech state – 1322 annexation of the </a:t>
            </a:r>
            <a:r>
              <a:rPr lang="en-GB" sz="1600" b="1" i="0" u="none" strike="noStrike" dirty="0">
                <a:highlight>
                  <a:srgbClr val="000000">
                    <a:alpha val="0"/>
                  </a:srgbClr>
                </a:highlight>
                <a:latin typeface="Bookman Old Style"/>
              </a:rPr>
              <a:t>Cheb</a:t>
            </a:r>
            <a:r>
              <a:rPr lang="en-GB" sz="1600" b="0" i="0" u="none" strike="noStrike" dirty="0">
                <a:highlight>
                  <a:srgbClr val="000000">
                    <a:alpha val="0"/>
                  </a:srgbClr>
                </a:highlight>
                <a:latin typeface="Bookman Old Style"/>
              </a:rPr>
              <a:t> region, an of </a:t>
            </a:r>
            <a:r>
              <a:rPr lang="en-GB" sz="1600" b="1" i="0" u="none" strike="noStrike" dirty="0">
                <a:highlight>
                  <a:srgbClr val="000000">
                    <a:alpha val="0"/>
                  </a:srgbClr>
                </a:highlight>
                <a:latin typeface="Bookman Old Style"/>
              </a:rPr>
              <a:t>Upper Lusatia </a:t>
            </a:r>
            <a:r>
              <a:rPr lang="en-GB" sz="1600" b="0" i="0" u="none" strike="noStrike" dirty="0">
                <a:highlight>
                  <a:srgbClr val="000000">
                    <a:alpha val="0"/>
                  </a:srgbClr>
                </a:highlight>
                <a:latin typeface="Bookman Old Style"/>
              </a:rPr>
              <a:t>between 1319 and 1329, </a:t>
            </a:r>
            <a:r>
              <a:rPr lang="en-GB" sz="1600" b="0" i="1" u="none" strike="noStrike" dirty="0">
                <a:highlight>
                  <a:srgbClr val="000000">
                    <a:alpha val="0"/>
                  </a:srgbClr>
                </a:highlight>
                <a:latin typeface="Bookman Old Style"/>
              </a:rPr>
              <a:t>Wroclaw</a:t>
            </a:r>
            <a:r>
              <a:rPr lang="en-GB" sz="1600" b="0" i="0" u="none" strike="noStrike" dirty="0">
                <a:highlight>
                  <a:srgbClr val="000000">
                    <a:alpha val="0"/>
                  </a:srgbClr>
                </a:highlight>
                <a:latin typeface="Bookman Old Style"/>
              </a:rPr>
              <a:t> in 1335</a:t>
            </a: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rtl="0">
              <a:buFont typeface="Arial" panose="020B0604020202020204" pitchFamily="34" charset="0"/>
              <a:buChar char="•"/>
            </a:pPr>
            <a:r>
              <a:rPr lang="en-GB" sz="1600" b="1" i="0" u="none" strike="noStrike" dirty="0">
                <a:highlight>
                  <a:srgbClr val="000000">
                    <a:alpha val="0"/>
                  </a:srgbClr>
                </a:highlight>
                <a:latin typeface="Bookman Old Style"/>
              </a:rPr>
              <a:t>1335</a:t>
            </a:r>
            <a:r>
              <a:rPr lang="en-GB" sz="1600" b="0" i="0" u="none" strike="noStrike" dirty="0">
                <a:highlight>
                  <a:srgbClr val="000000">
                    <a:alpha val="0"/>
                  </a:srgbClr>
                </a:highlight>
                <a:latin typeface="Bookman Old Style"/>
              </a:rPr>
              <a:t> – meeting between John of Luxembourg, Polish king </a:t>
            </a:r>
            <a:r>
              <a:rPr lang="en-GB" sz="1600" b="0" i="1" u="none" strike="noStrike" dirty="0">
                <a:highlight>
                  <a:srgbClr val="000000">
                    <a:alpha val="0"/>
                  </a:srgbClr>
                </a:highlight>
                <a:latin typeface="Bookman Old Style"/>
              </a:rPr>
              <a:t>Casimir III the Great</a:t>
            </a:r>
            <a:r>
              <a:rPr lang="en-GB" sz="1600" b="0" i="0" u="none" strike="noStrike" dirty="0">
                <a:highlight>
                  <a:srgbClr val="000000">
                    <a:alpha val="0"/>
                  </a:srgbClr>
                </a:highlight>
                <a:latin typeface="Bookman Old Style"/>
              </a:rPr>
              <a:t> and the Hungarian king </a:t>
            </a:r>
            <a:r>
              <a:rPr lang="en-GB" sz="1600" b="0" i="1" u="none" strike="noStrike" dirty="0">
                <a:highlight>
                  <a:srgbClr val="000000">
                    <a:alpha val="0"/>
                  </a:srgbClr>
                </a:highlight>
                <a:latin typeface="Bookman Old Style"/>
              </a:rPr>
              <a:t>Charles Robert</a:t>
            </a:r>
            <a:r>
              <a:rPr lang="en-GB" sz="1600" b="0" i="0" u="none" strike="noStrike" dirty="0">
                <a:highlight>
                  <a:srgbClr val="000000">
                    <a:alpha val="0"/>
                  </a:srgbClr>
                </a:highlight>
                <a:latin typeface="Bookman Old Style"/>
              </a:rPr>
              <a:t> in </a:t>
            </a:r>
            <a:r>
              <a:rPr lang="en-GB" sz="1600" b="1" i="0" u="none" strike="noStrike" dirty="0" err="1">
                <a:highlight>
                  <a:srgbClr val="000000">
                    <a:alpha val="0"/>
                  </a:srgbClr>
                </a:highlight>
                <a:latin typeface="Bookman Old Style"/>
              </a:rPr>
              <a:t>Trenčín</a:t>
            </a:r>
            <a:r>
              <a:rPr lang="en-GB" sz="1600" b="0" i="0" u="none" strike="noStrike" dirty="0">
                <a:highlight>
                  <a:srgbClr val="000000">
                    <a:alpha val="0"/>
                  </a:srgbClr>
                </a:highlight>
                <a:latin typeface="Bookman Old Style"/>
              </a:rPr>
              <a:t>. John of Luxembourg renounced his claims to the Polish crown, and the Polish king withdrew from his ambitions in regards to Silesia.</a:t>
            </a: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rtl="0">
              <a:buFont typeface="Arial" panose="020B0604020202020204" pitchFamily="34" charset="0"/>
              <a:buChar char="•"/>
            </a:pPr>
            <a:r>
              <a:rPr lang="en-GB" sz="1600" b="0" i="0" u="none" strike="noStrike" dirty="0">
                <a:highlight>
                  <a:srgbClr val="000000">
                    <a:alpha val="0"/>
                  </a:srgbClr>
                </a:highlight>
                <a:latin typeface="Bookman Old Style"/>
              </a:rPr>
              <a:t>In the 1330s, John of Luxembourg received several Italian cities as pledge (Bergamo, Brescia, </a:t>
            </a:r>
            <a:r>
              <a:rPr lang="en-GB" sz="1600" b="0" i="0" u="none" strike="noStrike" dirty="0" err="1">
                <a:highlight>
                  <a:srgbClr val="000000">
                    <a:alpha val="0"/>
                  </a:srgbClr>
                </a:highlight>
                <a:latin typeface="Bookman Old Style"/>
              </a:rPr>
              <a:t>Bobbio</a:t>
            </a:r>
            <a:r>
              <a:rPr lang="en-GB" sz="1600" b="0" i="0" u="none" strike="noStrike" dirty="0">
                <a:highlight>
                  <a:srgbClr val="000000">
                    <a:alpha val="0"/>
                  </a:srgbClr>
                </a:highlight>
                <a:latin typeface="Bookman Old Style"/>
              </a:rPr>
              <a:t>, Cremona, Milan, Pavia, Novara and Lucca) from the emperor of the HRE</a:t>
            </a: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rtl="0">
              <a:buFont typeface="Arial" panose="020B0604020202020204" pitchFamily="34" charset="0"/>
              <a:buChar char="•"/>
            </a:pPr>
            <a:r>
              <a:rPr lang="en-GB" sz="1600" b="0" i="0" u="none" strike="noStrike" dirty="0">
                <a:highlight>
                  <a:srgbClr val="000000">
                    <a:alpha val="0"/>
                  </a:srgbClr>
                </a:highlight>
                <a:latin typeface="Bookman Old Style"/>
              </a:rPr>
              <a:t>At the same time, he conducts an ambitious foreign policy and is practically absent from the Kingdom of Bohemia.</a:t>
            </a:r>
            <a:endParaRPr lang="cs-CZ" sz="1600" b="1"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rtl="0">
              <a:buFont typeface="Arial" panose="020B0604020202020204" pitchFamily="34" charset="0"/>
              <a:buChar char="•"/>
            </a:pPr>
            <a:r>
              <a:rPr lang="en-GB" sz="1600" b="0" i="0" u="none" strike="noStrike" dirty="0">
                <a:highlight>
                  <a:srgbClr val="000000">
                    <a:alpha val="0"/>
                  </a:srgbClr>
                </a:highlight>
                <a:latin typeface="Bookman Old Style"/>
              </a:rPr>
              <a:t>King John of Luxembourg fell on 26 August </a:t>
            </a:r>
            <a:r>
              <a:rPr lang="en-GB" sz="1600" b="1" i="0" u="none" strike="noStrike" dirty="0">
                <a:highlight>
                  <a:srgbClr val="000000">
                    <a:alpha val="0"/>
                  </a:srgbClr>
                </a:highlight>
                <a:latin typeface="Bookman Old Style"/>
              </a:rPr>
              <a:t>1346</a:t>
            </a:r>
            <a:r>
              <a:rPr lang="en-GB" sz="1600" b="0" i="0" u="none" strike="noStrike" dirty="0">
                <a:highlight>
                  <a:srgbClr val="000000">
                    <a:alpha val="0"/>
                  </a:srgbClr>
                </a:highlight>
                <a:latin typeface="Bookman Old Style"/>
              </a:rPr>
              <a:t> at the </a:t>
            </a:r>
            <a:r>
              <a:rPr lang="en-GB" sz="1600" b="1" i="0" u="none" strike="noStrike" dirty="0">
                <a:highlight>
                  <a:srgbClr val="000000">
                    <a:alpha val="0"/>
                  </a:srgbClr>
                </a:highlight>
                <a:latin typeface="Bookman Old Style"/>
              </a:rPr>
              <a:t>Battle of </a:t>
            </a:r>
            <a:r>
              <a:rPr lang="en-GB" sz="1600" b="1" i="0" u="none" strike="noStrike" dirty="0" err="1">
                <a:highlight>
                  <a:srgbClr val="000000">
                    <a:alpha val="0"/>
                  </a:srgbClr>
                </a:highlight>
                <a:latin typeface="Bookman Old Style"/>
              </a:rPr>
              <a:t>Crécy</a:t>
            </a: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3224274074"/>
      </p:ext>
    </p:extLst>
  </p:cSld>
  <p:clrMapOvr>
    <a:masterClrMapping/>
  </p:clrMapOvr>
  <p:transition/>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66502" y="1252150"/>
            <a:ext cx="8775746" cy="8848576"/>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Czech State in the Time of the </a:t>
            </a:r>
            <a:r>
              <a:rPr lang="en-GB" sz="2400" b="1" i="0" u="none" strike="noStrike" dirty="0" err="1">
                <a:highlight>
                  <a:srgbClr val="000000">
                    <a:alpha val="0"/>
                  </a:srgbClr>
                </a:highlight>
                <a:latin typeface="Bookman Old Style"/>
              </a:rPr>
              <a:t>Luxembourgs</a:t>
            </a:r>
            <a:r>
              <a:rPr lang="en-GB" sz="2400" b="1" i="0" u="none" strike="noStrike" dirty="0">
                <a:highlight>
                  <a:srgbClr val="000000">
                    <a:alpha val="0"/>
                  </a:srgbClr>
                </a:highlight>
                <a:latin typeface="Bookman Old Style"/>
              </a:rPr>
              <a:t> – Charles IV (1346–1378)</a:t>
            </a:r>
          </a:p>
          <a:p>
            <a:pPr algn="ctr"/>
            <a:endParaRPr lang="cs-CZ" sz="11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He was born in </a:t>
            </a:r>
            <a:r>
              <a:rPr lang="en-GB" sz="1300" b="1" i="0" u="none" strike="noStrike" dirty="0">
                <a:highlight>
                  <a:srgbClr val="000000">
                    <a:alpha val="0"/>
                  </a:srgbClr>
                </a:highlight>
                <a:latin typeface="Bookman Old Style"/>
              </a:rPr>
              <a:t>1316</a:t>
            </a:r>
            <a:r>
              <a:rPr lang="en-GB" sz="1300" b="0" i="0" u="none" strike="noStrike" dirty="0">
                <a:highlight>
                  <a:srgbClr val="000000">
                    <a:alpha val="0"/>
                  </a:srgbClr>
                </a:highlight>
                <a:latin typeface="Bookman Old Style"/>
              </a:rPr>
              <a:t> to Elizabeth of Bohemia and was baptised as </a:t>
            </a:r>
            <a:r>
              <a:rPr lang="en-GB" sz="1300" b="1" i="0" u="none" strike="noStrike" dirty="0">
                <a:highlight>
                  <a:srgbClr val="000000">
                    <a:alpha val="0"/>
                  </a:srgbClr>
                </a:highlight>
                <a:latin typeface="Bookman Old Style"/>
              </a:rPr>
              <a:t>Wenceslas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Later, as a result of marital disputes between John and Elizabeth, he was taken away from his mother and subsequently sent to France for upbringing – King </a:t>
            </a:r>
            <a:r>
              <a:rPr lang="en-GB" sz="1300" b="0" i="1" u="none" strike="noStrike" dirty="0">
                <a:highlight>
                  <a:srgbClr val="000000">
                    <a:alpha val="0"/>
                  </a:srgbClr>
                </a:highlight>
                <a:latin typeface="Bookman Old Style"/>
              </a:rPr>
              <a:t>Charles IV the Fair</a:t>
            </a:r>
            <a:r>
              <a:rPr lang="en-GB" sz="1300" b="0" i="0" u="none" strike="noStrike" dirty="0">
                <a:highlight>
                  <a:srgbClr val="000000">
                    <a:alpha val="0"/>
                  </a:srgbClr>
                </a:highlight>
                <a:latin typeface="Bookman Old Style"/>
              </a:rPr>
              <a:t>, who kept young Wenceslas in his favour, soon confirmed as </a:t>
            </a:r>
            <a:r>
              <a:rPr lang="en-GB" sz="1300" b="1" i="0" u="none" strike="noStrike" dirty="0">
                <a:highlight>
                  <a:srgbClr val="000000">
                    <a:alpha val="0"/>
                  </a:srgbClr>
                </a:highlight>
                <a:latin typeface="Bookman Old Style"/>
              </a:rPr>
              <a:t>Charles</a:t>
            </a:r>
            <a:r>
              <a:rPr lang="en-GB" sz="1300" b="0" i="0" u="none" strike="noStrike" dirty="0">
                <a:highlight>
                  <a:srgbClr val="000000">
                    <a:alpha val="0"/>
                  </a:srgbClr>
                </a:highlight>
                <a:latin typeface="Bookman Old Style"/>
              </a:rPr>
              <a:t>. He was educated at the French court and met </a:t>
            </a:r>
            <a:r>
              <a:rPr lang="en-GB" sz="1300" b="1" i="0" u="none" strike="noStrike" dirty="0">
                <a:highlight>
                  <a:srgbClr val="000000">
                    <a:alpha val="0"/>
                  </a:srgbClr>
                </a:highlight>
                <a:latin typeface="Bookman Old Style"/>
              </a:rPr>
              <a:t>Pierre </a:t>
            </a:r>
            <a:r>
              <a:rPr lang="en-GB" sz="1300" b="1" dirty="0">
                <a:highlight>
                  <a:srgbClr val="000000">
                    <a:alpha val="0"/>
                  </a:srgbClr>
                </a:highlight>
                <a:latin typeface="Bookman Old Style"/>
              </a:rPr>
              <a:t>Roger</a:t>
            </a:r>
            <a:r>
              <a:rPr lang="en-GB" sz="1300" b="0" i="0" u="none" strike="noStrike" dirty="0">
                <a:highlight>
                  <a:srgbClr val="000000">
                    <a:alpha val="0"/>
                  </a:srgbClr>
                </a:highlight>
                <a:latin typeface="Bookman Old Style"/>
              </a:rPr>
              <a:t> (future Pope Clement VI). </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He proved his talent as a ruler in the administration of the city of </a:t>
            </a:r>
            <a:r>
              <a:rPr lang="en-GB" sz="1300" b="1" i="0" u="none" strike="noStrike" dirty="0">
                <a:highlight>
                  <a:srgbClr val="000000">
                    <a:alpha val="0"/>
                  </a:srgbClr>
                </a:highlight>
                <a:latin typeface="Bookman Old Style"/>
              </a:rPr>
              <a:t>Lucca</a:t>
            </a:r>
            <a:r>
              <a:rPr lang="en-GB" sz="1300" b="0" i="0" u="none" strike="noStrike" dirty="0">
                <a:highlight>
                  <a:srgbClr val="000000">
                    <a:alpha val="0"/>
                  </a:srgbClr>
                </a:highlight>
                <a:latin typeface="Bookman Old Style"/>
              </a:rPr>
              <a:t> and, afterwards, from </a:t>
            </a:r>
            <a:r>
              <a:rPr lang="en-GB" sz="1300" b="1" i="0" u="none" strike="noStrike" dirty="0">
                <a:highlight>
                  <a:srgbClr val="000000">
                    <a:alpha val="0"/>
                  </a:srgbClr>
                </a:highlight>
                <a:latin typeface="Bookman Old Style"/>
              </a:rPr>
              <a:t>1333</a:t>
            </a:r>
            <a:r>
              <a:rPr lang="en-GB" sz="1300" b="0" i="0" u="none" strike="noStrike" dirty="0">
                <a:highlight>
                  <a:srgbClr val="000000">
                    <a:alpha val="0"/>
                  </a:srgbClr>
                </a:highlight>
                <a:latin typeface="Bookman Old Style"/>
              </a:rPr>
              <a:t>, in the administration of Moravia as the </a:t>
            </a:r>
            <a:r>
              <a:rPr lang="en-GB" sz="1300" b="1" i="0" u="none" strike="noStrike" dirty="0">
                <a:highlight>
                  <a:srgbClr val="000000">
                    <a:alpha val="0"/>
                  </a:srgbClr>
                </a:highlight>
                <a:latin typeface="Bookman Old Style"/>
              </a:rPr>
              <a:t>Moravian Margrave</a:t>
            </a:r>
            <a:r>
              <a:rPr lang="en-GB" sz="1300" b="0" i="0" u="none" strike="noStrike" dirty="0">
                <a:highlight>
                  <a:srgbClr val="000000">
                    <a:alpha val="0"/>
                  </a:srgbClr>
                </a:highlight>
                <a:latin typeface="Bookman Old Style"/>
              </a:rPr>
              <a:t>. After returning to the kingdom, he faced adversity from some sections of the nobility, but he did his best to </a:t>
            </a:r>
            <a:r>
              <a:rPr lang="en-GB" sz="1300" b="1" i="0" u="none" strike="noStrike" dirty="0">
                <a:highlight>
                  <a:srgbClr val="000000">
                    <a:alpha val="0"/>
                  </a:srgbClr>
                </a:highlight>
                <a:latin typeface="Bookman Old Style"/>
              </a:rPr>
              <a:t>consolidate sovereign power</a:t>
            </a:r>
            <a:r>
              <a:rPr lang="en-GB" sz="13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3" name="Picture 2" descr="Jaká byla ve skutečnosti tvář Karla IV.? Měl křivý nos a nad ním jizvu! |  Blesk.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4453731"/>
            <a:ext cx="3202242" cy="204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68590"/>
      </p:ext>
    </p:extLst>
  </p:cSld>
  <p:clrMapOvr>
    <a:masterClrMapping/>
  </p:clrMapOvr>
  <p:transition/>
  <p:extLst mod="1">
    <p:ext uri="{6950BFC3-D8DA-4A85-94F7-54DA5524770B}">
      <p188:commentRel xmlns:p188="http://schemas.microsoft.com/office/powerpoint/2018/8/main" xmlns=""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66502" y="1252150"/>
            <a:ext cx="8853054" cy="8848576"/>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Czech State in the Time of the </a:t>
            </a:r>
            <a:r>
              <a:rPr lang="en-GB" sz="2400" b="1" i="0" u="none" strike="noStrike" dirty="0" err="1">
                <a:highlight>
                  <a:srgbClr val="000000">
                    <a:alpha val="0"/>
                  </a:srgbClr>
                </a:highlight>
                <a:latin typeface="Bookman Old Style"/>
              </a:rPr>
              <a:t>Luxembourgs</a:t>
            </a:r>
            <a:r>
              <a:rPr lang="en-GB" sz="2400" b="1" i="0" u="none" strike="noStrike" dirty="0">
                <a:highlight>
                  <a:srgbClr val="000000">
                    <a:alpha val="0"/>
                  </a:srgbClr>
                </a:highlight>
                <a:latin typeface="Bookman Old Style"/>
              </a:rPr>
              <a:t> – Charles IV (1346–1378)</a:t>
            </a:r>
          </a:p>
          <a:p>
            <a:pPr algn="ctr"/>
            <a:endParaRPr lang="cs-CZ" sz="11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smtClean="0">
                <a:highlight>
                  <a:srgbClr val="000000">
                    <a:alpha val="0"/>
                  </a:srgbClr>
                </a:highlight>
                <a:latin typeface="Bookman Old Style"/>
              </a:rPr>
              <a:t>Husband </a:t>
            </a:r>
            <a:r>
              <a:rPr lang="en-GB" sz="1300" b="0" i="0" u="none" strike="noStrike" dirty="0">
                <a:highlight>
                  <a:srgbClr val="000000">
                    <a:alpha val="0"/>
                  </a:srgbClr>
                </a:highlight>
                <a:latin typeface="Bookman Old Style"/>
              </a:rPr>
              <a:t>to </a:t>
            </a:r>
            <a:r>
              <a:rPr lang="en-GB" sz="1300" b="1" i="0" u="none" strike="noStrike" dirty="0">
                <a:highlight>
                  <a:srgbClr val="000000">
                    <a:alpha val="0"/>
                  </a:srgbClr>
                </a:highlight>
                <a:latin typeface="Bookman Old Style"/>
              </a:rPr>
              <a:t>Blanche of Valois</a:t>
            </a:r>
            <a:r>
              <a:rPr lang="en-GB" sz="1300" b="0" i="0" u="none" strike="noStrike" dirty="0">
                <a:highlight>
                  <a:srgbClr val="000000">
                    <a:alpha val="0"/>
                  </a:srgbClr>
                </a:highlight>
                <a:latin typeface="Bookman Old Style"/>
              </a:rPr>
              <a:t>; As part of the consolidation of the country, Charles also strived for its further development – </a:t>
            </a:r>
            <a:r>
              <a:rPr lang="en-GB" sz="1300" b="1" i="0" u="none" strike="noStrike" dirty="0">
                <a:highlight>
                  <a:srgbClr val="000000">
                    <a:alpha val="0"/>
                  </a:srgbClr>
                </a:highlight>
                <a:latin typeface="Bookman Old Style"/>
              </a:rPr>
              <a:t>1344</a:t>
            </a:r>
            <a:r>
              <a:rPr lang="en-GB" sz="1300" b="0" i="0" u="none" strike="noStrike" dirty="0">
                <a:highlight>
                  <a:srgbClr val="000000">
                    <a:alpha val="0"/>
                  </a:srgbClr>
                </a:highlight>
                <a:latin typeface="Bookman Old Style"/>
              </a:rPr>
              <a:t> – elevation of the Prague diocese to an </a:t>
            </a:r>
            <a:r>
              <a:rPr lang="en-GB" sz="1300" b="1" i="0" u="none" strike="noStrike" dirty="0">
                <a:highlight>
                  <a:srgbClr val="000000">
                    <a:alpha val="0"/>
                  </a:srgbClr>
                </a:highlight>
                <a:latin typeface="Bookman Old Style"/>
              </a:rPr>
              <a:t>archdiocese</a:t>
            </a:r>
            <a:r>
              <a:rPr lang="en-GB" sz="1300" b="0" i="0" u="none" strike="noStrike" dirty="0">
                <a:highlight>
                  <a:srgbClr val="000000">
                    <a:alpha val="0"/>
                  </a:srgbClr>
                </a:highlight>
                <a:latin typeface="Bookman Old Style"/>
              </a:rPr>
              <a:t> (papal bull Romanus Pontifex): </a:t>
            </a:r>
            <a:r>
              <a:rPr lang="en-GB" sz="1300" b="1" i="0" u="none" strike="noStrike" dirty="0" err="1">
                <a:highlight>
                  <a:srgbClr val="000000">
                    <a:alpha val="0"/>
                  </a:srgbClr>
                </a:highlight>
                <a:latin typeface="Bookman Old Style"/>
              </a:rPr>
              <a:t>Arnošt</a:t>
            </a:r>
            <a:r>
              <a:rPr lang="en-GB" sz="1300" b="1" i="0" u="none" strike="noStrike" dirty="0">
                <a:highlight>
                  <a:srgbClr val="000000">
                    <a:alpha val="0"/>
                  </a:srgbClr>
                </a:highlight>
                <a:latin typeface="Bookman Old Style"/>
              </a:rPr>
              <a:t> of Pardubice</a:t>
            </a:r>
            <a:r>
              <a:rPr lang="en-GB" sz="1300" b="0" i="0" u="none" strike="noStrike" dirty="0">
                <a:highlight>
                  <a:srgbClr val="000000">
                    <a:alpha val="0"/>
                  </a:srgbClr>
                </a:highlight>
                <a:latin typeface="Bookman Old Style"/>
              </a:rPr>
              <a:t>, the foundations of the St Vitus cathedral were laid in the same year; shortly afterwards (30 April 1344) the founding of the </a:t>
            </a:r>
            <a:r>
              <a:rPr lang="en-GB" sz="1300" b="1" i="0" u="none" strike="noStrike" dirty="0">
                <a:highlight>
                  <a:srgbClr val="000000">
                    <a:alpha val="0"/>
                  </a:srgbClr>
                </a:highlight>
                <a:latin typeface="Bookman Old Style"/>
              </a:rPr>
              <a:t>diocese in </a:t>
            </a:r>
            <a:r>
              <a:rPr lang="en-GB" sz="1300" b="1" i="0" u="none" strike="noStrike" dirty="0" err="1">
                <a:highlight>
                  <a:srgbClr val="000000">
                    <a:alpha val="0"/>
                  </a:srgbClr>
                </a:highlight>
                <a:latin typeface="Bookman Old Style"/>
              </a:rPr>
              <a:t>Litomyšl</a:t>
            </a:r>
            <a:endParaRPr lang="en-GB" sz="1300" b="1" i="0" u="none" strike="noStrike" dirty="0">
              <a:highlight>
                <a:srgbClr val="000000">
                  <a:alpha val="0"/>
                </a:srgbClr>
              </a:highlight>
              <a:latin typeface="Bookman Old Style"/>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1346, he took the throne as King Charles and sought to gain the throne of the HRE – rival Louis the Bavarian, marriage to </a:t>
            </a:r>
            <a:r>
              <a:rPr lang="en-GB" sz="1300" b="1" i="0" u="none" strike="noStrike" dirty="0">
                <a:highlight>
                  <a:srgbClr val="000000">
                    <a:alpha val="0"/>
                  </a:srgbClr>
                </a:highlight>
                <a:latin typeface="Bookman Old Style"/>
              </a:rPr>
              <a:t>Anna of Bavaria</a:t>
            </a:r>
            <a:r>
              <a:rPr lang="en-GB" sz="1300" b="0" i="0" u="none" strike="noStrike" dirty="0">
                <a:highlight>
                  <a:srgbClr val="000000">
                    <a:alpha val="0"/>
                  </a:srgbClr>
                </a:highlight>
                <a:latin typeface="Bookman Old Style"/>
              </a:rPr>
              <a:t> (1349)</a:t>
            </a:r>
          </a:p>
          <a:p>
            <a:pPr marL="285750" indent="-285750">
              <a:buFont typeface="Arial" panose="020B0604020202020204" pitchFamily="34" charset="0"/>
              <a:buChar char="•"/>
            </a:pPr>
            <a:endParaRPr lang="cs-CZ" sz="1300" b="1"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April 7, 1348</a:t>
            </a:r>
            <a:r>
              <a:rPr lang="en-GB" sz="1300" b="0" i="0" u="none" strike="noStrike" dirty="0">
                <a:highlight>
                  <a:srgbClr val="000000">
                    <a:alpha val="0"/>
                  </a:srgbClr>
                </a:highlight>
                <a:latin typeface="Bookman Old Style"/>
              </a:rPr>
              <a:t> – foundation of the </a:t>
            </a:r>
            <a:r>
              <a:rPr lang="en-GB" sz="1300" b="1" i="0" u="none" strike="noStrike" dirty="0">
                <a:highlight>
                  <a:srgbClr val="000000">
                    <a:alpha val="0"/>
                  </a:srgbClr>
                </a:highlight>
                <a:latin typeface="Bookman Old Style"/>
              </a:rPr>
              <a:t>Prague University</a:t>
            </a:r>
            <a:r>
              <a:rPr lang="en-GB" sz="1300" b="0" i="0" u="none" strike="noStrike" dirty="0">
                <a:highlight>
                  <a:srgbClr val="000000">
                    <a:alpha val="0"/>
                  </a:srgbClr>
                </a:highlight>
                <a:latin typeface="Bookman Old Style"/>
              </a:rPr>
              <a:t>, the same year the construction of the </a:t>
            </a:r>
            <a:r>
              <a:rPr lang="en-GB" sz="1300" b="0" i="1" u="none" strike="noStrike" dirty="0" err="1">
                <a:highlight>
                  <a:srgbClr val="000000">
                    <a:alpha val="0"/>
                  </a:srgbClr>
                </a:highlight>
                <a:latin typeface="Bookman Old Style"/>
              </a:rPr>
              <a:t>Karlštejn</a:t>
            </a:r>
            <a:r>
              <a:rPr lang="en-GB" sz="1300" b="0" i="0" u="none" strike="noStrike" dirty="0">
                <a:highlight>
                  <a:srgbClr val="000000">
                    <a:alpha val="0"/>
                  </a:srgbClr>
                </a:highlight>
                <a:latin typeface="Bookman Old Style"/>
              </a:rPr>
              <a:t> Castle began and the foundations of the </a:t>
            </a:r>
            <a:r>
              <a:rPr lang="en-GB" sz="1300" b="0" i="1" u="none" strike="noStrike" dirty="0">
                <a:highlight>
                  <a:srgbClr val="000000">
                    <a:alpha val="0"/>
                  </a:srgbClr>
                </a:highlight>
                <a:latin typeface="Bookman Old Style"/>
              </a:rPr>
              <a:t>New Town of Prague</a:t>
            </a:r>
            <a:r>
              <a:rPr lang="en-GB" sz="1300" b="0" i="0" u="none" strike="noStrike" dirty="0">
                <a:highlight>
                  <a:srgbClr val="000000">
                    <a:alpha val="0"/>
                  </a:srgbClr>
                </a:highlight>
                <a:latin typeface="Bookman Old Style"/>
              </a:rPr>
              <a:t> were laid</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pic>
        <p:nvPicPr>
          <p:cNvPr id="1028" name="Picture 4" descr="Kamenná legenda Karlův most je fenoménem Pra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411" y="4377119"/>
            <a:ext cx="3879469" cy="21800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rad Karlštejn | Atlaspamatek.inf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53" y="4377119"/>
            <a:ext cx="2917019" cy="218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28109"/>
      </p:ext>
    </p:extLst>
  </p:cSld>
  <p:clrMapOvr>
    <a:masterClrMapping/>
  </p:clrMapOvr>
  <p:transition/>
  <p:extLst mod="1">
    <p:ext uri="{6950BFC3-D8DA-4A85-94F7-54DA5524770B}">
      <p188:commentRel xmlns:p188="http://schemas.microsoft.com/office/powerpoint/2018/8/main" xmlns=""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75585" y="1509666"/>
            <a:ext cx="8048368" cy="6136680"/>
          </a:xfrm>
          <a:prstGeom prst="rect">
            <a:avLst/>
          </a:prstGeom>
          <a:noFill/>
        </p:spPr>
        <p:txBody>
          <a:bodyPr wrap="square" rtlCol="0">
            <a:noAutofit/>
          </a:bodyPr>
          <a:lstStyle/>
          <a:p>
            <a:pPr algn="ctr" rtl="0"/>
            <a:r>
              <a:rPr lang="en-GB" sz="3200" b="1" i="0" u="none" strike="noStrike" dirty="0">
                <a:highlight>
                  <a:srgbClr val="000000">
                    <a:alpha val="0"/>
                  </a:srgbClr>
                </a:highlight>
                <a:latin typeface="Bookman Old Style"/>
                <a:cs typeface="Times New Roman"/>
              </a:rPr>
              <a:t>University education – </a:t>
            </a:r>
          </a:p>
          <a:p>
            <a:pPr algn="ctr" rtl="0"/>
            <a:r>
              <a:rPr lang="en-GB" sz="3200" b="1" i="0" u="none" strike="noStrike" dirty="0">
                <a:highlight>
                  <a:srgbClr val="000000">
                    <a:alpha val="0"/>
                  </a:srgbClr>
                </a:highlight>
                <a:latin typeface="Bookman Old Style"/>
                <a:cs typeface="Times New Roman"/>
              </a:rPr>
              <a:t>Prague university 1348</a:t>
            </a:r>
          </a:p>
          <a:p>
            <a:endParaRPr lang="cs-CZ" dirty="0">
              <a:latin typeface="Bookman Old Style" panose="02050604050505020204" pitchFamily="18" charset="0"/>
              <a:cs typeface="Times New Roman" panose="02020603050405020304" pitchFamily="18" charset="0"/>
            </a:endParaRPr>
          </a:p>
          <a:p>
            <a:pPr rtl="0"/>
            <a:r>
              <a:rPr lang="en-GB" sz="1700" b="0" i="0" u="none" strike="noStrike" dirty="0">
                <a:highlight>
                  <a:srgbClr val="000000">
                    <a:alpha val="0"/>
                  </a:srgbClr>
                </a:highlight>
                <a:latin typeface="Bookman Old Style"/>
                <a:cs typeface="Times New Roman"/>
              </a:rPr>
              <a:t>Universities in the Middle Ages and the Early Modern Period usually consisted of four faculties, which was also the case for the University of Prague:</a:t>
            </a:r>
          </a:p>
          <a:p>
            <a:pPr rtl="0"/>
            <a:r>
              <a:rPr lang="en-GB" sz="1700" b="0" i="0" u="none" strike="noStrike" dirty="0">
                <a:highlight>
                  <a:srgbClr val="000000">
                    <a:alpha val="0"/>
                  </a:srgbClr>
                </a:highlight>
                <a:latin typeface="Bookman Old Style"/>
                <a:cs typeface="Times New Roman"/>
              </a:rPr>
              <a:t>Deans were the heads of faculties.</a:t>
            </a:r>
          </a:p>
          <a:p>
            <a:endParaRPr lang="cs-CZ" dirty="0">
              <a:latin typeface="Bookman Old Style" panose="02050604050505020204" pitchFamily="18" charset="0"/>
              <a:cs typeface="Times New Roman" panose="02020603050405020304" pitchFamily="18" charset="0"/>
            </a:endParaRPr>
          </a:p>
          <a:p>
            <a:pPr marL="285750" indent="-285750" rtl="0">
              <a:buFontTx/>
              <a:buChar char="-"/>
            </a:pPr>
            <a:r>
              <a:rPr lang="en-GB" sz="1700" b="0" i="0" u="none" strike="noStrike" dirty="0">
                <a:highlight>
                  <a:srgbClr val="000000">
                    <a:alpha val="0"/>
                  </a:srgbClr>
                </a:highlight>
                <a:latin typeface="Bookman Old Style"/>
                <a:cs typeface="Times New Roman"/>
              </a:rPr>
              <a:t>Faculty</a:t>
            </a:r>
            <a:r>
              <a:rPr lang="en-GB" sz="1700" b="1" i="0" u="none" strike="noStrike" dirty="0">
                <a:highlight>
                  <a:srgbClr val="000000">
                    <a:alpha val="0"/>
                  </a:srgbClr>
                </a:highlight>
                <a:latin typeface="Bookman Old Style"/>
                <a:cs typeface="Times New Roman"/>
              </a:rPr>
              <a:t> of THEOLOGY</a:t>
            </a:r>
          </a:p>
          <a:p>
            <a:pPr marL="285750" indent="-285750" rtl="0">
              <a:buFontTx/>
              <a:buChar char="-"/>
            </a:pPr>
            <a:r>
              <a:rPr lang="en-GB" sz="1700" b="0" i="0" u="none" strike="noStrike" dirty="0">
                <a:highlight>
                  <a:srgbClr val="000000">
                    <a:alpha val="0"/>
                  </a:srgbClr>
                </a:highlight>
                <a:latin typeface="Bookman Old Style"/>
                <a:cs typeface="Times New Roman"/>
              </a:rPr>
              <a:t>Faculty of </a:t>
            </a:r>
            <a:r>
              <a:rPr lang="en-GB" sz="1700" b="1" i="0" u="none" strike="noStrike" dirty="0">
                <a:highlight>
                  <a:srgbClr val="000000">
                    <a:alpha val="0"/>
                  </a:srgbClr>
                </a:highlight>
                <a:latin typeface="Bookman Old Style"/>
                <a:cs typeface="Times New Roman"/>
              </a:rPr>
              <a:t>MEDICINE</a:t>
            </a:r>
          </a:p>
          <a:p>
            <a:pPr marL="285750" indent="-285750" rtl="0">
              <a:buFontTx/>
              <a:buChar char="-"/>
            </a:pPr>
            <a:r>
              <a:rPr lang="en-GB" sz="1700" b="0" i="0" u="none" strike="noStrike" dirty="0">
                <a:highlight>
                  <a:srgbClr val="000000">
                    <a:alpha val="0"/>
                  </a:srgbClr>
                </a:highlight>
                <a:latin typeface="Bookman Old Style"/>
                <a:cs typeface="Times New Roman"/>
              </a:rPr>
              <a:t>Faculty</a:t>
            </a:r>
            <a:r>
              <a:rPr lang="en-GB" sz="1700" b="1" i="0" u="none" strike="noStrike" dirty="0">
                <a:highlight>
                  <a:srgbClr val="000000">
                    <a:alpha val="0"/>
                  </a:srgbClr>
                </a:highlight>
                <a:latin typeface="Bookman Old Style"/>
                <a:cs typeface="Times New Roman"/>
              </a:rPr>
              <a:t> of LAW</a:t>
            </a:r>
          </a:p>
          <a:p>
            <a:pPr marL="285750" indent="-285750" rtl="0">
              <a:buFontTx/>
              <a:buChar char="-"/>
            </a:pPr>
            <a:r>
              <a:rPr lang="en-GB" sz="1700" b="0" i="0" u="none" strike="noStrike" dirty="0">
                <a:highlight>
                  <a:srgbClr val="000000">
                    <a:alpha val="0"/>
                  </a:srgbClr>
                </a:highlight>
                <a:latin typeface="Bookman Old Style"/>
                <a:cs typeface="Times New Roman"/>
              </a:rPr>
              <a:t>Faculty</a:t>
            </a:r>
            <a:r>
              <a:rPr lang="en-GB" sz="1700" b="1" i="0" u="none" strike="noStrike" dirty="0">
                <a:highlight>
                  <a:srgbClr val="000000">
                    <a:alpha val="0"/>
                  </a:srgbClr>
                </a:highlight>
                <a:latin typeface="Bookman Old Style"/>
                <a:cs typeface="Times New Roman"/>
              </a:rPr>
              <a:t> of ARTS</a:t>
            </a:r>
          </a:p>
          <a:p>
            <a:endParaRPr lang="cs-CZ" dirty="0">
              <a:latin typeface="Bookman Old Style" panose="02050604050505020204" pitchFamily="18" charset="0"/>
              <a:cs typeface="Times New Roman" panose="02020603050405020304" pitchFamily="18" charset="0"/>
            </a:endParaRPr>
          </a:p>
          <a:p>
            <a:pPr rtl="0"/>
            <a:r>
              <a:rPr lang="en-GB" sz="1700" b="0" i="0" u="none" strike="noStrike" dirty="0">
                <a:highlight>
                  <a:srgbClr val="000000">
                    <a:alpha val="0"/>
                  </a:srgbClr>
                </a:highlight>
                <a:latin typeface="Bookman Old Style"/>
                <a:cs typeface="Times New Roman"/>
              </a:rPr>
              <a:t>The university had the right to award academic degrees:</a:t>
            </a:r>
          </a:p>
          <a:p>
            <a:pPr marL="285750" indent="-285750" rtl="0">
              <a:buFontTx/>
              <a:buChar char="-"/>
            </a:pPr>
            <a:r>
              <a:rPr lang="en-GB" sz="1700" b="0" i="1" u="none" strike="noStrike" dirty="0">
                <a:highlight>
                  <a:srgbClr val="000000">
                    <a:alpha val="0"/>
                  </a:srgbClr>
                </a:highlight>
                <a:latin typeface="Bookman Old Style"/>
                <a:cs typeface="Times New Roman"/>
              </a:rPr>
              <a:t>Bachelor</a:t>
            </a:r>
          </a:p>
          <a:p>
            <a:pPr marL="285750" indent="-285750" rtl="0">
              <a:buFontTx/>
              <a:buChar char="-"/>
            </a:pPr>
            <a:r>
              <a:rPr lang="en-GB" sz="1700" b="0" i="1" u="none" strike="noStrike" dirty="0">
                <a:highlight>
                  <a:srgbClr val="000000">
                    <a:alpha val="0"/>
                  </a:srgbClr>
                </a:highlight>
                <a:latin typeface="Bookman Old Style"/>
                <a:cs typeface="Times New Roman"/>
              </a:rPr>
              <a:t>Master </a:t>
            </a:r>
          </a:p>
          <a:p>
            <a:pPr marL="285750" indent="-285750" rtl="0">
              <a:buFontTx/>
              <a:buChar char="-"/>
            </a:pPr>
            <a:r>
              <a:rPr lang="en-GB" sz="1700" b="0" i="1" u="none" strike="noStrike" dirty="0">
                <a:highlight>
                  <a:srgbClr val="000000">
                    <a:alpha val="0"/>
                  </a:srgbClr>
                </a:highlight>
                <a:latin typeface="Bookman Old Style"/>
                <a:cs typeface="Times New Roman"/>
              </a:rPr>
              <a:t>Doctor </a:t>
            </a:r>
            <a:endParaRPr lang="cs-CZ" i="1" dirty="0">
              <a:latin typeface="Bookman Old Style" panose="02050604050505020204" pitchFamily="18" charset="0"/>
              <a:cs typeface="Times New Roman" panose="02020603050405020304" pitchFamily="18" charset="0"/>
            </a:endParaRPr>
          </a:p>
          <a:p>
            <a:endParaRPr lang="cs-CZ" dirty="0">
              <a:latin typeface="Bookman Old Style" panose="02050604050505020204" pitchFamily="18" charset="0"/>
              <a:cs typeface="Times New Roman" panose="02020603050405020304" pitchFamily="18" charset="0"/>
            </a:endParaRPr>
          </a:p>
          <a:p>
            <a:pPr marL="285750" indent="-285750">
              <a:buFontTx/>
              <a:buChar char="-"/>
            </a:pPr>
            <a:endParaRPr lang="cs-CZ" dirty="0">
              <a:latin typeface="Bookman Old Style" panose="02050604050505020204" pitchFamily="18" charset="0"/>
              <a:cs typeface="Times New Roman" panose="02020603050405020304" pitchFamily="18" charset="0"/>
            </a:endParaRPr>
          </a:p>
          <a:p>
            <a:endParaRPr lang="cs-CZ" dirty="0"/>
          </a:p>
          <a:p>
            <a:endParaRPr lang="cs-CZ" dirty="0"/>
          </a:p>
        </p:txBody>
      </p:sp>
    </p:spTree>
    <p:extLst>
      <p:ext uri="{BB962C8B-B14F-4D97-AF65-F5344CB8AC3E}">
        <p14:creationId xmlns:p14="http://schemas.microsoft.com/office/powerpoint/2010/main" val="309668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58264" y="1202723"/>
            <a:ext cx="8853054" cy="9064020"/>
          </a:xfrm>
          <a:prstGeom prst="rect">
            <a:avLst/>
          </a:prstGeom>
        </p:spPr>
        <p:txBody>
          <a:bodyPr wrap="square">
            <a:noAutofit/>
          </a:bodyPr>
          <a:lstStyle/>
          <a:p>
            <a:pPr algn="ctr" rtl="0"/>
            <a:r>
              <a:rPr lang="en-GB" sz="2400" b="1" i="0" u="none" strike="noStrike" dirty="0">
                <a:highlight>
                  <a:srgbClr val="000000">
                    <a:alpha val="0"/>
                  </a:srgbClr>
                </a:highlight>
                <a:latin typeface="Bookman Old Style"/>
              </a:rPr>
              <a:t>The Czech State in the Time of the </a:t>
            </a:r>
            <a:r>
              <a:rPr lang="en-GB" sz="2400" b="1" i="0" u="none" strike="noStrike" dirty="0" err="1">
                <a:highlight>
                  <a:srgbClr val="000000">
                    <a:alpha val="0"/>
                  </a:srgbClr>
                </a:highlight>
                <a:latin typeface="Bookman Old Style"/>
              </a:rPr>
              <a:t>Luxembourgs</a:t>
            </a:r>
            <a:r>
              <a:rPr lang="en-GB" sz="2400" b="1" i="0" u="none" strike="noStrike" dirty="0">
                <a:highlight>
                  <a:srgbClr val="000000">
                    <a:alpha val="0"/>
                  </a:srgbClr>
                </a:highlight>
                <a:latin typeface="Bookman Old Style"/>
              </a:rPr>
              <a:t> – Charles IV</a:t>
            </a:r>
            <a:r>
              <a:rPr lang="cs-CZ" sz="2400" b="1" i="0" u="none" strike="noStrike" dirty="0">
                <a:highlight>
                  <a:srgbClr val="000000">
                    <a:alpha val="0"/>
                  </a:srgbClr>
                </a:highlight>
                <a:latin typeface="Bookman Old Style"/>
              </a:rPr>
              <a:t> </a:t>
            </a:r>
            <a:r>
              <a:rPr lang="en-GB" sz="2400" b="1" i="0" u="none" strike="noStrike" dirty="0">
                <a:highlight>
                  <a:srgbClr val="000000">
                    <a:alpha val="0"/>
                  </a:srgbClr>
                </a:highlight>
                <a:latin typeface="Bookman Old Style"/>
              </a:rPr>
              <a:t>(1346–1378)</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1355, completed </a:t>
            </a:r>
            <a:r>
              <a:rPr lang="en-GB" sz="1300" b="1" i="0" u="none" strike="noStrike" dirty="0">
                <a:highlight>
                  <a:srgbClr val="000000">
                    <a:alpha val="0"/>
                  </a:srgbClr>
                </a:highlight>
                <a:latin typeface="Bookman Old Style"/>
              </a:rPr>
              <a:t>journey to Rome</a:t>
            </a:r>
            <a:r>
              <a:rPr lang="en-GB" sz="1300" b="0" i="0" u="none" strike="noStrike" dirty="0">
                <a:highlight>
                  <a:srgbClr val="000000">
                    <a:alpha val="0"/>
                  </a:srgbClr>
                </a:highlight>
                <a:latin typeface="Bookman Old Style"/>
              </a:rPr>
              <a:t> and received imperial coronation – Emperor Charles IV</a:t>
            </a:r>
          </a:p>
          <a:p>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err="1">
                <a:highlight>
                  <a:srgbClr val="000000">
                    <a:alpha val="0"/>
                  </a:srgbClr>
                </a:highlight>
                <a:latin typeface="Bookman Old Style"/>
              </a:rPr>
              <a:t>Maiestas</a:t>
            </a:r>
            <a:r>
              <a:rPr lang="en-GB" sz="1300" b="1" i="0" u="none" strike="noStrike" dirty="0">
                <a:highlight>
                  <a:srgbClr val="000000">
                    <a:alpha val="0"/>
                  </a:srgbClr>
                </a:highlight>
                <a:latin typeface="Bookman Old Style"/>
              </a:rPr>
              <a:t> Carolina</a:t>
            </a:r>
            <a:r>
              <a:rPr lang="en-GB" sz="1300" b="0" i="0" u="none" strike="noStrike" dirty="0">
                <a:highlight>
                  <a:srgbClr val="000000">
                    <a:alpha val="0"/>
                  </a:srgbClr>
                </a:highlight>
                <a:latin typeface="Bookman Old Style"/>
              </a:rPr>
              <a:t> – Code strengthening royal power. However, it encountered strong opposition from the nobility and never came into force</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Marriage to </a:t>
            </a:r>
            <a:r>
              <a:rPr lang="en-GB" sz="1300" b="1" i="0" u="none" strike="noStrike" dirty="0">
                <a:highlight>
                  <a:srgbClr val="000000">
                    <a:alpha val="0"/>
                  </a:srgbClr>
                </a:highlight>
                <a:latin typeface="Bookman Old Style"/>
              </a:rPr>
              <a:t>Anna von </a:t>
            </a:r>
            <a:r>
              <a:rPr lang="en-GB" sz="1300" b="1" i="0" u="none" strike="noStrike" dirty="0" err="1">
                <a:highlight>
                  <a:srgbClr val="000000">
                    <a:alpha val="0"/>
                  </a:srgbClr>
                </a:highlight>
                <a:latin typeface="Bookman Old Style"/>
              </a:rPr>
              <a:t>Schweidnitz</a:t>
            </a:r>
            <a:r>
              <a:rPr lang="en-GB" sz="1300" b="0" i="0" u="none" strike="noStrike" dirty="0">
                <a:highlight>
                  <a:srgbClr val="000000">
                    <a:alpha val="0"/>
                  </a:srgbClr>
                </a:highlight>
                <a:latin typeface="Bookman Old Style"/>
              </a:rPr>
              <a:t> in 1353 – final incorporation of Upper and Lower Lusatia </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Golden Bull</a:t>
            </a:r>
            <a:r>
              <a:rPr lang="en-GB" sz="1300" b="0" i="0" u="none" strike="noStrike" dirty="0">
                <a:highlight>
                  <a:srgbClr val="000000">
                    <a:alpha val="0"/>
                  </a:srgbClr>
                </a:highlight>
                <a:latin typeface="Bookman Old Style"/>
              </a:rPr>
              <a:t> – year 1356, </a:t>
            </a:r>
            <a:r>
              <a:rPr lang="cs-CZ" sz="1300" dirty="0" err="1">
                <a:highlight>
                  <a:srgbClr val="000000">
                    <a:alpha val="0"/>
                  </a:srgbClr>
                </a:highlight>
                <a:latin typeface="Bookman Old Style"/>
              </a:rPr>
              <a:t>establishing</a:t>
            </a:r>
            <a:r>
              <a:rPr lang="cs-CZ" sz="1300" b="0" i="0" u="none" strike="noStrike" dirty="0">
                <a:highlight>
                  <a:srgbClr val="000000">
                    <a:alpha val="0"/>
                  </a:srgbClr>
                </a:highlight>
                <a:latin typeface="Bookman Old Style"/>
              </a:rPr>
              <a:t> </a:t>
            </a:r>
            <a:r>
              <a:rPr lang="en-GB" sz="1300" b="0" i="0" u="none" strike="noStrike" dirty="0">
                <a:highlight>
                  <a:srgbClr val="000000">
                    <a:alpha val="0"/>
                  </a:srgbClr>
                </a:highlight>
                <a:latin typeface="Bookman Old Style"/>
              </a:rPr>
              <a:t>the election of the German King – </a:t>
            </a:r>
            <a:r>
              <a:rPr lang="en-GB" sz="1300" b="1" i="0" u="none" strike="noStrike" dirty="0">
                <a:highlight>
                  <a:srgbClr val="000000">
                    <a:alpha val="0"/>
                  </a:srgbClr>
                </a:highlight>
                <a:latin typeface="Bookman Old Style"/>
              </a:rPr>
              <a:t>7 electors</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After the death of his wife Anna von </a:t>
            </a:r>
            <a:r>
              <a:rPr lang="en-GB" sz="1300" b="0" i="0" u="none" strike="noStrike" dirty="0" err="1">
                <a:highlight>
                  <a:srgbClr val="000000">
                    <a:alpha val="0"/>
                  </a:srgbClr>
                </a:highlight>
                <a:latin typeface="Bookman Old Style"/>
              </a:rPr>
              <a:t>Schweidnitz</a:t>
            </a:r>
            <a:r>
              <a:rPr lang="en-GB" sz="1300" b="0" i="0" u="none" strike="noStrike" dirty="0">
                <a:highlight>
                  <a:srgbClr val="000000">
                    <a:alpha val="0"/>
                  </a:srgbClr>
                </a:highlight>
                <a:latin typeface="Bookman Old Style"/>
              </a:rPr>
              <a:t> (1362), inheritance in the form of </a:t>
            </a:r>
            <a:r>
              <a:rPr lang="en-GB" sz="1300" b="1" i="0" u="none" strike="noStrike" dirty="0" err="1">
                <a:highlight>
                  <a:srgbClr val="000000">
                    <a:alpha val="0"/>
                  </a:srgbClr>
                </a:highlight>
                <a:latin typeface="Bookman Old Style"/>
              </a:rPr>
              <a:t>Schweidnitz</a:t>
            </a:r>
            <a:r>
              <a:rPr lang="en-GB" sz="1300" b="0" i="0" u="none" strike="noStrike" dirty="0">
                <a:highlight>
                  <a:srgbClr val="000000">
                    <a:alpha val="0"/>
                  </a:srgbClr>
                </a:highlight>
                <a:latin typeface="Bookman Old Style"/>
              </a:rPr>
              <a:t> and the Duchy of </a:t>
            </a:r>
            <a:r>
              <a:rPr lang="en-GB" sz="1300" b="1" i="0" u="none" strike="noStrike" dirty="0" err="1">
                <a:highlight>
                  <a:srgbClr val="000000">
                    <a:alpha val="0"/>
                  </a:srgbClr>
                </a:highlight>
                <a:latin typeface="Bookman Old Style"/>
              </a:rPr>
              <a:t>Jawor</a:t>
            </a:r>
            <a:r>
              <a:rPr lang="en-GB" sz="1300" b="0" i="0" u="none" strike="noStrike" dirty="0">
                <a:highlight>
                  <a:srgbClr val="000000">
                    <a:alpha val="0"/>
                  </a:srgbClr>
                </a:highlight>
                <a:latin typeface="Bookman Old Style"/>
              </a:rPr>
              <a:t> – </a:t>
            </a:r>
            <a:r>
              <a:rPr lang="en-GB" sz="1300" b="1" i="0" u="none" strike="noStrike" dirty="0">
                <a:highlight>
                  <a:srgbClr val="000000">
                    <a:alpha val="0"/>
                  </a:srgbClr>
                </a:highlight>
                <a:latin typeface="Bookman Old Style"/>
              </a:rPr>
              <a:t>Silesia</a:t>
            </a:r>
            <a:r>
              <a:rPr lang="en-GB" sz="1300" b="0" i="0" u="none" strike="noStrike" dirty="0">
                <a:highlight>
                  <a:srgbClr val="000000">
                    <a:alpha val="0"/>
                  </a:srgbClr>
                </a:highlight>
                <a:latin typeface="Bookman Old Style"/>
              </a:rPr>
              <a:t> as a whole becomes part of the Czech lands</a:t>
            </a:r>
          </a:p>
          <a:p>
            <a:pPr marL="285750" indent="-285750">
              <a:buFont typeface="Arial" panose="020B0604020202020204" pitchFamily="34" charset="0"/>
              <a:buChar char="•"/>
            </a:pPr>
            <a:endParaRPr lang="cs-CZ" sz="1300" b="1" dirty="0">
              <a:latin typeface="Bookman Old Style" panose="02050604050505020204" pitchFamily="18" charset="0"/>
            </a:endParaRPr>
          </a:p>
          <a:p>
            <a:pPr marL="285750" indent="-285750" rtl="0">
              <a:buFont typeface="Arial" panose="020B0604020202020204" pitchFamily="34" charset="0"/>
              <a:buChar char="•"/>
            </a:pPr>
            <a:r>
              <a:rPr lang="en-GB" sz="1300" b="1" i="0" u="none" strike="noStrike" dirty="0">
                <a:highlight>
                  <a:srgbClr val="000000">
                    <a:alpha val="0"/>
                  </a:srgbClr>
                </a:highlight>
                <a:latin typeface="Bookman Old Style"/>
              </a:rPr>
              <a:t>Lands of the Czech Crown </a:t>
            </a:r>
            <a:r>
              <a:rPr lang="en-GB" sz="1300" b="0" i="0" u="none" strike="noStrike" dirty="0">
                <a:highlight>
                  <a:srgbClr val="000000">
                    <a:alpha val="0"/>
                  </a:srgbClr>
                </a:highlight>
                <a:latin typeface="Bookman Old Style"/>
              </a:rPr>
              <a:t>–</a:t>
            </a:r>
            <a:r>
              <a:rPr lang="en-GB" sz="1300" b="1" i="0" u="none" strike="noStrike" dirty="0">
                <a:highlight>
                  <a:srgbClr val="000000">
                    <a:alpha val="0"/>
                  </a:srgbClr>
                </a:highlight>
                <a:latin typeface="Bookman Old Style"/>
              </a:rPr>
              <a:t> Kingdom of Bohemia, Moravia, Silesia, Upper Lusatia, Lower Lusatia</a:t>
            </a:r>
            <a:r>
              <a:rPr lang="en-GB" sz="1300" b="0" i="0" u="none" strike="noStrike" dirty="0">
                <a:highlight>
                  <a:srgbClr val="000000">
                    <a:alpha val="0"/>
                  </a:srgbClr>
                </a:highlight>
                <a:latin typeface="Bookman Old Style"/>
              </a:rPr>
              <a:t>, </a:t>
            </a:r>
            <a:r>
              <a:rPr lang="en-GB" sz="1300" b="0" i="0" u="none" strike="noStrike" dirty="0" err="1">
                <a:highlight>
                  <a:srgbClr val="000000">
                    <a:alpha val="0"/>
                  </a:srgbClr>
                </a:highlight>
                <a:latin typeface="Bookman Old Style"/>
              </a:rPr>
              <a:t>Feuda</a:t>
            </a:r>
            <a:r>
              <a:rPr lang="en-GB" sz="1300" b="0" i="0" u="none" strike="noStrike" dirty="0">
                <a:highlight>
                  <a:srgbClr val="000000">
                    <a:alpha val="0"/>
                  </a:srgbClr>
                </a:highlight>
                <a:latin typeface="Bookman Old Style"/>
              </a:rPr>
              <a:t> extra </a:t>
            </a:r>
            <a:r>
              <a:rPr lang="en-GB" sz="1300" b="0" i="0" u="none" strike="noStrike" dirty="0" err="1">
                <a:highlight>
                  <a:srgbClr val="000000">
                    <a:alpha val="0"/>
                  </a:srgbClr>
                </a:highlight>
                <a:latin typeface="Bookman Old Style"/>
              </a:rPr>
              <a:t>curtem</a:t>
            </a:r>
            <a:r>
              <a:rPr lang="en-GB" sz="1300" b="0" i="0" u="none" strike="noStrike" dirty="0">
                <a:highlight>
                  <a:srgbClr val="000000">
                    <a:alpha val="0"/>
                  </a:srgbClr>
                </a:highlight>
                <a:latin typeface="Bookman Old Style"/>
              </a:rPr>
              <a:t> (foreign fiefdom, New Bohemia), Brandenburg</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1363, marriage to </a:t>
            </a:r>
            <a:r>
              <a:rPr lang="en-GB" sz="1300" b="1" i="0" u="none" strike="noStrike" dirty="0">
                <a:highlight>
                  <a:srgbClr val="000000">
                    <a:alpha val="0"/>
                  </a:srgbClr>
                </a:highlight>
                <a:latin typeface="Bookman Old Style"/>
              </a:rPr>
              <a:t>Elizabeth of Pomerania</a:t>
            </a:r>
            <a:r>
              <a:rPr lang="en-GB" sz="1300" b="0" i="0" u="none" strike="noStrike" dirty="0">
                <a:highlight>
                  <a:srgbClr val="000000">
                    <a:alpha val="0"/>
                  </a:srgbClr>
                </a:highlight>
                <a:latin typeface="Bookman Old Style"/>
              </a:rPr>
              <a:t> in Krakow </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In 1373, Charles IV acquired </a:t>
            </a:r>
            <a:r>
              <a:rPr lang="en-GB" sz="1300" b="1" i="0" u="none" strike="noStrike" dirty="0">
                <a:highlight>
                  <a:srgbClr val="000000">
                    <a:alpha val="0"/>
                  </a:srgbClr>
                </a:highlight>
                <a:latin typeface="Bookman Old Style"/>
              </a:rPr>
              <a:t>Brandenburg</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Shortly before his death, he made a trip to France – attempted, among other things, to settle the papal schism</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rtl="0">
              <a:buFont typeface="Arial" panose="020B0604020202020204" pitchFamily="34" charset="0"/>
              <a:buChar char="•"/>
            </a:pPr>
            <a:r>
              <a:rPr lang="en-GB" sz="1300" b="0" i="0" u="none" strike="noStrike" dirty="0">
                <a:highlight>
                  <a:srgbClr val="000000">
                    <a:alpha val="0"/>
                  </a:srgbClr>
                </a:highlight>
                <a:latin typeface="Bookman Old Style"/>
              </a:rPr>
              <a:t>Charles IV died 29 November 1378; autobiography </a:t>
            </a:r>
            <a:r>
              <a:rPr lang="en-GB" sz="1300" b="1" i="0" u="none" strike="noStrike" dirty="0">
                <a:highlight>
                  <a:srgbClr val="000000">
                    <a:alpha val="0"/>
                  </a:srgbClr>
                </a:highlight>
                <a:latin typeface="Bookman Old Style"/>
              </a:rPr>
              <a:t>Vita Caroli</a:t>
            </a: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3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3593522870"/>
      </p:ext>
    </p:extLst>
  </p:cSld>
  <p:clrMapOvr>
    <a:masterClrMapping/>
  </p:clrMapOvr>
  <p:transition/>
  <p:extLst>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49808" y="1120510"/>
            <a:ext cx="8048368" cy="3937232"/>
          </a:xfrm>
          <a:prstGeom prst="rect">
            <a:avLst/>
          </a:prstGeom>
          <a:noFill/>
        </p:spPr>
        <p:txBody>
          <a:bodyPr wrap="square" rtlCol="0">
            <a:noAutofit/>
          </a:bodyPr>
          <a:lstStyle/>
          <a:p>
            <a:pPr algn="ctr" rtl="0"/>
            <a:r>
              <a:rPr lang="en-GB" sz="3600" b="1" i="0" u="none" strike="noStrike" dirty="0">
                <a:highlight>
                  <a:srgbClr val="000000">
                    <a:alpha val="0"/>
                  </a:srgbClr>
                </a:highlight>
                <a:latin typeface="Bookman Old Style"/>
                <a:cs typeface="Times New Roman"/>
              </a:rPr>
              <a:t>Lands of the Czech Crown</a:t>
            </a:r>
          </a:p>
          <a:p>
            <a:endParaRPr lang="cs-CZ" dirty="0">
              <a:latin typeface="Bookman Old Style" panose="02050604050505020204" pitchFamily="18" charset="0"/>
              <a:cs typeface="Times New Roman" panose="02020603050405020304" pitchFamily="18" charset="0"/>
            </a:endParaRPr>
          </a:p>
          <a:p>
            <a:pPr rtl="0"/>
            <a:r>
              <a:rPr lang="en-GB" sz="1700" b="0" i="0" u="none" strike="noStrike" dirty="0">
                <a:highlight>
                  <a:srgbClr val="000000">
                    <a:alpha val="0"/>
                  </a:srgbClr>
                </a:highlight>
                <a:latin typeface="Bookman Old Style"/>
                <a:cs typeface="Times New Roman"/>
              </a:rPr>
              <a:t>Term for the collection of states, which was adopted during Charles IV's reign</a:t>
            </a:r>
          </a:p>
          <a:p>
            <a:endParaRPr lang="cs-CZ" dirty="0">
              <a:latin typeface="Bookman Old Style" panose="02050604050505020204" pitchFamily="18" charset="0"/>
              <a:cs typeface="Times New Roman" panose="02020603050405020304" pitchFamily="18" charset="0"/>
            </a:endParaRPr>
          </a:p>
          <a:p>
            <a:pPr marL="285750" indent="-285750" rtl="0">
              <a:buFontTx/>
              <a:buChar char="-"/>
            </a:pPr>
            <a:r>
              <a:rPr lang="en-GB" sz="1700" b="1" i="0" u="none" strike="noStrike" dirty="0">
                <a:highlight>
                  <a:srgbClr val="000000">
                    <a:alpha val="0"/>
                  </a:srgbClr>
                </a:highlight>
                <a:latin typeface="Bookman Old Style"/>
                <a:cs typeface="Times New Roman"/>
              </a:rPr>
              <a:t>Bohemia</a:t>
            </a:r>
            <a:r>
              <a:rPr lang="en-GB" sz="1700" b="0" i="0" u="none" strike="noStrike" dirty="0">
                <a:highlight>
                  <a:srgbClr val="000000">
                    <a:alpha val="0"/>
                  </a:srgbClr>
                </a:highlight>
                <a:latin typeface="Bookman Old Style"/>
                <a:cs typeface="Times New Roman"/>
              </a:rPr>
              <a:t>: Prague (Caput regni)</a:t>
            </a:r>
          </a:p>
          <a:p>
            <a:pPr marL="285750" indent="-285750" rtl="0">
              <a:buFontTx/>
              <a:buChar char="-"/>
            </a:pPr>
            <a:r>
              <a:rPr lang="en-GB" sz="1700" b="1" i="0" u="none" strike="noStrike" dirty="0">
                <a:highlight>
                  <a:srgbClr val="000000">
                    <a:alpha val="0"/>
                  </a:srgbClr>
                </a:highlight>
                <a:latin typeface="Bookman Old Style"/>
                <a:cs typeface="Times New Roman"/>
              </a:rPr>
              <a:t>Moravia</a:t>
            </a:r>
            <a:r>
              <a:rPr lang="en-GB" sz="1700" b="0" i="0" u="none" strike="noStrike" dirty="0">
                <a:highlight>
                  <a:srgbClr val="000000">
                    <a:alpha val="0"/>
                  </a:srgbClr>
                </a:highlight>
                <a:latin typeface="Bookman Old Style"/>
                <a:cs typeface="Times New Roman"/>
              </a:rPr>
              <a:t>: Brno and Olomouc</a:t>
            </a:r>
          </a:p>
          <a:p>
            <a:pPr marL="285750" indent="-285750" rtl="0">
              <a:buFontTx/>
              <a:buChar char="-"/>
            </a:pPr>
            <a:r>
              <a:rPr lang="en-GB" sz="1700" b="1" i="0" u="none" strike="noStrike" dirty="0">
                <a:highlight>
                  <a:srgbClr val="000000">
                    <a:alpha val="0"/>
                  </a:srgbClr>
                </a:highlight>
                <a:latin typeface="Bookman Old Style"/>
                <a:cs typeface="Times New Roman"/>
              </a:rPr>
              <a:t>Silesia</a:t>
            </a:r>
            <a:r>
              <a:rPr lang="en-GB" sz="1700" b="0" i="0" u="none" strike="noStrike" dirty="0">
                <a:highlight>
                  <a:srgbClr val="000000">
                    <a:alpha val="0"/>
                  </a:srgbClr>
                </a:highlight>
                <a:latin typeface="Bookman Old Style"/>
                <a:cs typeface="Times New Roman"/>
              </a:rPr>
              <a:t>: Wroclaw</a:t>
            </a:r>
          </a:p>
          <a:p>
            <a:pPr marL="285750" indent="-285750" rtl="0">
              <a:buFontTx/>
              <a:buChar char="-"/>
            </a:pPr>
            <a:r>
              <a:rPr lang="en-GB" sz="1700" b="1" i="0" u="none" strike="noStrike" dirty="0">
                <a:highlight>
                  <a:srgbClr val="000000">
                    <a:alpha val="0"/>
                  </a:srgbClr>
                </a:highlight>
                <a:latin typeface="Bookman Old Style"/>
                <a:cs typeface="Times New Roman"/>
              </a:rPr>
              <a:t>Upper Lusatia</a:t>
            </a:r>
            <a:r>
              <a:rPr lang="en-GB" sz="1700" b="0" i="0" u="none" strike="noStrike" dirty="0">
                <a:highlight>
                  <a:srgbClr val="000000">
                    <a:alpha val="0"/>
                  </a:srgbClr>
                </a:highlight>
                <a:latin typeface="Bookman Old Style"/>
                <a:cs typeface="Times New Roman"/>
              </a:rPr>
              <a:t>: (Bautzen, </a:t>
            </a:r>
            <a:r>
              <a:rPr lang="en-GB" sz="1700" b="0" i="0" u="none" strike="noStrike" dirty="0" err="1">
                <a:highlight>
                  <a:srgbClr val="000000">
                    <a:alpha val="0"/>
                  </a:srgbClr>
                </a:highlight>
                <a:latin typeface="Bookman Old Style"/>
                <a:cs typeface="Times New Roman"/>
              </a:rPr>
              <a:t>Görlitz</a:t>
            </a:r>
            <a:r>
              <a:rPr lang="en-GB" sz="1700" b="0" i="0" u="none" strike="noStrike" dirty="0">
                <a:highlight>
                  <a:srgbClr val="000000">
                    <a:alpha val="0"/>
                  </a:srgbClr>
                </a:highlight>
                <a:latin typeface="Bookman Old Style"/>
                <a:cs typeface="Times New Roman"/>
              </a:rPr>
              <a:t>, </a:t>
            </a:r>
            <a:r>
              <a:rPr lang="en-GB" sz="1700" b="0" i="0" u="none" strike="noStrike" dirty="0" err="1">
                <a:highlight>
                  <a:srgbClr val="000000">
                    <a:alpha val="0"/>
                  </a:srgbClr>
                </a:highlight>
                <a:latin typeface="Bookman Old Style"/>
                <a:cs typeface="Times New Roman"/>
              </a:rPr>
              <a:t>Zittau</a:t>
            </a:r>
            <a:r>
              <a:rPr lang="en-GB" sz="1700" b="0" i="0" u="none" strike="noStrike" dirty="0">
                <a:highlight>
                  <a:srgbClr val="000000">
                    <a:alpha val="0"/>
                  </a:srgbClr>
                </a:highlight>
                <a:latin typeface="Bookman Old Style"/>
                <a:cs typeface="Times New Roman"/>
              </a:rPr>
              <a:t>)</a:t>
            </a:r>
          </a:p>
          <a:p>
            <a:pPr marL="285750" indent="-285750" rtl="0">
              <a:buFontTx/>
              <a:buChar char="-"/>
            </a:pPr>
            <a:r>
              <a:rPr lang="en-GB" sz="1700" b="1" i="0" u="none" strike="noStrike" dirty="0">
                <a:highlight>
                  <a:srgbClr val="000000">
                    <a:alpha val="0"/>
                  </a:srgbClr>
                </a:highlight>
                <a:latin typeface="Bookman Old Style"/>
                <a:cs typeface="Times New Roman"/>
              </a:rPr>
              <a:t>Lower Lusatia</a:t>
            </a:r>
            <a:r>
              <a:rPr lang="en-GB" sz="1700" b="0" i="0" u="none" strike="noStrike" dirty="0">
                <a:highlight>
                  <a:srgbClr val="000000">
                    <a:alpha val="0"/>
                  </a:srgbClr>
                </a:highlight>
                <a:latin typeface="Bookman Old Style"/>
                <a:cs typeface="Times New Roman"/>
              </a:rPr>
              <a:t>: </a:t>
            </a:r>
            <a:r>
              <a:rPr lang="en-GB" sz="1700" b="0" i="0" u="none" strike="noStrike" dirty="0" err="1">
                <a:highlight>
                  <a:srgbClr val="000000">
                    <a:alpha val="0"/>
                  </a:srgbClr>
                </a:highlight>
                <a:latin typeface="Bookman Old Style"/>
                <a:cs typeface="Times New Roman"/>
              </a:rPr>
              <a:t>Chotěbuz</a:t>
            </a:r>
            <a:r>
              <a:rPr lang="en-GB" sz="1700" b="0" i="0" u="none" strike="noStrike" dirty="0">
                <a:highlight>
                  <a:srgbClr val="000000">
                    <a:alpha val="0"/>
                  </a:srgbClr>
                </a:highlight>
                <a:latin typeface="Bookman Old Style"/>
                <a:cs typeface="Times New Roman"/>
              </a:rPr>
              <a:t> (Cottbus)</a:t>
            </a:r>
          </a:p>
          <a:p>
            <a:pPr marL="285750" indent="-285750" rtl="0">
              <a:buFontTx/>
              <a:buChar char="-"/>
            </a:pPr>
            <a:r>
              <a:rPr lang="en-GB" sz="1700" b="0" i="0" u="none" strike="noStrike" dirty="0">
                <a:highlight>
                  <a:srgbClr val="000000">
                    <a:alpha val="0"/>
                  </a:srgbClr>
                </a:highlight>
                <a:latin typeface="Bookman Old Style"/>
                <a:cs typeface="Times New Roman"/>
              </a:rPr>
              <a:t>(Luxembourg, Brandenburg, </a:t>
            </a:r>
            <a:r>
              <a:rPr lang="en-GB" sz="1700" b="0" i="0" u="none" strike="noStrike" dirty="0" err="1">
                <a:highlight>
                  <a:srgbClr val="000000">
                    <a:alpha val="0"/>
                  </a:srgbClr>
                </a:highlight>
                <a:latin typeface="Bookman Old Style"/>
                <a:cs typeface="Times New Roman"/>
              </a:rPr>
              <a:t>Feuda</a:t>
            </a:r>
            <a:r>
              <a:rPr lang="en-GB" sz="1700" b="0" i="0" u="none" strike="noStrike" dirty="0">
                <a:highlight>
                  <a:srgbClr val="000000">
                    <a:alpha val="0"/>
                  </a:srgbClr>
                </a:highlight>
                <a:latin typeface="Bookman Old Style"/>
                <a:cs typeface="Times New Roman"/>
              </a:rPr>
              <a:t> extra </a:t>
            </a:r>
            <a:r>
              <a:rPr lang="en-GB" sz="1700" b="0" i="0" u="none" strike="noStrike" dirty="0" err="1">
                <a:highlight>
                  <a:srgbClr val="000000">
                    <a:alpha val="0"/>
                  </a:srgbClr>
                </a:highlight>
                <a:latin typeface="Bookman Old Style"/>
                <a:cs typeface="Times New Roman"/>
              </a:rPr>
              <a:t>curtem</a:t>
            </a:r>
            <a:r>
              <a:rPr lang="en-GB" sz="1700" b="0" i="0" u="none" strike="noStrike" dirty="0">
                <a:highlight>
                  <a:srgbClr val="000000">
                    <a:alpha val="0"/>
                  </a:srgbClr>
                </a:highlight>
                <a:latin typeface="Bookman Old Style"/>
                <a:cs typeface="Times New Roman"/>
              </a:rPr>
              <a:t>)</a:t>
            </a:r>
          </a:p>
          <a:p>
            <a:pPr marL="285750" indent="-285750">
              <a:buFontTx/>
              <a:buChar char="-"/>
            </a:pPr>
            <a:endParaRPr lang="cs-CZ" dirty="0">
              <a:latin typeface="Bookman Old Style" panose="02050604050505020204" pitchFamily="18" charset="0"/>
              <a:cs typeface="Times New Roman" panose="02020603050405020304" pitchFamily="18" charset="0"/>
            </a:endParaRPr>
          </a:p>
          <a:p>
            <a:endParaRPr lang="cs-CZ" dirty="0"/>
          </a:p>
          <a:p>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418" y="4307913"/>
            <a:ext cx="2913492" cy="2459126"/>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992" y="4445736"/>
            <a:ext cx="3187879" cy="2183479"/>
          </a:xfrm>
          <a:prstGeom prst="rect">
            <a:avLst/>
          </a:prstGeom>
        </p:spPr>
      </p:pic>
    </p:spTree>
    <p:extLst>
      <p:ext uri="{BB962C8B-B14F-4D97-AF65-F5344CB8AC3E}">
        <p14:creationId xmlns:p14="http://schemas.microsoft.com/office/powerpoint/2010/main" val="9157348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Obdélník 6"/>
          <p:cNvSpPr/>
          <p:nvPr/>
        </p:nvSpPr>
        <p:spPr>
          <a:xfrm>
            <a:off x="58264" y="1120344"/>
            <a:ext cx="8853054" cy="9064020"/>
          </a:xfrm>
          <a:prstGeom prst="rect">
            <a:avLst/>
          </a:prstGeom>
        </p:spPr>
        <p:txBody>
          <a:bodyPr wrap="square">
            <a:noAutofit/>
          </a:bodyPr>
          <a:lstStyle/>
          <a:p>
            <a:pPr algn="ctr" rtl="0"/>
            <a:r>
              <a:rPr lang="en-GB" sz="2000" b="1" i="0" u="none" strike="noStrike" dirty="0">
                <a:highlight>
                  <a:srgbClr val="000000">
                    <a:alpha val="0"/>
                  </a:srgbClr>
                </a:highlight>
                <a:latin typeface="Bookman Old Style"/>
              </a:rPr>
              <a:t>The Czech State in the Time of the </a:t>
            </a:r>
            <a:r>
              <a:rPr lang="en-GB" sz="2000" b="1" i="0" u="none" strike="noStrike" dirty="0" err="1">
                <a:highlight>
                  <a:srgbClr val="000000">
                    <a:alpha val="0"/>
                  </a:srgbClr>
                </a:highlight>
                <a:latin typeface="Bookman Old Style"/>
              </a:rPr>
              <a:t>Luxembourgs</a:t>
            </a:r>
            <a:r>
              <a:rPr lang="en-GB" sz="2000" b="1" i="0" u="none" strike="noStrike" dirty="0">
                <a:highlight>
                  <a:srgbClr val="000000">
                    <a:alpha val="0"/>
                  </a:srgbClr>
                </a:highlight>
                <a:latin typeface="Bookman Old Style"/>
              </a:rPr>
              <a:t> – Wenceslas IV</a:t>
            </a:r>
            <a:r>
              <a:rPr lang="cs-CZ" sz="2000" b="1" i="0" u="none" strike="noStrike" dirty="0">
                <a:highlight>
                  <a:srgbClr val="000000">
                    <a:alpha val="0"/>
                  </a:srgbClr>
                </a:highlight>
                <a:latin typeface="Bookman Old Style"/>
              </a:rPr>
              <a:t> </a:t>
            </a:r>
            <a:r>
              <a:rPr lang="en-GB" sz="2000" b="1" i="0" u="none" strike="noStrike" dirty="0">
                <a:highlight>
                  <a:srgbClr val="000000">
                    <a:alpha val="0"/>
                  </a:srgbClr>
                </a:highlight>
                <a:latin typeface="Bookman Old Style"/>
              </a:rPr>
              <a:t>(1378–1419)</a:t>
            </a:r>
          </a:p>
          <a:p>
            <a:pPr algn="ctr"/>
            <a:endParaRPr lang="cs-CZ" sz="8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Born in </a:t>
            </a:r>
            <a:r>
              <a:rPr lang="en-GB" sz="1200" b="1" i="0" u="none" strike="noStrike" dirty="0">
                <a:highlight>
                  <a:srgbClr val="000000">
                    <a:alpha val="0"/>
                  </a:srgbClr>
                </a:highlight>
                <a:latin typeface="Bookman Old Style"/>
              </a:rPr>
              <a:t>1361</a:t>
            </a:r>
            <a:r>
              <a:rPr lang="en-GB" sz="1200" b="0" i="0" u="none" strike="noStrike" dirty="0">
                <a:highlight>
                  <a:srgbClr val="000000">
                    <a:alpha val="0"/>
                  </a:srgbClr>
                </a:highlight>
                <a:latin typeface="Bookman Old Style"/>
              </a:rPr>
              <a:t> in Nuremberg to Anna von </a:t>
            </a:r>
            <a:r>
              <a:rPr lang="en-GB" sz="1200" b="0" i="0" u="none" strike="noStrike" dirty="0" err="1">
                <a:highlight>
                  <a:srgbClr val="000000">
                    <a:alpha val="0"/>
                  </a:srgbClr>
                </a:highlight>
                <a:latin typeface="Bookman Old Style"/>
              </a:rPr>
              <a:t>Schweidnitz</a:t>
            </a:r>
            <a:r>
              <a:rPr lang="en-GB" sz="1200" b="0" i="0" u="none" strike="noStrike" dirty="0">
                <a:highlight>
                  <a:srgbClr val="000000">
                    <a:alpha val="0"/>
                  </a:srgbClr>
                </a:highlight>
                <a:latin typeface="Bookman Old Style"/>
              </a:rPr>
              <a:t>; in 1363 he was crowned by Archbishop </a:t>
            </a:r>
            <a:r>
              <a:rPr lang="en-GB" sz="1200" b="0" i="0" u="none" strike="noStrike" dirty="0" err="1">
                <a:highlight>
                  <a:srgbClr val="000000">
                    <a:alpha val="0"/>
                  </a:srgbClr>
                </a:highlight>
                <a:latin typeface="Bookman Old Style"/>
              </a:rPr>
              <a:t>Arnošt</a:t>
            </a:r>
            <a:r>
              <a:rPr lang="en-GB" sz="1200" b="0" i="0" u="none" strike="noStrike" dirty="0">
                <a:highlight>
                  <a:srgbClr val="000000">
                    <a:alpha val="0"/>
                  </a:srgbClr>
                </a:highlight>
                <a:latin typeface="Bookman Old Style"/>
              </a:rPr>
              <a:t> of Pardubice as King of Bohemia, in 1376 he was elected </a:t>
            </a:r>
            <a:r>
              <a:rPr lang="en-GB" sz="1200" b="1" i="0" u="none" strike="noStrike" dirty="0">
                <a:highlight>
                  <a:srgbClr val="000000">
                    <a:alpha val="0"/>
                  </a:srgbClr>
                </a:highlight>
                <a:latin typeface="Bookman Old Style"/>
              </a:rPr>
              <a:t>King of Germany</a:t>
            </a:r>
            <a:r>
              <a:rPr lang="en-GB" sz="1200" b="0" i="0" u="none" strike="noStrike" dirty="0">
                <a:highlight>
                  <a:srgbClr val="000000">
                    <a:alpha val="0"/>
                  </a:srgbClr>
                </a:highlight>
                <a:latin typeface="Bookman Old Style"/>
              </a:rPr>
              <a:t> in Aachen</a:t>
            </a:r>
          </a:p>
          <a:p>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He began ruling in 1378, at a time when the Czech state was gradually falling into an internal crisis exacerbated by the </a:t>
            </a:r>
            <a:r>
              <a:rPr lang="en-GB" sz="1200" b="1" i="0" u="none" strike="noStrike" dirty="0">
                <a:highlight>
                  <a:srgbClr val="000000">
                    <a:alpha val="0"/>
                  </a:srgbClr>
                </a:highlight>
                <a:latin typeface="Bookman Old Style"/>
              </a:rPr>
              <a:t>plague epidemic of 1380.</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He appointed </a:t>
            </a:r>
            <a:r>
              <a:rPr lang="en-GB" sz="1200" b="1" i="0" u="none" strike="noStrike" dirty="0">
                <a:highlight>
                  <a:srgbClr val="000000">
                    <a:alpha val="0"/>
                  </a:srgbClr>
                </a:highlight>
                <a:latin typeface="Bookman Old Style"/>
              </a:rPr>
              <a:t>lower nobility (favourites)</a:t>
            </a:r>
            <a:r>
              <a:rPr lang="en-GB" sz="1200" b="0" i="0" u="none" strike="noStrike" dirty="0">
                <a:highlight>
                  <a:srgbClr val="000000">
                    <a:alpha val="0"/>
                  </a:srgbClr>
                </a:highlight>
                <a:latin typeface="Bookman Old Style"/>
              </a:rPr>
              <a:t> into the royal offices, which subsequently provoked disputes with the upper nobility and Archbishop </a:t>
            </a:r>
            <a:r>
              <a:rPr lang="en-GB" sz="1200" b="1" i="0" u="none" strike="noStrike" dirty="0">
                <a:highlight>
                  <a:srgbClr val="000000">
                    <a:alpha val="0"/>
                  </a:srgbClr>
                </a:highlight>
                <a:latin typeface="Bookman Old Style"/>
              </a:rPr>
              <a:t>Jan of </a:t>
            </a:r>
            <a:r>
              <a:rPr lang="en-GB" sz="1200" b="1" i="0" u="none" strike="noStrike" dirty="0" err="1">
                <a:highlight>
                  <a:srgbClr val="000000">
                    <a:alpha val="0"/>
                  </a:srgbClr>
                </a:highlight>
                <a:latin typeface="Bookman Old Style"/>
              </a:rPr>
              <a:t>Jenštejn</a:t>
            </a:r>
            <a:r>
              <a:rPr lang="en-GB" sz="1200" b="0" i="0" u="none" strike="noStrike" dirty="0">
                <a:highlight>
                  <a:srgbClr val="000000">
                    <a:alpha val="0"/>
                  </a:srgbClr>
                </a:highlight>
                <a:latin typeface="Bookman Old Style"/>
              </a:rPr>
              <a:t> – arrest of vicar general </a:t>
            </a:r>
            <a:r>
              <a:rPr lang="en-GB" sz="1200" b="1" i="0" u="none" strike="noStrike" dirty="0">
                <a:highlight>
                  <a:srgbClr val="000000">
                    <a:alpha val="0"/>
                  </a:srgbClr>
                </a:highlight>
                <a:latin typeface="Bookman Old Style"/>
              </a:rPr>
              <a:t>Jan of </a:t>
            </a:r>
            <a:r>
              <a:rPr lang="en-GB" sz="1200" b="1" i="0" u="none" strike="noStrike" dirty="0" err="1">
                <a:highlight>
                  <a:srgbClr val="000000">
                    <a:alpha val="0"/>
                  </a:srgbClr>
                </a:highlight>
                <a:latin typeface="Bookman Old Style"/>
              </a:rPr>
              <a:t>Pomuk</a:t>
            </a:r>
            <a:r>
              <a:rPr lang="en-GB" sz="1200" b="0" i="0" u="none" strike="noStrike" dirty="0">
                <a:highlight>
                  <a:srgbClr val="000000">
                    <a:alpha val="0"/>
                  </a:srgbClr>
                </a:highlight>
                <a:latin typeface="Bookman Old Style"/>
              </a:rPr>
              <a:t> (1393)</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1" i="0" u="none" strike="noStrike" dirty="0">
                <a:highlight>
                  <a:srgbClr val="000000">
                    <a:alpha val="0"/>
                  </a:srgbClr>
                </a:highlight>
                <a:latin typeface="Bookman Old Style"/>
              </a:rPr>
              <a:t>League of Lords</a:t>
            </a:r>
            <a:r>
              <a:rPr lang="en-GB" sz="1200" b="0" i="0" u="none" strike="noStrike" dirty="0">
                <a:highlight>
                  <a:srgbClr val="000000">
                    <a:alpha val="0"/>
                  </a:srgbClr>
                </a:highlight>
                <a:latin typeface="Bookman Old Style"/>
              </a:rPr>
              <a:t> – in 1394 Wenceslas IV was captured (with the knowledge of the Moravian Margrave Jobst) in </a:t>
            </a:r>
            <a:r>
              <a:rPr lang="en-GB" sz="1200" b="0" i="0" u="none" strike="noStrike" dirty="0" err="1">
                <a:highlight>
                  <a:srgbClr val="000000">
                    <a:alpha val="0"/>
                  </a:srgbClr>
                </a:highlight>
                <a:latin typeface="Bookman Old Style"/>
              </a:rPr>
              <a:t>Králův</a:t>
            </a:r>
            <a:r>
              <a:rPr lang="en-GB" sz="1200" b="0" i="0" u="none" strike="noStrike" dirty="0">
                <a:highlight>
                  <a:srgbClr val="000000">
                    <a:alpha val="0"/>
                  </a:srgbClr>
                </a:highlight>
                <a:latin typeface="Bookman Old Style"/>
              </a:rPr>
              <a:t> </a:t>
            </a:r>
            <a:r>
              <a:rPr lang="en-GB" sz="1200" b="0" i="0" u="none" strike="noStrike" dirty="0" err="1">
                <a:highlight>
                  <a:srgbClr val="000000">
                    <a:alpha val="0"/>
                  </a:srgbClr>
                </a:highlight>
                <a:latin typeface="Bookman Old Style"/>
              </a:rPr>
              <a:t>Dvůr</a:t>
            </a:r>
            <a:r>
              <a:rPr lang="en-GB" sz="1200" b="0" i="0" u="none" strike="noStrike" dirty="0">
                <a:highlight>
                  <a:srgbClr val="000000">
                    <a:alpha val="0"/>
                  </a:srgbClr>
                </a:highlight>
                <a:latin typeface="Bookman Old Style"/>
              </a:rPr>
              <a:t> and transferred to </a:t>
            </a:r>
            <a:r>
              <a:rPr lang="en-GB" sz="1200" b="0" i="0" u="none" strike="noStrike" dirty="0" err="1">
                <a:highlight>
                  <a:srgbClr val="000000">
                    <a:alpha val="0"/>
                  </a:srgbClr>
                </a:highlight>
                <a:latin typeface="Bookman Old Style"/>
              </a:rPr>
              <a:t>Wildberg</a:t>
            </a:r>
            <a:r>
              <a:rPr lang="en-GB" sz="1200" b="0" i="0" u="none" strike="noStrike" dirty="0">
                <a:highlight>
                  <a:srgbClr val="000000">
                    <a:alpha val="0"/>
                  </a:srgbClr>
                </a:highlight>
                <a:latin typeface="Bookman Old Style"/>
              </a:rPr>
              <a:t> Castle, subsequently freed by his brother John of </a:t>
            </a:r>
            <a:r>
              <a:rPr lang="en-GB" sz="1200" b="0" i="0" u="none" strike="noStrike" dirty="0" err="1">
                <a:highlight>
                  <a:srgbClr val="000000">
                    <a:alpha val="0"/>
                  </a:srgbClr>
                </a:highlight>
                <a:latin typeface="Bookman Old Style"/>
              </a:rPr>
              <a:t>Görlitz</a:t>
            </a:r>
            <a:endParaRPr lang="cs-CZ" sz="1200" b="1"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Complications in the HRE – in 1400 Wenceslas IV deposed from the German throne (replaced by Ruprecht III of the Palatinate)</a:t>
            </a:r>
          </a:p>
          <a:p>
            <a:pPr marL="285750" indent="-285750">
              <a:buFont typeface="Arial" panose="020B0604020202020204" pitchFamily="34" charset="0"/>
              <a:buChar char="•"/>
            </a:pPr>
            <a:endParaRPr lang="cs-CZ" sz="1200" b="1" dirty="0">
              <a:latin typeface="Bookman Old Style" panose="02050604050505020204" pitchFamily="18" charset="0"/>
            </a:endParaRPr>
          </a:p>
          <a:p>
            <a:pPr marL="285750" indent="-285750" rtl="0">
              <a:buFont typeface="Arial" panose="020B0604020202020204" pitchFamily="34" charset="0"/>
              <a:buChar char="•"/>
            </a:pPr>
            <a:r>
              <a:rPr lang="en-GB" sz="1200" b="1" i="0" u="none" strike="noStrike" dirty="0">
                <a:highlight>
                  <a:srgbClr val="000000">
                    <a:alpha val="0"/>
                  </a:srgbClr>
                </a:highlight>
                <a:latin typeface="Bookman Old Style"/>
              </a:rPr>
              <a:t>1402–1403</a:t>
            </a:r>
            <a:r>
              <a:rPr lang="en-GB" sz="1200" b="0" i="0" u="none" strike="noStrike" dirty="0">
                <a:highlight>
                  <a:srgbClr val="000000">
                    <a:alpha val="0"/>
                  </a:srgbClr>
                </a:highlight>
                <a:latin typeface="Bookman Old Style"/>
              </a:rPr>
              <a:t>, Wenceslas IV interned again (Vienna), at the behest of his brother Sigismund</a:t>
            </a:r>
            <a:r>
              <a:rPr lang="cs-CZ" sz="1200" b="0" i="0" u="none" strike="noStrike" dirty="0">
                <a:highlight>
                  <a:srgbClr val="000000">
                    <a:alpha val="0"/>
                  </a:srgbClr>
                </a:highlight>
                <a:latin typeface="Bookman Old Style"/>
              </a:rPr>
              <a:t> </a:t>
            </a:r>
            <a:r>
              <a:rPr lang="cs-CZ" sz="1200" b="0" i="0" u="none" strike="noStrike" dirty="0" err="1">
                <a:highlight>
                  <a:srgbClr val="000000">
                    <a:alpha val="0"/>
                  </a:srgbClr>
                </a:highlight>
                <a:latin typeface="Bookman Old Style"/>
              </a:rPr>
              <a:t>among</a:t>
            </a:r>
            <a:r>
              <a:rPr lang="cs-CZ" sz="1200" b="0" i="0" u="none" strike="noStrike" dirty="0">
                <a:highlight>
                  <a:srgbClr val="000000">
                    <a:alpha val="0"/>
                  </a:srgbClr>
                </a:highlight>
                <a:latin typeface="Bookman Old Style"/>
              </a:rPr>
              <a:t> </a:t>
            </a:r>
            <a:r>
              <a:rPr lang="cs-CZ" sz="1200" b="0" i="0" u="none" strike="noStrike" dirty="0" err="1">
                <a:highlight>
                  <a:srgbClr val="000000">
                    <a:alpha val="0"/>
                  </a:srgbClr>
                </a:highlight>
                <a:latin typeface="Bookman Old Style"/>
              </a:rPr>
              <a:t>others</a:t>
            </a:r>
            <a:r>
              <a:rPr lang="en-GB" sz="1200" b="0" i="0" u="none" strike="noStrike" dirty="0">
                <a:highlight>
                  <a:srgbClr val="000000">
                    <a:alpha val="0"/>
                  </a:srgbClr>
                </a:highlight>
                <a:latin typeface="Bookman Old Style"/>
              </a:rPr>
              <a:t>. After his release, he was forced to accept the demands of the high nobility. Growing </a:t>
            </a:r>
            <a:r>
              <a:rPr lang="en-GB" sz="1200" b="1" i="0" u="none" strike="noStrike" dirty="0">
                <a:highlight>
                  <a:srgbClr val="000000">
                    <a:alpha val="0"/>
                  </a:srgbClr>
                </a:highlight>
                <a:latin typeface="Bookman Old Style"/>
              </a:rPr>
              <a:t>social unrest</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From the 1380s, signs of a </a:t>
            </a:r>
            <a:r>
              <a:rPr lang="en-GB" sz="1200" b="1" i="0" u="none" strike="noStrike" dirty="0">
                <a:highlight>
                  <a:srgbClr val="000000">
                    <a:alpha val="0"/>
                  </a:srgbClr>
                </a:highlight>
                <a:latin typeface="Bookman Old Style"/>
              </a:rPr>
              <a:t>reformation movement</a:t>
            </a:r>
            <a:r>
              <a:rPr lang="en-GB" sz="1200" b="0" i="0" u="none" strike="noStrike" dirty="0">
                <a:highlight>
                  <a:srgbClr val="000000">
                    <a:alpha val="0"/>
                  </a:srgbClr>
                </a:highlight>
                <a:latin typeface="Bookman Old Style"/>
              </a:rPr>
              <a:t> are beginning to appear in the Czech lands – they are generally related to the worsening situation of the country, b</a:t>
            </a:r>
            <a:r>
              <a:rPr lang="cs-CZ" sz="1200" b="0" i="0" u="none" strike="noStrike" dirty="0" err="1">
                <a:highlight>
                  <a:srgbClr val="000000">
                    <a:alpha val="0"/>
                  </a:srgbClr>
                </a:highlight>
                <a:latin typeface="Bookman Old Style"/>
              </a:rPr>
              <a:t>ands</a:t>
            </a:r>
            <a:r>
              <a:rPr lang="en-GB" sz="1200" b="0" i="0" u="none" strike="noStrike" dirty="0">
                <a:highlight>
                  <a:srgbClr val="000000">
                    <a:alpha val="0"/>
                  </a:srgbClr>
                </a:highlight>
                <a:latin typeface="Bookman Old Style"/>
              </a:rPr>
              <a:t> of thieves, internal instability, the absence of law (Jan </a:t>
            </a:r>
            <a:r>
              <a:rPr lang="en-GB" sz="1200" b="0" i="0" u="none" strike="noStrike" dirty="0" err="1">
                <a:highlight>
                  <a:srgbClr val="000000">
                    <a:alpha val="0"/>
                  </a:srgbClr>
                </a:highlight>
                <a:latin typeface="Bookman Old Style"/>
              </a:rPr>
              <a:t>Žižka</a:t>
            </a:r>
            <a:r>
              <a:rPr lang="en-GB" sz="1200" b="0" i="0" u="none" strike="noStrike" dirty="0">
                <a:highlight>
                  <a:srgbClr val="000000">
                    <a:alpha val="0"/>
                  </a:srgbClr>
                </a:highlight>
                <a:latin typeface="Bookman Old Style"/>
              </a:rPr>
              <a:t>)</a:t>
            </a: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rtl="0">
              <a:buFont typeface="Arial" panose="020B0604020202020204" pitchFamily="34" charset="0"/>
              <a:buChar char="•"/>
            </a:pPr>
            <a:r>
              <a:rPr lang="en-GB" sz="1200" b="0" i="0" u="none" strike="noStrike" dirty="0">
                <a:highlight>
                  <a:srgbClr val="000000">
                    <a:alpha val="0"/>
                  </a:srgbClr>
                </a:highlight>
                <a:latin typeface="Bookman Old Style"/>
              </a:rPr>
              <a:t>Predecessors and Contemporaries of Hus – </a:t>
            </a:r>
            <a:r>
              <a:rPr lang="en-GB" sz="1200" b="0" i="1" u="none" strike="noStrike" dirty="0">
                <a:highlight>
                  <a:srgbClr val="000000">
                    <a:alpha val="0"/>
                  </a:srgbClr>
                </a:highlight>
                <a:latin typeface="Bookman Old Style"/>
              </a:rPr>
              <a:t> Konrad von </a:t>
            </a:r>
            <a:r>
              <a:rPr lang="en-GB" sz="1200" b="0" i="1" u="none" strike="noStrike" dirty="0" err="1">
                <a:highlight>
                  <a:srgbClr val="000000">
                    <a:alpha val="0"/>
                  </a:srgbClr>
                </a:highlight>
                <a:latin typeface="Bookman Old Style"/>
              </a:rPr>
              <a:t>Waldhausen</a:t>
            </a:r>
            <a:r>
              <a:rPr lang="en-GB" sz="1200" b="0" i="1" u="none" strike="noStrike" dirty="0">
                <a:highlight>
                  <a:srgbClr val="000000">
                    <a:alpha val="0"/>
                  </a:srgbClr>
                </a:highlight>
                <a:latin typeface="Bookman Old Style"/>
              </a:rPr>
              <a:t>, Jan </a:t>
            </a:r>
            <a:r>
              <a:rPr lang="en-GB" sz="1200" b="0" i="1" u="none" strike="noStrike" dirty="0" err="1">
                <a:highlight>
                  <a:srgbClr val="000000">
                    <a:alpha val="0"/>
                  </a:srgbClr>
                </a:highlight>
                <a:latin typeface="Bookman Old Style"/>
              </a:rPr>
              <a:t>Milíč</a:t>
            </a:r>
            <a:r>
              <a:rPr lang="en-GB" sz="1200" b="0" i="1" u="none" strike="noStrike" dirty="0">
                <a:highlight>
                  <a:srgbClr val="000000">
                    <a:alpha val="0"/>
                  </a:srgbClr>
                </a:highlight>
                <a:latin typeface="Bookman Old Style"/>
              </a:rPr>
              <a:t> of </a:t>
            </a:r>
            <a:r>
              <a:rPr lang="en-GB" sz="1200" b="0" i="1" u="none" strike="noStrike" dirty="0" err="1">
                <a:highlight>
                  <a:srgbClr val="000000">
                    <a:alpha val="0"/>
                  </a:srgbClr>
                </a:highlight>
                <a:latin typeface="Bookman Old Style"/>
              </a:rPr>
              <a:t>Kroměříž</a:t>
            </a:r>
            <a:r>
              <a:rPr lang="en-GB" sz="1200" b="0" i="1" u="none" strike="noStrike" dirty="0">
                <a:highlight>
                  <a:srgbClr val="000000">
                    <a:alpha val="0"/>
                  </a:srgbClr>
                </a:highlight>
                <a:latin typeface="Bookman Old Style"/>
              </a:rPr>
              <a:t>, Matthias of Janov, </a:t>
            </a:r>
            <a:r>
              <a:rPr lang="en-GB" sz="1200" b="0" i="1" u="none" strike="noStrike" dirty="0" err="1">
                <a:highlight>
                  <a:srgbClr val="000000">
                    <a:alpha val="0"/>
                  </a:srgbClr>
                </a:highlight>
                <a:latin typeface="Bookman Old Style"/>
              </a:rPr>
              <a:t>Tomáš</a:t>
            </a:r>
            <a:r>
              <a:rPr lang="en-GB" sz="1200" b="0" i="1" u="none" strike="noStrike" dirty="0">
                <a:highlight>
                  <a:srgbClr val="000000">
                    <a:alpha val="0"/>
                  </a:srgbClr>
                </a:highlight>
                <a:latin typeface="Bookman Old Style"/>
              </a:rPr>
              <a:t> </a:t>
            </a:r>
            <a:r>
              <a:rPr lang="en-GB" sz="1200" b="0" i="1" u="none" strike="noStrike" dirty="0" err="1">
                <a:highlight>
                  <a:srgbClr val="000000">
                    <a:alpha val="0"/>
                  </a:srgbClr>
                </a:highlight>
                <a:latin typeface="Bookman Old Style"/>
              </a:rPr>
              <a:t>Štítný</a:t>
            </a:r>
            <a:r>
              <a:rPr lang="en-GB" sz="1200" b="0" i="1" u="none" strike="noStrike" dirty="0">
                <a:highlight>
                  <a:srgbClr val="000000">
                    <a:alpha val="0"/>
                  </a:srgbClr>
                </a:highlight>
                <a:latin typeface="Bookman Old Style"/>
              </a:rPr>
              <a:t> of </a:t>
            </a:r>
            <a:r>
              <a:rPr lang="en-GB" sz="1200" b="0" i="1" u="none" strike="noStrike" dirty="0" err="1">
                <a:highlight>
                  <a:srgbClr val="000000">
                    <a:alpha val="0"/>
                  </a:srgbClr>
                </a:highlight>
                <a:latin typeface="Bookman Old Style"/>
              </a:rPr>
              <a:t>Štítný</a:t>
            </a:r>
            <a:r>
              <a:rPr lang="en-GB" sz="1200" b="0" i="1" u="none" strike="noStrike" dirty="0">
                <a:highlight>
                  <a:srgbClr val="000000">
                    <a:alpha val="0"/>
                  </a:srgbClr>
                </a:highlight>
                <a:latin typeface="Bookman Old Style"/>
              </a:rPr>
              <a:t>, Jacob of </a:t>
            </a:r>
            <a:r>
              <a:rPr lang="en-GB" sz="1200" b="0" i="1" u="none" strike="noStrike" dirty="0" err="1">
                <a:highlight>
                  <a:srgbClr val="000000">
                    <a:alpha val="0"/>
                  </a:srgbClr>
                </a:highlight>
                <a:latin typeface="Bookman Old Style"/>
              </a:rPr>
              <a:t>Mies</a:t>
            </a:r>
            <a:r>
              <a:rPr lang="en-GB" sz="1200" b="0" i="1" u="none" strike="noStrike" dirty="0">
                <a:highlight>
                  <a:srgbClr val="000000">
                    <a:alpha val="0"/>
                  </a:srgbClr>
                </a:highlight>
                <a:latin typeface="Bookman Old Style"/>
              </a:rPr>
              <a:t>, Master Christian of </a:t>
            </a:r>
            <a:r>
              <a:rPr lang="en-GB" sz="1200" b="0" i="1" u="none" strike="noStrike" dirty="0" err="1">
                <a:highlight>
                  <a:srgbClr val="000000">
                    <a:alpha val="0"/>
                  </a:srgbClr>
                </a:highlight>
                <a:latin typeface="Bookman Old Style"/>
              </a:rPr>
              <a:t>Prachatice</a:t>
            </a:r>
            <a:r>
              <a:rPr lang="en-GB" sz="1200" b="0" i="1" u="none" strike="noStrike" dirty="0">
                <a:highlight>
                  <a:srgbClr val="000000">
                    <a:alpha val="0"/>
                  </a:srgbClr>
                </a:highlight>
                <a:latin typeface="Bookman Old Style"/>
              </a:rPr>
              <a:t>, Jerome of Prague, Master Jan of </a:t>
            </a:r>
            <a:r>
              <a:rPr lang="en-GB" sz="1200" b="0" i="1" u="none" strike="noStrike" dirty="0" err="1">
                <a:highlight>
                  <a:srgbClr val="000000">
                    <a:alpha val="0"/>
                  </a:srgbClr>
                </a:highlight>
                <a:latin typeface="Bookman Old Style"/>
              </a:rPr>
              <a:t>Jičín</a:t>
            </a:r>
            <a:r>
              <a:rPr lang="en-GB" sz="1200" b="0" i="0" u="none" strike="noStrike" dirty="0">
                <a:highlight>
                  <a:srgbClr val="000000">
                    <a:alpha val="0"/>
                  </a:srgbClr>
                </a:highlight>
                <a:latin typeface="Bookman Old Style"/>
              </a:rPr>
              <a:t>. Inspired by the English scholar</a:t>
            </a:r>
            <a:r>
              <a:rPr lang="en-GB" sz="1200" b="0" i="1" u="none" strike="noStrike" dirty="0">
                <a:highlight>
                  <a:srgbClr val="000000">
                    <a:alpha val="0"/>
                  </a:srgbClr>
                </a:highlight>
                <a:latin typeface="Bookman Old Style"/>
              </a:rPr>
              <a:t> </a:t>
            </a:r>
            <a:r>
              <a:rPr lang="en-GB" sz="1200" b="1" i="0" u="none" strike="noStrike" dirty="0">
                <a:highlight>
                  <a:srgbClr val="000000">
                    <a:alpha val="0"/>
                  </a:srgbClr>
                </a:highlight>
                <a:latin typeface="Bookman Old Style"/>
              </a:rPr>
              <a:t>John Wycliffe</a:t>
            </a:r>
            <a:endParaRPr lang="cs-CZ" sz="1200" b="1" dirty="0">
              <a:latin typeface="Bookman Old Style" panose="02050604050505020204" pitchFamily="18" charset="0"/>
            </a:endParaRPr>
          </a:p>
          <a:p>
            <a:pPr marL="285750" indent="-285750">
              <a:buFont typeface="Arial" panose="020B0604020202020204" pitchFamily="34" charset="0"/>
              <a:buChar char="•"/>
            </a:pPr>
            <a:endParaRPr lang="cs-CZ" sz="12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pPr marL="285750" indent="-285750">
              <a:buFont typeface="Arial" panose="020B0604020202020204" pitchFamily="34" charset="0"/>
              <a:buChar char="•"/>
            </a:pPr>
            <a:endParaRPr lang="cs-CZ" sz="1400" b="1" dirty="0">
              <a:latin typeface="Bookman Old Style" panose="02050604050505020204" pitchFamily="18" charset="0"/>
            </a:endParaRPr>
          </a:p>
          <a:p>
            <a:pPr marL="285750" indent="-285750">
              <a:buFont typeface="Arial" panose="020B0604020202020204" pitchFamily="34" charset="0"/>
              <a:buChar char="•"/>
            </a:pPr>
            <a:endParaRPr lang="cs-CZ" sz="14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endParaRPr lang="cs-CZ" sz="18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pPr marL="285750" indent="-285750">
              <a:buFont typeface="Arial" panose="020B0604020202020204" pitchFamily="34"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r>
              <a:rPr lang="cs-CZ" sz="1600" dirty="0">
                <a:latin typeface="Bookman Old Style" panose="02050604050505020204" pitchFamily="18" charset="0"/>
              </a:rPr>
              <a:t> </a:t>
            </a:r>
          </a:p>
        </p:txBody>
      </p:sp>
    </p:spTree>
    <p:extLst>
      <p:ext uri="{BB962C8B-B14F-4D97-AF65-F5344CB8AC3E}">
        <p14:creationId xmlns:p14="http://schemas.microsoft.com/office/powerpoint/2010/main" val="14033572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UP_prezentace_cz_4x3</Template>
  <TotalTime>5796</TotalTime>
  <Words>3259</Words>
  <Application>Microsoft Office PowerPoint</Application>
  <PresentationFormat>Vlastní</PresentationFormat>
  <Paragraphs>469</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Bookman Old Style</vt:lpstr>
      <vt:lpstr>Calibri</vt:lpstr>
      <vt:lpstr>Times New Roman</vt:lpstr>
      <vt:lpstr>Motiv Office</vt:lpstr>
      <vt:lpstr>  History of the  Czech Identity  2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XXIII. ročník  Letní školy výchovy k občanství, demokracii  a evropanství    Migrace, imigrace, emigrace a Evropa  – proměny, historie a současnost</dc:title>
  <dc:creator>Krákora Pavel</dc:creator>
  <cp:lastModifiedBy>maresh</cp:lastModifiedBy>
  <cp:revision>443</cp:revision>
  <dcterms:created xsi:type="dcterms:W3CDTF">2016-08-19T08:22:30Z</dcterms:created>
  <dcterms:modified xsi:type="dcterms:W3CDTF">2022-10-23T08:38:54Z</dcterms:modified>
</cp:coreProperties>
</file>