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C8_7B3C53D1.xml" ContentType="application/vnd.ms-powerpoint.comments+xml"/>
  <Override PartName="/ppt/comments/modernComment_1C9_8B1FDCA9.xml" ContentType="application/vnd.ms-powerpoint.comments+xml"/>
  <Override PartName="/ppt/comments/modernComment_1C7_32E43939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451" r:id="rId3"/>
    <p:sldId id="452" r:id="rId4"/>
    <p:sldId id="458" r:id="rId5"/>
    <p:sldId id="459" r:id="rId6"/>
    <p:sldId id="453" r:id="rId7"/>
    <p:sldId id="460" r:id="rId8"/>
    <p:sldId id="461" r:id="rId9"/>
    <p:sldId id="454" r:id="rId10"/>
    <p:sldId id="463" r:id="rId11"/>
    <p:sldId id="462" r:id="rId12"/>
    <p:sldId id="456" r:id="rId13"/>
    <p:sldId id="464" r:id="rId14"/>
    <p:sldId id="465" r:id="rId15"/>
    <p:sldId id="457" r:id="rId16"/>
    <p:sldId id="455" r:id="rId17"/>
    <p:sldId id="466" r:id="rId18"/>
    <p:sldId id="467" r:id="rId19"/>
    <p:sldId id="468" r:id="rId20"/>
    <p:sldId id="469" r:id="rId21"/>
  </p:sldIdLst>
  <p:sldSz cx="8999538" cy="6840538"/>
  <p:notesSz cx="6858000" cy="9144000"/>
  <p:custDataLst>
    <p:tags r:id="rId23"/>
  </p:custDataLst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3322F7A-8B21-41E2-A403-69F0E1DE1367}">
          <p14:sldIdLst>
            <p14:sldId id="256"/>
            <p14:sldId id="451"/>
            <p14:sldId id="452"/>
            <p14:sldId id="458"/>
            <p14:sldId id="459"/>
            <p14:sldId id="453"/>
            <p14:sldId id="460"/>
            <p14:sldId id="461"/>
            <p14:sldId id="454"/>
            <p14:sldId id="463"/>
            <p14:sldId id="462"/>
            <p14:sldId id="456"/>
            <p14:sldId id="464"/>
            <p14:sldId id="465"/>
            <p14:sldId id="457"/>
            <p14:sldId id="455"/>
            <p14:sldId id="466"/>
            <p14:sldId id="467"/>
            <p14:sldId id="468"/>
            <p14:sldId id="469"/>
          </p14:sldIdLst>
        </p14:section>
        <p14:section name="Oddíl bez názvu" id="{EA14EBAA-2712-4843-8B96-4F7FA15AA90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7DCCF6-C0DC-E53D-3CBB-685077BE9D1D}" name="Jamie Rose" initials="JR" userId="Jamie Ros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911" autoAdjust="0"/>
    <p:restoredTop sz="94660"/>
  </p:normalViewPr>
  <p:slideViewPr>
    <p:cSldViewPr snapToGrid="0">
      <p:cViewPr varScale="1">
        <p:scale>
          <a:sx n="84" d="100"/>
          <a:sy n="84" d="100"/>
        </p:scale>
        <p:origin x="1877" y="48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0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modernComment_1C7_32E4393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E17F3B8-DED0-4865-89A5-5A851DC55837}" authorId="{DA7DCCF6-C0DC-E53D-3CBB-685077BE9D1D}" created="2022-07-15T08:59:26.08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53817657" sldId="455"/>
      <ac:spMk id="6" creationId="{00000000-0000-0000-0000-000000000000}"/>
      <ac:txMk cp="355" len="7">
        <ac:context len="1310" hash="2729607693"/>
      </ac:txMk>
    </ac:txMkLst>
    <p188:pos x="1049777" y="2543124"/>
    <p188:txBody>
      <a:bodyPr/>
      <a:lstStyle/>
      <a:p>
        <a:r>
          <a:rPr lang="en-GB"/>
          <a:t>
Jak v předešlých prezentací, zde používám "college" v souladu s překladem na stránkách rakouského parlamentu. Nicméně je třeba podotknout, že jde o termín značně specifický.</a:t>
        </a:r>
      </a:p>
    </p188:txBody>
  </p188:cm>
  <p188:cm id="{2CA4C211-B41C-4A57-8A8F-A699AD30D147}" authorId="{DA7DCCF6-C0DC-E53D-3CBB-685077BE9D1D}" created="2022-07-15T09:00:00.27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53817657" sldId="455"/>
      <ac:spMk id="6" creationId="{00000000-0000-0000-0000-000000000000}"/>
      <ac:txMk cp="941" len="6">
        <ac:context len="1310" hash="2729607693"/>
      </ac:txMk>
    </ac:txMkLst>
    <p188:pos x="2810211" y="5106862"/>
    <p188:txBody>
      <a:bodyPr/>
      <a:lstStyle/>
      <a:p>
        <a:r>
          <a:rPr lang="en-GB"/>
          <a:t>
"ř. z." → říšského zákoníku. "Reichsgesetzblatt" Dle rešerše jde o zákoník publikovaný postupně, což i odpovídá termínu "gesetzblatt" → i.e. "gazette". Zde pro dohledatelnost a jednoznačnost volím německou zkratku "RGBl."</a:t>
        </a:r>
      </a:p>
    </p188:txBody>
  </p188:cm>
  <p188:cm id="{0F424280-7024-4886-B9C4-41D07A621FE9}" authorId="{DA7DCCF6-C0DC-E53D-3CBB-685077BE9D1D}" created="2022-07-15T09:00:36.99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53817657" sldId="455"/>
      <ac:spMk id="6" creationId="{00000000-0000-0000-0000-000000000000}"/>
      <ac:txMk cp="1239" len="27">
        <ac:context len="1310" hash="2729607693"/>
      </ac:txMk>
    </ac:txMkLst>
    <p188:pos x="7236932" y="5961441"/>
    <p188:txBody>
      <a:bodyPr/>
      <a:lstStyle/>
      <a:p>
        <a:r>
          <a:rPr lang="en-GB"/>
          <a:t>Nedaří se mi dohledat, že by angličina používala "lex" v tomto smyslu. Upravuji pro překlad.</a:t>
        </a:r>
      </a:p>
    </p188:txBody>
  </p188:cm>
</p188:cmLst>
</file>

<file path=ppt/comments/modernComment_1C8_7B3C53D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B488A68-4AF2-4FBF-8259-30946407590D}" authorId="{DA7DCCF6-C0DC-E53D-3CBB-685077BE9D1D}" created="2022-07-15T08:57:46.57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67551185" sldId="456"/>
      <ac:spMk id="6" creationId="{00000000-0000-0000-0000-000000000000}"/>
      <ac:txMk cp="121" len="17">
        <ac:context len="1229" hash="828889229"/>
      </ac:txMk>
    </ac:txMkLst>
    <p188:pos x="7758226" y="1483445"/>
    <p188:txBody>
      <a:bodyPr/>
      <a:lstStyle/>
      <a:p>
        <a:r>
          <a:rPr lang="en-GB"/>
          <a:t>"organické zřízení" → po delším hledání jsem nakonec našla text patentů alespoň v němčině.
"wodurch die für die organische Gesetzgebung des Reiches" → "Gesetzgebung" nalézám jako "lawmaking" či "legislating" a v překladu tedy vycházím z toho.</a:t>
        </a:r>
      </a:p>
    </p188:txBody>
  </p188:cm>
</p188:cmLst>
</file>

<file path=ppt/comments/modernComment_1C9_8B1FDCA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3140B1C-1CB4-425F-AD4D-5C7A9E103125}" authorId="{DA7DCCF6-C0DC-E53D-3CBB-685077BE9D1D}" created="2022-07-15T08:58:05.96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34121129" sldId="457"/>
      <ac:spMk id="6" creationId="{00000000-0000-0000-0000-000000000000}"/>
      <ac:txMk cp="477" len="6">
        <ac:context len="1504" hash="846104544"/>
      </ac:txMk>
    </ac:txMkLst>
    <p188:pos x="4579190" y="3184058"/>
    <p188:txBody>
      <a:bodyPr/>
      <a:lstStyle/>
      <a:p>
        <a:r>
          <a:rPr lang="en-GB"/>
          <a:t>Opět, dané jméno nacházím jako Taaffe nikoliv Taafe, upravuji</a:t>
        </a:r>
      </a:p>
    </p188:txBody>
  </p188:cm>
  <p188:cm id="{FB77565D-4BF4-4925-B2E6-52DC47C43B47}" authorId="{DA7DCCF6-C0DC-E53D-3CBB-685077BE9D1D}" created="2022-07-15T08:59:07.62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34121129" sldId="457"/>
      <ac:spMk id="6" creationId="{00000000-0000-0000-0000-000000000000}"/>
      <ac:txMk cp="1110" len="12">
        <ac:context len="1504" hash="846104544"/>
      </ac:txMk>
    </ac:txMkLst>
    <p188:pos x="3220409" y="5414511"/>
    <p188:txBody>
      <a:bodyPr/>
      <a:lstStyle/>
      <a:p>
        <a:r>
          <a:rPr lang="en-GB"/>
          <a:t>
punktace → od bodů (punkt). Zde těžký překlad vzhledem k tomu, že jde o novotvar kombinující prvky češtiny a němčiny. Zkouším tedy trochu opisněji.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699" y="2904775"/>
            <a:ext cx="3342139" cy="10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15" y="1260000"/>
            <a:ext cx="2203708" cy="182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560325" cy="7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ransition/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C8_7B3C53D1.xml"/></Relationships>
</file>

<file path=ppt/slides/_rels/slide1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C8_7B3C53D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C9_8B1FDCA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C9_8B1FDCA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C7_32E4393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C7_32E4393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C7_32E4393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C7_32E4393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C7_32E439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9769" y="1890774"/>
            <a:ext cx="7560000" cy="2935301"/>
          </a:xfrm>
        </p:spPr>
        <p:txBody>
          <a:bodyPr>
            <a:noAutofit/>
          </a:bodyPr>
          <a:lstStyle/>
          <a:p>
            <a:pPr algn="ctr" rtl="0"/>
            <a:r>
              <a:rPr lang="en-GB"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/>
            </a:r>
            <a:br>
              <a:rPr lang="en-GB"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</a:br>
            <a:r>
              <a:rPr lang="en-GB"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/>
            </a:r>
            <a:br>
              <a:rPr lang="en-GB"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</a:br>
            <a:r>
              <a:rPr lang="en-GB" sz="540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History of the </a:t>
            </a:r>
            <a:br>
              <a:rPr lang="en-GB" sz="540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</a:br>
            <a:r>
              <a:rPr lang="en-GB" sz="540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Czech </a:t>
            </a:r>
            <a:r>
              <a:rPr lang="en-GB" sz="5400" i="0" u="none" strike="noStrike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Identity</a:t>
            </a:r>
            <a:r>
              <a:rPr lang="cs-CZ" sz="5400" i="0" u="none" strike="noStrike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br>
              <a:rPr lang="cs-CZ" sz="5400" i="0" u="none" strike="noStrike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</a:br>
            <a:r>
              <a:rPr lang="cs-CZ" sz="5400" i="0" u="none" strike="noStrike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4</a:t>
            </a:r>
            <a:r>
              <a:rPr lang="en-GB" sz="540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/>
            </a:r>
            <a:br>
              <a:rPr lang="en-GB" sz="540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</a:br>
            <a:r>
              <a:rPr lang="en-GB" sz="540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/>
            </a:r>
            <a:br>
              <a:rPr lang="en-GB" sz="540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</a:br>
            <a:endParaRPr lang="cs-CZ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22" y="585554"/>
            <a:ext cx="2096347" cy="5622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412" y="566518"/>
            <a:ext cx="2560589" cy="5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5245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67812" y="1190273"/>
            <a:ext cx="8863913" cy="5650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2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The Revolutionary Year of 1848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lvl="0" defTabSz="1216015">
              <a:lnSpc>
                <a:spcPts val="1700"/>
              </a:lnSpc>
            </a:pPr>
            <a:endParaRPr lang="cs-CZ" sz="115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 rtl="0">
              <a:buFont typeface="Arial" panose="020B0604020202020204" pitchFamily="34" charset="0"/>
              <a:buChar char="−"/>
            </a:pPr>
            <a:r>
              <a:rPr lang="en-GB" sz="1600" b="0" i="0" u="none" strike="noStrike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September 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1848 – on the initiative of deputy 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Hans </a:t>
            </a:r>
            <a:r>
              <a:rPr lang="en-GB" sz="16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Kudlich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from </a:t>
            </a:r>
            <a:r>
              <a:rPr lang="en-GB" sz="1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Úvalno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, Silesia, </a:t>
            </a:r>
            <a:r>
              <a:rPr lang="en-GB" sz="16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on September 7,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the Imperial Council 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abolished servitude</a:t>
            </a: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 rtl="0">
              <a:buFont typeface="Arial" panose="020B0604020202020204" pitchFamily="34" charset="0"/>
              <a:buChar char="−"/>
            </a:pP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As a result of the unrest from people seeking national autonomy in Hungary, a 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second revolutionary wave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broke out in Vienna in 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October 1848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. The parliament moved its session to </a:t>
            </a:r>
            <a:r>
              <a:rPr lang="en-GB" sz="16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Kroměříž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in Moravia and the emperor and the court took refuge in 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Olomouc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, also in Moravia, where Ferdinand I eventually abdicated and, on 2 December 1848, the young 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Franz Joseph I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ascended the Austrian throne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.</a:t>
            </a: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6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146" name="Picture 2" descr="Nesmrtelní monarchové (2): František Josef I. nesnášel novoty a zklamal  Čechy | 100+1 zahraniční zajímavo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424" y="3959352"/>
            <a:ext cx="4262408" cy="266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114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4879" y="1645920"/>
            <a:ext cx="10262351" cy="476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88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67812" y="1093646"/>
            <a:ext cx="8863913" cy="53117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2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The Czech Lands in the Latter Half of the 19th Century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cs-CZ" sz="1100" b="1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60365" lvl="0" indent="-360365" defTabSz="1216015">
              <a:lnSpc>
                <a:spcPts val="1700"/>
              </a:lnSpc>
              <a:buFont typeface="Arial" panose="020B0604020202020204" pitchFamily="34" charset="0"/>
              <a:buChar char="−"/>
            </a:pPr>
            <a:endParaRPr lang="cs-CZ" sz="115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 rtl="0">
              <a:buFont typeface="Arial" panose="020B0604020202020204" pitchFamily="34" charset="0"/>
              <a:buChar char="−"/>
            </a:pPr>
            <a:r>
              <a:rPr lang="en-GB" sz="14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Silvesterpatent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– 31 December 1851, principles of the so-called 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organic </a:t>
            </a:r>
            <a:r>
              <a:rPr lang="en-GB" sz="14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lawmaking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and the effective suspension of the imposed Stadion Constitution. Period of the so-called </a:t>
            </a: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Bach's neo-absolutism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(Minister of the Interior </a:t>
            </a: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A</a:t>
            </a:r>
            <a:r>
              <a:rPr lang="cs-CZ" sz="14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lexander</a:t>
            </a: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Bach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) – 1850s. Economic development of the Czech lands, preserved functional self-government; figure of 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Karel </a:t>
            </a:r>
            <a:r>
              <a:rPr lang="en-GB" sz="14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Havlíček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</a:t>
            </a:r>
            <a:r>
              <a:rPr lang="en-GB" sz="14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Borovský</a:t>
            </a:r>
            <a:endParaRPr lang="cs-CZ" sz="1400" b="1" i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0" defTabSz="1216015"/>
            <a:endParaRPr lang="cs-CZ" sz="14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170" name="Picture 2" descr="Alexander Bach – Wikipe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607" y="3474720"/>
            <a:ext cx="207264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Karel Havlíček Borovský – život a odkaz : Muzeum Vysočiny Havlíčkův Br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18" y="3474720"/>
            <a:ext cx="2682057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551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67812" y="1093646"/>
            <a:ext cx="8863913" cy="53117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2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The Czech Lands in the Latter Half of the 19th Century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cs-CZ" sz="1100" b="1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60365" lvl="0" indent="-360365" defTabSz="1216015">
              <a:lnSpc>
                <a:spcPts val="1700"/>
              </a:lnSpc>
              <a:buFont typeface="Arial" panose="020B0604020202020204" pitchFamily="34" charset="0"/>
              <a:buChar char="−"/>
            </a:pPr>
            <a:endParaRPr lang="cs-CZ" sz="115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 rtl="0">
              <a:buFont typeface="Arial" panose="020B0604020202020204" pitchFamily="34" charset="0"/>
              <a:buChar char="−"/>
            </a:pPr>
            <a:r>
              <a:rPr lang="en-GB" sz="1400" b="1" i="0" u="none" strike="noStrike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October </a:t>
            </a: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Diploma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– 20 October 1860, in response to events in northern Italy and the weakening of the monarchy. Restoration of constitutionality announced. </a:t>
            </a:r>
            <a:endParaRPr lang="cs-CZ" sz="14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400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 rtl="0">
              <a:buFont typeface="Arial" panose="020B0604020202020204" pitchFamily="34" charset="0"/>
              <a:buChar char="−"/>
            </a:pP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Schmerling's (February) Constitution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– 26 February 1861, restored the Imperial Council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. Civil liberties – forming organisations, establishment of political parties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(Old Czechs, later Young Czechs)</a:t>
            </a: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4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 rtl="0">
              <a:buFont typeface="Arial" panose="020B0604020202020204" pitchFamily="34" charset="0"/>
              <a:buChar char="−"/>
            </a:pPr>
            <a:r>
              <a:rPr lang="en-GB" sz="14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František</a:t>
            </a: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Palacký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(1798–1876) – leading figure in Czech politics;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</a:t>
            </a:r>
            <a:r>
              <a:rPr lang="en-GB" sz="14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František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L. Rieger, Karel </a:t>
            </a:r>
            <a:r>
              <a:rPr lang="en-GB" sz="14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Sladkovský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, Alois </a:t>
            </a:r>
            <a:r>
              <a:rPr lang="en-GB" sz="14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Pražák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, Eduard and Julius </a:t>
            </a:r>
            <a:r>
              <a:rPr lang="en-GB" sz="14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Grégr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and others.</a:t>
            </a:r>
            <a:endParaRPr lang="cs-CZ" sz="14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4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 rtl="0">
              <a:buFont typeface="Arial" panose="020B0604020202020204" pitchFamily="34" charset="0"/>
              <a:buChar char="−"/>
            </a:pP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December Constitution of 1867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–</a:t>
            </a:r>
            <a:r>
              <a:rPr lang="cs-CZ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</a:t>
            </a: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Dualism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: 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Austria-Hungary – Cisleithania and </a:t>
            </a:r>
            <a:r>
              <a:rPr lang="en-GB" sz="14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Transleithania</a:t>
            </a:r>
            <a:endParaRPr lang="en-GB" sz="1400" b="0" i="1" u="none" strike="no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Bookman Old Style"/>
              <a:cs typeface="Arial"/>
            </a:endParaRP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4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 rtl="0">
              <a:buFont typeface="Arial" panose="020B0604020202020204" pitchFamily="34" charset="0"/>
              <a:buChar char="−"/>
            </a:pP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Fundamental Articles – 1871: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attempt to amend the constitutional order, the so-called Czech-Austrian Settlement, which applied only to Bohemia. </a:t>
            </a:r>
            <a:r>
              <a:rPr lang="cs-CZ" sz="14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Faced</a:t>
            </a:r>
            <a:r>
              <a:rPr lang="cs-CZ" sz="14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</a:t>
            </a:r>
            <a:r>
              <a:rPr lang="cs-CZ" sz="1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opposition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from German liberals and did not come into effect</a:t>
            </a:r>
            <a:endParaRPr lang="cs-CZ" sz="14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17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35625" y="1077317"/>
            <a:ext cx="8863913" cy="59580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20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Czech Lands at the Turn of the 19th and 20th Centuries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lvl="0" defTabSz="1216015">
              <a:lnSpc>
                <a:spcPts val="1700"/>
              </a:lnSpc>
            </a:pPr>
            <a:endParaRPr lang="cs-CZ" sz="13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 rtl="0">
              <a:buFont typeface="Arial" panose="020B0604020202020204" pitchFamily="34" charset="0"/>
              <a:buChar char="−"/>
            </a:pPr>
            <a:r>
              <a:rPr lang="en-GB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After the rejection of the Fundamental Articles, passive resistance of Czech deputies to the Imperial Council and the </a:t>
            </a:r>
            <a:r>
              <a:rPr lang="cs-CZ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d</a:t>
            </a:r>
            <a:r>
              <a:rPr lang="en-GB" sz="13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iets</a:t>
            </a:r>
            <a:r>
              <a:rPr lang="en-GB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(Bohemia) continues, 1873 – direct elections to the Imperial Council</a:t>
            </a:r>
            <a:endParaRPr lang="cs-CZ" sz="1300" i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0" defTabSz="1216015"/>
            <a:endParaRPr lang="cs-CZ" sz="13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 rtl="0">
              <a:buFont typeface="Arial" panose="020B0604020202020204" pitchFamily="34" charset="0"/>
              <a:buChar char="−"/>
            </a:pPr>
            <a:r>
              <a:rPr lang="en-GB" sz="13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1874</a:t>
            </a:r>
            <a:r>
              <a:rPr lang="en-GB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– establishment of the National Liberal Party (Young Czechs) </a:t>
            </a:r>
            <a:r>
              <a:rPr lang="cs-CZ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–</a:t>
            </a:r>
            <a:r>
              <a:rPr lang="en-GB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</a:t>
            </a:r>
            <a:r>
              <a:rPr lang="en-GB" sz="13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Karel </a:t>
            </a:r>
            <a:r>
              <a:rPr lang="en-GB" sz="13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Sladkovský</a:t>
            </a:r>
            <a:r>
              <a:rPr lang="en-GB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, critique of the politics of the Old Czechs and their cooperation with the conservative estates (nobility)</a:t>
            </a:r>
            <a:endParaRPr lang="cs-CZ" sz="13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300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 rtl="0">
              <a:buFont typeface="Arial" panose="020B0604020202020204" pitchFamily="34" charset="0"/>
              <a:buChar char="−"/>
            </a:pPr>
            <a:r>
              <a:rPr lang="en-GB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1878 – government of Count </a:t>
            </a:r>
            <a:r>
              <a:rPr lang="en-GB" sz="13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Eduard Taaffe</a:t>
            </a:r>
            <a:r>
              <a:rPr lang="en-GB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– the so-called </a:t>
            </a:r>
            <a:r>
              <a:rPr lang="cs-CZ" sz="13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right-wing</a:t>
            </a:r>
            <a:r>
              <a:rPr lang="cs-CZ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</a:t>
            </a:r>
            <a:r>
              <a:rPr lang="en-GB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iron circle, including deputies from the Czech lands – </a:t>
            </a:r>
            <a:r>
              <a:rPr lang="en-GB" sz="13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Czech group of deputies at the Imperial Council</a:t>
            </a:r>
            <a:r>
              <a:rPr lang="en-GB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. Crumb Politics – F. L. Rieger: politics of demanding small concessions in exchange for loyalty to the government</a:t>
            </a: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3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 rtl="0">
              <a:buFont typeface="Arial" panose="020B0604020202020204" pitchFamily="34" charset="0"/>
              <a:buChar char="−"/>
            </a:pPr>
            <a:r>
              <a:rPr lang="en-GB" sz="13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1878 –</a:t>
            </a:r>
            <a:r>
              <a:rPr lang="en-GB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</a:t>
            </a:r>
            <a:r>
              <a:rPr lang="cs-CZ" sz="13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C</a:t>
            </a:r>
            <a:r>
              <a:rPr lang="en-GB" sz="13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ongress</a:t>
            </a:r>
            <a:r>
              <a:rPr lang="en-GB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</a:t>
            </a:r>
            <a:r>
              <a:rPr lang="en-GB" sz="13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U </a:t>
            </a:r>
            <a:r>
              <a:rPr lang="en-GB" sz="13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Kaštanu</a:t>
            </a:r>
            <a:r>
              <a:rPr lang="en-GB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</a:t>
            </a:r>
            <a:r>
              <a:rPr lang="en-GB" sz="13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–</a:t>
            </a:r>
            <a:r>
              <a:rPr lang="en-GB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establishment of the </a:t>
            </a:r>
            <a:r>
              <a:rPr lang="en-GB" sz="13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Czech Social Democracy</a:t>
            </a:r>
            <a:r>
              <a:rPr lang="en-GB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</a:t>
            </a:r>
            <a:r>
              <a:rPr lang="en-GB" sz="13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–</a:t>
            </a:r>
            <a:r>
              <a:rPr lang="en-GB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the oldest political entity</a:t>
            </a: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3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3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194" name="Picture 2" descr="Začalo se v hospodě. Před 140 lety vznikla česká sociální demokracie — ČT24  — Česká televiz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344" y="4056337"/>
            <a:ext cx="3776473" cy="251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254926"/>
      </p:ext>
    </p:extLst>
  </p:cSld>
  <p:clrMapOvr>
    <a:masterClrMapping/>
  </p:clrMapOvr>
  <p:transition/>
  <p:extLst mod="1">
    <p:ext uri="{6950BFC3-D8DA-4A85-94F7-54DA5524770B}">
      <p188:commentRel xmlns:p188="http://schemas.microsoft.com/office/powerpoint/2018/8/main" xmlns="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35625" y="1077317"/>
            <a:ext cx="8863913" cy="59580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20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Czech Lands at the Turn of the 19th and 20th Centuries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lvl="0" defTabSz="1216015">
              <a:lnSpc>
                <a:spcPts val="1700"/>
              </a:lnSpc>
            </a:pPr>
            <a:endParaRPr lang="cs-CZ" sz="13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 rtl="0">
              <a:buFont typeface="Arial" panose="020B0604020202020204" pitchFamily="34" charset="0"/>
              <a:buChar char="−"/>
            </a:pPr>
            <a:r>
              <a:rPr lang="en-GB" sz="1300" b="1" i="0" u="none" strike="noStrike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1880 </a:t>
            </a:r>
            <a:r>
              <a:rPr lang="en-GB" sz="13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- </a:t>
            </a:r>
            <a:r>
              <a:rPr lang="en-GB" sz="13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Stremayr's</a:t>
            </a:r>
            <a:r>
              <a:rPr lang="en-GB" sz="13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language legislation:</a:t>
            </a:r>
            <a:r>
              <a:rPr lang="en-GB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in addition to German, Czech can be used in dealings with the authorities, but German</a:t>
            </a:r>
            <a:r>
              <a:rPr lang="cs-CZ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</a:t>
            </a:r>
            <a:r>
              <a:rPr lang="cs-CZ" sz="13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remains</a:t>
            </a:r>
            <a:r>
              <a:rPr lang="cs-CZ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</a:t>
            </a:r>
            <a:r>
              <a:rPr lang="cs-CZ" sz="13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the</a:t>
            </a:r>
            <a:r>
              <a:rPr lang="cs-CZ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exklusive </a:t>
            </a:r>
            <a:r>
              <a:rPr lang="cs-CZ" sz="13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internal</a:t>
            </a:r>
            <a:r>
              <a:rPr lang="cs-CZ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</a:t>
            </a:r>
            <a:r>
              <a:rPr lang="cs-CZ" sz="13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language</a:t>
            </a:r>
            <a:endParaRPr lang="en-GB" sz="1300" b="0" i="0" u="none" strike="no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Bookman Old Style"/>
              <a:cs typeface="Arial"/>
            </a:endParaRP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3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 rtl="0">
              <a:buFont typeface="Arial" panose="020B0604020202020204" pitchFamily="34" charset="0"/>
              <a:buChar char="−"/>
            </a:pPr>
            <a:r>
              <a:rPr lang="en-GB" sz="13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1882</a:t>
            </a:r>
            <a:r>
              <a:rPr lang="en-GB" sz="13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</a:t>
            </a:r>
            <a:r>
              <a:rPr lang="en-GB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–</a:t>
            </a:r>
            <a:r>
              <a:rPr lang="cs-CZ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</a:t>
            </a:r>
            <a:r>
              <a:rPr lang="en-GB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division of the</a:t>
            </a:r>
            <a:r>
              <a:rPr lang="en-GB" sz="13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Charles-Ferdinand University in Prague into Czech and German sections</a:t>
            </a: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300" i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 rtl="0">
              <a:buFont typeface="Arial" panose="020B0604020202020204" pitchFamily="34" charset="0"/>
              <a:buChar char="−"/>
            </a:pPr>
            <a:r>
              <a:rPr lang="en-GB" sz="13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1890 –</a:t>
            </a:r>
            <a:r>
              <a:rPr lang="en-GB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so-called </a:t>
            </a:r>
            <a:r>
              <a:rPr lang="en-GB" sz="13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point-making</a:t>
            </a:r>
            <a:r>
              <a:rPr lang="en-GB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, an attempt by the Czech National Party (Old Czechs) to reach an agreement with German liberals on the </a:t>
            </a:r>
            <a:r>
              <a:rPr lang="en-GB" sz="13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ethnic</a:t>
            </a:r>
            <a:r>
              <a:rPr lang="cs-CZ" sz="13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</a:t>
            </a:r>
            <a:r>
              <a:rPr lang="en-GB" sz="13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division of Bohemia</a:t>
            </a:r>
            <a:r>
              <a:rPr lang="en-GB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– purely Czech and purely German language areas. </a:t>
            </a:r>
            <a:r>
              <a:rPr lang="cs-CZ" sz="13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Opposition</a:t>
            </a:r>
            <a:r>
              <a:rPr lang="cs-CZ" sz="13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</a:t>
            </a:r>
            <a:r>
              <a:rPr lang="en-GB" sz="13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from Young Czechs</a:t>
            </a:r>
            <a:r>
              <a:rPr lang="en-GB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. The situation resulted in the crushing defeat of the Old </a:t>
            </a:r>
            <a:r>
              <a:rPr lang="cs-CZ" sz="13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Czechs</a:t>
            </a:r>
            <a:r>
              <a:rPr lang="en-GB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in the elections to the Imperial Council and the Diet in 1891 and their gradual withdrawal from </a:t>
            </a:r>
            <a:r>
              <a:rPr lang="cs-CZ" sz="13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politics</a:t>
            </a:r>
            <a:r>
              <a:rPr lang="cs-CZ" sz="13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.</a:t>
            </a:r>
            <a:endParaRPr lang="cs-CZ" sz="1300" i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3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AutoShape 2" descr="Zakládám dvě politické strany. Staročechy a Mladočechy. A půjdu si po krku!  | Hanácký Večerník | Zpravodajství z Olomouce a okol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105" y="3762403"/>
            <a:ext cx="5586952" cy="2962850"/>
          </a:xfrm>
          <a:prstGeom prst="rect">
            <a:avLst/>
          </a:prstGeom>
        </p:spPr>
      </p:pic>
      <p:pic>
        <p:nvPicPr>
          <p:cNvPr id="9220" name="Picture 4" descr="Mladočeši – Seznam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59" y="4817213"/>
            <a:ext cx="1461096" cy="146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121129"/>
      </p:ext>
    </p:extLst>
  </p:cSld>
  <p:clrMapOvr>
    <a:masterClrMapping/>
  </p:clrMapOvr>
  <p:transition/>
  <p:extLst mod="1">
    <p:ext uri="{6950BFC3-D8DA-4A85-94F7-54DA5524770B}">
      <p188:commentRel xmlns:p188="http://schemas.microsoft.com/office/powerpoint/2018/8/main" xmlns="" r:id="rId4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67812" y="1284803"/>
            <a:ext cx="8863913" cy="6173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20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Czech Lands at the Turn of the 19th and 20th Centuries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lvl="0" defTabSz="1216015">
              <a:lnSpc>
                <a:spcPts val="1700"/>
              </a:lnSpc>
            </a:pPr>
            <a:endParaRPr lang="cs-CZ" sz="115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 rtl="0">
              <a:buFont typeface="Arial" panose="020B0604020202020204" pitchFamily="34" charset="0"/>
              <a:buChar char="−"/>
            </a:pP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1897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– </a:t>
            </a:r>
            <a:r>
              <a:rPr lang="en-GB" sz="14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Badeni's</a:t>
            </a: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language legislation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(</a:t>
            </a:r>
            <a:r>
              <a:rPr lang="en-GB" sz="1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Kasimir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</a:t>
            </a:r>
            <a:r>
              <a:rPr lang="en-GB" sz="1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Badeni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) – 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Czech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also established as an 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internal official language,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resistance of Austrian Germans, suspended – reaction in the so-called </a:t>
            </a:r>
            <a:r>
              <a:rPr lang="en-GB" sz="14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Badeni's</a:t>
            </a: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language riots</a:t>
            </a:r>
            <a:endParaRPr lang="cs-CZ" sz="1400" b="1" i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0" defTabSz="1216015"/>
            <a:endParaRPr lang="cs-CZ" sz="14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 rtl="0">
              <a:buFont typeface="Arial" panose="020B0604020202020204" pitchFamily="34" charset="0"/>
              <a:buChar char="−"/>
            </a:pP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Struggle for universal, equal and direct suffrage 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– 1897 established the so-called 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general college (curia)</a:t>
            </a: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for elections to the Imperial Council</a:t>
            </a: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400" i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 rtl="0">
              <a:buFont typeface="Arial" panose="020B0604020202020204" pitchFamily="34" charset="0"/>
              <a:buChar char="−"/>
            </a:pP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T. G. Masaryk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– 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political realism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, conflict over the meaning of Czech history, ideals of humanity, social issues</a:t>
            </a:r>
          </a:p>
          <a:p>
            <a:pPr lvl="0" defTabSz="1216015"/>
            <a:endParaRPr lang="cs-CZ" sz="14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4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42" name="Picture 2" descr="Tomáš Garrigue Masaryk – Wikipe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6" y="3767328"/>
            <a:ext cx="2308569" cy="296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817657"/>
      </p:ext>
    </p:extLst>
  </p:cSld>
  <p:clrMapOvr>
    <a:masterClrMapping/>
  </p:clrMapOvr>
  <p:transition/>
  <p:extLst mod="1">
    <p:ext uri="{6950BFC3-D8DA-4A85-94F7-54DA5524770B}">
      <p188:commentRel xmlns:p188="http://schemas.microsoft.com/office/powerpoint/2018/8/main" xmlns="" r:id="rId3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67812" y="1284803"/>
            <a:ext cx="8863913" cy="6173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20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Czech Lands at the Turn of the 19th and 20th Centuries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lvl="0" defTabSz="1216015">
              <a:lnSpc>
                <a:spcPts val="1700"/>
              </a:lnSpc>
            </a:pPr>
            <a:endParaRPr lang="cs-CZ" sz="115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 rtl="0">
              <a:buFont typeface="Arial" panose="020B0604020202020204" pitchFamily="34" charset="0"/>
              <a:buChar char="−"/>
            </a:pPr>
            <a:r>
              <a:rPr lang="en-GB" sz="1400" b="0" i="0" u="none" strike="noStrike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Division 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of voters into </a:t>
            </a:r>
            <a:r>
              <a:rPr lang="en-GB" sz="1400" b="1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colleges (curiae)</a:t>
            </a: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from 1861 – </a:t>
            </a:r>
            <a:r>
              <a:rPr lang="en-GB" sz="14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initially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three colleges: large estate, municipalities and chamber of commerce and trade, rural. Subsequent establishment of a 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general college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. Applied to elections to the Imperial Council and to the provincial diets – Bohemia, Moravia and Silesia.</a:t>
            </a: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4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 rtl="0">
              <a:buFont typeface="Arial" panose="020B0604020202020204" pitchFamily="34" charset="0"/>
              <a:buChar char="−"/>
            </a:pP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Pressure of social democracy – 1905, strikes and protests aimed at passing universal suffrage</a:t>
            </a: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4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 rtl="0">
              <a:buFont typeface="Arial" panose="020B0604020202020204" pitchFamily="34" charset="0"/>
              <a:buChar char="−"/>
            </a:pP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1907 –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Laws 15–17 </a:t>
            </a:r>
            <a:r>
              <a:rPr lang="en-GB" sz="1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RGBl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. introduce 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universal, equal and direct suffrage to the Imperial Council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– all men over age of 24. </a:t>
            </a:r>
            <a:r>
              <a:rPr lang="en-GB" sz="14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N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umber of deputies of the Imperial Council increased to 516.</a:t>
            </a: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400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 rtl="0">
              <a:buFont typeface="Arial" panose="020B0604020202020204" pitchFamily="34" charset="0"/>
              <a:buChar char="−"/>
            </a:pP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1905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– </a:t>
            </a: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Moravian Settlement (pact)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– equality between Czechs and Germans in Moravia (constituencies, use of language, education – the Laws of </a:t>
            </a:r>
            <a:r>
              <a:rPr lang="en-GB" sz="1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Perek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and of Parma), the establishment of a general college</a:t>
            </a: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4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4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11806"/>
      </p:ext>
    </p:extLst>
  </p:cSld>
  <p:clrMapOvr>
    <a:masterClrMapping/>
  </p:clrMapOvr>
  <p:transition/>
  <p:extLst mod="1">
    <p:ext uri="{6950BFC3-D8DA-4A85-94F7-54DA5524770B}">
      <p188:commentRel xmlns:p188="http://schemas.microsoft.com/office/powerpoint/2018/8/main" xmlns="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67812" y="1284803"/>
            <a:ext cx="8863913" cy="6173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20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Czech Lands at the Turn of the 19th and 20th Centuries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lvl="0" defTabSz="1216015">
              <a:lnSpc>
                <a:spcPts val="1700"/>
              </a:lnSpc>
            </a:pPr>
            <a:endParaRPr lang="cs-CZ" sz="115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r>
              <a:rPr lang="cs-CZ" sz="1400" b="0" i="0" u="none" strike="noStrike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1918 – </a:t>
            </a:r>
            <a:r>
              <a:rPr lang="en-US" sz="14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establishment of the Czechoslovak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Republic</a:t>
            </a:r>
            <a:r>
              <a:rPr lang="cs-CZ" sz="1400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</a:p>
          <a:p>
            <a:pPr lvl="0" defTabSz="1216015"/>
            <a:endParaRPr lang="en-GB" sz="1400" b="0" i="0" u="none" strike="no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Bookman Old Style"/>
              <a:cs typeface="Arial"/>
            </a:endParaRP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4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4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268" name="Picture 4" descr="28. říjen 1918: Vznik Československa minutu po minutě | 100+1 zahraniční  zajímav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55" y="2213603"/>
            <a:ext cx="6473825" cy="431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006740"/>
      </p:ext>
    </p:extLst>
  </p:cSld>
  <p:clrMapOvr>
    <a:masterClrMapping/>
  </p:clrMapOvr>
  <p:transition/>
  <p:extLst mod="1">
    <p:ext uri="{6950BFC3-D8DA-4A85-94F7-54DA5524770B}">
      <p188:commentRel xmlns:p188="http://schemas.microsoft.com/office/powerpoint/2018/8/main" xmlns="" r:id="rId3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67812" y="1284803"/>
            <a:ext cx="8863913" cy="6173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20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Czech Lands at the Turn of the 19th and 20th Centuries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lvl="0" defTabSz="1216015">
              <a:lnSpc>
                <a:spcPts val="1700"/>
              </a:lnSpc>
            </a:pPr>
            <a:endParaRPr lang="cs-CZ" sz="115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r>
              <a:rPr lang="cs-CZ" sz="1400" b="0" i="0" u="none" strike="noStrike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28. 10. 1918 – </a:t>
            </a:r>
            <a:r>
              <a:rPr lang="en-US" sz="14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establishment of the Czechoslovak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Republic</a:t>
            </a:r>
            <a:r>
              <a:rPr lang="cs-CZ" sz="1400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</a:p>
          <a:p>
            <a:pPr lvl="0" defTabSz="1216015"/>
            <a:endParaRPr lang="en-GB" sz="1400" b="0" i="0" u="none" strike="no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Bookman Old Style"/>
              <a:cs typeface="Arial"/>
            </a:endParaRP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4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4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290" name="Picture 2" descr="Základní škola Praha - Kbely | 28. říjen | Den vzniku samostatného  československého stá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63" y="2381939"/>
            <a:ext cx="7325413" cy="415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40566"/>
      </p:ext>
    </p:extLst>
  </p:cSld>
  <p:clrMapOvr>
    <a:masterClrMapping/>
  </p:clrMapOvr>
  <p:transition/>
  <p:extLst mod="1">
    <p:ext uri="{6950BFC3-D8DA-4A85-94F7-54DA5524770B}">
      <p188:commentRel xmlns:p188="http://schemas.microsoft.com/office/powerpoint/2018/8/main" xmlns="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65903" y="1379396"/>
            <a:ext cx="8863913" cy="64786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800" b="1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National Revival and Formation of Czech National Identity and National Consciousness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GB" sz="14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Begins in the last third of the 18th century, lasts until about </a:t>
            </a:r>
            <a:r>
              <a:rPr lang="cs-CZ" sz="14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mid</a:t>
            </a:r>
            <a:r>
              <a:rPr lang="cs-CZ" sz="14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-</a:t>
            </a:r>
            <a:r>
              <a:rPr kumimoji="0" lang="en-GB" sz="14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19th century, three stages </a:t>
            </a:r>
            <a:endParaRPr lang="cs-CZ" sz="1400" noProof="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R="0" lvl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cs-CZ" sz="1400" noProof="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1. Defensive phase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(1770s – first decade of 1800s) – direct reaction to the incursion of German and effort</a:t>
            </a:r>
            <a:r>
              <a:rPr lang="cs-CZ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s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to preserve the Czech language – 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Josef </a:t>
            </a:r>
            <a:r>
              <a:rPr lang="en-GB" sz="14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Dobrovský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, Gelasius </a:t>
            </a:r>
            <a:r>
              <a:rPr lang="en-GB" sz="14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Dobner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, </a:t>
            </a:r>
            <a:r>
              <a:rPr lang="en-GB" sz="14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František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Martin </a:t>
            </a:r>
            <a:r>
              <a:rPr lang="en-GB" sz="14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Pelcl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, Václav </a:t>
            </a:r>
            <a:r>
              <a:rPr lang="en-GB" sz="14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Matěj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en-GB" sz="14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Kramerius</a:t>
            </a:r>
            <a:endParaRPr lang="en-GB" sz="1400" b="0" i="1" u="none" strike="no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Bookman Old Style"/>
              <a:cs typeface="Times New Roman"/>
            </a:endParaRPr>
          </a:p>
          <a:p>
            <a:pPr marL="342900" marR="0" lvl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cs-CZ" sz="14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0" marR="0" lvl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2. Offensive phase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(first decade of 1800s – 1830) – gradual expansion of the Czech language, literature, establishment of Czech science and culture (Patriotic Museum in Prague, Society of the National Museum) – 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Josef Jungmann,</a:t>
            </a:r>
            <a:r>
              <a:rPr lang="cs-CZ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en-GB" sz="14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František</a:t>
            </a:r>
            <a:r>
              <a:rPr lang="en-GB" sz="14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Palacký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, Pavel Josef </a:t>
            </a:r>
            <a:r>
              <a:rPr lang="en-GB" sz="14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Šafařík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and others</a:t>
            </a:r>
          </a:p>
          <a:p>
            <a:pPr marL="342900" marR="0" lvl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cs-CZ" sz="14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0" marR="0" lvl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3. High (</a:t>
            </a:r>
            <a:r>
              <a:rPr lang="cs-CZ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L</a:t>
            </a: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ate) National Revival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(1830–1848) – </a:t>
            </a:r>
            <a:r>
              <a:rPr lang="en-GB" sz="14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Matice</a:t>
            </a: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en-GB" sz="14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česká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(1830); Formation and promotion of a </a:t>
            </a:r>
            <a:r>
              <a:rPr lang="en-GB" sz="1400" b="1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Czech national identity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and </a:t>
            </a:r>
            <a:r>
              <a:rPr lang="en-GB" sz="1400" b="1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Czech national consciousness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. The unifying elements are the 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Czech language, shared history and traditions, common territory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. Subsequently, there is a gradual establishment of 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Czech politics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and a 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Czech intelligentsia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, 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Czech education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and 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culture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. </a:t>
            </a:r>
          </a:p>
          <a:p>
            <a:pPr marL="342900" marR="0" lvl="0" indent="-34200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lang="cs-CZ" sz="14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0" marR="0" lvl="0" indent="-34200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The year 1848 brings significant imp</a:t>
            </a:r>
            <a:r>
              <a:rPr lang="cs-CZ" sz="1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etus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, which </a:t>
            </a:r>
            <a:r>
              <a:rPr lang="cs-CZ" sz="14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is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subsequently reflected in the gradual expansion of </a:t>
            </a: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civil society</a:t>
            </a:r>
            <a:r>
              <a:rPr lang="en-GB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and </a:t>
            </a: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parliamentarism</a:t>
            </a:r>
          </a:p>
          <a:p>
            <a:pPr marL="342900" marR="0" lvl="0" indent="-34200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lang="cs-CZ" sz="1500" b="1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0" marR="0" lvl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35" y="473943"/>
            <a:ext cx="3526114" cy="101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7626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35625" y="1284802"/>
            <a:ext cx="8863913" cy="6173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20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Czech Lands at the Turn of the 19th and 20th Centuries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lvl="0" defTabSz="1216015">
              <a:lnSpc>
                <a:spcPts val="1700"/>
              </a:lnSpc>
            </a:pPr>
            <a:endParaRPr lang="cs-CZ" sz="115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r>
              <a:rPr lang="cs-CZ" sz="1400" b="0" i="0" u="none" strike="noStrike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28. 10. 1918 – </a:t>
            </a:r>
            <a:r>
              <a:rPr lang="en-US" sz="14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establishment of the Czechoslovak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Republic</a:t>
            </a:r>
            <a:r>
              <a:rPr lang="cs-CZ" sz="1400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</a:p>
          <a:p>
            <a:pPr lvl="0" defTabSz="1216015"/>
            <a:endParaRPr lang="en-GB" sz="1400" b="0" i="0" u="none" strike="no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Bookman Old Style"/>
              <a:cs typeface="Arial"/>
            </a:endParaRP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4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4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316" name="Picture 4" descr="Vznik Československé republiky před 95 lety nebyl na Ostravsku jednoduchý |  iROZHLAS - spolehlivé zpráv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59" y="3235769"/>
            <a:ext cx="59055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Vznik Československé republiky naživo v klášteře: Vot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49" y="2337477"/>
            <a:ext cx="3476286" cy="20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629385"/>
      </p:ext>
    </p:extLst>
  </p:cSld>
  <p:clrMapOvr>
    <a:masterClrMapping/>
  </p:clrMapOvr>
  <p:transition/>
  <p:extLst mod="1">
    <p:ext uri="{6950BFC3-D8DA-4A85-94F7-54DA5524770B}">
      <p188:commentRel xmlns:p188="http://schemas.microsoft.com/office/powerpoint/2018/8/main" xmlns="" r:id="rId4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67812" y="1101369"/>
            <a:ext cx="8863913" cy="58015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400" b="1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Czech Lands at the Turn of the 18th Century and First Half of 19th Century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cs-CZ" sz="1500" b="1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GB" sz="14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Leopold II</a:t>
            </a:r>
            <a:r>
              <a:rPr kumimoji="0" lang="en-GB" sz="14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 (1790–1792) – effort to revise the reforms of his predecessor, partial re-establishment of the role of the provincial diets (Prague, Brno, </a:t>
            </a:r>
            <a:r>
              <a:rPr kumimoji="0" lang="en-GB" sz="1400" b="0" i="0" u="none" strike="noStrike" kern="1200" cap="none" spc="0" normalizeH="0" baseline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Opava</a:t>
            </a:r>
            <a:r>
              <a:rPr kumimoji="0" lang="en-GB" sz="14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), coronation in Prague in 1791 and an industrial exhibition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lang="cs-CZ" sz="14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GB" sz="14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Francis II (I)</a:t>
            </a:r>
            <a:r>
              <a:rPr kumimoji="0" lang="en-GB" sz="14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 (1792–1835) – period of the Napoleonic Wars, which affected the Czech lands in 1805 – Battle of Austerlitz.</a:t>
            </a: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lang="cs-CZ" sz="1400" baseline="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Leopold II. – Wikipe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20" y="3401568"/>
            <a:ext cx="2538495" cy="305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26460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67812" y="1101369"/>
            <a:ext cx="8863913" cy="58015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400" b="1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Czech Lands at the Turn of the 18th Century and First Half of 19th Century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cs-CZ" sz="1500" b="1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GB" sz="1400" b="1" i="0" u="none" strike="noStrike" kern="1200" cap="none" spc="0" normalizeH="0" noProof="0" dirty="0" err="1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Klemens</a:t>
            </a:r>
            <a:r>
              <a:rPr kumimoji="0" lang="en-GB" sz="1400" b="1" i="0" u="none" strike="noStrike" kern="1200" cap="none" spc="0" normalizeH="0" noProof="0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 </a:t>
            </a:r>
            <a:r>
              <a:rPr kumimoji="0" lang="en-GB" sz="1400" b="1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Wenzel von Metternich</a:t>
            </a:r>
            <a:r>
              <a:rPr kumimoji="0" lang="en-GB" sz="14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 – skilled diplomat and </a:t>
            </a:r>
            <a:r>
              <a:rPr kumimoji="0" lang="cs-CZ" sz="1400" b="0" i="0" u="none" strike="noStrike" kern="1200" cap="none" spc="0" normalizeH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crucial</a:t>
            </a:r>
            <a:r>
              <a:rPr kumimoji="0" lang="cs-CZ" sz="14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 </a:t>
            </a:r>
            <a:r>
              <a:rPr kumimoji="0" lang="cs-CZ" sz="1400" b="0" i="0" u="none" strike="noStrike" kern="1200" cap="none" spc="0" normalizeH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figure</a:t>
            </a:r>
            <a:r>
              <a:rPr kumimoji="0" lang="cs-CZ" sz="14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 in</a:t>
            </a:r>
            <a:r>
              <a:rPr kumimoji="0" lang="en-GB" sz="14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 Austrian foreign policy, Congress of Vienna (1814–1815), involved in the establishment of the Holy Alliance</a:t>
            </a: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lang="cs-CZ" sz="1400" baseline="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lvl="0" indent="-285750" rtl="0">
              <a:buFontTx/>
              <a:buChar char="-"/>
              <a:defRPr/>
            </a:pPr>
            <a:r>
              <a:rPr kumimoji="0" lang="en-GB" sz="1400" b="1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1811</a:t>
            </a:r>
            <a:r>
              <a:rPr kumimoji="0" lang="en-GB" sz="14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 – </a:t>
            </a:r>
            <a:r>
              <a:rPr kumimoji="0" lang="en-GB" sz="1400" b="1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General Civil Code</a:t>
            </a:r>
            <a:r>
              <a:rPr kumimoji="0" lang="en-GB" sz="14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 (</a:t>
            </a:r>
            <a:r>
              <a:rPr kumimoji="0" lang="en-GB" sz="1400" b="0" i="0" u="none" strike="noStrike" kern="1200" cap="none" spc="0" normalizeH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Allgemeines</a:t>
            </a:r>
            <a:r>
              <a:rPr kumimoji="0" lang="en-GB" sz="14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 </a:t>
            </a:r>
            <a:r>
              <a:rPr kumimoji="0" lang="en-GB" sz="1400" b="0" i="0" u="none" strike="noStrike" kern="1200" cap="none" spc="0" normalizeH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bürgerliches</a:t>
            </a:r>
            <a:r>
              <a:rPr kumimoji="0" lang="en-GB" sz="14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 </a:t>
            </a:r>
            <a:r>
              <a:rPr kumimoji="0" lang="en-GB" sz="1400" b="0" i="0" u="none" strike="noStrike" kern="1200" cap="none" spc="0" normalizeH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Gesetzbuch</a:t>
            </a:r>
            <a:r>
              <a:rPr kumimoji="0" lang="en-GB" sz="14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 für die </a:t>
            </a:r>
            <a:r>
              <a:rPr kumimoji="0" lang="en-GB" sz="1400" b="0" i="0" u="none" strike="noStrike" kern="1200" cap="none" spc="0" normalizeH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gesammten</a:t>
            </a:r>
            <a:r>
              <a:rPr kumimoji="0" lang="en-GB" sz="14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 </a:t>
            </a:r>
            <a:r>
              <a:rPr kumimoji="0" lang="en-GB" sz="1400" b="0" i="0" u="none" strike="noStrike" kern="1200" cap="none" spc="0" normalizeH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Deutschen</a:t>
            </a:r>
            <a:r>
              <a:rPr kumimoji="0" lang="en-GB" sz="14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 </a:t>
            </a:r>
            <a:r>
              <a:rPr kumimoji="0" lang="en-GB" sz="1400" b="0" i="0" u="none" strike="noStrike" kern="1200" cap="none" spc="0" normalizeH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Erbländer</a:t>
            </a:r>
            <a:r>
              <a:rPr kumimoji="0" lang="en-GB" sz="14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 der </a:t>
            </a:r>
            <a:r>
              <a:rPr kumimoji="0" lang="en-GB" sz="1400" b="0" i="0" u="none" strike="noStrike" kern="1200" cap="none" spc="0" normalizeH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Österreichischen</a:t>
            </a:r>
            <a:r>
              <a:rPr kumimoji="0" lang="en-GB" sz="14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 </a:t>
            </a:r>
            <a:r>
              <a:rPr kumimoji="0" lang="en-GB" sz="1400" b="0" i="0" u="none" strike="noStrike" kern="1200" cap="none" spc="0" normalizeH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Monarchie</a:t>
            </a:r>
            <a:r>
              <a:rPr kumimoji="0" lang="en-GB" sz="1400" b="0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) – modelled on the French Civil Code of 1804 – represents the foundations of civil law in the Czech lands</a:t>
            </a:r>
            <a:endParaRPr kumimoji="0" lang="cs-CZ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lang="cs-CZ" sz="1400" b="1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 descr="Klemens Wenzel von Metternich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494" y="3593591"/>
            <a:ext cx="2215092" cy="296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43530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35625" y="1421409"/>
            <a:ext cx="8863913" cy="58015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400" b="1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ea typeface="+mn-ea"/>
                <a:cs typeface="Times New Roman"/>
              </a:rPr>
              <a:t>Czech Lands at the Turn of the 18th Century and First Half of 19th Century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cs-CZ" sz="1500" b="1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GB" sz="1400" b="1" i="0" u="none" strike="noStrike" kern="1200" cap="none" spc="0" normalizeH="0" baseline="0" noProof="0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Ferdinand </a:t>
            </a:r>
            <a:r>
              <a:rPr kumimoji="0" lang="en-GB" sz="14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I (V)</a:t>
            </a:r>
            <a:r>
              <a:rPr kumimoji="0" lang="en-GB" sz="14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 (1835–1848) – suffered from epilepsy and other health issues related to the marriage policy within the Habsburg-Lorraine dynasty. Monarchy de facto ruled by the so-called </a:t>
            </a:r>
            <a:r>
              <a:rPr kumimoji="0" lang="en-GB" sz="1400" b="1" i="0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state council</a:t>
            </a:r>
            <a:r>
              <a:rPr kumimoji="0" lang="en-GB" sz="14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 – </a:t>
            </a:r>
            <a:r>
              <a:rPr kumimoji="0" lang="en-GB" sz="1400" b="0" i="1" u="none" strike="noStrike" kern="1200" cap="none" spc="0" normalizeH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Matternich</a:t>
            </a:r>
            <a:r>
              <a:rPr kumimoji="0" lang="en-GB" sz="14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, </a:t>
            </a:r>
            <a:r>
              <a:rPr kumimoji="0" lang="en-GB" sz="1400" b="0" i="1" u="none" strike="noStrike" kern="1200" cap="none" spc="0" normalizeH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František</a:t>
            </a:r>
            <a:r>
              <a:rPr kumimoji="0" lang="en-GB" sz="1400" b="0" i="1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 Antonín </a:t>
            </a:r>
            <a:r>
              <a:rPr kumimoji="0" lang="en-GB" sz="1400" b="0" i="1" u="none" strike="noStrike" kern="1200" cap="none" spc="0" normalizeH="0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Kolovrat</a:t>
            </a:r>
            <a:r>
              <a:rPr kumimoji="0" lang="en-GB" sz="14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 and </a:t>
            </a:r>
            <a:r>
              <a:rPr kumimoji="0" lang="en-GB" sz="1400" b="0" i="1" u="none" strike="noStrike" kern="1200" cap="none" spc="0" normalizeH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Archduke Louis</a:t>
            </a: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lang="cs-CZ" sz="1400" i="1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en-GB" sz="1400" b="0" i="0" u="none" strike="noStrike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The beginnings of the </a:t>
            </a:r>
            <a:r>
              <a:rPr lang="en-GB" sz="1400" b="1" i="0" u="none" strike="noStrike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industrial</a:t>
            </a:r>
            <a:r>
              <a:rPr lang="cs-CZ" sz="1400" b="1" i="0" u="none" strike="noStrike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en-GB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revolution in the Czech lands</a:t>
            </a:r>
            <a:r>
              <a:rPr lang="en-GB" sz="1400" b="0" i="0" u="none" strike="noStrike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– 1828 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Rudolf's Glassworks</a:t>
            </a:r>
            <a:r>
              <a:rPr lang="en-GB" sz="1400" b="0" i="0" u="none" strike="noStrike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in </a:t>
            </a:r>
            <a:r>
              <a:rPr lang="en-GB" sz="1400" b="0" i="0" u="none" strike="noStrike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Vítkovice</a:t>
            </a:r>
            <a:r>
              <a:rPr lang="en-GB" sz="1400" b="0" i="0" u="none" strike="noStrike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, 1832 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horse-drawn railway between </a:t>
            </a:r>
            <a:r>
              <a:rPr lang="en-GB" sz="14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České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en-GB" sz="14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Budějovice</a:t>
            </a:r>
            <a:r>
              <a:rPr lang="en-GB" sz="1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and Linz</a:t>
            </a:r>
            <a:r>
              <a:rPr lang="en-GB" sz="1400" b="0" i="0" u="none" strike="noStrike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(1827–1836; F. A. Gerstner), beginnings of railway network </a:t>
            </a:r>
            <a:r>
              <a:rPr lang="cs-CZ" sz="1400" b="0" i="0" u="none" strike="noStrike" noProof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construction</a:t>
            </a:r>
            <a:r>
              <a:rPr lang="cs-CZ" sz="1400" b="0" i="0" u="none" strike="noStrike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en-GB" sz="1400" b="0" i="0" u="none" strike="noStrike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– </a:t>
            </a:r>
            <a:r>
              <a:rPr kumimoji="0" lang="en-GB" sz="1400" b="0" i="1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Bookman Old Style"/>
                <a:cs typeface="Times New Roman"/>
              </a:rPr>
              <a:t>Northern Railway of Emperor Ferdinand</a:t>
            </a:r>
            <a:r>
              <a:rPr lang="en-GB" sz="1400" b="0" i="0" u="none" strike="noStrike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(from 1837</a:t>
            </a:r>
            <a:r>
              <a:rPr lang="en-GB" sz="1300" b="0" i="0" u="none" strike="noStrike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) </a:t>
            </a:r>
            <a:endParaRPr kumimoji="0" lang="cs-CZ" sz="13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4" name="Picture 2" descr="Ferdinand I. Habsburský – Wikipe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883" y="3995928"/>
            <a:ext cx="1399395" cy="27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8481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35625" y="1404110"/>
            <a:ext cx="8863913" cy="58349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2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The Revolutionary Year of 1848</a:t>
            </a:r>
          </a:p>
          <a:p>
            <a:pPr marL="342900" marR="0" lvl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cs-CZ" sz="1100" b="1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60365" lvl="0" indent="-360365" defTabSz="1216015" rtl="0">
              <a:buFont typeface="Arial" panose="020B0604020202020204" pitchFamily="34" charset="0"/>
              <a:buChar char="−"/>
            </a:pP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The revolutionary events made their way to 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Vienna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from Germany in 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March 1848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. The State Council resigned, </a:t>
            </a:r>
            <a:r>
              <a:rPr lang="en-GB" sz="16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K. W. </a:t>
            </a:r>
            <a:r>
              <a:rPr lang="cs-CZ" sz="16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von </a:t>
            </a:r>
            <a:r>
              <a:rPr lang="en-GB" sz="16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Matternich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left</a:t>
            </a:r>
            <a:r>
              <a:rPr lang="cs-CZ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the</a:t>
            </a:r>
            <a:r>
              <a:rPr lang="cs-CZ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country.</a:t>
            </a: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 rtl="0">
              <a:buFont typeface="Arial" panose="020B0604020202020204" pitchFamily="34" charset="0"/>
              <a:buChar char="−"/>
            </a:pP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Emperor Ferdinand I promised a 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constitution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and, soon, the 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first constitution in the history of the monarchy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and </a:t>
            </a:r>
            <a:r>
              <a:rPr lang="en-GB" sz="160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the 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Czech lands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was produced (April 1848) – called the </a:t>
            </a:r>
            <a:r>
              <a:rPr lang="en-GB" sz="16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Pillersdorf</a:t>
            </a:r>
            <a:r>
              <a:rPr lang="cs-CZ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Constitution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</a:t>
            </a:r>
            <a:r>
              <a:rPr lang="cs-CZ" sz="16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(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after its creator</a:t>
            </a:r>
            <a:r>
              <a:rPr lang="cs-CZ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)</a:t>
            </a:r>
            <a:endParaRPr lang="en-GB" sz="1600" b="0" i="0" u="none" strike="no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Bookman Old Style"/>
              <a:cs typeface="Arial"/>
            </a:endParaRP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6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 rtl="0">
              <a:buFont typeface="Arial" panose="020B0604020202020204" pitchFamily="34" charset="0"/>
              <a:buChar char="−"/>
            </a:pP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On the basis of this constitution, a 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parliament (</a:t>
            </a:r>
            <a:r>
              <a:rPr lang="cs-CZ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I</a:t>
            </a:r>
            <a:r>
              <a:rPr lang="en-GB" sz="16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mperial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</a:t>
            </a:r>
            <a:r>
              <a:rPr lang="cs-CZ" sz="1600" b="1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C</a:t>
            </a:r>
            <a:r>
              <a:rPr lang="en-GB" sz="16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ouncil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)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was established and numerous 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liberal and social reforms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were implemented (e.g., abolition of servitude, establishment of self-government and others)</a:t>
            </a: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>
              <a:lnSpc>
                <a:spcPts val="1700"/>
              </a:lnSpc>
              <a:buFont typeface="Arial" panose="020B0604020202020204" pitchFamily="34" charset="0"/>
              <a:buChar char="−"/>
            </a:pPr>
            <a:endParaRPr lang="cs-CZ" sz="14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6328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35625" y="1404110"/>
            <a:ext cx="8863913" cy="58349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2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The Revolutionary Year of 1848</a:t>
            </a:r>
          </a:p>
          <a:p>
            <a:pPr marL="342900" marR="0" lvl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cs-CZ" sz="1100" b="1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60365" lvl="0" indent="-360365" defTabSz="1216015" rtl="0">
              <a:buFont typeface="Arial" panose="020B0604020202020204" pitchFamily="34" charset="0"/>
              <a:buChar char="−"/>
            </a:pPr>
            <a:r>
              <a:rPr lang="en-GB" sz="1600" b="1" i="0" u="none" strike="noStrike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Cabinet 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Letter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</a:t>
            </a:r>
            <a:r>
              <a:rPr lang="cs-CZ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–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8 April 1848</a:t>
            </a:r>
            <a:r>
              <a:rPr lang="cs-CZ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,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promise of autonomy </a:t>
            </a:r>
            <a:r>
              <a:rPr lang="cs-CZ" sz="16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for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the Czech lands</a:t>
            </a: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 rtl="0">
              <a:buFont typeface="Arial" panose="020B0604020202020204" pitchFamily="34" charset="0"/>
              <a:buChar char="−"/>
            </a:pPr>
            <a:r>
              <a:rPr lang="en-GB" sz="16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Palacký's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Letter to Frankfurt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– framework of the Czech political programme – </a:t>
            </a:r>
            <a:r>
              <a:rPr lang="en-GB" sz="1600" b="1" i="0" u="sng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Austroslavism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</a:t>
            </a: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 rtl="0">
              <a:buFont typeface="Arial" panose="020B0604020202020204" pitchFamily="34" charset="0"/>
              <a:buChar char="−"/>
            </a:pP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June 1848 and the 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Prague Slavic Congress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; the so-called Pentecostal Storm – General </a:t>
            </a:r>
            <a:r>
              <a:rPr lang="en-GB" sz="16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Alfred </a:t>
            </a:r>
            <a:r>
              <a:rPr lang="en-GB" sz="16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Windisgrätz</a:t>
            </a:r>
            <a:endParaRPr lang="cs-CZ" sz="1600" i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>
              <a:lnSpc>
                <a:spcPts val="1700"/>
              </a:lnSpc>
              <a:buFont typeface="Arial" panose="020B0604020202020204" pitchFamily="34" charset="0"/>
              <a:buChar char="−"/>
            </a:pPr>
            <a:endParaRPr lang="cs-CZ" sz="14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098" name="Picture 2" descr="František Palacký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91" y="3648456"/>
            <a:ext cx="2317461" cy="303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30948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67812" y="1190273"/>
            <a:ext cx="8863913" cy="5650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2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The Revolutionary Year of 1848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lvl="0" defTabSz="1216015">
              <a:lnSpc>
                <a:spcPts val="1700"/>
              </a:lnSpc>
            </a:pPr>
            <a:endParaRPr lang="cs-CZ" sz="115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 rtl="0">
              <a:buFont typeface="Arial" panose="020B0604020202020204" pitchFamily="34" charset="0"/>
              <a:buChar char="−"/>
            </a:pP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A major </a:t>
            </a:r>
            <a:r>
              <a:rPr lang="cs-CZ" sz="1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complication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was the 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national </a:t>
            </a:r>
            <a:r>
              <a:rPr lang="cs-CZ" sz="1600" b="1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issue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– the Habsburg monarchy contained many national entities within its borders and, at this time, the 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process of their national</a:t>
            </a:r>
            <a:r>
              <a:rPr lang="cs-CZ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awakening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was starting to strongly manifest itself.</a:t>
            </a: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6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122" name="Picture 2" descr="České národní obroze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99" y="2735832"/>
            <a:ext cx="8241538" cy="394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98770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67812" y="1190273"/>
            <a:ext cx="8863913" cy="5650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2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The Revolutionary Year of 1848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lvl="0" defTabSz="1216015">
              <a:lnSpc>
                <a:spcPts val="1700"/>
              </a:lnSpc>
            </a:pPr>
            <a:endParaRPr lang="cs-CZ" sz="115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 rtl="0">
              <a:buFont typeface="Arial" panose="020B0604020202020204" pitchFamily="34" charset="0"/>
              <a:buChar char="−"/>
            </a:pPr>
            <a:r>
              <a:rPr lang="en-GB" sz="1600" b="0" i="0" u="none" strike="noStrike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September 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1848 – on the initiative of deputy 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Hans </a:t>
            </a:r>
            <a:r>
              <a:rPr lang="en-GB" sz="16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Kudlich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from </a:t>
            </a:r>
            <a:r>
              <a:rPr lang="en-GB" sz="16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Úvalno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, Silesia, </a:t>
            </a:r>
            <a:r>
              <a:rPr lang="en-GB" sz="16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on September 7,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the Imperial Council 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abolished servitude</a:t>
            </a: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 rtl="0">
              <a:buFont typeface="Arial" panose="020B0604020202020204" pitchFamily="34" charset="0"/>
              <a:buChar char="−"/>
            </a:pP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As a result of the unrest from people seeking national autonomy in Hungary, a 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second revolutionary wave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broke out in Vienna in 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October 1848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. The parliament moved its session to </a:t>
            </a:r>
            <a:r>
              <a:rPr lang="en-GB" sz="16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Kroměříž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in Moravia and the emperor and the court took refuge in 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Olomouc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, also in Moravia, where Ferdinand I eventually abdicated and, on 2 December 1848, the young 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Franz Joseph I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ascended the Austrian throne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.</a:t>
            </a:r>
          </a:p>
          <a:p>
            <a:pPr marL="360365" lvl="0" indent="-360365" defTabSz="1216015">
              <a:buFont typeface="Arial" panose="020B0604020202020204" pitchFamily="34" charset="0"/>
              <a:buChar char="−"/>
            </a:pPr>
            <a:endParaRPr lang="cs-CZ" sz="1600" b="1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60365" lvl="0" indent="-360365" defTabSz="1216015" rtl="0">
              <a:buFont typeface="Arial" panose="020B0604020202020204" pitchFamily="34" charset="0"/>
              <a:buChar char="−"/>
            </a:pP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The situation in the monarchy gradually 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stabilised </a:t>
            </a:r>
            <a:r>
              <a:rPr lang="cs-CZ" sz="1600" b="1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over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the spring of 1849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. In March, the 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parliament was dissolved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, and the government, with the emperor's approval, </a:t>
            </a:r>
            <a:r>
              <a:rPr lang="cs-CZ" sz="16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published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the 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Stadion</a:t>
            </a:r>
            <a:r>
              <a:rPr lang="cs-CZ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Constitution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. This act symbolically ended the revolutionary period. However, as a result of the revolutionary years 1848/1849, the Habsburg monarchy was transformed 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into a constitutional monarchy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, in which </a:t>
            </a:r>
            <a:r>
              <a:rPr lang="en-GB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parliamentary life and the foundations of civil society developed</a:t>
            </a:r>
            <a:r>
              <a:rPr lang="en-GB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  <a:cs typeface="Arial"/>
              </a:rPr>
              <a:t> over the following decades.</a:t>
            </a: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656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4.14.225.169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2.potx" id="{755D0361-9207-4673-B4A5-8DE80FB40899}" vid="{B1A348AD-3F36-40BB-80C1-28390A7D89F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UP_prezentace_cz_4x3</Template>
  <TotalTime>5845</TotalTime>
  <Words>1773</Words>
  <Application>Microsoft Office PowerPoint</Application>
  <PresentationFormat>Vlastní</PresentationFormat>
  <Paragraphs>125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Bookman Old Style</vt:lpstr>
      <vt:lpstr>Calibri</vt:lpstr>
      <vt:lpstr>Times New Roman</vt:lpstr>
      <vt:lpstr>Motiv Office</vt:lpstr>
      <vt:lpstr>  History of the  Czech Identity  4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PdF UP Olomouc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XXIII. ročník  Letní školy výchovy k občanství, demokracii  a evropanství    Migrace, imigrace, emigrace a Evropa  – proměny, historie a současnost</dc:title>
  <dc:creator>Krákora Pavel</dc:creator>
  <cp:lastModifiedBy>maresh</cp:lastModifiedBy>
  <cp:revision>449</cp:revision>
  <dcterms:created xsi:type="dcterms:W3CDTF">2016-08-19T08:22:30Z</dcterms:created>
  <dcterms:modified xsi:type="dcterms:W3CDTF">2022-10-23T09:47:16Z</dcterms:modified>
</cp:coreProperties>
</file>