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4_9B28F44C.xml" ContentType="application/vnd.ms-powerpoint.comments+xml"/>
  <Override PartName="/ppt/comments/modernComment_10C_47C4BFE5.xml" ContentType="application/vnd.ms-powerpoint.comments+xml"/>
  <Override PartName="/ppt/comments/modernComment_108_A85C2BEC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79" r:id="rId4"/>
    <p:sldId id="260" r:id="rId5"/>
    <p:sldId id="273" r:id="rId6"/>
    <p:sldId id="267" r:id="rId7"/>
    <p:sldId id="268" r:id="rId8"/>
    <p:sldId id="274" r:id="rId9"/>
    <p:sldId id="270" r:id="rId10"/>
    <p:sldId id="280" r:id="rId11"/>
    <p:sldId id="281" r:id="rId12"/>
    <p:sldId id="275" r:id="rId13"/>
    <p:sldId id="261" r:id="rId14"/>
    <p:sldId id="262" r:id="rId15"/>
    <p:sldId id="264" r:id="rId16"/>
    <p:sldId id="276" r:id="rId17"/>
    <p:sldId id="272" r:id="rId18"/>
    <p:sldId id="277" r:id="rId19"/>
    <p:sldId id="278" r:id="rId20"/>
  </p:sldIdLst>
  <p:sldSz cx="8999538" cy="6840538"/>
  <p:notesSz cx="6858000" cy="9144000"/>
  <p:custDataLst>
    <p:tags r:id="rId22"/>
  </p:custDataLst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7A21320-F71A-4434-9D79-9270D6DEAA03}">
          <p14:sldIdLst>
            <p14:sldId id="256"/>
            <p14:sldId id="257"/>
            <p14:sldId id="279"/>
            <p14:sldId id="260"/>
            <p14:sldId id="273"/>
            <p14:sldId id="267"/>
            <p14:sldId id="268"/>
            <p14:sldId id="274"/>
            <p14:sldId id="270"/>
            <p14:sldId id="280"/>
            <p14:sldId id="281"/>
            <p14:sldId id="275"/>
            <p14:sldId id="261"/>
            <p14:sldId id="262"/>
            <p14:sldId id="264"/>
            <p14:sldId id="276"/>
          </p14:sldIdLst>
        </p14:section>
        <p14:section name="Oddíl bez názvu" id="{4268A1C5-AC83-458A-BAB9-5A31B1BF3971}">
          <p14:sldIdLst>
            <p14:sldId id="272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DCCF6-C0DC-E53D-3CBB-685077BE9D1D}" name="Jamie Rose" initials="JR" userId="Jamie Ros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8" y="53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71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omments/modernComment_104_9B28F4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E7A12E-CC55-463B-B2E4-9E706C23B9C6}" authorId="{DA7DCCF6-C0DC-E53D-3CBB-685077BE9D1D}" created="2022-07-15T09:02:28.88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03152460" sldId="260"/>
      <ac:spMk id="7" creationId="{00000000-0000-0000-0000-000000000000}"/>
      <ac:txMk cp="159" len="19">
        <ac:context len="1050" hash="1804322270"/>
      </ac:txMk>
    </ac:txMkLst>
    <p188:pos x="3110514" y="1320134"/>
    <p188:txBody>
      <a:bodyPr/>
      <a:lstStyle/>
      <a:p>
        <a:r>
          <a:rPr lang="en-GB"/>
          <a:t>Zde a u následujících panovníků je třeba podotknout, že angličtina příliš často neuvádí jak pořadí panovníka, tak jeho epitet, protože k jasné identifikaci stačí buď jedno či druhé. (Jindřich II či Jindřich Plantagenet, spíše než Jindřich II Plantagenet). Proto se budu v překladu řídit primárně pořadím, pakliže nejde o epitet potenciálně relevantní či zajímavý.</a:t>
        </a:r>
      </a:p>
    </p188:txBody>
  </p188:cm>
</p188:cmLst>
</file>

<file path=ppt/comments/modernComment_108_A85C2B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E4906D-B220-4DAB-B7DE-3CDB56F7C53A}" authorId="{DA7DCCF6-C0DC-E53D-3CBB-685077BE9D1D}" created="2022-07-15T09:03:25.75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24612844" sldId="264"/>
      <ac:spMk id="2" creationId="{00000000-0000-0000-0000-000000000000}"/>
      <ac:txMk cp="109" len="11">
        <ac:context len="964" hash="23358383"/>
      </ac:txMk>
    </ac:txMkLst>
    <p188:pos x="7655107" y="884144"/>
    <p188:txBody>
      <a:bodyPr/>
      <a:lstStyle/>
      <a:p>
        <a:r>
          <a:rPr lang="en-GB"/>
          <a:t>Nalézám jako Suger, nikoliv Sugar</a:t>
        </a:r>
      </a:p>
    </p188:txBody>
  </p188:cm>
  <p188:cm id="{FFB7D3C2-FD46-44CE-954D-0B40EA789FB0}" authorId="{DA7DCCF6-C0DC-E53D-3CBB-685077BE9D1D}" created="2022-07-15T09:03:52.03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24612844" sldId="264"/>
      <ac:spMk id="2" creationId="{00000000-0000-0000-0000-000000000000}"/>
      <ac:txMk cp="692" len="7">
        <ac:context len="964" hash="23358383"/>
      </ac:txMk>
    </ac:txMkLst>
    <p188:pos x="5219555" y="3447882"/>
    <p188:txBody>
      <a:bodyPr/>
      <a:lstStyle/>
      <a:p>
        <a:r>
          <a:rPr lang="en-GB"/>
          <a:t>prožitek → emotion, částečný posun, ale experience je jinak asi příliš obecný výraz</a:t>
        </a:r>
      </a:p>
    </p188:txBody>
  </p188:cm>
</p188:cmLst>
</file>

<file path=ppt/comments/modernComment_10C_47C4BFE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076E672-4E00-4D9A-A8CA-43627A33139B}" authorId="{DA7DCCF6-C0DC-E53D-3CBB-685077BE9D1D}" created="2022-07-15T09:02:54.10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04076517" sldId="268"/>
      <ac:spMk id="7" creationId="{00000000-0000-0000-0000-000000000000}"/>
      <ac:txMk cp="898" len="18">
        <ac:context len="1262" hash="3632165455"/>
      </ac:txMk>
    </ac:txMkLst>
    <p188:pos x="7067217" y="4088971"/>
    <p188:txBody>
      <a:bodyPr/>
      <a:lstStyle/>
      <a:p>
        <a:r>
          <a:rPr lang="en-GB"/>
          <a:t>Zde například ponechávám jak přídomek tak i pořadí. Pořadí je relevantnější pro maďarskou historii (a je tak primárně i znám v angličtině), zatímco přídomek je relevantnější pro historii českou.</a:t>
        </a:r>
      </a:p>
    </p188:txBody>
  </p188:cm>
  <p188:cm id="{56B5DD11-5542-44B8-841F-62547EAD30FD}" authorId="{DA7DCCF6-C0DC-E53D-3CBB-685077BE9D1D}" created="2022-07-15T09:03:03.4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04076517" sldId="268"/>
      <ac:spMk id="7" creationId="{00000000-0000-0000-0000-000000000000}"/>
      <ac:txMk cp="940" len="12">
        <ac:context len="1262" hash="3632165455"/>
      </ac:txMk>
    </ac:txMkLst>
    <p188:pos x="2495217" y="4302616"/>
    <p188:txBody>
      <a:bodyPr/>
      <a:lstStyle/>
      <a:p>
        <a:r>
          <a:rPr lang="en-GB"/>
          <a:t>Musela jsem si dohledat co je zde myšleno zlatým jablkem. Předpokládám, že během ústní prezentace je tato zajímavost vysvětlena, ale bez dodatečného kontextu nevím, jestli jde o pochopitelnou věc.</a:t>
        </a:r>
      </a:p>
    </p188:txBody>
  </p188:cm>
  <p188:cm id="{4F460F3A-128D-4CCB-BD71-D8ACE3899205}" authorId="{DA7DCCF6-C0DC-E53D-3CBB-685077BE9D1D}" created="2022-07-18T11:56:29.18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04076517" sldId="268"/>
      <ac:spMk id="7" creationId="{00000000-0000-0000-0000-000000000000}"/>
      <ac:txMk cp="689" len="12">
        <ac:context len="1262" hash="3632165455"/>
      </ac:txMk>
    </ac:txMkLst>
    <p188:pos x="3263785" y="3387583"/>
    <p188:txBody>
      <a:bodyPr/>
      <a:lstStyle/>
      <a:p>
        <a:r>
          <a:rPr lang="en-GB"/>
          <a:t>Zde mi dává mnohem větší smysl "Střední východ" než "Střední Asie" (což mi implikuje spíše oblasti kolem Mongolska)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ransition/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08_A85C2BEC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A85C2BEC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04_9B28F44C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9B28F44C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C_47C4BFE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47C4BF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329" y="1147756"/>
            <a:ext cx="7560000" cy="2935301"/>
          </a:xfrm>
        </p:spPr>
        <p:txBody>
          <a:bodyPr>
            <a:noAutofit/>
          </a:bodyPr>
          <a:lstStyle/>
          <a:p>
            <a:pPr algn="ctr"/>
            <a: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b="0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History </a:t>
            </a:r>
            <a:r>
              <a:rPr lang="en-GB" sz="5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of Europe – </a:t>
            </a:r>
            <a:r>
              <a:rPr lang="en-GB" sz="5400" b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forming a European </a:t>
            </a:r>
            <a:r>
              <a:rPr lang="en-GB" sz="5400" b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identity</a:t>
            </a:r>
            <a:r>
              <a:rPr lang="cs-CZ" sz="5400" b="0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> 1</a:t>
            </a:r>
            <a:r>
              <a:rPr lang="en-GB" sz="5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5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r>
              <a:rPr lang="en-GB" sz="5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5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22" y="585554"/>
            <a:ext cx="2096347" cy="5622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12" y="566518"/>
            <a:ext cx="2560589" cy="581238"/>
          </a:xfrm>
          <a:prstGeom prst="rect">
            <a:avLst/>
          </a:prstGeom>
        </p:spPr>
      </p:pic>
      <p:pic>
        <p:nvPicPr>
          <p:cNvPr id="1026" name="Picture 2" descr="Evropská unie slaví šedesátiny. Zastihly ji v existenční krizi | iROZHLAS -  spolehlivé zpráv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55" y="4255289"/>
            <a:ext cx="3948119" cy="22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3082" y="1252150"/>
            <a:ext cx="8180172" cy="69865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Education in the Middle Ages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Church also acts as the bearer of education – creation of books (transcription – scriptoria); the irreplaceable role of Latin as a unifying language (not only in liturgy)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During the 12th century, in connection with urban colonisation, municipal schools gradually start to appear</a:t>
            </a:r>
            <a:r>
              <a:rPr lang="cs-CZ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.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This is mainly in Western Europe – in Central and Eastern Europe, the trend begins to manifest from the end of the 13th century</a:t>
            </a: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City (Latin) schools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disrupt the church's monopoly over education – teaching the so-called trivium (reading, writing and counting – use of vernacular), use of Latin at higher levels</a:t>
            </a: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Private education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intended for aristocratic society (nobility, royal courts)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1454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3082" y="1252150"/>
            <a:ext cx="8180172" cy="69865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Education in the Middle Ages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City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(Latin) schools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disrupt the church's monopoly over education – teaching the so-called trivium (reading, writing and counting – use of vernacular), use of Latin at higher levels</a:t>
            </a: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Private education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intended for aristocratic society (nobility, royal courts)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14338" name="Picture 2" descr="https://upload.wikimedia.org/wikipedia/commons/thumb/0/08/Meeting_of_doctors_at_the_university_of_Paris.jpg/800px-Meeting_of_doctors_at_the_university_of_P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46" y="2999232"/>
            <a:ext cx="2335043" cy="36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16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25649" y="1436514"/>
            <a:ext cx="8048368" cy="5034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University Education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oldest universities were established in the Early Middle Ages (Salerno, Bologna, Sorbonne…)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 descr="France's most iconic university, the Sorbonne, is reborn | THE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25" y="2984207"/>
            <a:ext cx="5561195" cy="37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847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79929" y="1299354"/>
            <a:ext cx="8048368" cy="5034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University Education</a:t>
            </a:r>
          </a:p>
          <a:p>
            <a:pPr marL="285750" indent="-285750" rtl="0">
              <a:buFontTx/>
              <a:buChar char="-"/>
            </a:pPr>
            <a:endParaRPr lang="cs-CZ" sz="17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In 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Czech lands – Prague university, established 7 April 1348 at the behest of Charles IV, the oldest "transalpine" university 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Universities are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self-governing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and comprised of their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academic community</a:t>
            </a:r>
          </a:p>
          <a:p>
            <a:endParaRPr lang="cs-CZ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academic community elects the rector and deans</a:t>
            </a:r>
          </a:p>
          <a:p>
            <a:pPr marL="285750" indent="-285750">
              <a:buFontTx/>
              <a:buChar char="-"/>
            </a:pPr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Prague university </a:t>
            </a:r>
            <a:endParaRPr lang="cs-CZ" sz="17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rtl="0"/>
            <a:r>
              <a:rPr lang="cs-CZ" sz="1700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cs-CZ" sz="1700" dirty="0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  </a:t>
            </a:r>
            <a:r>
              <a:rPr lang="en-GB" sz="17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had 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what were called </a:t>
            </a:r>
            <a:endParaRPr lang="cs-CZ" sz="17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rtl="0"/>
            <a:r>
              <a:rPr lang="cs-CZ" sz="17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   u</a:t>
            </a:r>
            <a:r>
              <a:rPr lang="en-GB" sz="1700" b="0" i="0" u="none" strike="noStrike" dirty="0" err="1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niversity</a:t>
            </a:r>
            <a:r>
              <a:rPr lang="en-GB" sz="17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nations: </a:t>
            </a:r>
            <a:endParaRPr lang="cs-CZ" sz="17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539750" indent="-274638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Czech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</a:t>
            </a:r>
            <a:endParaRPr lang="cs-CZ" sz="17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539750" indent="-274638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Saxon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 </a:t>
            </a:r>
            <a:endParaRPr lang="cs-CZ" sz="17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539750" indent="-274638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Bavarian</a:t>
            </a:r>
            <a:r>
              <a:rPr lang="cs-CZ" sz="1700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,</a:t>
            </a:r>
            <a:endParaRPr lang="cs-CZ" sz="1700" b="0" i="0" u="none" strike="noStrike" dirty="0" smtClean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pPr marL="539750" indent="-274638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Polish</a:t>
            </a:r>
            <a:r>
              <a:rPr lang="cs-CZ" sz="17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.</a:t>
            </a:r>
            <a:endParaRPr lang="en-GB" sz="1700" b="0" i="0" u="none" strike="noStrike" dirty="0">
              <a:highlight>
                <a:srgbClr val="000000">
                  <a:alpha val="0"/>
                </a:srgbClr>
              </a:highlight>
              <a:latin typeface="Bookman Old Style"/>
              <a:cs typeface="Times New Roman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 descr="UNIVERZITA KARLOVA OBHÁJILA POSTAVENÍ V ŽEBŘÍČKU BEST GLOBAL UNIVERSITIES —  Přírodovědecká fakulta 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09" y="4180216"/>
            <a:ext cx="4221740" cy="248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677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81097" y="1409082"/>
            <a:ext cx="8048368" cy="55826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3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University Education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Universities in the Middle Ages and the Early Modern Period usually consisted of four faculties, which was also the case for the University of Prague:</a:t>
            </a:r>
          </a:p>
          <a:p>
            <a:pPr rtl="0"/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Deans were the heads of faculties.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Faculty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of THEOLOGY</a:t>
            </a: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Faculty of 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MEDICINE</a:t>
            </a: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Faculty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of LAW</a:t>
            </a:r>
          </a:p>
          <a:p>
            <a:pPr marL="285750" indent="-285750" rtl="0">
              <a:buFontTx/>
              <a:buChar char="-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Faculty</a:t>
            </a:r>
            <a:r>
              <a:rPr lang="en-GB" sz="17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 of ARTS</a:t>
            </a: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The university had the right to award academic degrees:</a:t>
            </a:r>
          </a:p>
          <a:p>
            <a:pPr marL="285750" indent="-285750" rtl="0">
              <a:buFontTx/>
              <a:buChar char="-"/>
            </a:pPr>
            <a:r>
              <a:rPr lang="en-GB" sz="17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Bachelor</a:t>
            </a:r>
          </a:p>
          <a:p>
            <a:pPr marL="285750" indent="-285750" rtl="0">
              <a:buFontTx/>
              <a:buChar char="-"/>
            </a:pPr>
            <a:r>
              <a:rPr lang="en-GB" sz="17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Master </a:t>
            </a:r>
          </a:p>
          <a:p>
            <a:pPr marL="285750" indent="-285750" rtl="0">
              <a:buFontTx/>
              <a:buChar char="-"/>
            </a:pPr>
            <a:r>
              <a:rPr lang="en-GB" sz="1700" b="0" i="1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  <a:cs typeface="Times New Roman"/>
              </a:rPr>
              <a:t>Doctor </a:t>
            </a:r>
            <a:endParaRPr lang="cs-CZ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9071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9994" y="1434956"/>
            <a:ext cx="8089556" cy="4829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Gothic Culture and Gothic Style</a:t>
            </a:r>
          </a:p>
          <a:p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Originated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France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during the 12th century (Kings Louis VI and Louis VII, Abbot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Suger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 as a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distinctive artistic style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the only one that did not emerge from the environment of the Italian Peninsula.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It was seen across all areas of art – mainly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architecture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(especially churches), in the abbey of Saint-Denis, near Paris.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</p:txBody>
      </p:sp>
      <p:pic>
        <p:nvPicPr>
          <p:cNvPr id="8196" name="Picture 4" descr="10 Gothic Cathedrals of Medieval Europe (with Map) - Touro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3" y="3648456"/>
            <a:ext cx="3781833" cy="26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3648456"/>
            <a:ext cx="3809837" cy="184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12844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5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0306" y="1357760"/>
            <a:ext cx="8089556" cy="4829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Gothic Culture and Gothic Style</a:t>
            </a:r>
          </a:p>
          <a:p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Typical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features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: vertical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ity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use of buttresses, pointed arch, rib vault, tall windows and spires, use of stained glass (glass mosaic). The height was supposed to suggest 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the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path up towards God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Gothic style could also be seen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sculpture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Madonnas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attempts to capture the personality of the figures and their expression, emotion), painting (panel paintings, frescoes), </a:t>
            </a:r>
            <a:r>
              <a:rPr lang="cs-CZ" sz="1400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secular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buildings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town houses (stone), walls, castles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Early, High and Late Gothic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France, Germany, Czech lands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Chivalric culture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troubadours (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Minnesängers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), love poetry, respectful and attentive behaviour towards women</a:t>
            </a:r>
            <a:endParaRPr lang="cs-CZ" sz="1400" dirty="0">
              <a:latin typeface="Bookman Old Style" panose="0205060405050502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75" y="4663440"/>
            <a:ext cx="3521818" cy="19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28364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7222" y="1336852"/>
            <a:ext cx="8007178" cy="55036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Church and the Middle Ages</a:t>
            </a:r>
          </a:p>
          <a:p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Figure of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Jesus Christ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(Son of God), the symbol of the cross,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Bible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Old and New Testament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9218" name="Picture 2" descr="Ježíš Kristus - Ježíš Kristus - Křesťanské stránky o Bohu a Ježí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51" y="2562161"/>
            <a:ext cx="4762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Bible zdarma: Bible tištěn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27" y="4088695"/>
            <a:ext cx="3666617" cy="24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666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7222" y="1336852"/>
            <a:ext cx="8007178" cy="55036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Church and the Middle Ages</a:t>
            </a:r>
          </a:p>
          <a:p>
            <a:endParaRPr lang="cs-CZ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Edict of Milan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year 313, Roman emperor Constantine, tolerance of Christians, Christianity subsequently the official religion of the Roman Empire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Rome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becomes centre of Christianity, 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Pope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(Bishop of Rome) as head of Christians – St Peter (42-67 CE), one of the 12 apostles and a disciple of Jesus Christ </a:t>
            </a:r>
          </a:p>
          <a:p>
            <a:pPr marL="285750" indent="-285750">
              <a:buFontTx/>
              <a:buChar char="-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10246" name="Picture 6" descr="The popes in the middle ages were very well taken care of. They were part  of the secular clergy, meaning they most… | Papa leon xiii, León xiii, San  miguel arcáng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03" y="3300984"/>
            <a:ext cx="2750216" cy="34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919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07766" y="1428292"/>
            <a:ext cx="8007178" cy="55036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Church and the Middle Ages</a:t>
            </a:r>
          </a:p>
          <a:p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1054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–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schism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between the western and eastern branches of Christianity (Cardinal Humbert of Silva Candida excommunicated the Patriarch of Constantinople,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Keroularios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); dispute over the idea of triunity of God (</a:t>
            </a:r>
            <a:r>
              <a:rPr lang="cs-CZ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Holy</a:t>
            </a:r>
            <a:r>
              <a:rPr lang="cs-CZ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Trinity)</a:t>
            </a:r>
          </a:p>
          <a:p>
            <a:pPr marL="285750" indent="-285750">
              <a:buFontTx/>
              <a:buChar char="-"/>
            </a:pPr>
            <a:endParaRPr lang="cs-CZ" sz="1400" dirty="0" smtClean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Organisation of Church: Parish, Diocese, Archdiocese</a:t>
            </a:r>
          </a:p>
          <a:p>
            <a:pPr marL="285750" indent="-285750">
              <a:buFontTx/>
              <a:buChar char="-"/>
            </a:pPr>
            <a:endParaRPr lang="cs-CZ" sz="1400" dirty="0" smtClean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important role of monasteries and religious orders (both of men and women)</a:t>
            </a:r>
          </a:p>
          <a:p>
            <a:pPr marL="285750" indent="-285750">
              <a:buFontTx/>
              <a:buChar char="-"/>
            </a:pPr>
            <a:endParaRPr lang="cs-CZ" sz="1400" dirty="0" smtClean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Investiture Controversy</a:t>
            </a: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Pope Gregory VII and Emperor Henry IV (pilgrimage to Canossa), ended by the Worm Concordat in 1122</a:t>
            </a:r>
          </a:p>
          <a:p>
            <a:pPr marL="285750" indent="-285750">
              <a:buFontTx/>
              <a:buChar char="-"/>
            </a:pPr>
            <a:endParaRPr lang="cs-CZ" sz="1400" dirty="0" smtClean="0">
              <a:latin typeface="Bookman Old Style" panose="02050604050505020204" pitchFamily="18" charset="0"/>
            </a:endParaRPr>
          </a:p>
          <a:p>
            <a:pPr marL="285750" indent="-285750" rtl="0">
              <a:buFontTx/>
              <a:buChar char="-"/>
            </a:pP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Ecclesiastical state at peak power during the pontificate of Innocent III (1198–1216)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9179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617838" y="1589903"/>
            <a:ext cx="8056605" cy="5398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Medieval Cities and Their Formation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Established on the sites of older settlements, merchant settlements (especially on the Italian and Iberian Peninsulas and 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ookman Old Style" panose="02050604050505020204" pitchFamily="18" charset="0"/>
            </a:endParaRPr>
          </a:p>
          <a:p>
            <a:endParaRPr lang="cs-CZ" dirty="0"/>
          </a:p>
        </p:txBody>
      </p:sp>
      <p:pic>
        <p:nvPicPr>
          <p:cNvPr id="12296" name="Picture 8" descr="Images of the Medieval City - Medievalist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29" y="2852927"/>
            <a:ext cx="5276822" cy="38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763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617838" y="1589903"/>
            <a:ext cx="8056605" cy="5398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Medieval Cities and Their Formation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/>
            </a:r>
            <a:b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</a:b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Most </a:t>
            </a: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are greenfield cities – newly established cities constructed according to specific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town hall, the square and the walls of the city act as its symbols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Cities are governed by municipal law and acquire elements of self-government: Burgomaster, council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They become economic centres with the development of artisanal production – creation of guilds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They also become centres of trade – holding of markets, rise of merchant class, Jewish people and the emergence of Jewish ghettos</a:t>
            </a:r>
            <a:endParaRPr lang="cs-CZ" dirty="0">
              <a:latin typeface="Bookman Old Style" panose="0205060405050502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3925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3082" y="1252150"/>
            <a:ext cx="8180172" cy="55707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Hundred Years' War – Rivalry between England and France (1337–1453)</a:t>
            </a:r>
          </a:p>
          <a:p>
            <a:pPr algn="ctr"/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conflict had deeper causes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tracing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back to the 12th century and the reign of King Henry II of England, who inherited large territories in France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conflict erupted shortly after the French Capetian dynasty's senior line ended in 1328 with the death of king Charles IV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French throne is taken by the House of Valois – King Philip VI, the French throne is also claimed by King Edward III of England (a Capetian on his mother’s side)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73" y="4037528"/>
            <a:ext cx="1788827" cy="2400490"/>
          </a:xfrm>
          <a:prstGeom prst="rect">
            <a:avLst/>
          </a:prstGeom>
        </p:spPr>
      </p:pic>
      <p:pic>
        <p:nvPicPr>
          <p:cNvPr id="2052" name="Picture 4" descr="Edward III Of England Biography - Facts, Childhood, Family Life &amp;  Achievem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13" y="4037528"/>
            <a:ext cx="2880588" cy="24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52460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5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3082" y="1252150"/>
            <a:ext cx="8180172" cy="55707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Hundred Years' War – Rivalry between England and France (1337–1453)</a:t>
            </a:r>
          </a:p>
          <a:p>
            <a:pPr algn="ctr"/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1337, the English army invaded France and a conflict erupted for more than 100 years, in which the English initially had the upper hand (Battle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Crécy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1346), France was allied with Scotland; French King John the Good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war intensified in 1415 after another attack by England; the story of Joan of Arc as a symbol of the fight against the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Towards the end of the war, France (King Louis XI) gained the upper hand, with Duke Philip I of Burgundy taking its side; 1453 Battle of Castiglione and final defeat of England</a:t>
            </a:r>
            <a:endParaRPr lang="cs-CZ" sz="14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Louis XI | king of France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09" y="4261104"/>
            <a:ext cx="1867718" cy="22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94308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3082" y="1252150"/>
            <a:ext cx="8180172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1800" b="1" i="0" u="none" strike="noStrike">
                <a:highlight>
                  <a:srgbClr val="000000">
                    <a:alpha val="0"/>
                  </a:srgbClr>
                </a:highlight>
                <a:latin typeface="Bookman Old Style"/>
              </a:rPr>
              <a:t>The Hundred Years' War – Rivalry between England and France (1337–1453)</a:t>
            </a:r>
          </a:p>
          <a:p>
            <a:pPr algn="ctr"/>
            <a:endParaRPr lang="cs-CZ" sz="1800">
              <a:latin typeface="Bookman Old Style" panose="0205060405050502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3" y="1808339"/>
            <a:ext cx="1505143" cy="17277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79" y="4092307"/>
            <a:ext cx="2543175" cy="1800225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04F1488-1C51-79C7-C388-40A7365DC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8" y="2005724"/>
            <a:ext cx="5564221" cy="417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54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3082" y="1252150"/>
            <a:ext cx="8180172" cy="68941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Rise and Expansion of the Ottoman Empire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Ottoman invasions of Europe first occurred in the mid-14th century; in 1453 Sultan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Mehmed II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conquered Constantinople (Constantine XI </a:t>
            </a:r>
            <a:r>
              <a:rPr lang="en-GB" sz="1400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was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the last Byzantine emperor), Ottoman origin in settlements in Central Anatolia, adopted Islam as well as certain elements of Byzantine culture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At the end of the 14th century, the Ottoman Empire gradually took control of most of the Balkan Peninsula, 1389 Battle of Kosovo and defeat of Serbia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In 1396, the Hungarian King Sigismund of Luxembourg confronted the Turks at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Nicopolis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his army was crushed. 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4098" name="Picture 2" descr="Sigismund, Holy Roman Emperor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00" y="4133088"/>
            <a:ext cx="1703736" cy="24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76517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3082" y="1252150"/>
            <a:ext cx="8180172" cy="68941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0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Rise and Expansion of the Ottoman Empire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i="0" u="none" strike="noStrike" dirty="0" smtClean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expansion of the Ottoman Empire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continued around the Mediterranean, the Black Sea (Crimea), Middle East (Syria, Jordan, Iraq, Iran, Palestine…) and North Africa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At the beginning of the 16th century, the Turks began to directly threaten Central Europe – the Battle of </a:t>
            </a:r>
            <a:r>
              <a:rPr lang="en-GB" sz="1400" b="0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Mohács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in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1526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and </a:t>
            </a:r>
            <a:r>
              <a:rPr lang="en-GB" sz="140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the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defeat of Louis II </a:t>
            </a:r>
            <a:r>
              <a:rPr lang="en-GB" sz="1400" b="1" i="0" u="none" strike="noStrike" dirty="0" err="1">
                <a:highlight>
                  <a:srgbClr val="000000">
                    <a:alpha val="0"/>
                  </a:srgbClr>
                </a:highlight>
                <a:latin typeface="Bookman Old Style"/>
              </a:rPr>
              <a:t>Jagiellon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, 1529 siege of Vienna (Golden Apple)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Conflict with the Ottoman Empire was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continual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it occurred throughout the 16th and 17th centuries, especially in Central Europe (Hungary) and in the Mediterranean (Battle of Lepanto 1571, 1683 another siege of Vienna)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During the 18th century, the Ottoman Empire was </a:t>
            </a:r>
            <a:r>
              <a:rPr lang="en-GB" sz="1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gradually pushed</a:t>
            </a:r>
            <a:r>
              <a:rPr lang="en-GB" sz="14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out of Europe</a:t>
            </a: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endParaRPr lang="cs-CZ" sz="14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5122" name="Picture 2" descr="Ottoman Empire - World History Encyc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57" y="4572000"/>
            <a:ext cx="1793421" cy="21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41259"/>
      </p:ext>
    </p:extLst>
  </p:cSld>
  <p:clrMapOvr>
    <a:masterClrMapping/>
  </p:clrMapOvr>
  <p:transition/>
  <p:extLst mod="1">
    <p:ext uri="{6950BFC3-D8DA-4A85-94F7-54DA5524770B}">
      <p188:commentRel xmlns=""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53082" y="1252150"/>
            <a:ext cx="8180172" cy="69865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en-GB" sz="24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Education in the Middle Ages</a:t>
            </a:r>
          </a:p>
          <a:p>
            <a:pPr algn="ctr"/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Gradual emergence of a network of schools; however, education is initially fully under the direction of the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church</a:t>
            </a:r>
            <a:r>
              <a:rPr lang="en-GB" sz="1600" b="0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 – </a:t>
            </a:r>
            <a:r>
              <a:rPr lang="en-GB" sz="1600" b="1" i="0" u="none" strike="noStrike" dirty="0">
                <a:highlight>
                  <a:srgbClr val="000000">
                    <a:alpha val="0"/>
                  </a:srgbClr>
                </a:highlight>
                <a:latin typeface="Bookman Old Style"/>
              </a:rPr>
              <a:t>parish, chapter, cathedral and monastic schools</a:t>
            </a:r>
            <a:endParaRPr lang="cs-CZ" sz="16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endParaRPr lang="cs-CZ" sz="1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78" y="2788920"/>
            <a:ext cx="5098179" cy="37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784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3481</TotalTime>
  <Words>1338</Words>
  <Application>Microsoft Office PowerPoint</Application>
  <PresentationFormat>Vlastní</PresentationFormat>
  <Paragraphs>166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Times New Roman</vt:lpstr>
      <vt:lpstr>Motiv Office</vt:lpstr>
      <vt:lpstr>  History of Europe – forming a European identity 1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PdF 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XXIII. ročník  Letní školy výchovy k občanství, demokracii  a evropanství    Migrace, imigrace, emigrace a Evropa  – proměny, historie a současnost</dc:title>
  <dc:creator>Krákora Pavel</dc:creator>
  <cp:lastModifiedBy>maresh</cp:lastModifiedBy>
  <cp:revision>249</cp:revision>
  <dcterms:created xsi:type="dcterms:W3CDTF">2016-08-19T08:22:30Z</dcterms:created>
  <dcterms:modified xsi:type="dcterms:W3CDTF">2022-10-23T10:21:47Z</dcterms:modified>
</cp:coreProperties>
</file>