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omments/modernComment_111_B9C79C94.xml" ContentType="application/vnd.ms-powerpoint.comments+xml"/>
  <Override PartName="/ppt/comments/modernComment_112_16521081.xml" ContentType="application/vnd.ms-powerpoint.comments+xml"/>
  <Override PartName="/ppt/comments/modernComment_114_A94C90F3.xml" ContentType="application/vnd.ms-powerpoint.comments+xml"/>
  <Override PartName="/ppt/comments/modernComment_117_1D7833E2.xml" ContentType="application/vnd.ms-powerpoint.comments+xml"/>
  <Override PartName="/ppt/comments/modernComment_119_5637AABA.xml" ContentType="application/vnd.ms-powerpoint.comments+xml"/>
  <Override PartName="/ppt/comments/modernComment_11B_D5469844.xml" ContentType="application/vnd.ms-powerpoint.comments+xml"/>
  <Override PartName="/ppt/comments/modernComment_11C_7B848A2C.xml" ContentType="application/vnd.ms-powerpoint.comments+xml"/>
  <Override PartName="/ppt/comments/modernComment_11E_D472C5D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368" r:id="rId2"/>
    <p:sldId id="369" r:id="rId3"/>
    <p:sldId id="273" r:id="rId4"/>
    <p:sldId id="370" r:id="rId5"/>
    <p:sldId id="274" r:id="rId6"/>
    <p:sldId id="371" r:id="rId7"/>
    <p:sldId id="372" r:id="rId8"/>
    <p:sldId id="373" r:id="rId9"/>
    <p:sldId id="279" r:id="rId10"/>
    <p:sldId id="374" r:id="rId11"/>
    <p:sldId id="281" r:id="rId12"/>
    <p:sldId id="375" r:id="rId13"/>
    <p:sldId id="376" r:id="rId14"/>
    <p:sldId id="377" r:id="rId15"/>
    <p:sldId id="283" r:id="rId16"/>
    <p:sldId id="378" r:id="rId17"/>
    <p:sldId id="379" r:id="rId18"/>
    <p:sldId id="284" r:id="rId19"/>
    <p:sldId id="381" r:id="rId20"/>
    <p:sldId id="285" r:id="rId21"/>
    <p:sldId id="380" r:id="rId22"/>
    <p:sldId id="295" r:id="rId23"/>
    <p:sldId id="286" r:id="rId24"/>
    <p:sldId id="382" r:id="rId25"/>
  </p:sldIdLst>
  <p:sldSz cx="8999538" cy="6840538"/>
  <p:notesSz cx="6858000" cy="9144000"/>
  <p:custDataLst>
    <p:tags r:id="rId27"/>
  </p:custDataLst>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7A21320-F71A-4434-9D79-9270D6DEAA03}">
          <p14:sldIdLst>
            <p14:sldId id="368"/>
          </p14:sldIdLst>
        </p14:section>
        <p14:section name="Oddíl bez názvu" id="{4268A1C5-AC83-458A-BAB9-5A31B1BF3971}">
          <p14:sldIdLst>
            <p14:sldId id="369"/>
            <p14:sldId id="273"/>
            <p14:sldId id="370"/>
            <p14:sldId id="274"/>
            <p14:sldId id="371"/>
            <p14:sldId id="372"/>
            <p14:sldId id="373"/>
            <p14:sldId id="279"/>
            <p14:sldId id="374"/>
            <p14:sldId id="281"/>
            <p14:sldId id="375"/>
            <p14:sldId id="376"/>
            <p14:sldId id="377"/>
            <p14:sldId id="283"/>
            <p14:sldId id="378"/>
            <p14:sldId id="379"/>
            <p14:sldId id="284"/>
            <p14:sldId id="381"/>
            <p14:sldId id="285"/>
            <p14:sldId id="380"/>
            <p14:sldId id="295"/>
            <p14:sldId id="286"/>
            <p14:sldId id="382"/>
          </p14:sldIdLst>
        </p14:section>
      </p14:sectionLst>
    </p:ext>
    <p:ext uri="{EFAFB233-063F-42B5-8137-9DF3F51BA10A}">
      <p15:sldGuideLst xmlns:p15="http://schemas.microsoft.com/office/powerpoint/2012/main">
        <p15:guide id="1" orient="horz" pos="2154">
          <p15:clr>
            <a:srgbClr val="A4A3A4"/>
          </p15:clr>
        </p15:guide>
        <p15:guide id="2" pos="283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DCCF6-C0DC-E53D-3CBB-685077BE9D1D}" name="Jamie Rose" initials="JR" userId="Jamie Ro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4" d="100"/>
          <a:sy n="84" d="100"/>
        </p:scale>
        <p:origin x="1421" y="48"/>
      </p:cViewPr>
      <p:guideLst>
        <p:guide orient="horz" pos="2154"/>
        <p:guide pos="283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71"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omments/modernComment_111_B9C79C94.xml><?xml version="1.0" encoding="utf-8"?>
<p188:cmLst xmlns:a="http://schemas.openxmlformats.org/drawingml/2006/main" xmlns:r="http://schemas.openxmlformats.org/officeDocument/2006/relationships" xmlns:p188="http://schemas.microsoft.com/office/powerpoint/2018/8/main">
  <p188:cm id="{42C35933-27BA-4566-9195-502D7F626213}" authorId="{DA7DCCF6-C0DC-E53D-3CBB-685077BE9D1D}" created="2022-07-15T09:04:06.735">
    <ac:txMkLst xmlns:ac="http://schemas.microsoft.com/office/drawing/2013/main/command">
      <pc:docMk xmlns:pc="http://schemas.microsoft.com/office/powerpoint/2013/main/command"/>
      <pc:sldMk xmlns:pc="http://schemas.microsoft.com/office/powerpoint/2013/main/command" cId="3116866708" sldId="273"/>
      <ac:spMk id="4" creationId="{00000000-0000-0000-0000-000000000000}"/>
      <ac:txMk cp="321" len="7">
        <ac:context len="792" hash="419859720"/>
      </ac:txMk>
    </ac:txMkLst>
    <p188:pos x="7104172" y="2103112"/>
    <p188:txBody>
      <a:bodyPr/>
      <a:lstStyle/>
      <a:p>
        <a:r>
          <a:rPr lang="en-GB"/>
          <a:t>G. Galileo → G. Galilei</a:t>
        </a:r>
      </a:p>
    </p188:txBody>
  </p188:cm>
</p188:cmLst>
</file>

<file path=ppt/comments/modernComment_112_16521081.xml><?xml version="1.0" encoding="utf-8"?>
<p188:cmLst xmlns:a="http://schemas.openxmlformats.org/drawingml/2006/main" xmlns:r="http://schemas.openxmlformats.org/officeDocument/2006/relationships" xmlns:p188="http://schemas.microsoft.com/office/powerpoint/2018/8/main">
  <p188:cm id="{760F569D-C6D1-4FBC-8518-6CB9230514C8}" authorId="{DA7DCCF6-C0DC-E53D-3CBB-685077BE9D1D}" created="2022-07-15T09:04:19.943">
    <ac:txMkLst xmlns:ac="http://schemas.microsoft.com/office/drawing/2013/main/command">
      <pc:docMk xmlns:pc="http://schemas.microsoft.com/office/powerpoint/2013/main/command"/>
      <pc:sldMk xmlns:pc="http://schemas.microsoft.com/office/powerpoint/2013/main/command" cId="374476929" sldId="274"/>
      <ac:spMk id="4" creationId="{00000000-0000-0000-0000-000000000000}"/>
      <ac:txMk cp="522" len="8">
        <ac:context len="1072" hash="1442642983"/>
      </ac:txMk>
    </ac:txMkLst>
    <p188:pos x="1181937" y="2744047"/>
    <p188:txBody>
      <a:bodyPr/>
      <a:lstStyle/>
      <a:p>
        <a:r>
          <a:rPr lang="en-GB"/>
          <a:t>Vespuci → Vespucci</a:t>
        </a:r>
      </a:p>
    </p188:txBody>
  </p188:cm>
  <p188:cm id="{C8D36DF0-0FBD-4CFB-9421-225819A32528}" authorId="{DA7DCCF6-C0DC-E53D-3CBB-685077BE9D1D}" created="2022-07-15T09:04:33.901">
    <ac:txMkLst xmlns:ac="http://schemas.microsoft.com/office/drawing/2013/main/command">
      <pc:docMk xmlns:pc="http://schemas.microsoft.com/office/powerpoint/2013/main/command"/>
      <pc:sldMk xmlns:pc="http://schemas.microsoft.com/office/powerpoint/2013/main/command" cId="374476929" sldId="274"/>
      <ac:spMk id="4" creationId="{00000000-0000-0000-0000-000000000000}"/>
      <ac:txMk cp="634" len="6">
        <ac:context len="1072" hash="1442642983"/>
      </ac:txMk>
    </ac:txMkLst>
    <p188:pos x="968292" y="3384982"/>
    <p188:txBody>
      <a:bodyPr/>
      <a:lstStyle/>
      <a:p>
        <a:r>
          <a:rPr lang="en-GB"/>
          <a:t>Cortéz → Cortés</a:t>
        </a:r>
      </a:p>
    </p188:txBody>
  </p188:cm>
  <p188:cm id="{7235C6C6-AB71-43F5-BC6C-0E659D9E68CA}" authorId="{DA7DCCF6-C0DC-E53D-3CBB-685077BE9D1D}" created="2022-07-15T09:05:25.366">
    <ac:txMkLst xmlns:ac="http://schemas.microsoft.com/office/drawing/2013/main/command">
      <pc:docMk xmlns:pc="http://schemas.microsoft.com/office/powerpoint/2013/main/command"/>
      <pc:sldMk xmlns:pc="http://schemas.microsoft.com/office/powerpoint/2013/main/command" cId="374476929" sldId="274"/>
      <ac:spMk id="4" creationId="{00000000-0000-0000-0000-000000000000}"/>
      <ac:txMk cp="950" len="13">
        <ac:context len="1072" hash="1442642983"/>
      </ac:txMk>
    </ac:txMkLst>
    <p188:pos x="1669047" y="4666851"/>
    <p188:txBody>
      <a:bodyPr/>
      <a:lstStyle/>
      <a:p>
        <a:r>
          <a:rPr lang="en-GB"/>
          <a:t>Zde si dovolím trochu upravit "severní část ameriky" na Severní Amerika, vzhledem k tomu, že uvedené státy kolonizovaly teritoria dnešní USA a Kanady, které S. Ameriku tvoří.</a:t>
        </a:r>
      </a:p>
    </p188:txBody>
  </p188:cm>
</p188:cmLst>
</file>

<file path=ppt/comments/modernComment_114_A94C90F3.xml><?xml version="1.0" encoding="utf-8"?>
<p188:cmLst xmlns:a="http://schemas.openxmlformats.org/drawingml/2006/main" xmlns:r="http://schemas.openxmlformats.org/officeDocument/2006/relationships" xmlns:p188="http://schemas.microsoft.com/office/powerpoint/2018/8/main">
  <p188:cm id="{856D06D4-8414-4102-A59C-3C949E66E825}" authorId="{DA7DCCF6-C0DC-E53D-3CBB-685077BE9D1D}" created="2022-07-15T09:06:55.278">
    <ac:txMkLst xmlns:ac="http://schemas.microsoft.com/office/drawing/2013/main/command">
      <pc:docMk xmlns:pc="http://schemas.microsoft.com/office/powerpoint/2013/main/command"/>
      <pc:sldMk xmlns:pc="http://schemas.microsoft.com/office/powerpoint/2013/main/command" cId="2840367347" sldId="276"/>
      <ac:spMk id="4" creationId="{00000000-0000-0000-0000-000000000000}"/>
      <ac:txMk cp="486" len="31">
        <ac:context len="1179" hash="2272091763"/>
      </ac:txMk>
    </ac:txMkLst>
    <p188:pos x="7292180" y="2316757"/>
    <p188:txBody>
      <a:bodyPr/>
      <a:lstStyle/>
      <a:p>
        <a:r>
          <a:rPr lang="en-GB"/>
          <a:t>Zde si dovoluji drobnou úpravu, jen pro vyjasnění toho, že samotné město Anchorage nebylo založeno Rusy.</a:t>
        </a:r>
      </a:p>
    </p188:txBody>
  </p188:cm>
  <p188:cm id="{0908AD31-F55F-4B63-9ECF-5054A33A8ED3}" authorId="{DA7DCCF6-C0DC-E53D-3CBB-685077BE9D1D}" created="2022-07-15T09:07:32.356">
    <ac:txMkLst xmlns:ac="http://schemas.microsoft.com/office/drawing/2013/main/command">
      <pc:docMk xmlns:pc="http://schemas.microsoft.com/office/powerpoint/2013/main/command"/>
      <pc:sldMk xmlns:pc="http://schemas.microsoft.com/office/powerpoint/2013/main/command" cId="2840367347" sldId="276"/>
      <ac:spMk id="4" creationId="{00000000-0000-0000-0000-000000000000}"/>
      <ac:txMk cp="895" len="25">
        <ac:context len="1179" hash="2272091763"/>
      </ac:txMk>
    </ac:txMkLst>
    <p188:pos x="6685428" y="4453206"/>
    <p188:txBody>
      <a:bodyPr/>
      <a:lstStyle/>
      <a:p>
        <a:r>
          <a:rPr lang="en-GB"/>
          <a:t>Zde mi trochu není jasné, proč zde je v češtině "mocnost" v uvozovkách a v předešlém odstavci není. Každopádně zde uvozovky alespoň v angličtině nepovažuji za nutné.</a:t>
        </a:r>
      </a:p>
    </p188:txBody>
  </p188:cm>
  <p188:cm id="{821CA574-A066-4C80-AD97-64681322C2BF}" authorId="{DA7DCCF6-C0DC-E53D-3CBB-685077BE9D1D}" created="2022-07-15T09:13:35.372">
    <ac:txMkLst xmlns:ac="http://schemas.microsoft.com/office/drawing/2013/main/command">
      <pc:docMk xmlns:pc="http://schemas.microsoft.com/office/powerpoint/2013/main/command"/>
      <pc:sldMk xmlns:pc="http://schemas.microsoft.com/office/powerpoint/2013/main/command" cId="2840367347" sldId="276"/>
      <ac:spMk id="4" creationId="{00000000-0000-0000-0000-000000000000}"/>
      <ac:txMk cp="135" len="13">
        <ac:context len="1179" hash="2272091763"/>
      </ac:txMk>
    </ac:txMkLst>
    <p188:pos x="2950916" y="1034888"/>
    <p188:txBody>
      <a:bodyPr/>
      <a:lstStyle/>
      <a:p>
        <a:r>
          <a:rPr lang="en-GB"/>
          <a:t>severní části amerického kontinentů → kontinentu</a:t>
        </a:r>
      </a:p>
    </p188:txBody>
  </p188:cm>
</p188:cmLst>
</file>

<file path=ppt/comments/modernComment_117_1D7833E2.xml><?xml version="1.0" encoding="utf-8"?>
<p188:cmLst xmlns:a="http://schemas.openxmlformats.org/drawingml/2006/main" xmlns:r="http://schemas.openxmlformats.org/officeDocument/2006/relationships" xmlns:p188="http://schemas.microsoft.com/office/powerpoint/2018/8/main">
  <p188:cm id="{C3B2E228-498B-4907-97BB-365B136239E4}" authorId="{DA7DCCF6-C0DC-E53D-3CBB-685077BE9D1D}" created="2022-07-15T09:07:50.542">
    <ac:txMkLst xmlns:ac="http://schemas.microsoft.com/office/drawing/2013/main/command">
      <pc:docMk xmlns:pc="http://schemas.microsoft.com/office/powerpoint/2013/main/command"/>
      <pc:sldMk xmlns:pc="http://schemas.microsoft.com/office/powerpoint/2013/main/command" cId="494416866" sldId="279"/>
      <ac:spMk id="7" creationId="{00000000-0000-0000-0000-000000000000}"/>
      <ac:txMk cp="674" len="15">
        <ac:context len="957" hash="1451786594"/>
      </ac:txMk>
    </ac:txMkLst>
    <p188:pos x="4684096" y="3908798"/>
    <p188:txBody>
      <a:bodyPr/>
      <a:lstStyle/>
      <a:p>
        <a:r>
          <a:rPr lang="en-GB"/>
          <a:t>sedláčtví carové → nedohledávám, překládám volně</a:t>
        </a:r>
      </a:p>
    </p188:txBody>
  </p188:cm>
</p188:cmLst>
</file>

<file path=ppt/comments/modernComment_119_5637AABA.xml><?xml version="1.0" encoding="utf-8"?>
<p188:cmLst xmlns:a="http://schemas.openxmlformats.org/drawingml/2006/main" xmlns:r="http://schemas.openxmlformats.org/officeDocument/2006/relationships" xmlns:p188="http://schemas.microsoft.com/office/powerpoint/2018/8/main">
  <p188:cm id="{BFD43C1C-1403-4AA8-96C6-F9A97798C014}" authorId="{DA7DCCF6-C0DC-E53D-3CBB-685077BE9D1D}" created="2022-07-15T09:08:20.795">
    <ac:txMkLst xmlns:ac="http://schemas.microsoft.com/office/drawing/2013/main/command">
      <pc:docMk xmlns:pc="http://schemas.microsoft.com/office/powerpoint/2013/main/command"/>
      <pc:sldMk xmlns:pc="http://schemas.microsoft.com/office/powerpoint/2013/main/command" cId="1446488762" sldId="281"/>
      <ac:spMk id="7" creationId="{00000000-0000-0000-0000-000000000000}"/>
      <ac:txMk cp="823" len="46">
        <ac:context len="1127" hash="3505629278"/>
      </ac:txMk>
    </ac:txMkLst>
    <p188:pos x="8427154" y="3968618"/>
    <p188:txBody>
      <a:bodyPr/>
      <a:lstStyle/>
      <a:p>
        <a:r>
          <a:rPr lang="en-GB"/>
          <a:t>
"Nezobrazíš si Boha" pouze s velkou obtíží dohledávám v kontextu Zwingliho. Každopádně jde o citaci Exodus 20:4. Problém je, že v anglické verzi je citace poněkud jiná:
"Thou shalt not make unto thee any graven image, or any likeness of any thing that is in heaven above, or that is in the earth beneath, or that is in the water under the earth." (zde King James Version, ale i jiné anglické verze jsou vesměs stejné, i.e., nejde pouze o zobrazování Boha).
Proto pro překlad trochu zkracuji a zbytek pasáže pouze implikuji.</a:t>
        </a:r>
      </a:p>
    </p188:txBody>
  </p188:cm>
</p188:cmLst>
</file>

<file path=ppt/comments/modernComment_11B_D5469844.xml><?xml version="1.0" encoding="utf-8"?>
<p188:cmLst xmlns:a="http://schemas.openxmlformats.org/drawingml/2006/main" xmlns:r="http://schemas.openxmlformats.org/officeDocument/2006/relationships" xmlns:p188="http://schemas.microsoft.com/office/powerpoint/2018/8/main">
  <p188:cm id="{E8EE9633-2ED7-4A14-AD9B-5902B7DEB38F}" authorId="{DA7DCCF6-C0DC-E53D-3CBB-685077BE9D1D}" created="2022-07-15T09:09:02.918">
    <ac:txMkLst xmlns:ac="http://schemas.microsoft.com/office/drawing/2013/main/command">
      <pc:docMk xmlns:pc="http://schemas.microsoft.com/office/powerpoint/2013/main/command"/>
      <pc:sldMk xmlns:pc="http://schemas.microsoft.com/office/powerpoint/2013/main/command" cId="3578173508" sldId="283"/>
      <ac:spMk id="7" creationId="{00000000-0000-0000-0000-000000000000}"/>
      <ac:txMk cp="1080" len="50">
        <ac:context len="1280" hash="1240963715"/>
      </ac:txMk>
    </ac:txMkLst>
    <p188:pos x="4735371" y="4883018"/>
    <p188:txBody>
      <a:bodyPr/>
      <a:lstStyle/>
      <a:p>
        <a:r>
          <a:rPr lang="en-GB"/>
          <a:t>Podle toho co nalézám, velitelem anglické flotily v dané bitvě nebyl Francis Drake (který působil jako víceadmiral), ale Howard of Effingham (britannica.com/biography/Charles-Howard-1st-earl-of-Nottingham)
Upravuji</a:t>
        </a:r>
      </a:p>
    </p188:txBody>
  </p188:cm>
  <p188:cm id="{E00E4880-9B60-47F1-892F-E336BCA57EC7}" authorId="{DA7DCCF6-C0DC-E53D-3CBB-685077BE9D1D}" created="2022-07-18T12:16:25.340">
    <ac:txMkLst xmlns:ac="http://schemas.microsoft.com/office/drawing/2013/main/command">
      <pc:docMk xmlns:pc="http://schemas.microsoft.com/office/powerpoint/2013/main/command"/>
      <pc:sldMk xmlns:pc="http://schemas.microsoft.com/office/powerpoint/2013/main/command" cId="3578173508" sldId="283"/>
      <ac:spMk id="7" creationId="{00000000-0000-0000-0000-000000000000}"/>
      <ac:txMk cp="1254" len="7">
        <ac:context len="1280" hash="1240963715"/>
      </ac:txMk>
    </ac:txMkLst>
    <p188:pos x="7000253" y="5514330"/>
    <p188:txBody>
      <a:bodyPr/>
      <a:lstStyle/>
      <a:p>
        <a:r>
          <a:rPr lang="en-GB"/>
          <a:t>Wiliam → William</a:t>
        </a:r>
      </a:p>
    </p188:txBody>
  </p188:cm>
  <p188:cm id="{68BEA952-FEFF-47CE-835B-E7949EA0DD3B}" authorId="{DA7DCCF6-C0DC-E53D-3CBB-685077BE9D1D}" created="2022-07-18T12:24:52.854">
    <ac:txMkLst xmlns:ac="http://schemas.microsoft.com/office/drawing/2013/main/command">
      <pc:docMk xmlns:pc="http://schemas.microsoft.com/office/powerpoint/2013/main/command"/>
      <pc:sldMk xmlns:pc="http://schemas.microsoft.com/office/powerpoint/2013/main/command" cId="3578173508" sldId="283"/>
      <ac:spMk id="7" creationId="{00000000-0000-0000-0000-000000000000}"/>
      <ac:txMk cp="728" len="11">
        <ac:context len="1280" hash="1240963715"/>
      </ac:txMk>
    </ac:txMkLst>
    <p188:pos x="7208466" y="2954251"/>
    <p188:txBody>
      <a:bodyPr/>
      <a:lstStyle/>
      <a:p>
        <a:r>
          <a:rPr lang="en-GB"/>
          <a:t>Cantenburry → Canterbury</a:t>
        </a:r>
      </a:p>
    </p188:txBody>
  </p188:cm>
</p188:cmLst>
</file>

<file path=ppt/comments/modernComment_11C_7B848A2C.xml><?xml version="1.0" encoding="utf-8"?>
<p188:cmLst xmlns:a="http://schemas.openxmlformats.org/drawingml/2006/main" xmlns:r="http://schemas.openxmlformats.org/officeDocument/2006/relationships" xmlns:p188="http://schemas.microsoft.com/office/powerpoint/2018/8/main">
  <p188:cm id="{8B1882AA-7E1E-4A8B-91A5-47359B09F8DB}" authorId="{DA7DCCF6-C0DC-E53D-3CBB-685077BE9D1D}" created="2022-07-15T09:09:40.658">
    <ac:txMkLst xmlns:ac="http://schemas.microsoft.com/office/drawing/2013/main/command">
      <pc:docMk xmlns:pc="http://schemas.microsoft.com/office/powerpoint/2013/main/command"/>
      <pc:sldMk xmlns:pc="http://schemas.microsoft.com/office/powerpoint/2013/main/command" cId="2072283692" sldId="284"/>
      <ac:spMk id="7" creationId="{00000000-0000-0000-0000-000000000000}"/>
      <ac:txMk cp="271" len="20">
        <ac:context len="1344" hash="327112679"/>
      </ac:txMk>
    </ac:txMkLst>
    <p188:pos x="5480010" y="1618758"/>
    <p188:txBody>
      <a:bodyPr/>
      <a:lstStyle/>
      <a:p>
        <a:r>
          <a:rPr lang="en-GB"/>
          <a:t>dobytí Grandy → Granady</a:t>
        </a:r>
      </a:p>
    </p188:txBody>
  </p188:cm>
</p188:cmLst>
</file>

<file path=ppt/comments/modernComment_11E_D472C5D0.xml><?xml version="1.0" encoding="utf-8"?>
<p188:cmLst xmlns:a="http://schemas.openxmlformats.org/drawingml/2006/main" xmlns:r="http://schemas.openxmlformats.org/officeDocument/2006/relationships" xmlns:p188="http://schemas.microsoft.com/office/powerpoint/2018/8/main">
  <p188:cm id="{644F91CB-F9DF-43FF-BD65-06BEBEEEACD6}" authorId="{DA7DCCF6-C0DC-E53D-3CBB-685077BE9D1D}" created="2022-07-15T09:10:00.932">
    <ac:txMkLst xmlns:ac="http://schemas.microsoft.com/office/drawing/2013/main/command">
      <pc:docMk xmlns:pc="http://schemas.microsoft.com/office/powerpoint/2013/main/command"/>
      <pc:sldMk xmlns:pc="http://schemas.microsoft.com/office/powerpoint/2013/main/command" cId="3564291536" sldId="286"/>
      <ac:spMk id="7" creationId="{00000000-0000-0000-0000-000000000000}"/>
      <ac:txMk cp="172" len="14">
        <ac:context len="1177" hash="2158117589"/>
      </ac:txMk>
    </ac:txMkLst>
    <p188:pos x="6397613" y="1259834"/>
    <p188:txBody>
      <a:bodyPr/>
      <a:lstStyle/>
      <a:p>
        <a:r>
          <a:rPr lang="en-GB"/>
          <a:t>
Zde uvádím širší jméno (James VI. jako skotský král) panovníka vzhledem k relevantnímu kontextu toho, že šlo o skotského krále</a:t>
        </a:r>
      </a:p>
    </p188:txBody>
  </p188:cm>
  <p188:cm id="{7860B983-991E-42F4-B15C-5A44D7A720B8}" authorId="{DA7DCCF6-C0DC-E53D-3CBB-685077BE9D1D}" created="2022-07-15T09:10:22.426">
    <ac:txMkLst xmlns:ac="http://schemas.microsoft.com/office/drawing/2013/main/command">
      <pc:docMk xmlns:pc="http://schemas.microsoft.com/office/powerpoint/2013/main/command"/>
      <pc:sldMk xmlns:pc="http://schemas.microsoft.com/office/powerpoint/2013/main/command" cId="3564291536" sldId="286"/>
      <ac:spMk id="7" creationId="{00000000-0000-0000-0000-000000000000}"/>
      <ac:txMk cp="779" len="15">
        <ac:context len="1177" hash="2158117589"/>
      </ac:txMk>
    </ac:txMkLst>
    <p188:pos x="7371834" y="3601382"/>
    <p188:txBody>
      <a:bodyPr/>
      <a:lstStyle/>
      <a:p>
        <a:r>
          <a:rPr lang="en-GB"/>
          <a:t>Zde trochu specifikuji: V rámci anglické historie je tento konkrétní parlament známý jako Rump Parlament (který vznikl po zrušení tzv. Long Parliamentu)</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23.10.2022</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p14="http://schemas.microsoft.com/office/powerpoint/2010/main" val="10605706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p14="http://schemas.microsoft.com/office/powerpoint/2010/main" val="40052400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t>‹#›</a:t>
            </a:fld>
            <a:endParaRPr lang="cs-CZ"/>
          </a:p>
        </p:txBody>
      </p:sp>
      <p:pic>
        <p:nvPicPr>
          <p:cNvPr id="10" name="Obrázek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transition/>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17_1D7833E2.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18/10/relationships/comments" Target="../comments/modernComment_119_5637AABA.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microsoft.com/office/2018/10/relationships/comments" Target="../comments/modernComment_119_5637AABA.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19_5637AABA.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1B_D5469844.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microsoft.com/office/2018/10/relationships/comments" Target="../comments/modernComment_11B_D546984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1B_D5469844.xm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B_D5469844.xm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C_7B848A2C.xm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1C_7B848A2C.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1_B9C79C94.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E_D472C5D0.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microsoft.com/office/2018/10/relationships/comments" Target="../comments/modernComment_11E_D472C5D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18/10/relationships/comments" Target="../comments/modernComment_111_B9C79C94.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18/10/relationships/comments" Target="../comments/modernComment_111_B9C79C9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18/10/relationships/comments" Target="../comments/modernComment_112_16521081.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2_1652108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2_16521081.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4_A94C90F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18/10/relationships/comments" Target="../comments/modernComment_117_1D7833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8329" y="1147756"/>
            <a:ext cx="7560000" cy="2935301"/>
          </a:xfrm>
        </p:spPr>
        <p:txBody>
          <a:bodyPr>
            <a:noAutofit/>
          </a:bodyPr>
          <a:lstStyle/>
          <a:p>
            <a:pPr algn="ctr"/>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5400" b="0" i="0" u="none" strike="noStrike" dirty="0" smtClean="0">
                <a:solidFill>
                  <a:srgbClr val="000000"/>
                </a:solidFill>
                <a:highlight>
                  <a:srgbClr val="000000">
                    <a:alpha val="0"/>
                  </a:srgbClr>
                </a:highlight>
                <a:latin typeface="Bookman Old Style"/>
              </a:rPr>
              <a:t>History </a:t>
            </a:r>
            <a:r>
              <a:rPr lang="en-GB" sz="5400" b="0" i="0" u="none" strike="noStrike" dirty="0">
                <a:solidFill>
                  <a:srgbClr val="000000"/>
                </a:solidFill>
                <a:highlight>
                  <a:srgbClr val="000000">
                    <a:alpha val="0"/>
                  </a:srgbClr>
                </a:highlight>
                <a:latin typeface="Bookman Old Style"/>
              </a:rPr>
              <a:t>of Europe – </a:t>
            </a:r>
            <a:r>
              <a:rPr lang="en-GB" sz="5400" b="0" dirty="0">
                <a:solidFill>
                  <a:srgbClr val="000000"/>
                </a:solidFill>
                <a:highlight>
                  <a:srgbClr val="000000">
                    <a:alpha val="0"/>
                  </a:srgbClr>
                </a:highlight>
                <a:latin typeface="Bookman Old Style"/>
              </a:rPr>
              <a:t>forming a European </a:t>
            </a:r>
            <a:r>
              <a:rPr lang="en-GB" sz="5400" b="0" dirty="0" smtClean="0">
                <a:solidFill>
                  <a:srgbClr val="000000"/>
                </a:solidFill>
                <a:highlight>
                  <a:srgbClr val="000000">
                    <a:alpha val="0"/>
                  </a:srgbClr>
                </a:highlight>
                <a:latin typeface="Bookman Old Style"/>
              </a:rPr>
              <a:t>identity</a:t>
            </a:r>
            <a:r>
              <a:rPr lang="cs-CZ" sz="5400" b="0" dirty="0" smtClean="0">
                <a:solidFill>
                  <a:srgbClr val="000000"/>
                </a:solidFill>
                <a:highlight>
                  <a:srgbClr val="000000">
                    <a:alpha val="0"/>
                  </a:srgbClr>
                </a:highlight>
                <a:latin typeface="Bookman Old Style"/>
              </a:rPr>
              <a:t> 2</a:t>
            </a:r>
            <a:r>
              <a:rPr lang="en-GB" sz="5400" b="1" i="0" u="none" strike="noStrike" dirty="0">
                <a:solidFill>
                  <a:srgbClr val="000000"/>
                </a:solidFill>
                <a:highlight>
                  <a:srgbClr val="000000">
                    <a:alpha val="0"/>
                  </a:srgbClr>
                </a:highlight>
                <a:latin typeface="Bookman Old Style"/>
              </a:rPr>
              <a:t/>
            </a:r>
            <a:br>
              <a:rPr lang="en-GB" sz="5400" b="1" i="0" u="none" strike="noStrike" dirty="0">
                <a:solidFill>
                  <a:srgbClr val="000000"/>
                </a:solidFill>
                <a:highlight>
                  <a:srgbClr val="000000">
                    <a:alpha val="0"/>
                  </a:srgbClr>
                </a:highlight>
                <a:latin typeface="Bookman Old Style"/>
              </a:rPr>
            </a:br>
            <a:r>
              <a:rPr lang="en-GB" sz="5400" b="1" i="0" u="none" strike="noStrike" dirty="0">
                <a:solidFill>
                  <a:srgbClr val="000000"/>
                </a:solidFill>
                <a:highlight>
                  <a:srgbClr val="000000">
                    <a:alpha val="0"/>
                  </a:srgbClr>
                </a:highlight>
                <a:latin typeface="Bookman Old Style"/>
              </a:rPr>
              <a:t/>
            </a:r>
            <a:br>
              <a:rPr lang="en-GB" sz="5400" b="1" i="0" u="none" strike="noStrike" dirty="0">
                <a:solidFill>
                  <a:srgbClr val="000000"/>
                </a:solidFill>
                <a:highlight>
                  <a:srgbClr val="000000">
                    <a:alpha val="0"/>
                  </a:srgbClr>
                </a:highlight>
                <a:latin typeface="Bookman Old Style"/>
              </a:rPr>
            </a:br>
            <a:endParaRPr lang="cs-CZ" dirty="0">
              <a:solidFill>
                <a:schemeClr val="tx1"/>
              </a:solidFill>
              <a:latin typeface="Bookman Old Style" panose="02050604050505020204"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422" y="585554"/>
            <a:ext cx="2096347" cy="562202"/>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412" y="566518"/>
            <a:ext cx="2560589" cy="581238"/>
          </a:xfrm>
          <a:prstGeom prst="rect">
            <a:avLst/>
          </a:prstGeom>
        </p:spPr>
      </p:pic>
      <p:pic>
        <p:nvPicPr>
          <p:cNvPr id="1026" name="Picture 2" descr="Evropská unie slaví šedesátiny. Zastihly ji v existenční krizi | iROZHLAS -  spolehlivé zprá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55" y="4255289"/>
            <a:ext cx="3948119" cy="222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525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255373" y="1372503"/>
            <a:ext cx="8534400" cy="6524863"/>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Unification of Russia</a:t>
            </a:r>
          </a:p>
          <a:p>
            <a:pPr algn="ctr"/>
            <a:endParaRPr lang="cs-CZ" sz="2400" b="1" dirty="0">
              <a:latin typeface="Bookman Old Style" panose="02050604050505020204" pitchFamily="18" charset="0"/>
            </a:endParaRPr>
          </a:p>
          <a:p>
            <a:pPr marL="285750" indent="-285750" rtl="0">
              <a:buFont typeface="Bookman Old Style" panose="02050604050505020204" pitchFamily="18" charset="0"/>
              <a:buChar char="-"/>
            </a:pPr>
            <a:r>
              <a:rPr lang="en-GB" sz="1600" b="0" i="0" u="none" strike="noStrike" dirty="0" smtClean="0">
                <a:highlight>
                  <a:srgbClr val="000000">
                    <a:alpha val="0"/>
                  </a:srgbClr>
                </a:highlight>
                <a:latin typeface="Bookman Old Style"/>
              </a:rPr>
              <a:t>After </a:t>
            </a:r>
            <a:r>
              <a:rPr lang="en-GB" sz="1600" b="0" i="0" u="none" strike="noStrike" dirty="0">
                <a:highlight>
                  <a:srgbClr val="000000">
                    <a:alpha val="0"/>
                  </a:srgbClr>
                </a:highlight>
                <a:latin typeface="Bookman Old Style"/>
              </a:rPr>
              <a:t>the death of Ivan IV comes a period of instability and chaos – </a:t>
            </a:r>
            <a:r>
              <a:rPr lang="en-GB" sz="1600" b="1" i="0" u="none" strike="noStrike" dirty="0" err="1">
                <a:highlight>
                  <a:srgbClr val="000000">
                    <a:alpha val="0"/>
                  </a:srgbClr>
                </a:highlight>
                <a:latin typeface="Bookman Old Style"/>
              </a:rPr>
              <a:t>smuta</a:t>
            </a:r>
            <a:r>
              <a:rPr lang="en-GB" sz="1600" b="0" i="0" u="none" strike="noStrike" dirty="0">
                <a:highlight>
                  <a:srgbClr val="000000">
                    <a:alpha val="0"/>
                  </a:srgbClr>
                </a:highlight>
                <a:latin typeface="Bookman Old Style"/>
              </a:rPr>
              <a:t> (time of troubles); self-proclaimed "farmer" tsars – </a:t>
            </a:r>
            <a:r>
              <a:rPr lang="en-GB" sz="1600" b="1" i="0" u="none" strike="noStrike" dirty="0">
                <a:highlight>
                  <a:srgbClr val="000000">
                    <a:alpha val="0"/>
                  </a:srgbClr>
                </a:highlight>
                <a:latin typeface="Bookman Old Style"/>
              </a:rPr>
              <a:t>False </a:t>
            </a:r>
            <a:r>
              <a:rPr lang="en-GB" sz="1600" b="1" i="0" u="none" strike="noStrike" dirty="0" err="1">
                <a:highlight>
                  <a:srgbClr val="000000">
                    <a:alpha val="0"/>
                  </a:srgbClr>
                </a:highlight>
                <a:latin typeface="Bookman Old Style"/>
              </a:rPr>
              <a:t>Dmitrys</a:t>
            </a:r>
            <a:r>
              <a:rPr lang="en-GB" sz="1600" b="0" i="0" u="none" strike="noStrike" dirty="0">
                <a:highlight>
                  <a:srgbClr val="000000">
                    <a:alpha val="0"/>
                  </a:srgbClr>
                </a:highlight>
                <a:latin typeface="Bookman Old Style"/>
              </a:rPr>
              <a:t>; involvement of foreign powers – Poland and Sweden</a:t>
            </a:r>
          </a:p>
          <a:p>
            <a:pPr marL="285750" indent="-285750">
              <a:buFont typeface="Bookman Old Style" panose="02050604050505020204" pitchFamily="18" charset="0"/>
              <a:buChar char="-"/>
            </a:pPr>
            <a:endParaRPr lang="cs-CZ" sz="1600" dirty="0">
              <a:latin typeface="Bookman Old Style" panose="02050604050505020204" pitchFamily="18" charset="0"/>
            </a:endParaRPr>
          </a:p>
          <a:p>
            <a:pPr marL="285750" indent="-285750" rtl="0">
              <a:buFont typeface="Bookman Old Style" panose="02050604050505020204" pitchFamily="18" charset="0"/>
              <a:buChar char="-"/>
            </a:pPr>
            <a:r>
              <a:rPr lang="en-GB" sz="1600" b="0" i="0" u="none" strike="noStrike" dirty="0">
                <a:highlight>
                  <a:srgbClr val="000000">
                    <a:alpha val="0"/>
                  </a:srgbClr>
                </a:highlight>
                <a:latin typeface="Bookman Old Style"/>
              </a:rPr>
              <a:t>In 1613, Tsar </a:t>
            </a:r>
            <a:r>
              <a:rPr lang="en-GB" sz="1600" b="1" i="0" u="none" strike="noStrike" dirty="0">
                <a:highlight>
                  <a:srgbClr val="000000">
                    <a:alpha val="0"/>
                  </a:srgbClr>
                </a:highlight>
                <a:latin typeface="Bookman Old Style"/>
              </a:rPr>
              <a:t>Michael I</a:t>
            </a:r>
            <a:r>
              <a:rPr lang="en-GB" sz="1600" b="0" i="0" u="none" strike="noStrike" dirty="0">
                <a:highlight>
                  <a:srgbClr val="000000">
                    <a:alpha val="0"/>
                  </a:srgbClr>
                </a:highlight>
                <a:latin typeface="Bookman Old Style"/>
              </a:rPr>
              <a:t> (1613–1645) of the Romanov dynasty ascends the throne, end of the </a:t>
            </a:r>
            <a:r>
              <a:rPr lang="en-GB" sz="1600" b="0" i="0" u="none" strike="noStrike" dirty="0" err="1">
                <a:highlight>
                  <a:srgbClr val="000000">
                    <a:alpha val="0"/>
                  </a:srgbClr>
                </a:highlight>
                <a:latin typeface="Bookman Old Style"/>
              </a:rPr>
              <a:t>smuta</a:t>
            </a:r>
            <a:r>
              <a:rPr lang="en-GB" sz="1600" b="0" i="0" u="none" strike="noStrike" dirty="0">
                <a:highlight>
                  <a:srgbClr val="000000">
                    <a:alpha val="0"/>
                  </a:srgbClr>
                </a:highlight>
                <a:latin typeface="Bookman Old Style"/>
              </a:rPr>
              <a:t> period and gradual stabilisation of the Russian state, expansion into Siberia and its colonisation</a:t>
            </a:r>
          </a:p>
          <a:p>
            <a:pPr marL="285750" indent="-285750">
              <a:buFont typeface="Bookman Old Style" panose="02050604050505020204" pitchFamily="18" charset="0"/>
              <a:buChar char="-"/>
            </a:pPr>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8194" name="Picture 2" descr="File:Michael-I-Romanov-Wedekind - detail.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8262" y="3657600"/>
            <a:ext cx="2111444" cy="301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190058"/>
      </p:ext>
    </p:extLst>
  </p:cSld>
  <p:clrMapOvr>
    <a:masterClrMapping/>
  </p:clrMapOvr>
  <p:transition/>
  <p:extLst mod="1">
    <p:ext uri="{6950BFC3-D8DA-4A85-94F7-54DA5524770B}">
      <p188:commentRel xmlns:p188="http://schemas.microsoft.com/office/powerpoint/2018/8/main" xmlns=""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TextovéPole 6"/>
          <p:cNvSpPr txBox="1"/>
          <p:nvPr/>
        </p:nvSpPr>
        <p:spPr>
          <a:xfrm>
            <a:off x="255373" y="1372503"/>
            <a:ext cx="8534400" cy="6740307"/>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Reformation</a:t>
            </a:r>
            <a:endParaRPr lang="cs-CZ" sz="2400" b="1" dirty="0">
              <a:latin typeface="Bookman Old Style" panose="02050604050505020204" pitchFamily="18" charset="0"/>
            </a:endParaRPr>
          </a:p>
          <a:p>
            <a:pPr marL="285750" indent="-285750" rtl="0">
              <a:buFontTx/>
              <a:buChar char="-"/>
            </a:pPr>
            <a:endParaRPr lang="en-GB" sz="1400" b="0" i="0" u="none" strike="noStrike" dirty="0">
              <a:highlight>
                <a:srgbClr val="000000">
                  <a:alpha val="0"/>
                </a:srgbClr>
              </a:highlight>
              <a:latin typeface="Bookman Old Style"/>
            </a:endParaRPr>
          </a:p>
          <a:p>
            <a:pPr marL="285750" indent="-285750" rtl="0">
              <a:buFontTx/>
              <a:buChar char="-"/>
            </a:pPr>
            <a:r>
              <a:rPr lang="en-GB" sz="1400" b="0" i="0" u="none" strike="noStrike" dirty="0">
                <a:highlight>
                  <a:srgbClr val="000000">
                    <a:alpha val="0"/>
                  </a:srgbClr>
                </a:highlight>
                <a:latin typeface="Bookman Old Style"/>
              </a:rPr>
              <a:t>The first manifestations of the Reformation in the 14th and 15th centuries in England (John Wycliffe) and the Czech lands (Hussites)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Early 16th century – dissatisfaction with the state of the Catholic Church in the northern regions of Germany (sale of indulgences); speech by </a:t>
            </a:r>
            <a:r>
              <a:rPr lang="en-GB" sz="1400" b="1" i="0" u="none" strike="noStrike" dirty="0">
                <a:highlight>
                  <a:srgbClr val="000000">
                    <a:alpha val="0"/>
                  </a:srgbClr>
                </a:highlight>
                <a:latin typeface="Bookman Old Style"/>
              </a:rPr>
              <a:t>Martin Luther</a:t>
            </a:r>
            <a:r>
              <a:rPr lang="en-GB" sz="1400" b="0" i="0" u="none" strike="noStrike" dirty="0">
                <a:highlight>
                  <a:srgbClr val="000000">
                    <a:alpha val="0"/>
                  </a:srgbClr>
                </a:highlight>
                <a:latin typeface="Bookman Old Style"/>
              </a:rPr>
              <a:t>, professor at University of Wittenberg – reform theses nailed to the door of the local church</a:t>
            </a: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9218" name="Picture 2" descr="Martin Luther o Reformaci - Křesťan d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223" y="3588131"/>
            <a:ext cx="63627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488762"/>
      </p:ext>
    </p:extLst>
  </p:cSld>
  <p:clrMapOvr>
    <a:masterClrMapping/>
  </p:clrMapOvr>
  <p:transition/>
  <p:extLst mod="1">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255373" y="1372503"/>
            <a:ext cx="8534400" cy="6740307"/>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Reformation</a:t>
            </a:r>
            <a:endParaRPr lang="cs-CZ" sz="2400" b="1" dirty="0">
              <a:latin typeface="Bookman Old Style" panose="02050604050505020204" pitchFamily="18" charset="0"/>
            </a:endParaRPr>
          </a:p>
          <a:p>
            <a:pPr marL="285750" indent="-285750" rtl="0">
              <a:buFontTx/>
              <a:buChar char="-"/>
            </a:pPr>
            <a:endParaRPr lang="en-GB" sz="1400" b="0" i="0" u="none" strike="noStrike" dirty="0">
              <a:highlight>
                <a:srgbClr val="000000">
                  <a:alpha val="0"/>
                </a:srgbClr>
              </a:highlight>
              <a:latin typeface="Bookman Old Style"/>
            </a:endParaRPr>
          </a:p>
          <a:p>
            <a:pPr marL="285750" indent="-285750" rtl="0">
              <a:buFontTx/>
              <a:buChar char="-"/>
            </a:pPr>
            <a:r>
              <a:rPr lang="en-GB" sz="1400" b="0" i="0" u="none" strike="noStrike" dirty="0" smtClean="0">
                <a:highlight>
                  <a:srgbClr val="000000">
                    <a:alpha val="0"/>
                  </a:srgbClr>
                </a:highlight>
                <a:latin typeface="Bookman Old Style"/>
              </a:rPr>
              <a:t>The </a:t>
            </a:r>
            <a:r>
              <a:rPr lang="en-GB" sz="1400" b="0" i="0" u="none" strike="noStrike" dirty="0">
                <a:highlight>
                  <a:srgbClr val="000000">
                    <a:alpha val="0"/>
                  </a:srgbClr>
                </a:highlight>
                <a:latin typeface="Bookman Old Style"/>
              </a:rPr>
              <a:t>Bible as the only source of faith (translated into German), communion under both kinds (sub </a:t>
            </a:r>
            <a:r>
              <a:rPr lang="en-GB" sz="1400" b="0" i="0" u="none" strike="noStrike" dirty="0" err="1">
                <a:highlight>
                  <a:srgbClr val="000000">
                    <a:alpha val="0"/>
                  </a:srgbClr>
                </a:highlight>
                <a:latin typeface="Bookman Old Style"/>
              </a:rPr>
              <a:t>utraque</a:t>
            </a:r>
            <a:r>
              <a:rPr lang="en-GB" sz="1400" b="0" i="0" u="none" strike="noStrike" dirty="0">
                <a:highlight>
                  <a:srgbClr val="000000">
                    <a:alpha val="0"/>
                  </a:srgbClr>
                </a:highlight>
                <a:latin typeface="Bookman Old Style"/>
              </a:rPr>
              <a:t> specie)</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Supporters of Luther labelled as </a:t>
            </a:r>
            <a:r>
              <a:rPr lang="en-GB" sz="1400" b="1" i="0" u="none" strike="noStrike" dirty="0">
                <a:highlight>
                  <a:srgbClr val="000000">
                    <a:alpha val="0"/>
                  </a:srgbClr>
                </a:highlight>
                <a:latin typeface="Bookman Old Style"/>
              </a:rPr>
              <a:t>PROTESTANTS</a:t>
            </a:r>
            <a:r>
              <a:rPr lang="en-GB" sz="1400" b="0" i="0" u="none" strike="noStrike" dirty="0">
                <a:highlight>
                  <a:srgbClr val="000000">
                    <a:alpha val="0"/>
                  </a:srgbClr>
                </a:highlight>
                <a:latin typeface="Bookman Old Style"/>
              </a:rPr>
              <a:t> (Lutherans), Luther's theses gained support throughout contemporary society (peasants, burghers, nobility)</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In the area of today's Switzerland – </a:t>
            </a:r>
            <a:r>
              <a:rPr lang="en-GB" sz="1400" b="1" i="0" u="none" strike="noStrike" dirty="0">
                <a:highlight>
                  <a:srgbClr val="000000">
                    <a:alpha val="0"/>
                  </a:srgbClr>
                </a:highlight>
                <a:latin typeface="Bookman Old Style"/>
              </a:rPr>
              <a:t>John Calvin</a:t>
            </a:r>
            <a:r>
              <a:rPr lang="en-GB" sz="1400" b="0" i="0" u="none" strike="noStrike" dirty="0">
                <a:highlight>
                  <a:srgbClr val="000000">
                    <a:alpha val="0"/>
                  </a:srgbClr>
                </a:highlight>
                <a:latin typeface="Bookman Old Style"/>
              </a:rPr>
              <a:t> (Geneva, Geneva Catechism, temperance, austerity, order) and the theologian </a:t>
            </a:r>
            <a:r>
              <a:rPr lang="en-GB" sz="1400" b="1" i="0" u="none" strike="noStrike" dirty="0">
                <a:highlight>
                  <a:srgbClr val="000000">
                    <a:alpha val="0"/>
                  </a:srgbClr>
                </a:highlight>
                <a:latin typeface="Bookman Old Style"/>
              </a:rPr>
              <a:t>Huldrych Zwingli</a:t>
            </a:r>
            <a:r>
              <a:rPr lang="en-GB" sz="1400" b="0" i="0" u="none" strike="noStrike" dirty="0">
                <a:highlight>
                  <a:srgbClr val="000000">
                    <a:alpha val="0"/>
                  </a:srgbClr>
                </a:highlight>
                <a:latin typeface="Bookman Old Style"/>
              </a:rPr>
              <a:t> (Zurich, motto "Thou shalt not make unto thee any graven image") – Calvinists and Zwinglians</a:t>
            </a: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10242" name="Picture 2" descr="John Calvin - Beliefs, Predestination &amp; Facts - Bi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564" y="4358901"/>
            <a:ext cx="3841370" cy="216077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umanism and its effect on the Reform ideals of Ulrich Zwingli - Part 2 -  HubP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1125" y="3877056"/>
            <a:ext cx="2642616" cy="264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929835"/>
      </p:ext>
    </p:extLst>
  </p:cSld>
  <p:clrMapOvr>
    <a:masterClrMapping/>
  </p:clrMapOvr>
  <p:transition/>
  <p:extLst mod="1">
    <p:ext uri="{6950BFC3-D8DA-4A85-94F7-54DA5524770B}">
      <p188:commentRel xmlns:p188="http://schemas.microsoft.com/office/powerpoint/2018/8/main" xmlns=""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255373" y="1372503"/>
            <a:ext cx="8534400" cy="6740307"/>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Reformation</a:t>
            </a:r>
            <a:endParaRPr lang="cs-CZ" sz="2400" b="1" dirty="0">
              <a:latin typeface="Bookman Old Style" panose="02050604050505020204" pitchFamily="18" charset="0"/>
            </a:endParaRPr>
          </a:p>
          <a:p>
            <a:pPr marL="285750" indent="-285750" rtl="0">
              <a:buFontTx/>
              <a:buChar char="-"/>
            </a:pPr>
            <a:endParaRPr lang="en-GB" sz="1400" b="0" i="0" u="none" strike="noStrike" dirty="0">
              <a:highlight>
                <a:srgbClr val="000000">
                  <a:alpha val="0"/>
                </a:srgbClr>
              </a:highlight>
              <a:latin typeface="Bookman Old Style"/>
            </a:endParaRPr>
          </a:p>
          <a:p>
            <a:pPr marL="285750" indent="-285750" rtl="0">
              <a:buFontTx/>
              <a:buChar char="-"/>
            </a:pPr>
            <a:r>
              <a:rPr lang="en-GB" sz="1400" b="0" i="0" u="none" strike="noStrike" dirty="0" smtClean="0">
                <a:highlight>
                  <a:srgbClr val="000000">
                    <a:alpha val="0"/>
                  </a:srgbClr>
                </a:highlight>
                <a:latin typeface="Bookman Old Style"/>
              </a:rPr>
              <a:t>The </a:t>
            </a:r>
            <a:r>
              <a:rPr lang="en-GB" sz="1400" b="0" i="0" u="none" strike="noStrike" dirty="0">
                <a:highlight>
                  <a:srgbClr val="000000">
                    <a:alpha val="0"/>
                  </a:srgbClr>
                </a:highlight>
                <a:latin typeface="Bookman Old Style"/>
              </a:rPr>
              <a:t>Anabaptist Movement – a person only accepts christening in adulthood</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England – Henry VIII (1509–1547) and the </a:t>
            </a:r>
            <a:r>
              <a:rPr lang="en-GB" sz="1400" b="1" i="0" u="none" strike="noStrike" dirty="0">
                <a:highlight>
                  <a:srgbClr val="000000">
                    <a:alpha val="0"/>
                  </a:srgbClr>
                </a:highlight>
                <a:latin typeface="Bookman Old Style"/>
              </a:rPr>
              <a:t>Church of England</a:t>
            </a:r>
            <a:r>
              <a:rPr lang="en-GB" sz="1400" b="0" i="0" u="none" strike="noStrike" dirty="0">
                <a:highlight>
                  <a:srgbClr val="000000">
                    <a:alpha val="0"/>
                  </a:srgbClr>
                </a:highlight>
                <a:latin typeface="Bookman Old Style"/>
              </a:rPr>
              <a:t>: monarch as head of church</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1" i="0" u="none" strike="noStrike" dirty="0">
                <a:highlight>
                  <a:srgbClr val="000000">
                    <a:alpha val="0"/>
                  </a:srgbClr>
                </a:highlight>
                <a:latin typeface="Bookman Old Style"/>
              </a:rPr>
              <a:t>Religious Peace of Augsburg 1555</a:t>
            </a:r>
            <a:r>
              <a:rPr lang="en-GB" sz="1400" b="0" i="0" u="none" strike="noStrike" dirty="0">
                <a:highlight>
                  <a:srgbClr val="000000">
                    <a:alpha val="0"/>
                  </a:srgbClr>
                </a:highlight>
                <a:latin typeface="Bookman Old Style"/>
              </a:rPr>
              <a:t> – </a:t>
            </a:r>
            <a:r>
              <a:rPr lang="en-GB" sz="1400" b="0" i="0" u="none" strike="noStrike" dirty="0" err="1">
                <a:highlight>
                  <a:srgbClr val="000000">
                    <a:alpha val="0"/>
                  </a:srgbClr>
                </a:highlight>
                <a:latin typeface="Bookman Old Style"/>
              </a:rPr>
              <a:t>Cuius</a:t>
            </a:r>
            <a:r>
              <a:rPr lang="en-GB" sz="1400" b="0" i="0" u="none" strike="noStrike" dirty="0">
                <a:highlight>
                  <a:srgbClr val="000000">
                    <a:alpha val="0"/>
                  </a:srgbClr>
                </a:highlight>
                <a:latin typeface="Bookman Old Style"/>
              </a:rPr>
              <a:t> </a:t>
            </a:r>
            <a:r>
              <a:rPr lang="en-GB" sz="1400" b="0" i="0" u="none" strike="noStrike" dirty="0" err="1">
                <a:highlight>
                  <a:srgbClr val="000000">
                    <a:alpha val="0"/>
                  </a:srgbClr>
                </a:highlight>
                <a:latin typeface="Bookman Old Style"/>
              </a:rPr>
              <a:t>regio</a:t>
            </a:r>
            <a:r>
              <a:rPr lang="en-GB" sz="1400" b="0" i="0" u="none" strike="noStrike" dirty="0">
                <a:highlight>
                  <a:srgbClr val="000000">
                    <a:alpha val="0"/>
                  </a:srgbClr>
                </a:highlight>
                <a:latin typeface="Bookman Old Style"/>
              </a:rPr>
              <a:t>, </a:t>
            </a:r>
            <a:r>
              <a:rPr lang="en-GB" sz="1400" b="0" i="0" u="none" strike="noStrike" dirty="0" err="1">
                <a:highlight>
                  <a:srgbClr val="000000">
                    <a:alpha val="0"/>
                  </a:srgbClr>
                </a:highlight>
                <a:latin typeface="Bookman Old Style"/>
              </a:rPr>
              <a:t>eis</a:t>
            </a:r>
            <a:r>
              <a:rPr lang="en-GB" sz="1400" b="0" i="0" u="none" strike="noStrike" dirty="0">
                <a:highlight>
                  <a:srgbClr val="000000">
                    <a:alpha val="0"/>
                  </a:srgbClr>
                </a:highlight>
                <a:latin typeface="Bookman Old Style"/>
              </a:rPr>
              <a:t> </a:t>
            </a:r>
            <a:r>
              <a:rPr lang="en-GB" sz="1400" b="0" i="0" u="none" strike="noStrike" dirty="0" err="1">
                <a:highlight>
                  <a:srgbClr val="000000">
                    <a:alpha val="0"/>
                  </a:srgbClr>
                </a:highlight>
                <a:latin typeface="Bookman Old Style"/>
              </a:rPr>
              <a:t>religio</a:t>
            </a: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11266" name="Picture 2" descr="Henry VIII (r.1509-1547) | The Royal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588" y="3438348"/>
            <a:ext cx="6043969" cy="300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143742"/>
      </p:ext>
    </p:extLst>
  </p:cSld>
  <p:clrMapOvr>
    <a:masterClrMapping/>
  </p:clrMapOvr>
  <p:transition/>
  <p:extLst mod="1">
    <p:ext uri="{6950BFC3-D8DA-4A85-94F7-54DA5524770B}">
      <p188:commentRel xmlns:p188="http://schemas.microsoft.com/office/powerpoint/2018/8/main" xmlns=""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232569" y="1265411"/>
            <a:ext cx="8534400" cy="7017306"/>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16th-Century England and the Tudors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The Hundred Years' War was followed in England by the so-called War of the Roses (1455–1487) between the</a:t>
            </a:r>
            <a:r>
              <a:rPr lang="cs-CZ" sz="1400" b="0" i="0" u="none" strike="noStrike" dirty="0">
                <a:highlight>
                  <a:srgbClr val="000000">
                    <a:alpha val="0"/>
                  </a:srgbClr>
                </a:highlight>
                <a:latin typeface="Bookman Old Style"/>
              </a:rPr>
              <a:t> House </a:t>
            </a:r>
            <a:r>
              <a:rPr lang="cs-CZ" sz="1400" b="0" i="0" u="none" strike="noStrike" dirty="0" err="1">
                <a:highlight>
                  <a:srgbClr val="000000">
                    <a:alpha val="0"/>
                  </a:srgbClr>
                </a:highlight>
                <a:latin typeface="Bookman Old Style"/>
              </a:rPr>
              <a:t>of</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Lancaster</a:t>
            </a:r>
            <a:r>
              <a:rPr lang="en-GB" sz="1400" b="0" i="0" u="none" strike="noStrike" dirty="0">
                <a:highlight>
                  <a:srgbClr val="000000">
                    <a:alpha val="0"/>
                  </a:srgbClr>
                </a:highlight>
                <a:latin typeface="Bookman Old Style"/>
              </a:rPr>
              <a:t> and</a:t>
            </a:r>
            <a:r>
              <a:rPr lang="cs-CZ" sz="1400" b="0" i="0" u="none" strike="noStrike" dirty="0">
                <a:highlight>
                  <a:srgbClr val="000000">
                    <a:alpha val="0"/>
                  </a:srgbClr>
                </a:highlight>
                <a:latin typeface="Bookman Old Style"/>
              </a:rPr>
              <a:t> and House </a:t>
            </a:r>
            <a:r>
              <a:rPr lang="cs-CZ" sz="1400" b="0" i="0" u="none" strike="noStrike" dirty="0" err="1">
                <a:highlight>
                  <a:srgbClr val="000000">
                    <a:alpha val="0"/>
                  </a:srgbClr>
                </a:highlight>
                <a:latin typeface="Bookman Old Style"/>
              </a:rPr>
              <a:t>of</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York</a:t>
            </a:r>
            <a:r>
              <a:rPr lang="en-GB" sz="1400" b="0" i="0" u="none" strike="noStrike" dirty="0">
                <a:highlight>
                  <a:srgbClr val="000000">
                    <a:alpha val="0"/>
                  </a:srgbClr>
                </a:highlight>
                <a:latin typeface="Bookman Old Style"/>
              </a:rPr>
              <a:t>, which internally exhausted and broke up the country. It ended with the </a:t>
            </a:r>
            <a:r>
              <a:rPr lang="en-GB" sz="1400" b="1" i="0" u="none" strike="noStrike" dirty="0">
                <a:highlight>
                  <a:srgbClr val="000000">
                    <a:alpha val="0"/>
                  </a:srgbClr>
                </a:highlight>
                <a:latin typeface="Bookman Old Style"/>
              </a:rPr>
              <a:t>Battle of Bosworth</a:t>
            </a:r>
            <a:r>
              <a:rPr lang="en-GB" sz="1400" b="0" i="0" u="none" strike="noStrike" dirty="0">
                <a:highlight>
                  <a:srgbClr val="000000">
                    <a:alpha val="0"/>
                  </a:srgbClr>
                </a:highlight>
                <a:latin typeface="Bookman Old Style"/>
              </a:rPr>
              <a:t> in August 1485, in which Richard III fell</a:t>
            </a:r>
            <a:r>
              <a:rPr lang="cs-CZ" sz="1400" dirty="0">
                <a:highlight>
                  <a:srgbClr val="000000">
                    <a:alpha val="0"/>
                  </a:srgbClr>
                </a:highlight>
                <a:latin typeface="Bookman Old Style"/>
              </a:rPr>
              <a:t>, and </a:t>
            </a:r>
            <a:r>
              <a:rPr lang="cs-CZ" sz="1400" dirty="0" err="1">
                <a:highlight>
                  <a:srgbClr val="000000">
                    <a:alpha val="0"/>
                  </a:srgbClr>
                </a:highlight>
                <a:latin typeface="Bookman Old Style"/>
              </a:rPr>
              <a:t>with</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Henry VII Tudor</a:t>
            </a:r>
            <a:r>
              <a:rPr lang="en-GB" sz="1400" b="0" i="0" u="none" strike="noStrike" dirty="0">
                <a:highlight>
                  <a:srgbClr val="000000">
                    <a:alpha val="0"/>
                  </a:srgbClr>
                </a:highlight>
                <a:latin typeface="Bookman Old Style"/>
              </a:rPr>
              <a:t> taking over as ruler</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Henry VII stabilised England and </a:t>
            </a:r>
            <a:r>
              <a:rPr lang="en-GB" sz="1400" b="1" i="0" u="none" strike="noStrike" dirty="0">
                <a:highlight>
                  <a:srgbClr val="000000">
                    <a:alpha val="0"/>
                  </a:srgbClr>
                </a:highlight>
                <a:latin typeface="Bookman Old Style"/>
              </a:rPr>
              <a:t>increased royal power</a:t>
            </a:r>
            <a:r>
              <a:rPr lang="en-GB" sz="1400" b="0" i="0" u="none" strike="noStrike" dirty="0">
                <a:highlight>
                  <a:srgbClr val="000000">
                    <a:alpha val="0"/>
                  </a:srgbClr>
                </a:highlight>
                <a:latin typeface="Bookman Old Style"/>
              </a:rPr>
              <a:t>. This trend continued under his successor </a:t>
            </a:r>
            <a:r>
              <a:rPr lang="en-GB" sz="1400" b="1" i="0" u="none" strike="noStrike" dirty="0">
                <a:highlight>
                  <a:srgbClr val="000000">
                    <a:alpha val="0"/>
                  </a:srgbClr>
                </a:highlight>
                <a:latin typeface="Bookman Old Style"/>
              </a:rPr>
              <a:t>Henry VIII</a:t>
            </a:r>
            <a:r>
              <a:rPr lang="en-GB" sz="1400" b="0" i="0" u="none" strike="noStrike" dirty="0">
                <a:highlight>
                  <a:srgbClr val="000000">
                    <a:alpha val="0"/>
                  </a:srgbClr>
                </a:highlight>
                <a:latin typeface="Bookman Old Style"/>
              </a:rPr>
              <a:t> (1509–1547)</a:t>
            </a: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3" name="Picture 2" descr="Henry VIII (r.1509-1547) | The Royal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588" y="3438348"/>
            <a:ext cx="6043969" cy="300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5219"/>
      </p:ext>
    </p:extLst>
  </p:cSld>
  <p:clrMapOvr>
    <a:masterClrMapping/>
  </p:clrMapOvr>
  <p:transition/>
  <p:extLst mod="1">
    <p:ext uri="{6950BFC3-D8DA-4A85-94F7-54DA5524770B}">
      <p188:commentRel xmlns:p188="http://schemas.microsoft.com/office/powerpoint/2018/8/main" xmlns=""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232569" y="1265411"/>
            <a:ext cx="8534400" cy="7017306"/>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16th-Century England and the Tudors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smtClean="0">
                <a:highlight>
                  <a:srgbClr val="000000">
                    <a:alpha val="0"/>
                  </a:srgbClr>
                </a:highlight>
                <a:latin typeface="Bookman Old Style"/>
              </a:rPr>
              <a:t>In </a:t>
            </a:r>
            <a:r>
              <a:rPr lang="en-GB" sz="1400" b="0" i="0" u="none" strike="noStrike" dirty="0">
                <a:highlight>
                  <a:srgbClr val="000000">
                    <a:alpha val="0"/>
                  </a:srgbClr>
                </a:highlight>
                <a:latin typeface="Bookman Old Style"/>
              </a:rPr>
              <a:t>1533, the Pope refused to accept his divorce from </a:t>
            </a:r>
            <a:r>
              <a:rPr lang="en-GB" sz="1400" b="1" i="0" u="none" strike="noStrike" dirty="0">
                <a:highlight>
                  <a:srgbClr val="000000">
                    <a:alpha val="0"/>
                  </a:srgbClr>
                </a:highlight>
                <a:latin typeface="Bookman Old Style"/>
              </a:rPr>
              <a:t>Catherine of Aragon</a:t>
            </a:r>
            <a:r>
              <a:rPr lang="en-GB" sz="1400" b="0" i="0" u="none" strike="noStrike" dirty="0">
                <a:highlight>
                  <a:srgbClr val="000000">
                    <a:alpha val="0"/>
                  </a:srgbClr>
                </a:highlight>
                <a:latin typeface="Bookman Old Style"/>
              </a:rPr>
              <a:t> – the result was a split with Rome and the establishment of the </a:t>
            </a:r>
            <a:r>
              <a:rPr lang="en-GB" sz="1400" b="1" i="0" u="none" strike="noStrike" dirty="0">
                <a:highlight>
                  <a:srgbClr val="000000">
                    <a:alpha val="0"/>
                  </a:srgbClr>
                </a:highlight>
                <a:latin typeface="Bookman Old Style"/>
              </a:rPr>
              <a:t>Church of England</a:t>
            </a:r>
            <a:r>
              <a:rPr lang="en-GB" sz="1400" b="0" i="0" u="none" strike="noStrike" dirty="0">
                <a:highlight>
                  <a:srgbClr val="000000">
                    <a:alpha val="0"/>
                  </a:srgbClr>
                </a:highlight>
                <a:latin typeface="Bookman Old Style"/>
              </a:rPr>
              <a:t>, headed by the </a:t>
            </a:r>
            <a:r>
              <a:rPr lang="en-GB" sz="1400" b="1" i="0" u="none" strike="noStrike" dirty="0">
                <a:highlight>
                  <a:srgbClr val="000000">
                    <a:alpha val="0"/>
                  </a:srgbClr>
                </a:highlight>
                <a:latin typeface="Bookman Old Style"/>
              </a:rPr>
              <a:t>King of England</a:t>
            </a:r>
            <a:r>
              <a:rPr lang="en-GB" sz="1400" b="0" i="0" u="none" strike="noStrike" dirty="0">
                <a:highlight>
                  <a:srgbClr val="000000">
                    <a:alpha val="0"/>
                  </a:srgbClr>
                </a:highlight>
                <a:latin typeface="Bookman Old Style"/>
              </a:rPr>
              <a:t> and the highest ecclesiastical </a:t>
            </a:r>
            <a:r>
              <a:rPr lang="cs-CZ" sz="1400" b="0" i="0" u="none" strike="noStrike" dirty="0" err="1">
                <a:highlight>
                  <a:srgbClr val="000000">
                    <a:alpha val="0"/>
                  </a:srgbClr>
                </a:highlight>
                <a:latin typeface="Bookman Old Style"/>
              </a:rPr>
              <a:t>figure</a:t>
            </a:r>
            <a:r>
              <a:rPr lang="cs-CZ"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the</a:t>
            </a:r>
            <a:r>
              <a:rPr lang="cs-CZ"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Archbishop of </a:t>
            </a:r>
            <a:r>
              <a:rPr lang="en-GB" sz="1400" b="1" i="0" u="none" strike="noStrike" dirty="0" err="1">
                <a:highlight>
                  <a:srgbClr val="000000">
                    <a:alpha val="0"/>
                  </a:srgbClr>
                </a:highlight>
                <a:latin typeface="Bookman Old Style"/>
              </a:rPr>
              <a:t>Cante</a:t>
            </a:r>
            <a:r>
              <a:rPr lang="cs-CZ" sz="1400" b="1" dirty="0">
                <a:highlight>
                  <a:srgbClr val="000000">
                    <a:alpha val="0"/>
                  </a:srgbClr>
                </a:highlight>
                <a:latin typeface="Bookman Old Style"/>
              </a:rPr>
              <a:t>r</a:t>
            </a:r>
            <a:r>
              <a:rPr lang="en-GB" sz="1400" b="1" i="0" u="none" strike="noStrike" dirty="0">
                <a:highlight>
                  <a:srgbClr val="000000">
                    <a:alpha val="0"/>
                  </a:srgbClr>
                </a:highlight>
                <a:latin typeface="Bookman Old Style"/>
              </a:rPr>
              <a:t>bury</a:t>
            </a:r>
            <a:r>
              <a:rPr lang="en-GB" sz="1400" b="0" i="0" u="none" strike="noStrike" dirty="0">
                <a:highlight>
                  <a:srgbClr val="000000">
                    <a:alpha val="0"/>
                  </a:srgbClr>
                </a:highlight>
                <a:latin typeface="Bookman Old Style"/>
              </a:rPr>
              <a:t> (the six wives of Henry VIII – Catherine of Aragon, Ann</a:t>
            </a:r>
            <a:r>
              <a:rPr lang="cs-CZ" sz="1400" b="0" i="0" u="none" strike="noStrike" dirty="0">
                <a:highlight>
                  <a:srgbClr val="000000">
                    <a:alpha val="0"/>
                  </a:srgbClr>
                </a:highlight>
                <a:latin typeface="Bookman Old Style"/>
              </a:rPr>
              <a:t>e</a:t>
            </a:r>
            <a:r>
              <a:rPr lang="en-GB" sz="1400" b="0" i="0" u="none" strike="noStrike" dirty="0">
                <a:highlight>
                  <a:srgbClr val="000000">
                    <a:alpha val="0"/>
                  </a:srgbClr>
                </a:highlight>
                <a:latin typeface="Bookman Old Style"/>
              </a:rPr>
              <a:t> Boleyn, Jan</a:t>
            </a:r>
            <a:r>
              <a:rPr lang="cs-CZ" sz="1400" b="0" i="0" u="none" strike="noStrike" dirty="0">
                <a:highlight>
                  <a:srgbClr val="000000">
                    <a:alpha val="0"/>
                  </a:srgbClr>
                </a:highlight>
                <a:latin typeface="Bookman Old Style"/>
              </a:rPr>
              <a:t>e</a:t>
            </a:r>
            <a:r>
              <a:rPr lang="en-GB" sz="1400" b="0" i="0" u="none" strike="noStrike" dirty="0">
                <a:highlight>
                  <a:srgbClr val="000000">
                    <a:alpha val="0"/>
                  </a:srgbClr>
                </a:highlight>
                <a:latin typeface="Bookman Old Style"/>
              </a:rPr>
              <a:t> Seymour, Anne of Cleves, Catherine Howard and Catherine Parr)</a:t>
            </a:r>
          </a:p>
          <a:p>
            <a:pPr marL="285750" indent="-285750">
              <a:buFontTx/>
              <a:buChar char="-"/>
            </a:pPr>
            <a:endParaRPr lang="cs-CZ" sz="1400" dirty="0">
              <a:latin typeface="Bookman Old Style" panose="02050604050505020204" pitchFamily="18" charset="0"/>
            </a:endParaRP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12290" name="Picture 2" descr="The Life Of Queen Anne Boleyn | Anne boleyn, Tudor history, King henry vii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2538" y="3359791"/>
            <a:ext cx="2034740" cy="286079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atherine of Aragon - Children, &amp; Queen - Biograp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626" y="3359792"/>
            <a:ext cx="2860793" cy="2860793"/>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a:blip r:embed="rId4"/>
          <a:stretch>
            <a:fillRect/>
          </a:stretch>
        </p:blipFill>
        <p:spPr>
          <a:xfrm>
            <a:off x="5930604" y="3343667"/>
            <a:ext cx="2623039" cy="2860793"/>
          </a:xfrm>
          <a:prstGeom prst="rect">
            <a:avLst/>
          </a:prstGeom>
        </p:spPr>
      </p:pic>
    </p:spTree>
    <p:extLst>
      <p:ext uri="{BB962C8B-B14F-4D97-AF65-F5344CB8AC3E}">
        <p14:creationId xmlns:p14="http://schemas.microsoft.com/office/powerpoint/2010/main" val="3578173508"/>
      </p:ext>
    </p:extLst>
  </p:cSld>
  <p:clrMapOvr>
    <a:masterClrMapping/>
  </p:clrMapOvr>
  <p:transition/>
  <p:extLst mod="1">
    <p:ext uri="{6950BFC3-D8DA-4A85-94F7-54DA5524770B}">
      <p188:commentRel xmlns:p188="http://schemas.microsoft.com/office/powerpoint/2018/8/main" xmlns="" r:id="rId5"/>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232569" y="1265411"/>
            <a:ext cx="8534400" cy="7017306"/>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16th-Century England and the Tudors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smtClean="0">
                <a:highlight>
                  <a:srgbClr val="000000">
                    <a:alpha val="0"/>
                  </a:srgbClr>
                </a:highlight>
                <a:latin typeface="Bookman Old Style"/>
              </a:rPr>
              <a:t>England </a:t>
            </a:r>
            <a:r>
              <a:rPr lang="en-GB" sz="1400" b="0" i="0" u="none" strike="noStrike" dirty="0">
                <a:highlight>
                  <a:srgbClr val="000000">
                    <a:alpha val="0"/>
                  </a:srgbClr>
                </a:highlight>
                <a:latin typeface="Bookman Old Style"/>
              </a:rPr>
              <a:t>rose in power during the reign of Queen </a:t>
            </a:r>
            <a:r>
              <a:rPr lang="en-GB" sz="1400" b="1" i="0" u="none" strike="noStrike" dirty="0">
                <a:highlight>
                  <a:srgbClr val="000000">
                    <a:alpha val="0"/>
                  </a:srgbClr>
                </a:highlight>
                <a:latin typeface="Bookman Old Style"/>
              </a:rPr>
              <a:t>Elizabeth I</a:t>
            </a:r>
            <a:r>
              <a:rPr lang="en-GB" sz="1400" b="0" i="0" u="none" strike="noStrike" dirty="0">
                <a:highlight>
                  <a:srgbClr val="000000">
                    <a:alpha val="0"/>
                  </a:srgbClr>
                </a:highlight>
                <a:latin typeface="Bookman Old Style"/>
              </a:rPr>
              <a:t> (1558–1603)</a:t>
            </a:r>
          </a:p>
          <a:p>
            <a:pPr marL="285750" indent="-285750">
              <a:buFontTx/>
              <a:buChar char="-"/>
            </a:pPr>
            <a:endParaRPr lang="cs-CZ" sz="1400" dirty="0">
              <a:latin typeface="Bookman Old Style" panose="02050604050505020204" pitchFamily="18" charset="0"/>
            </a:endParaRP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14338" name="Picture 2" descr="Elizabeth I | Biography, Facts, Mother, &amp; Death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5448" y="2377440"/>
            <a:ext cx="3328642" cy="422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955675"/>
      </p:ext>
    </p:extLst>
  </p:cSld>
  <p:clrMapOvr>
    <a:masterClrMapping/>
  </p:clrMapOvr>
  <p:transition/>
  <p:extLst mod="1">
    <p:ext uri="{6950BFC3-D8DA-4A85-94F7-54DA5524770B}">
      <p188:commentRel xmlns:p188="http://schemas.microsoft.com/office/powerpoint/2018/8/main" xmlns=""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232569" y="1265411"/>
            <a:ext cx="8534400" cy="7017306"/>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16th-Century England and the Tudors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smtClean="0">
                <a:highlight>
                  <a:srgbClr val="000000">
                    <a:alpha val="0"/>
                  </a:srgbClr>
                </a:highlight>
                <a:latin typeface="Bookman Old Style"/>
              </a:rPr>
              <a:t>Colonial </a:t>
            </a:r>
            <a:r>
              <a:rPr lang="en-GB" sz="1400" b="0" i="0" u="none" strike="noStrike" dirty="0">
                <a:highlight>
                  <a:srgbClr val="000000">
                    <a:alpha val="0"/>
                  </a:srgbClr>
                </a:highlight>
                <a:latin typeface="Bookman Old Style"/>
              </a:rPr>
              <a:t>expansion and conflict with Spain under Philip II – </a:t>
            </a:r>
            <a:r>
              <a:rPr lang="en-GB" sz="1400" b="1" i="0" u="none" strike="noStrike" dirty="0">
                <a:highlight>
                  <a:srgbClr val="000000">
                    <a:alpha val="0"/>
                  </a:srgbClr>
                </a:highlight>
                <a:latin typeface="Bookman Old Style"/>
              </a:rPr>
              <a:t>1588</a:t>
            </a:r>
            <a:r>
              <a:rPr lang="en-GB" sz="1400" b="0" i="0" u="none" strike="noStrike" dirty="0">
                <a:highlight>
                  <a:srgbClr val="000000">
                    <a:alpha val="0"/>
                  </a:srgbClr>
                </a:highlight>
                <a:latin typeface="Bookman Old Style"/>
              </a:rPr>
              <a:t> battle in the English Channel and the defeat of the Spanish Armada </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Vice admiral of the English fleet – </a:t>
            </a:r>
            <a:r>
              <a:rPr lang="en-GB" sz="1400" b="1" i="0" u="none" strike="noStrike" dirty="0">
                <a:highlight>
                  <a:srgbClr val="000000">
                    <a:alpha val="0"/>
                  </a:srgbClr>
                </a:highlight>
                <a:latin typeface="Bookman Old Style"/>
              </a:rPr>
              <a:t>Francis Drake</a:t>
            </a:r>
            <a:r>
              <a:rPr lang="en-GB" sz="1400" b="0" i="0" u="none" strike="noStrike" dirty="0">
                <a:highlight>
                  <a:srgbClr val="000000">
                    <a:alpha val="0"/>
                  </a:srgbClr>
                </a:highlight>
                <a:latin typeface="Bookman Old Style"/>
              </a:rPr>
              <a:t> and his role in maritime discoveries, </a:t>
            </a:r>
            <a:r>
              <a:rPr lang="en-GB" sz="1400" b="1" i="0" u="none" strike="noStrike" dirty="0">
                <a:highlight>
                  <a:srgbClr val="000000">
                    <a:alpha val="0"/>
                  </a:srgbClr>
                </a:highlight>
                <a:latin typeface="Bookman Old Style"/>
              </a:rPr>
              <a:t>East India Company</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16th Century England – Development of Culture and Society – e.g., </a:t>
            </a:r>
            <a:r>
              <a:rPr lang="en-GB" sz="1400" b="1" i="0" u="none" strike="noStrike" dirty="0">
                <a:highlight>
                  <a:srgbClr val="000000">
                    <a:alpha val="0"/>
                  </a:srgbClr>
                </a:highlight>
                <a:latin typeface="Bookman Old Style"/>
              </a:rPr>
              <a:t>William Shakespeare</a:t>
            </a: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15362" name="Picture 2" descr="Svět si připomíná 400 let od úmrtí Shakespeara i Cervantese | iROZHLAS -  spolehlivé zpráv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899" y="3752893"/>
            <a:ext cx="4515739" cy="254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75592"/>
      </p:ext>
    </p:extLst>
  </p:cSld>
  <p:clrMapOvr>
    <a:masterClrMapping/>
  </p:clrMapOvr>
  <p:transition/>
  <p:extLst mod="1">
    <p:ext uri="{6950BFC3-D8DA-4A85-94F7-54DA5524770B}">
      <p188:commentRel xmlns:p188="http://schemas.microsoft.com/office/powerpoint/2018/8/main" xmlns=""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57665" y="1380816"/>
            <a:ext cx="8830961" cy="6801862"/>
          </a:xfrm>
          <a:prstGeom prst="rect">
            <a:avLst/>
          </a:prstGeom>
          <a:noFill/>
        </p:spPr>
        <p:txBody>
          <a:bodyPr wrap="square" rtlCol="0">
            <a:noAutofit/>
          </a:bodyPr>
          <a:lstStyle/>
          <a:p>
            <a:pPr algn="ctr" rtl="0"/>
            <a:r>
              <a:rPr lang="cs-CZ" sz="2400" b="1" dirty="0" err="1">
                <a:highlight>
                  <a:srgbClr val="000000">
                    <a:alpha val="0"/>
                  </a:srgbClr>
                </a:highlight>
                <a:latin typeface="Bookman Old Style"/>
              </a:rPr>
              <a:t>The</a:t>
            </a:r>
            <a:r>
              <a:rPr lang="cs-CZ" sz="2400" b="1" dirty="0">
                <a:highlight>
                  <a:srgbClr val="000000">
                    <a:alpha val="0"/>
                  </a:srgbClr>
                </a:highlight>
                <a:latin typeface="Bookman Old Style"/>
              </a:rPr>
              <a:t> </a:t>
            </a:r>
            <a:r>
              <a:rPr lang="en-GB" sz="2400" b="1" i="0" u="none" strike="noStrike" dirty="0">
                <a:highlight>
                  <a:srgbClr val="000000">
                    <a:alpha val="0"/>
                  </a:srgbClr>
                </a:highlight>
                <a:latin typeface="Bookman Old Style"/>
              </a:rPr>
              <a:t>Habsburgs and the Establishment of the Netherlands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Early 16th century – rise of the </a:t>
            </a:r>
            <a:r>
              <a:rPr lang="en-GB" sz="1300" b="1" i="0" u="none" strike="noStrike" dirty="0">
                <a:highlight>
                  <a:srgbClr val="000000">
                    <a:alpha val="0"/>
                  </a:srgbClr>
                </a:highlight>
                <a:latin typeface="Bookman Old Style"/>
              </a:rPr>
              <a:t>Habsburg dynasty</a:t>
            </a:r>
            <a:r>
              <a:rPr lang="en-GB" sz="1300" b="0" i="0" u="none" strike="noStrike" dirty="0">
                <a:highlight>
                  <a:srgbClr val="000000">
                    <a:alpha val="0"/>
                  </a:srgbClr>
                </a:highlight>
                <a:latin typeface="Bookman Old Style"/>
              </a:rPr>
              <a:t>. In 1516 the Habsburg </a:t>
            </a:r>
            <a:r>
              <a:rPr lang="en-GB" sz="1300" b="1" i="0" u="none" strike="noStrike" dirty="0">
                <a:highlight>
                  <a:srgbClr val="000000">
                    <a:alpha val="0"/>
                  </a:srgbClr>
                </a:highlight>
                <a:latin typeface="Bookman Old Style"/>
              </a:rPr>
              <a:t>Charles I</a:t>
            </a:r>
            <a:r>
              <a:rPr lang="en-GB" sz="1300" b="0" i="0" u="none" strike="noStrike" dirty="0">
                <a:highlight>
                  <a:srgbClr val="000000">
                    <a:alpha val="0"/>
                  </a:srgbClr>
                </a:highlight>
                <a:latin typeface="Bookman Old Style"/>
              </a:rPr>
              <a:t> (second-born son of Philip the Fair and Joanna of Castile) became King of Spain and later the Holy Roman Emperor (Charles V). 1492 – conquest of Granada – </a:t>
            </a:r>
            <a:r>
              <a:rPr lang="en-GB" sz="1300" b="0" i="0" u="none" strike="noStrike" dirty="0" err="1">
                <a:highlight>
                  <a:srgbClr val="000000">
                    <a:alpha val="0"/>
                  </a:srgbClr>
                </a:highlight>
                <a:latin typeface="Bookman Old Style"/>
              </a:rPr>
              <a:t>reconquista</a:t>
            </a:r>
            <a:r>
              <a:rPr lang="en-GB" sz="1300" b="0" i="0" u="none" strike="noStrike" dirty="0">
                <a:highlight>
                  <a:srgbClr val="000000">
                    <a:alpha val="0"/>
                  </a:srgbClr>
                </a:highlight>
                <a:latin typeface="Bookman Old Style"/>
              </a:rPr>
              <a:t>.</a:t>
            </a:r>
          </a:p>
          <a:p>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In 1526, </a:t>
            </a:r>
            <a:r>
              <a:rPr lang="en-GB" sz="1300" b="1" i="0" u="none" strike="noStrike" dirty="0">
                <a:highlight>
                  <a:srgbClr val="000000">
                    <a:alpha val="0"/>
                  </a:srgbClr>
                </a:highlight>
                <a:latin typeface="Bookman Old Style"/>
              </a:rPr>
              <a:t>Ferdinand I</a:t>
            </a:r>
            <a:r>
              <a:rPr lang="en-GB" sz="1300" b="0" i="0" u="none" strike="noStrike" dirty="0">
                <a:highlight>
                  <a:srgbClr val="000000">
                    <a:alpha val="0"/>
                  </a:srgbClr>
                </a:highlight>
                <a:latin typeface="Bookman Old Style"/>
              </a:rPr>
              <a:t>, brother of Charles I, became King of Bohemia and Hungary.</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The growing power of the Habsburgs was met with disapproval from France – King </a:t>
            </a:r>
            <a:r>
              <a:rPr lang="en-GB" sz="1300" b="1" i="0" u="none" strike="noStrike" dirty="0">
                <a:highlight>
                  <a:srgbClr val="000000">
                    <a:alpha val="0"/>
                  </a:srgbClr>
                </a:highlight>
                <a:latin typeface="Bookman Old Style"/>
              </a:rPr>
              <a:t>Francis I</a:t>
            </a:r>
            <a:r>
              <a:rPr lang="en-GB" sz="1300" b="0" i="0" u="none" strike="noStrike" dirty="0">
                <a:highlight>
                  <a:srgbClr val="000000">
                    <a:alpha val="0"/>
                  </a:srgbClr>
                </a:highlight>
                <a:latin typeface="Bookman Old Style"/>
              </a:rPr>
              <a:t> – and clash</a:t>
            </a:r>
            <a:r>
              <a:rPr lang="cs-CZ" sz="1300" b="0" i="0" u="none" strike="noStrike" dirty="0">
                <a:highlight>
                  <a:srgbClr val="000000">
                    <a:alpha val="0"/>
                  </a:srgbClr>
                </a:highlight>
                <a:latin typeface="Bookman Old Style"/>
              </a:rPr>
              <a:t>es</a:t>
            </a:r>
            <a:r>
              <a:rPr lang="en-GB" sz="1300" b="0" i="0" u="none" strike="noStrike" dirty="0">
                <a:highlight>
                  <a:srgbClr val="000000">
                    <a:alpha val="0"/>
                  </a:srgbClr>
                </a:highlight>
                <a:latin typeface="Bookman Old Style"/>
              </a:rPr>
              <a:t> on the territory of the Italian Peninsula</a:t>
            </a:r>
          </a:p>
          <a:p>
            <a:pPr marL="285750" indent="-285750">
              <a:buFontTx/>
              <a:buChar char="-"/>
            </a:pPr>
            <a:endParaRPr lang="cs-CZ" sz="1300" dirty="0">
              <a:latin typeface="Bookman Old Style" panose="02050604050505020204" pitchFamily="18" charset="0"/>
            </a:endParaRP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16386" name="Picture 2" descr="King François I of France's Sons are Held Hostage by the Holy Roman Emperor  Charles V – The Freelance History Wri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9113" y="4206243"/>
            <a:ext cx="4388063" cy="235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283692"/>
      </p:ext>
    </p:extLst>
  </p:cSld>
  <p:clrMapOvr>
    <a:masterClrMapping/>
  </p:clrMapOvr>
  <p:transition/>
  <p:extLst mod="1">
    <p:ext uri="{6950BFC3-D8DA-4A85-94F7-54DA5524770B}">
      <p188:commentRel xmlns:p188="http://schemas.microsoft.com/office/powerpoint/2018/8/main" xmlns=""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57665" y="1380816"/>
            <a:ext cx="8830961" cy="6801862"/>
          </a:xfrm>
          <a:prstGeom prst="rect">
            <a:avLst/>
          </a:prstGeom>
          <a:noFill/>
        </p:spPr>
        <p:txBody>
          <a:bodyPr wrap="square" rtlCol="0">
            <a:noAutofit/>
          </a:bodyPr>
          <a:lstStyle/>
          <a:p>
            <a:pPr algn="ctr" rtl="0"/>
            <a:r>
              <a:rPr lang="cs-CZ" sz="2400" b="1" dirty="0" err="1">
                <a:highlight>
                  <a:srgbClr val="000000">
                    <a:alpha val="0"/>
                  </a:srgbClr>
                </a:highlight>
                <a:latin typeface="Bookman Old Style"/>
              </a:rPr>
              <a:t>The</a:t>
            </a:r>
            <a:r>
              <a:rPr lang="cs-CZ" sz="2400" b="1" dirty="0">
                <a:highlight>
                  <a:srgbClr val="000000">
                    <a:alpha val="0"/>
                  </a:srgbClr>
                </a:highlight>
                <a:latin typeface="Bookman Old Style"/>
              </a:rPr>
              <a:t> </a:t>
            </a:r>
            <a:r>
              <a:rPr lang="en-GB" sz="2400" b="1" i="0" u="none" strike="noStrike" dirty="0">
                <a:highlight>
                  <a:srgbClr val="000000">
                    <a:alpha val="0"/>
                  </a:srgbClr>
                </a:highlight>
                <a:latin typeface="Bookman Old Style"/>
              </a:rPr>
              <a:t>Habsburgs and the Establishment of the Netherlands</a:t>
            </a:r>
          </a:p>
          <a:p>
            <a:pPr marL="285750" indent="-285750">
              <a:buFontTx/>
              <a:buChar char="-"/>
            </a:pPr>
            <a:endParaRPr lang="cs-CZ" sz="1400" dirty="0">
              <a:latin typeface="Bookman Old Style" panose="02050604050505020204" pitchFamily="18" charset="0"/>
            </a:endParaRPr>
          </a:p>
          <a:p>
            <a:pPr marL="285750" indent="-285750" rtl="0">
              <a:buFontTx/>
              <a:buChar char="-"/>
            </a:pPr>
            <a:endParaRPr lang="cs-CZ" sz="1300" b="0" i="0" u="none" strike="noStrike" dirty="0" smtClean="0">
              <a:highlight>
                <a:srgbClr val="000000">
                  <a:alpha val="0"/>
                </a:srgbClr>
              </a:highlight>
              <a:latin typeface="Bookman Old Style"/>
            </a:endParaRPr>
          </a:p>
          <a:p>
            <a:pPr marL="285750" indent="-285750" rtl="0">
              <a:buFontTx/>
              <a:buChar char="-"/>
            </a:pPr>
            <a:r>
              <a:rPr lang="en-GB" sz="1300" b="0" i="0" u="none" strike="noStrike" dirty="0" smtClean="0">
                <a:highlight>
                  <a:srgbClr val="000000">
                    <a:alpha val="0"/>
                  </a:srgbClr>
                </a:highlight>
                <a:latin typeface="Bookman Old Style"/>
              </a:rPr>
              <a:t>Moreover</a:t>
            </a:r>
            <a:r>
              <a:rPr lang="en-GB" sz="1300" b="0" i="0" u="none" strike="noStrike" dirty="0">
                <a:highlight>
                  <a:srgbClr val="000000">
                    <a:alpha val="0"/>
                  </a:srgbClr>
                </a:highlight>
                <a:latin typeface="Bookman Old Style"/>
              </a:rPr>
              <a:t>, the conflict with the </a:t>
            </a:r>
            <a:r>
              <a:rPr lang="en-GB" sz="1300" b="1" i="0" u="none" strike="noStrike" dirty="0">
                <a:highlight>
                  <a:srgbClr val="000000">
                    <a:alpha val="0"/>
                  </a:srgbClr>
                </a:highlight>
                <a:latin typeface="Bookman Old Style"/>
              </a:rPr>
              <a:t>Ottoman Empire</a:t>
            </a:r>
            <a:r>
              <a:rPr lang="en-GB" sz="1300" b="0" i="0" u="none" strike="noStrike" dirty="0">
                <a:highlight>
                  <a:srgbClr val="000000">
                    <a:alpha val="0"/>
                  </a:srgbClr>
                </a:highlight>
                <a:latin typeface="Bookman Old Style"/>
              </a:rPr>
              <a:t> broke out in earnest – the </a:t>
            </a:r>
            <a:r>
              <a:rPr lang="en-GB" sz="1300" b="1" i="0" u="none" strike="noStrike" dirty="0">
                <a:highlight>
                  <a:srgbClr val="000000">
                    <a:alpha val="0"/>
                  </a:srgbClr>
                </a:highlight>
                <a:latin typeface="Bookman Old Style"/>
              </a:rPr>
              <a:t>Battle of Lepanto</a:t>
            </a:r>
            <a:r>
              <a:rPr lang="en-GB" sz="1300" b="0" i="0" u="none" strike="noStrike" dirty="0">
                <a:highlight>
                  <a:srgbClr val="000000">
                    <a:alpha val="0"/>
                  </a:srgbClr>
                </a:highlight>
                <a:latin typeface="Bookman Old Style"/>
              </a:rPr>
              <a:t> (1571) and, in the area of Germany, the Reformation was pushing against the </a:t>
            </a:r>
            <a:r>
              <a:rPr lang="en-GB" sz="1300" b="1" i="0" u="none" strike="noStrike" dirty="0">
                <a:highlight>
                  <a:srgbClr val="000000">
                    <a:alpha val="0"/>
                  </a:srgbClr>
                </a:highlight>
                <a:latin typeface="Bookman Old Style"/>
              </a:rPr>
              <a:t>Catholicism</a:t>
            </a:r>
            <a:r>
              <a:rPr lang="en-GB" sz="1300" b="0" i="0" u="none" strike="noStrike" dirty="0">
                <a:highlight>
                  <a:srgbClr val="000000">
                    <a:alpha val="0"/>
                  </a:srgbClr>
                </a:highlight>
                <a:latin typeface="Bookman Old Style"/>
              </a:rPr>
              <a:t> </a:t>
            </a:r>
            <a:r>
              <a:rPr lang="en-GB" sz="1300" b="1" i="0" u="none" strike="noStrike" dirty="0">
                <a:highlight>
                  <a:srgbClr val="000000">
                    <a:alpha val="0"/>
                  </a:srgbClr>
                </a:highlight>
                <a:latin typeface="Bookman Old Style"/>
              </a:rPr>
              <a:t>of the Habsburgs</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The 16th century was a period of </a:t>
            </a:r>
            <a:r>
              <a:rPr lang="en-GB" sz="1300" b="1" i="0" u="none" strike="noStrike" dirty="0">
                <a:highlight>
                  <a:srgbClr val="000000">
                    <a:alpha val="0"/>
                  </a:srgbClr>
                </a:highlight>
                <a:latin typeface="Bookman Old Style"/>
              </a:rPr>
              <a:t>growing economy and power of Spain</a:t>
            </a:r>
            <a:r>
              <a:rPr lang="en-GB" sz="1300" b="0" i="0" u="none" strike="noStrike" dirty="0">
                <a:highlight>
                  <a:srgbClr val="000000">
                    <a:alpha val="0"/>
                  </a:srgbClr>
                </a:highlight>
                <a:latin typeface="Bookman Old Style"/>
              </a:rPr>
              <a:t> as a result of an influx of gold from across the ocean</a:t>
            </a:r>
            <a:r>
              <a:rPr lang="cs-CZ" sz="1300" b="0" i="0" u="none" strike="noStrike" dirty="0">
                <a:highlight>
                  <a:srgbClr val="000000">
                    <a:alpha val="0"/>
                  </a:srgbClr>
                </a:highlight>
                <a:latin typeface="Bookman Old Style"/>
              </a:rPr>
              <a:t>.</a:t>
            </a:r>
            <a:r>
              <a:rPr lang="en-GB" sz="1300" b="0" i="0" u="none" strike="noStrike" dirty="0">
                <a:highlight>
                  <a:srgbClr val="000000">
                    <a:alpha val="0"/>
                  </a:srgbClr>
                </a:highlight>
                <a:latin typeface="Bookman Old Style"/>
              </a:rPr>
              <a:t> Charles I and His Conflict with Cities</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Charles I (V) was succeeded by his son </a:t>
            </a:r>
            <a:r>
              <a:rPr lang="en-GB" sz="1300" b="1" i="0" u="none" strike="noStrike" dirty="0">
                <a:highlight>
                  <a:srgbClr val="000000">
                    <a:alpha val="0"/>
                  </a:srgbClr>
                </a:highlight>
                <a:latin typeface="Bookman Old Style"/>
              </a:rPr>
              <a:t>Philip II</a:t>
            </a:r>
            <a:r>
              <a:rPr lang="en-GB" sz="1300" b="0" i="0" u="none" strike="noStrike" dirty="0">
                <a:highlight>
                  <a:srgbClr val="000000">
                    <a:alpha val="0"/>
                  </a:srgbClr>
                </a:highlight>
                <a:latin typeface="Bookman Old Style"/>
              </a:rPr>
              <a:t> (1556–1598) – a "fanatical" Catholic</a:t>
            </a:r>
            <a:r>
              <a:rPr lang="cs-CZ" sz="1300" b="0" i="0" u="none" strike="noStrike" dirty="0">
                <a:highlight>
                  <a:srgbClr val="000000">
                    <a:alpha val="0"/>
                  </a:srgbClr>
                </a:highlight>
                <a:latin typeface="Bookman Old Style"/>
              </a:rPr>
              <a:t>.</a:t>
            </a:r>
            <a:r>
              <a:rPr lang="en-GB" sz="1300" b="0" i="0" u="none" strike="noStrike" dirty="0">
                <a:highlight>
                  <a:srgbClr val="000000">
                    <a:alpha val="0"/>
                  </a:srgbClr>
                </a:highlight>
                <a:latin typeface="Bookman Old Style"/>
              </a:rPr>
              <a:t> At the beginning of his reign, an </a:t>
            </a:r>
            <a:r>
              <a:rPr lang="en-GB" sz="1300" b="1" i="0" u="none" strike="noStrike" dirty="0">
                <a:highlight>
                  <a:srgbClr val="000000">
                    <a:alpha val="0"/>
                  </a:srgbClr>
                </a:highlight>
                <a:latin typeface="Bookman Old Style"/>
              </a:rPr>
              <a:t>uprising broke out in the Netherlands</a:t>
            </a:r>
            <a:r>
              <a:rPr lang="en-GB" sz="1300" b="0" i="0" u="none" strike="noStrike" dirty="0">
                <a:highlight>
                  <a:srgbClr val="000000">
                    <a:alpha val="0"/>
                  </a:srgbClr>
                </a:highlight>
                <a:latin typeface="Bookman Old Style"/>
              </a:rPr>
              <a:t> (1566) – part of the Habsburg dynastic </a:t>
            </a:r>
            <a:r>
              <a:rPr lang="en-GB" sz="1300" b="0" i="0" u="none" strike="noStrike" dirty="0" err="1">
                <a:highlight>
                  <a:srgbClr val="000000">
                    <a:alpha val="0"/>
                  </a:srgbClr>
                </a:highlight>
                <a:latin typeface="Bookman Old Style"/>
              </a:rPr>
              <a:t>domi</a:t>
            </a:r>
            <a:r>
              <a:rPr lang="cs-CZ" sz="1300" b="0" i="0" u="none" strike="noStrike" dirty="0">
                <a:highlight>
                  <a:srgbClr val="000000">
                    <a:alpha val="0"/>
                  </a:srgbClr>
                </a:highlight>
                <a:latin typeface="Bookman Old Style"/>
              </a:rPr>
              <a:t>ni</a:t>
            </a:r>
            <a:r>
              <a:rPr lang="en-GB" sz="1300" b="0" i="0" u="none" strike="noStrike" dirty="0" err="1">
                <a:highlight>
                  <a:srgbClr val="000000">
                    <a:alpha val="0"/>
                  </a:srgbClr>
                </a:highlight>
                <a:latin typeface="Bookman Old Style"/>
              </a:rPr>
              <a:t>ons</a:t>
            </a:r>
            <a:r>
              <a:rPr lang="en-GB" sz="1300" b="0" i="0" u="none" strike="noStrike" dirty="0">
                <a:highlight>
                  <a:srgbClr val="000000">
                    <a:alpha val="0"/>
                  </a:srgbClr>
                </a:highlight>
                <a:latin typeface="Bookman Old Style"/>
              </a:rPr>
              <a:t> </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The uprising was to be suppressed by the Governor, the </a:t>
            </a:r>
            <a:r>
              <a:rPr lang="en-GB" sz="1300" b="1" i="0" u="none" strike="noStrike" dirty="0">
                <a:highlight>
                  <a:srgbClr val="000000">
                    <a:alpha val="0"/>
                  </a:srgbClr>
                </a:highlight>
                <a:latin typeface="Bookman Old Style"/>
              </a:rPr>
              <a:t>Grand Duke of Alba</a:t>
            </a:r>
            <a:r>
              <a:rPr lang="en-GB" sz="1300" b="0" i="0" u="none" strike="noStrike" dirty="0">
                <a:highlight>
                  <a:srgbClr val="000000">
                    <a:alpha val="0"/>
                  </a:srgbClr>
                </a:highlight>
                <a:latin typeface="Bookman Old Style"/>
              </a:rPr>
              <a:t> (so-called reign of terror). </a:t>
            </a:r>
            <a:r>
              <a:rPr lang="en-GB" sz="1300" b="1" i="0" u="none" strike="noStrike" dirty="0">
                <a:highlight>
                  <a:srgbClr val="000000">
                    <a:alpha val="0"/>
                  </a:srgbClr>
                </a:highlight>
                <a:latin typeface="Bookman Old Style"/>
              </a:rPr>
              <a:t>William of Orange</a:t>
            </a:r>
            <a:r>
              <a:rPr lang="en-GB" sz="1300" b="0" i="0" u="none" strike="noStrike" dirty="0">
                <a:highlight>
                  <a:srgbClr val="000000">
                    <a:alpha val="0"/>
                  </a:srgbClr>
                </a:highlight>
                <a:latin typeface="Bookman Old Style"/>
              </a:rPr>
              <a:t> led the fight against the Spanish, the </a:t>
            </a:r>
            <a:r>
              <a:rPr lang="en-GB" sz="1300" b="1" i="0" u="none" strike="noStrike" dirty="0">
                <a:highlight>
                  <a:srgbClr val="000000">
                    <a:alpha val="0"/>
                  </a:srgbClr>
                </a:highlight>
                <a:latin typeface="Bookman Old Style"/>
              </a:rPr>
              <a:t>United Provinces of the Netherlands</a:t>
            </a:r>
            <a:r>
              <a:rPr lang="en-GB" sz="1300" b="0" i="0" u="none" strike="noStrike" dirty="0">
                <a:highlight>
                  <a:srgbClr val="000000">
                    <a:alpha val="0"/>
                  </a:srgbClr>
                </a:highlight>
                <a:latin typeface="Bookman Old Style"/>
              </a:rPr>
              <a:t> (Calvinism) were proclaimed in 1581</a:t>
            </a: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spTree>
    <p:extLst>
      <p:ext uri="{BB962C8B-B14F-4D97-AF65-F5344CB8AC3E}">
        <p14:creationId xmlns:p14="http://schemas.microsoft.com/office/powerpoint/2010/main" val="4115394016"/>
      </p:ext>
    </p:extLst>
  </p:cSld>
  <p:clrMapOvr>
    <a:masterClrMapping/>
  </p:clrMapOvr>
  <p:transition/>
  <p:extLst mod="1">
    <p:ext uri="{6950BFC3-D8DA-4A85-94F7-54DA5524770B}">
      <p188:commentRel xmlns:p188="http://schemas.microsoft.com/office/powerpoint/2018/8/main" xmlns=""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27222" y="1622854"/>
            <a:ext cx="8007178" cy="4857355"/>
          </a:xfrm>
          <a:prstGeom prst="rect">
            <a:avLst/>
          </a:prstGeom>
          <a:noFill/>
        </p:spPr>
        <p:txBody>
          <a:bodyPr wrap="square" rtlCol="0">
            <a:noAutofit/>
          </a:bodyPr>
          <a:lstStyle/>
          <a:p>
            <a:pPr algn="ctr" rtl="0"/>
            <a:r>
              <a:rPr lang="en-GB" sz="2000" b="1" i="0" u="none" strike="noStrike" dirty="0">
                <a:highlight>
                  <a:srgbClr val="000000">
                    <a:alpha val="0"/>
                  </a:srgbClr>
                </a:highlight>
                <a:latin typeface="Bookman Old Style"/>
              </a:rPr>
              <a:t>Early Modern Period and Humanism</a:t>
            </a:r>
          </a:p>
          <a:p>
            <a:endParaRPr lang="cs-CZ" dirty="0">
              <a:latin typeface="Bookman Old Style" panose="02050604050505020204" pitchFamily="18" charset="0"/>
            </a:endParaRPr>
          </a:p>
          <a:p>
            <a:pPr marL="285750" indent="-285750" rtl="0">
              <a:buFontTx/>
              <a:buChar char="-"/>
            </a:pPr>
            <a:r>
              <a:rPr lang="en-GB" sz="1400" b="1" i="0" u="none" strike="noStrike" dirty="0">
                <a:highlight>
                  <a:srgbClr val="000000">
                    <a:alpha val="0"/>
                  </a:srgbClr>
                </a:highlight>
                <a:latin typeface="Bookman Old Style"/>
              </a:rPr>
              <a:t>Renaissance</a:t>
            </a:r>
            <a:r>
              <a:rPr lang="en-GB" sz="1400" b="0" i="0" u="none" strike="noStrike" dirty="0">
                <a:highlight>
                  <a:srgbClr val="000000">
                    <a:alpha val="0"/>
                  </a:srgbClr>
                </a:highlight>
                <a:latin typeface="Bookman Old Style"/>
              </a:rPr>
              <a:t> – artistic movement that originated in Italy during the 14th century, generally embraces the </a:t>
            </a:r>
            <a:r>
              <a:rPr lang="en-GB" sz="1400" b="1" i="0" u="none" strike="noStrike" dirty="0">
                <a:highlight>
                  <a:srgbClr val="000000">
                    <a:alpha val="0"/>
                  </a:srgbClr>
                </a:highlight>
                <a:latin typeface="Bookman Old Style"/>
              </a:rPr>
              <a:t>legacy of antiquity</a:t>
            </a:r>
            <a:r>
              <a:rPr lang="en-GB" sz="1400" b="0" i="0" u="none" strike="noStrike" dirty="0">
                <a:highlight>
                  <a:srgbClr val="000000">
                    <a:alpha val="0"/>
                  </a:srgbClr>
                </a:highlight>
                <a:latin typeface="Bookman Old Style"/>
              </a:rPr>
              <a:t> (rebirth)</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1" i="0" u="none" strike="noStrike" dirty="0">
                <a:highlight>
                  <a:srgbClr val="000000">
                    <a:alpha val="0"/>
                  </a:srgbClr>
                </a:highlight>
                <a:latin typeface="Bookman Old Style"/>
              </a:rPr>
              <a:t>Humanism</a:t>
            </a:r>
            <a:r>
              <a:rPr lang="en-GB" sz="1400" b="0" i="0" u="none" strike="noStrike" dirty="0">
                <a:highlight>
                  <a:srgbClr val="000000">
                    <a:alpha val="0"/>
                  </a:srgbClr>
                </a:highlight>
                <a:latin typeface="Bookman Old Style"/>
              </a:rPr>
              <a:t> – human at the centre, human existence, emphasis on the values of worldly life</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Broadening the horizons of knowledge </a:t>
            </a:r>
            <a:r>
              <a:rPr lang="cs-CZ" sz="1400" b="0" i="0" u="none" strike="noStrike" dirty="0">
                <a:highlight>
                  <a:srgbClr val="000000">
                    <a:alpha val="0"/>
                  </a:srgbClr>
                </a:highlight>
                <a:latin typeface="Bookman Old Style"/>
              </a:rPr>
              <a:t>–</a:t>
            </a:r>
            <a:r>
              <a:rPr lang="en-GB" sz="1400" b="0" i="0" u="none" strike="noStrike" dirty="0">
                <a:highlight>
                  <a:srgbClr val="000000">
                    <a:alpha val="0"/>
                  </a:srgbClr>
                </a:highlight>
                <a:latin typeface="Bookman Old Style"/>
              </a:rPr>
              <a:t> astronomy (Copernicus, Galilei, Bruno), printing press (Gutenberg)</a:t>
            </a:r>
          </a:p>
          <a:p>
            <a:pPr marL="285750" indent="-285750">
              <a:buFontTx/>
              <a:buChar char="-"/>
            </a:pPr>
            <a:endParaRPr lang="cs-CZ" sz="1600" dirty="0"/>
          </a:p>
          <a:p>
            <a:pPr marL="285750" indent="-285750">
              <a:buFontTx/>
              <a:buChar char="-"/>
            </a:pPr>
            <a:endParaRPr lang="cs-CZ" dirty="0"/>
          </a:p>
        </p:txBody>
      </p:sp>
      <p:pic>
        <p:nvPicPr>
          <p:cNvPr id="1026" name="Picture 2" descr="Bertolt Brecht: Galileo Galilei. Příběh životního dramatu známého vědce a  astronoma | Vlta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744" y="4119272"/>
            <a:ext cx="4197222" cy="236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48114"/>
      </p:ext>
    </p:extLst>
  </p:cSld>
  <p:clrMapOvr>
    <a:masterClrMapping/>
  </p:clrMapOvr>
  <p:transition/>
  <p:extLst mod="1">
    <p:ext uri="{6950BFC3-D8DA-4A85-94F7-54DA5524770B}">
      <p188:commentRel xmlns:p188="http://schemas.microsoft.com/office/powerpoint/2018/8/main" xmlns=""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1194" y="1380816"/>
            <a:ext cx="8628610" cy="6801862"/>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The Thirty Years' War</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Causes – the European Reformation in the 16th century and the formation of two religious-political blocs within the territory of the Holy Roman Empire: </a:t>
            </a:r>
            <a:r>
              <a:rPr lang="cs-CZ" sz="1400" b="0" i="0" u="none" strike="noStrike" dirty="0">
                <a:highlight>
                  <a:srgbClr val="000000">
                    <a:alpha val="0"/>
                  </a:srgbClr>
                </a:highlight>
                <a:latin typeface="Bookman Old Style"/>
              </a:rPr>
              <a:t>t</a:t>
            </a:r>
            <a:r>
              <a:rPr lang="en-GB" sz="1400" b="0" i="0" u="none" strike="noStrike" dirty="0">
                <a:highlight>
                  <a:srgbClr val="000000">
                    <a:alpha val="0"/>
                  </a:srgbClr>
                </a:highlight>
                <a:latin typeface="Bookman Old Style"/>
              </a:rPr>
              <a:t>he </a:t>
            </a:r>
            <a:r>
              <a:rPr lang="en-GB" sz="1400" b="1" i="0" u="none" strike="noStrike" dirty="0">
                <a:highlight>
                  <a:srgbClr val="000000">
                    <a:alpha val="0"/>
                  </a:srgbClr>
                </a:highlight>
                <a:latin typeface="Bookman Old Style"/>
              </a:rPr>
              <a:t>Catholic League</a:t>
            </a:r>
            <a:r>
              <a:rPr lang="en-GB" sz="1400" b="0" i="0" u="none" strike="noStrike" dirty="0">
                <a:highlight>
                  <a:srgbClr val="000000">
                    <a:alpha val="0"/>
                  </a:srgbClr>
                </a:highlight>
                <a:latin typeface="Bookman Old Style"/>
              </a:rPr>
              <a:t> and the </a:t>
            </a:r>
            <a:r>
              <a:rPr lang="en-GB" sz="1400" b="1" i="0" u="none" strike="noStrike" dirty="0">
                <a:highlight>
                  <a:srgbClr val="000000">
                    <a:alpha val="0"/>
                  </a:srgbClr>
                </a:highlight>
                <a:latin typeface="Bookman Old Style"/>
              </a:rPr>
              <a:t>Protestant Union</a:t>
            </a:r>
            <a:r>
              <a:rPr lang="en-GB" sz="1400" b="0" i="0" u="none" strike="noStrike" dirty="0">
                <a:highlight>
                  <a:srgbClr val="000000">
                    <a:alpha val="0"/>
                  </a:srgbClr>
                </a:highlight>
                <a:latin typeface="Bookman Old Style"/>
              </a:rPr>
              <a:t> – increasing tensions at the turn of the 16th and 17th century</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The </a:t>
            </a:r>
            <a:r>
              <a:rPr lang="en-GB" sz="1400" b="1" i="0" u="none" strike="noStrike" dirty="0">
                <a:highlight>
                  <a:srgbClr val="000000">
                    <a:alpha val="0"/>
                  </a:srgbClr>
                </a:highlight>
                <a:latin typeface="Bookman Old Style"/>
              </a:rPr>
              <a:t>Bohemian Revolt</a:t>
            </a:r>
            <a:r>
              <a:rPr lang="en-GB" sz="1400" b="0" i="0" u="none" strike="noStrike" dirty="0">
                <a:highlight>
                  <a:srgbClr val="000000">
                    <a:alpha val="0"/>
                  </a:srgbClr>
                </a:highlight>
                <a:latin typeface="Bookman Old Style"/>
              </a:rPr>
              <a:t>, which broke out in May 1618, became the trigger for the conflict</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1" i="0" u="none" strike="noStrike" dirty="0">
                <a:highlight>
                  <a:srgbClr val="000000">
                    <a:alpha val="0"/>
                  </a:srgbClr>
                </a:highlight>
                <a:latin typeface="Bookman Old Style"/>
              </a:rPr>
              <a:t>Bohemian War (1618–1620)</a:t>
            </a:r>
            <a:r>
              <a:rPr lang="en-GB" sz="1400" b="0" i="0" u="none" strike="noStrike" dirty="0">
                <a:highlight>
                  <a:srgbClr val="000000">
                    <a:alpha val="0"/>
                  </a:srgbClr>
                </a:highlight>
                <a:latin typeface="Bookman Old Style"/>
              </a:rPr>
              <a:t> – ended with the Battle of White Mountain (November 1620)</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This was followed by the </a:t>
            </a:r>
            <a:r>
              <a:rPr lang="en-GB" sz="1400" b="1" i="0" u="none" strike="noStrike" dirty="0">
                <a:highlight>
                  <a:srgbClr val="000000">
                    <a:alpha val="0"/>
                  </a:srgbClr>
                </a:highlight>
                <a:latin typeface="Bookman Old Style"/>
              </a:rPr>
              <a:t>Palatinate War (1620–1623)</a:t>
            </a:r>
            <a:r>
              <a:rPr lang="en-GB" sz="1400" b="0" i="0" u="none" strike="noStrike" dirty="0">
                <a:highlight>
                  <a:srgbClr val="000000">
                    <a:alpha val="0"/>
                  </a:srgbClr>
                </a:highlight>
                <a:latin typeface="Bookman Old Style"/>
              </a:rPr>
              <a:t> , during which the Catholic League gained a clear advantage – conquest of Palatinate and the dissolution of the Protestant Union.</a:t>
            </a:r>
          </a:p>
          <a:p>
            <a:pPr marL="285750" indent="-285750">
              <a:buFontTx/>
              <a:buChar char="-"/>
            </a:pPr>
            <a:endParaRPr lang="cs-CZ" sz="14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spTree>
    <p:extLst>
      <p:ext uri="{BB962C8B-B14F-4D97-AF65-F5344CB8AC3E}">
        <p14:creationId xmlns:p14="http://schemas.microsoft.com/office/powerpoint/2010/main" val="25899014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1194" y="1380816"/>
            <a:ext cx="8628610" cy="6801862"/>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The Thirty Years' War</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1" i="0" u="none" strike="noStrike" dirty="0" smtClean="0">
                <a:highlight>
                  <a:srgbClr val="000000">
                    <a:alpha val="0"/>
                  </a:srgbClr>
                </a:highlight>
                <a:latin typeface="Bookman Old Style"/>
              </a:rPr>
              <a:t>Denmark</a:t>
            </a:r>
            <a:r>
              <a:rPr lang="en-GB" sz="1400" b="0" i="0" u="none" strike="noStrike" dirty="0" smtClean="0">
                <a:highlight>
                  <a:srgbClr val="000000">
                    <a:alpha val="0"/>
                  </a:srgbClr>
                </a:highlight>
                <a:latin typeface="Bookman Old Style"/>
              </a:rPr>
              <a:t> </a:t>
            </a:r>
            <a:r>
              <a:rPr lang="en-GB" sz="1400" b="0" i="0" u="none" strike="noStrike" dirty="0">
                <a:highlight>
                  <a:srgbClr val="000000">
                    <a:alpha val="0"/>
                  </a:srgbClr>
                </a:highlight>
                <a:latin typeface="Bookman Old Style"/>
              </a:rPr>
              <a:t>(King Christian IV) entered the war of 1625, </a:t>
            </a:r>
            <a:r>
              <a:rPr lang="en-GB" sz="1400" b="0" i="0" u="none" strike="noStrike" dirty="0" err="1">
                <a:highlight>
                  <a:srgbClr val="000000">
                    <a:alpha val="0"/>
                  </a:srgbClr>
                </a:highlight>
                <a:latin typeface="Bookman Old Style"/>
              </a:rPr>
              <a:t>bec</a:t>
            </a:r>
            <a:r>
              <a:rPr lang="cs-CZ" sz="1400" b="0" i="0" u="none" strike="noStrike" dirty="0">
                <a:highlight>
                  <a:srgbClr val="000000">
                    <a:alpha val="0"/>
                  </a:srgbClr>
                </a:highlight>
                <a:latin typeface="Bookman Old Style"/>
              </a:rPr>
              <a:t>o</a:t>
            </a:r>
            <a:r>
              <a:rPr lang="en-GB" sz="1400" b="0" i="0" u="none" strike="noStrike" dirty="0" err="1">
                <a:highlight>
                  <a:srgbClr val="000000">
                    <a:alpha val="0"/>
                  </a:srgbClr>
                </a:highlight>
                <a:latin typeface="Bookman Old Style"/>
              </a:rPr>
              <a:t>ming</a:t>
            </a:r>
            <a:r>
              <a:rPr lang="en-GB" sz="1400" b="0" i="0" u="none" strike="noStrike" dirty="0">
                <a:highlight>
                  <a:srgbClr val="000000">
                    <a:alpha val="0"/>
                  </a:srgbClr>
                </a:highlight>
                <a:latin typeface="Bookman Old Style"/>
              </a:rPr>
              <a:t> the leader of the new anti-Habsburg coalition – </a:t>
            </a:r>
            <a:r>
              <a:rPr lang="en-GB" sz="1400" b="1" i="0" u="none" strike="noStrike" dirty="0">
                <a:highlight>
                  <a:srgbClr val="000000">
                    <a:alpha val="0"/>
                  </a:srgbClr>
                </a:highlight>
                <a:latin typeface="Bookman Old Style"/>
              </a:rPr>
              <a:t>Danish War (1625–1629)</a:t>
            </a:r>
            <a:r>
              <a:rPr lang="en-GB" sz="1400" b="0" i="0" u="none" strike="noStrike" dirty="0">
                <a:highlight>
                  <a:srgbClr val="000000">
                    <a:alpha val="0"/>
                  </a:srgbClr>
                </a:highlight>
                <a:latin typeface="Bookman Old Style"/>
              </a:rPr>
              <a:t>. This phase of the war ended with the defeat of Denmark (Battle of Dessau Bridge, Battle of </a:t>
            </a:r>
            <a:r>
              <a:rPr lang="en-GB" sz="1400" b="0" i="0" u="none" strike="noStrike" dirty="0" err="1">
                <a:highlight>
                  <a:srgbClr val="000000">
                    <a:alpha val="0"/>
                  </a:srgbClr>
                </a:highlight>
                <a:latin typeface="Bookman Old Style"/>
              </a:rPr>
              <a:t>Lutter</a:t>
            </a:r>
            <a:r>
              <a:rPr lang="en-GB" sz="1400" b="0" i="0" u="none" strike="noStrike" dirty="0">
                <a:highlight>
                  <a:srgbClr val="000000">
                    <a:alpha val="0"/>
                  </a:srgbClr>
                </a:highlight>
                <a:latin typeface="Bookman Old Style"/>
              </a:rPr>
              <a:t>) which was a moment of fame for </a:t>
            </a:r>
            <a:r>
              <a:rPr lang="en-GB" sz="1400" b="1" i="0" u="none" strike="noStrike" dirty="0">
                <a:highlight>
                  <a:srgbClr val="000000">
                    <a:alpha val="0"/>
                  </a:srgbClr>
                </a:highlight>
                <a:latin typeface="Bookman Old Style"/>
              </a:rPr>
              <a:t>Albrecht von Wallenstein</a:t>
            </a:r>
            <a:endParaRPr lang="en-GB" sz="1400" b="0" i="0" u="none" strike="noStrike" dirty="0">
              <a:highlight>
                <a:srgbClr val="000000">
                  <a:alpha val="0"/>
                </a:srgbClr>
              </a:highlight>
              <a:latin typeface="Bookman Old Style"/>
            </a:endParaRP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The success of the Habsburgs and the Catholic League caused the displeasure of the Protestant princes in the HRE and</a:t>
            </a:r>
            <a:r>
              <a:rPr lang="cs-CZ"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of</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France</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Cardinal Richelieu</a:t>
            </a:r>
            <a:r>
              <a:rPr lang="en-GB" sz="1400" b="0" i="0" u="none" strike="noStrike" dirty="0">
                <a:highlight>
                  <a:srgbClr val="000000">
                    <a:alpha val="0"/>
                  </a:srgbClr>
                </a:highlight>
                <a:latin typeface="Bookman Old Style"/>
              </a:rPr>
              <a:t>) – formation of another anti-Habsburg coalition led by </a:t>
            </a:r>
            <a:r>
              <a:rPr lang="en-GB" sz="1400" b="1" i="0" u="none" strike="noStrike" dirty="0">
                <a:highlight>
                  <a:srgbClr val="000000">
                    <a:alpha val="0"/>
                  </a:srgbClr>
                </a:highlight>
                <a:latin typeface="Bookman Old Style"/>
              </a:rPr>
              <a:t>Sweden</a:t>
            </a:r>
            <a:r>
              <a:rPr lang="en-GB" sz="1400" b="0" i="0" u="none" strike="noStrike" dirty="0">
                <a:highlight>
                  <a:srgbClr val="000000">
                    <a:alpha val="0"/>
                  </a:srgbClr>
                </a:highlight>
                <a:latin typeface="Bookman Old Style"/>
              </a:rPr>
              <a:t> (King </a:t>
            </a:r>
            <a:r>
              <a:rPr lang="en-GB" sz="1400" b="1" i="0" u="none" strike="noStrike" dirty="0">
                <a:highlight>
                  <a:srgbClr val="000000">
                    <a:alpha val="0"/>
                  </a:srgbClr>
                </a:highlight>
                <a:latin typeface="Bookman Old Style"/>
              </a:rPr>
              <a:t>Gustav Adolf II</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Swedish War (1630–1648)</a:t>
            </a:r>
            <a:r>
              <a:rPr lang="en-GB" sz="1400" b="0" i="0" u="none" strike="noStrike" dirty="0">
                <a:highlight>
                  <a:srgbClr val="000000">
                    <a:alpha val="0"/>
                  </a:srgbClr>
                </a:highlight>
                <a:latin typeface="Bookman Old Style"/>
              </a:rPr>
              <a:t> – the longest phase of the Thirty Years' War, the conflict transform</a:t>
            </a:r>
            <a:r>
              <a:rPr lang="cs-CZ" sz="1400" b="0" i="0" u="none" strike="noStrike" dirty="0" err="1">
                <a:highlight>
                  <a:srgbClr val="000000">
                    <a:alpha val="0"/>
                  </a:srgbClr>
                </a:highlight>
                <a:latin typeface="Bookman Old Style"/>
              </a:rPr>
              <a:t>ed</a:t>
            </a:r>
            <a:r>
              <a:rPr lang="en-GB" sz="1400" b="0" i="0" u="none" strike="noStrike" dirty="0">
                <a:highlight>
                  <a:srgbClr val="000000">
                    <a:alpha val="0"/>
                  </a:srgbClr>
                </a:highlight>
                <a:latin typeface="Bookman Old Style"/>
              </a:rPr>
              <a:t> from a </a:t>
            </a:r>
            <a:r>
              <a:rPr lang="en-GB" sz="1400" b="1" i="0" u="none" strike="noStrike" dirty="0">
                <a:highlight>
                  <a:srgbClr val="000000">
                    <a:alpha val="0"/>
                  </a:srgbClr>
                </a:highlight>
                <a:latin typeface="Bookman Old Style"/>
              </a:rPr>
              <a:t>religious</a:t>
            </a:r>
            <a:r>
              <a:rPr lang="en-GB" sz="1400" b="0" i="0" u="none" strike="noStrike" dirty="0">
                <a:highlight>
                  <a:srgbClr val="000000">
                    <a:alpha val="0"/>
                  </a:srgbClr>
                </a:highlight>
                <a:latin typeface="Bookman Old Style"/>
              </a:rPr>
              <a:t> </a:t>
            </a:r>
            <a:r>
              <a:rPr lang="cs-CZ" sz="1400" b="0" i="0" u="none" strike="noStrike" dirty="0">
                <a:highlight>
                  <a:srgbClr val="000000">
                    <a:alpha val="0"/>
                  </a:srgbClr>
                </a:highlight>
                <a:latin typeface="Bookman Old Style"/>
              </a:rPr>
              <a:t>in</a:t>
            </a:r>
            <a:r>
              <a:rPr lang="en-GB" sz="1400" b="0" i="0" u="none" strike="noStrike" dirty="0">
                <a:highlight>
                  <a:srgbClr val="000000">
                    <a:alpha val="0"/>
                  </a:srgbClr>
                </a:highlight>
                <a:latin typeface="Bookman Old Style"/>
              </a:rPr>
              <a:t>to a </a:t>
            </a:r>
            <a:r>
              <a:rPr lang="en-GB" sz="1400" b="1" i="0" u="none" strike="noStrike" dirty="0">
                <a:highlight>
                  <a:srgbClr val="000000">
                    <a:alpha val="0"/>
                  </a:srgbClr>
                </a:highlight>
                <a:latin typeface="Bookman Old Style"/>
              </a:rPr>
              <a:t>political conflict</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1" i="0" u="none" strike="noStrike" dirty="0">
                <a:highlight>
                  <a:srgbClr val="000000">
                    <a:alpha val="0"/>
                  </a:srgbClr>
                </a:highlight>
                <a:latin typeface="Bookman Old Style"/>
              </a:rPr>
              <a:t>The Battle of </a:t>
            </a:r>
            <a:r>
              <a:rPr lang="en-GB" sz="1400" b="1" i="0" u="none" strike="noStrike" dirty="0" err="1">
                <a:highlight>
                  <a:srgbClr val="000000">
                    <a:alpha val="0"/>
                  </a:srgbClr>
                </a:highlight>
                <a:latin typeface="Bookman Old Style"/>
              </a:rPr>
              <a:t>Lützen</a:t>
            </a:r>
            <a:r>
              <a:rPr lang="en-GB" sz="1400" b="1" i="0" u="none" strike="noStrike" dirty="0">
                <a:highlight>
                  <a:srgbClr val="000000">
                    <a:alpha val="0"/>
                  </a:srgbClr>
                </a:highlight>
                <a:latin typeface="Bookman Old Style"/>
              </a:rPr>
              <a:t> 1632</a:t>
            </a:r>
            <a:r>
              <a:rPr lang="en-GB" sz="1400" b="0" i="0" u="none" strike="noStrike" dirty="0">
                <a:highlight>
                  <a:srgbClr val="000000">
                    <a:alpha val="0"/>
                  </a:srgbClr>
                </a:highlight>
                <a:latin typeface="Bookman Old Style"/>
              </a:rPr>
              <a:t> and the death of Gustav Adolf II Attempts from both sides to reach a compromise – peace negotiations in the Westphalian cities of </a:t>
            </a:r>
            <a:r>
              <a:rPr lang="en-GB" sz="1400" b="1" i="0" u="none" strike="noStrike" dirty="0">
                <a:highlight>
                  <a:srgbClr val="000000">
                    <a:alpha val="0"/>
                  </a:srgbClr>
                </a:highlight>
                <a:latin typeface="Bookman Old Style"/>
              </a:rPr>
              <a:t>Osnabrück and Münster – Peace of Westphalia 1648</a:t>
            </a:r>
            <a:endParaRPr lang="cs-CZ" sz="1400" b="1"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spTree>
    <p:extLst>
      <p:ext uri="{BB962C8B-B14F-4D97-AF65-F5344CB8AC3E}">
        <p14:creationId xmlns:p14="http://schemas.microsoft.com/office/powerpoint/2010/main" val="12876664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1194" y="1380816"/>
            <a:ext cx="8628610" cy="2062103"/>
          </a:xfrm>
          <a:prstGeom prst="rect">
            <a:avLst/>
          </a:prstGeom>
          <a:noFill/>
        </p:spPr>
        <p:txBody>
          <a:bodyPr wrap="square" rtlCol="0">
            <a:noAutofit/>
          </a:bodyPr>
          <a:lstStyle/>
          <a:p>
            <a:pPr algn="ctr" rtl="0"/>
            <a:r>
              <a:rPr lang="en-GB" sz="2400" b="1" i="0" u="none" strike="noStrike">
                <a:highlight>
                  <a:srgbClr val="000000">
                    <a:alpha val="0"/>
                  </a:srgbClr>
                </a:highlight>
                <a:latin typeface="Bookman Old Style"/>
              </a:rPr>
              <a:t>The Thirty Years' War</a:t>
            </a:r>
          </a:p>
          <a:p>
            <a:pPr marL="285750" indent="-285750">
              <a:buFontTx/>
              <a:buChar char="-"/>
            </a:pPr>
            <a:endParaRPr lang="cs-CZ" sz="1400">
              <a:latin typeface="Bookman Old Style" panose="02050604050505020204" pitchFamily="18" charset="0"/>
            </a:endParaRPr>
          </a:p>
          <a:p>
            <a:pPr algn="ctr"/>
            <a:endParaRPr lang="cs-CZ" sz="2400" b="1">
              <a:latin typeface="Bookman Old Style" panose="02050604050505020204" pitchFamily="18" charset="0"/>
            </a:endParaRPr>
          </a:p>
          <a:p>
            <a:endParaRPr lang="cs-CZ" sz="1600">
              <a:latin typeface="Bookman Old Style" panose="02050604050505020204" pitchFamily="18" charset="0"/>
            </a:endParaRPr>
          </a:p>
          <a:p>
            <a:pPr marL="285750" indent="-285750">
              <a:buFont typeface="Bookman Old Style" panose="02050604050505020204" pitchFamily="18" charset="0"/>
              <a:buChar char="-"/>
            </a:pPr>
            <a:endParaRPr lang="cs-CZ" sz="1600">
              <a:latin typeface="Bookman Old Style" panose="02050604050505020204" pitchFamily="18" charset="0"/>
            </a:endParaRPr>
          </a:p>
          <a:p>
            <a:endParaRPr lang="cs-CZ" sz="1600">
              <a:latin typeface="Bookman Old Style" panose="02050604050505020204" pitchFamily="18" charset="0"/>
            </a:endParaRPr>
          </a:p>
          <a:p>
            <a:pPr algn="just"/>
            <a:endParaRPr lang="cs-CZ" sz="1800" b="1">
              <a:latin typeface="Bookman Old Style" panose="02050604050505020204"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855" y="1776512"/>
            <a:ext cx="7273287" cy="5064026"/>
          </a:xfrm>
          <a:prstGeom prst="rect">
            <a:avLst/>
          </a:prstGeom>
        </p:spPr>
      </p:pic>
    </p:spTree>
    <p:extLst>
      <p:ext uri="{BB962C8B-B14F-4D97-AF65-F5344CB8AC3E}">
        <p14:creationId xmlns:p14="http://schemas.microsoft.com/office/powerpoint/2010/main" val="215118915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1194" y="1380816"/>
            <a:ext cx="8628610" cy="6586418"/>
          </a:xfrm>
          <a:prstGeom prst="rect">
            <a:avLst/>
          </a:prstGeom>
          <a:noFill/>
        </p:spPr>
        <p:txBody>
          <a:bodyPr wrap="square" rtlCol="0">
            <a:noAutofit/>
          </a:bodyPr>
          <a:lstStyle/>
          <a:p>
            <a:pPr algn="ctr" rtl="0"/>
            <a:r>
              <a:rPr lang="cs-CZ" sz="2400" b="1" i="0" u="none" strike="noStrike" dirty="0" err="1">
                <a:highlight>
                  <a:srgbClr val="000000">
                    <a:alpha val="0"/>
                  </a:srgbClr>
                </a:highlight>
                <a:latin typeface="Bookman Old Style"/>
              </a:rPr>
              <a:t>The</a:t>
            </a:r>
            <a:r>
              <a:rPr lang="cs-CZ" sz="2400" b="1" i="0" u="none" strike="noStrike" dirty="0">
                <a:highlight>
                  <a:srgbClr val="000000">
                    <a:alpha val="0"/>
                  </a:srgbClr>
                </a:highlight>
                <a:latin typeface="Bookman Old Style"/>
              </a:rPr>
              <a:t> </a:t>
            </a:r>
            <a:r>
              <a:rPr lang="en-GB" sz="2400" b="1" i="0" u="none" strike="noStrike" dirty="0">
                <a:highlight>
                  <a:srgbClr val="000000">
                    <a:alpha val="0"/>
                  </a:srgbClr>
                </a:highlight>
                <a:latin typeface="Bookman Old Style"/>
              </a:rPr>
              <a:t>English Revolution (1642–1660)</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At the beginning of the 17th century, England became one of </a:t>
            </a:r>
            <a:r>
              <a:rPr lang="en-GB" sz="1400" b="1" i="0" u="none" strike="noStrike" dirty="0">
                <a:highlight>
                  <a:srgbClr val="000000">
                    <a:alpha val="0"/>
                  </a:srgbClr>
                </a:highlight>
                <a:latin typeface="Bookman Old Style"/>
              </a:rPr>
              <a:t>Europe's main powers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In 1603, the childless Elizabeth I died, succeeded by </a:t>
            </a:r>
            <a:r>
              <a:rPr lang="en-GB" sz="1400" b="1" i="0" u="none" strike="noStrike" dirty="0">
                <a:highlight>
                  <a:srgbClr val="000000">
                    <a:alpha val="0"/>
                  </a:srgbClr>
                </a:highlight>
                <a:latin typeface="Bookman Old Style"/>
              </a:rPr>
              <a:t>James VI and I</a:t>
            </a:r>
            <a:r>
              <a:rPr lang="cs-CZ" sz="1400" b="1"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(son of Mary, Queen of Scots) and then by his son </a:t>
            </a:r>
            <a:r>
              <a:rPr lang="en-GB" sz="1400" b="1" i="0" u="none" strike="noStrike" dirty="0">
                <a:highlight>
                  <a:srgbClr val="000000">
                    <a:alpha val="0"/>
                  </a:srgbClr>
                </a:highlight>
                <a:latin typeface="Bookman Old Style"/>
              </a:rPr>
              <a:t>Charles I</a:t>
            </a:r>
            <a:r>
              <a:rPr lang="en-GB" sz="1400" b="0" i="0" u="none" strike="noStrike" dirty="0">
                <a:highlight>
                  <a:srgbClr val="000000">
                    <a:alpha val="0"/>
                  </a:srgbClr>
                </a:highlight>
                <a:latin typeface="Bookman Old Style"/>
              </a:rPr>
              <a:t> in 1625, seeking to further strengthen absolutist rule – </a:t>
            </a:r>
            <a:r>
              <a:rPr lang="en-GB" sz="1400" b="1" i="0" u="none" strike="noStrike" dirty="0">
                <a:highlight>
                  <a:srgbClr val="000000">
                    <a:alpha val="0"/>
                  </a:srgbClr>
                </a:highlight>
                <a:latin typeface="Bookman Old Style"/>
              </a:rPr>
              <a:t>conflict with parliament</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Privileging the Church of England and persecuting </a:t>
            </a:r>
            <a:r>
              <a:rPr lang="en-GB" sz="1400" b="1" i="0" u="none" strike="noStrike" dirty="0">
                <a:highlight>
                  <a:srgbClr val="000000">
                    <a:alpha val="0"/>
                  </a:srgbClr>
                </a:highlight>
                <a:latin typeface="Bookman Old Style"/>
              </a:rPr>
              <a:t>Puritans</a:t>
            </a:r>
            <a:r>
              <a:rPr lang="en-GB" sz="1400" b="0" i="0" u="none" strike="noStrike" dirty="0">
                <a:highlight>
                  <a:srgbClr val="000000">
                    <a:alpha val="0"/>
                  </a:srgbClr>
                </a:highlight>
                <a:latin typeface="Bookman Old Style"/>
              </a:rPr>
              <a:t> (English followers of Calvinism)</a:t>
            </a:r>
          </a:p>
          <a:p>
            <a:pPr marL="285750" indent="-285750">
              <a:buFontTx/>
              <a:buChar char="-"/>
            </a:pPr>
            <a:endParaRPr lang="cs-CZ" sz="1400"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17412" name="Picture 4" descr="The Puritans - HISTO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6847" y="3800754"/>
            <a:ext cx="4837303" cy="272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91536"/>
      </p:ext>
    </p:extLst>
  </p:cSld>
  <p:clrMapOvr>
    <a:masterClrMapping/>
  </p:clrMapOvr>
  <p:transition/>
  <p:extLst mod="1">
    <p:ext uri="{6950BFC3-D8DA-4A85-94F7-54DA5524770B}">
      <p188:commentRel xmlns:p188="http://schemas.microsoft.com/office/powerpoint/2018/8/main" xmlns=""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1194" y="1380816"/>
            <a:ext cx="8628610" cy="6586418"/>
          </a:xfrm>
          <a:prstGeom prst="rect">
            <a:avLst/>
          </a:prstGeom>
          <a:noFill/>
        </p:spPr>
        <p:txBody>
          <a:bodyPr wrap="square" rtlCol="0">
            <a:noAutofit/>
          </a:bodyPr>
          <a:lstStyle/>
          <a:p>
            <a:pPr algn="ctr" rtl="0"/>
            <a:r>
              <a:rPr lang="cs-CZ" sz="2400" b="1" i="0" u="none" strike="noStrike" dirty="0" err="1">
                <a:highlight>
                  <a:srgbClr val="000000">
                    <a:alpha val="0"/>
                  </a:srgbClr>
                </a:highlight>
                <a:latin typeface="Bookman Old Style"/>
              </a:rPr>
              <a:t>The</a:t>
            </a:r>
            <a:r>
              <a:rPr lang="cs-CZ" sz="2400" b="1" i="0" u="none" strike="noStrike" dirty="0">
                <a:highlight>
                  <a:srgbClr val="000000">
                    <a:alpha val="0"/>
                  </a:srgbClr>
                </a:highlight>
                <a:latin typeface="Bookman Old Style"/>
              </a:rPr>
              <a:t> </a:t>
            </a:r>
            <a:r>
              <a:rPr lang="en-GB" sz="2400" b="1" i="0" u="none" strike="noStrike" dirty="0">
                <a:highlight>
                  <a:srgbClr val="000000">
                    <a:alpha val="0"/>
                  </a:srgbClr>
                </a:highlight>
                <a:latin typeface="Bookman Old Style"/>
              </a:rPr>
              <a:t>English Revolution (1642–1660)</a:t>
            </a:r>
          </a:p>
          <a:p>
            <a:pPr marL="285750" indent="-285750">
              <a:buFontTx/>
              <a:buChar char="-"/>
            </a:pPr>
            <a:endParaRPr lang="cs-CZ" sz="1400" dirty="0">
              <a:latin typeface="Bookman Old Style" panose="02050604050505020204" pitchFamily="18" charset="0"/>
            </a:endParaRPr>
          </a:p>
          <a:p>
            <a:pPr marL="285750" indent="-285750" rtl="0">
              <a:buFontTx/>
              <a:buChar char="-"/>
            </a:pPr>
            <a:endParaRPr lang="cs-CZ" sz="1400" b="0" i="0" u="none" strike="noStrike" dirty="0" smtClean="0">
              <a:highlight>
                <a:srgbClr val="000000">
                  <a:alpha val="0"/>
                </a:srgbClr>
              </a:highlight>
              <a:latin typeface="Bookman Old Style"/>
            </a:endParaRPr>
          </a:p>
          <a:p>
            <a:pPr marL="285750" indent="-285750" rtl="0">
              <a:buFontTx/>
              <a:buChar char="-"/>
            </a:pPr>
            <a:r>
              <a:rPr lang="en-GB" sz="1400" b="0" i="0" u="none" strike="noStrike" dirty="0" smtClean="0">
                <a:highlight>
                  <a:srgbClr val="000000">
                    <a:alpha val="0"/>
                  </a:srgbClr>
                </a:highlight>
                <a:latin typeface="Bookman Old Style"/>
              </a:rPr>
              <a:t>Opposition </a:t>
            </a:r>
            <a:r>
              <a:rPr lang="en-GB" sz="1400" b="0" i="0" u="none" strike="noStrike" dirty="0">
                <a:highlight>
                  <a:srgbClr val="000000">
                    <a:alpha val="0"/>
                  </a:srgbClr>
                </a:highlight>
                <a:latin typeface="Bookman Old Style"/>
              </a:rPr>
              <a:t>to the king was gradually forming and, in </a:t>
            </a:r>
            <a:r>
              <a:rPr lang="en-GB" sz="1400" b="1" i="0" u="none" strike="noStrike" dirty="0">
                <a:highlight>
                  <a:srgbClr val="000000">
                    <a:alpha val="0"/>
                  </a:srgbClr>
                </a:highlight>
                <a:latin typeface="Bookman Old Style"/>
              </a:rPr>
              <a:t>1642, a war broke out between the king and parliament</a:t>
            </a:r>
            <a:r>
              <a:rPr lang="en-GB" sz="1400" b="0" i="0" u="none" strike="noStrike" dirty="0">
                <a:highlight>
                  <a:srgbClr val="000000">
                    <a:alpha val="0"/>
                  </a:srgbClr>
                </a:highlight>
                <a:latin typeface="Bookman Old Style"/>
              </a:rPr>
              <a:t>. Afterwards, </a:t>
            </a:r>
            <a:r>
              <a:rPr lang="en-GB" sz="1400" b="1" i="0" u="none" strike="noStrike" dirty="0">
                <a:highlight>
                  <a:srgbClr val="000000">
                    <a:alpha val="0"/>
                  </a:srgbClr>
                </a:highlight>
                <a:latin typeface="Bookman Old Style"/>
              </a:rPr>
              <a:t>Oliver Cromwell</a:t>
            </a:r>
            <a:r>
              <a:rPr lang="en-GB" sz="1400" b="0" i="0" u="none" strike="noStrike" dirty="0">
                <a:highlight>
                  <a:srgbClr val="000000">
                    <a:alpha val="0"/>
                  </a:srgbClr>
                </a:highlight>
                <a:latin typeface="Bookman Old Style"/>
              </a:rPr>
              <a:t> became the head of the </a:t>
            </a:r>
            <a:r>
              <a:rPr lang="cs-CZ" sz="1400" dirty="0" err="1">
                <a:highlight>
                  <a:srgbClr val="000000">
                    <a:alpha val="0"/>
                  </a:srgbClr>
                </a:highlight>
                <a:latin typeface="Bookman Old Style"/>
              </a:rPr>
              <a:t>Parliamentarist</a:t>
            </a:r>
            <a:r>
              <a:rPr lang="en-GB" sz="1400" b="0" i="0" u="none" strike="noStrike" dirty="0">
                <a:highlight>
                  <a:srgbClr val="000000">
                    <a:alpha val="0"/>
                  </a:srgbClr>
                </a:highlight>
                <a:latin typeface="Bookman Old Style"/>
              </a:rPr>
              <a:t> army, defeating the </a:t>
            </a:r>
            <a:r>
              <a:rPr lang="cs-CZ" sz="1400" b="0" i="0" u="none" strike="noStrike" dirty="0">
                <a:highlight>
                  <a:srgbClr val="000000">
                    <a:alpha val="0"/>
                  </a:srgbClr>
                </a:highlight>
                <a:latin typeface="Bookman Old Style"/>
              </a:rPr>
              <a:t>R</a:t>
            </a:r>
            <a:r>
              <a:rPr lang="en-GB" sz="1400" b="0" i="0" u="none" strike="noStrike" dirty="0" err="1">
                <a:highlight>
                  <a:srgbClr val="000000">
                    <a:alpha val="0"/>
                  </a:srgbClr>
                </a:highlight>
                <a:latin typeface="Bookman Old Style"/>
              </a:rPr>
              <a:t>oyal</a:t>
            </a:r>
            <a:r>
              <a:rPr lang="cs-CZ" sz="1400" b="0" i="0" u="none" strike="noStrike" dirty="0" err="1">
                <a:highlight>
                  <a:srgbClr val="000000">
                    <a:alpha val="0"/>
                  </a:srgbClr>
                </a:highlight>
                <a:latin typeface="Bookman Old Style"/>
              </a:rPr>
              <a:t>ist</a:t>
            </a:r>
            <a:r>
              <a:rPr lang="en-GB" sz="1400" b="0" i="0" u="none" strike="noStrike" dirty="0">
                <a:highlight>
                  <a:srgbClr val="000000">
                    <a:alpha val="0"/>
                  </a:srgbClr>
                </a:highlight>
                <a:latin typeface="Bookman Old Style"/>
              </a:rPr>
              <a:t> army in 1645 in the </a:t>
            </a:r>
            <a:r>
              <a:rPr lang="en-GB" sz="1400" b="1" i="0" u="none" strike="noStrike" dirty="0">
                <a:highlight>
                  <a:srgbClr val="000000">
                    <a:alpha val="0"/>
                  </a:srgbClr>
                </a:highlight>
                <a:latin typeface="Bookman Old Style"/>
              </a:rPr>
              <a:t>Battle of Naseby</a:t>
            </a:r>
            <a:r>
              <a:rPr lang="en-GB" sz="1400" b="0" i="0" u="none" strike="noStrike" dirty="0">
                <a:highlight>
                  <a:srgbClr val="000000">
                    <a:alpha val="0"/>
                  </a:srgbClr>
                </a:highlight>
                <a:latin typeface="Bookman Old Style"/>
              </a:rPr>
              <a:t>. King Charles I was captured and </a:t>
            </a:r>
            <a:r>
              <a:rPr lang="en-GB" sz="1400" b="1" i="0" u="none" strike="noStrike" dirty="0">
                <a:highlight>
                  <a:srgbClr val="000000">
                    <a:alpha val="0"/>
                  </a:srgbClr>
                </a:highlight>
                <a:latin typeface="Bookman Old Style"/>
              </a:rPr>
              <a:t>executed</a:t>
            </a:r>
            <a:r>
              <a:rPr lang="en-GB" sz="1400" b="0" i="0" u="none" strike="noStrike" dirty="0">
                <a:highlight>
                  <a:srgbClr val="000000">
                    <a:alpha val="0"/>
                  </a:srgbClr>
                </a:highlight>
                <a:latin typeface="Bookman Old Style"/>
              </a:rPr>
              <a:t> in 1649</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England </a:t>
            </a:r>
            <a:r>
              <a:rPr lang="en-GB" sz="1400" b="1" i="0" u="none" strike="noStrike" dirty="0">
                <a:highlight>
                  <a:srgbClr val="000000">
                    <a:alpha val="0"/>
                  </a:srgbClr>
                </a:highlight>
                <a:latin typeface="Bookman Old Style"/>
              </a:rPr>
              <a:t>declared a </a:t>
            </a:r>
            <a:r>
              <a:rPr lang="cs-CZ" sz="1400" b="1" dirty="0" err="1">
                <a:highlight>
                  <a:srgbClr val="000000">
                    <a:alpha val="0"/>
                  </a:srgbClr>
                </a:highlight>
                <a:latin typeface="Bookman Old Style"/>
              </a:rPr>
              <a:t>Commonwealth</a:t>
            </a:r>
            <a:r>
              <a:rPr lang="en-GB" sz="1400" b="0" i="0" u="none" strike="noStrike" dirty="0">
                <a:highlight>
                  <a:srgbClr val="000000">
                    <a:alpha val="0"/>
                  </a:srgbClr>
                </a:highlight>
                <a:latin typeface="Bookman Old Style"/>
              </a:rPr>
              <a:t>, in 1653 Cromwell dissolved the Rump Parliament a proclaimed himself </a:t>
            </a:r>
            <a:r>
              <a:rPr lang="en-GB" sz="1400" b="1" i="0" u="none" strike="noStrike" dirty="0">
                <a:highlight>
                  <a:srgbClr val="000000">
                    <a:alpha val="0"/>
                  </a:srgbClr>
                </a:highlight>
                <a:latin typeface="Bookman Old Style"/>
              </a:rPr>
              <a:t>Lord Protector</a:t>
            </a:r>
            <a:r>
              <a:rPr lang="en-GB" sz="1400" b="0" i="0" u="none" strike="noStrike" dirty="0">
                <a:highlight>
                  <a:srgbClr val="000000">
                    <a:alpha val="0"/>
                  </a:srgbClr>
                </a:highlight>
                <a:latin typeface="Bookman Old Style"/>
              </a:rPr>
              <a:t> – he retained this position up until his death in 1658</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During the English Revolution there was a </a:t>
            </a:r>
            <a:r>
              <a:rPr lang="en-GB" sz="1400" b="1" i="0" u="none" strike="noStrike" dirty="0">
                <a:highlight>
                  <a:srgbClr val="000000">
                    <a:alpha val="0"/>
                  </a:srgbClr>
                </a:highlight>
                <a:latin typeface="Bookman Old Style"/>
              </a:rPr>
              <a:t>conflict with the Netherlands</a:t>
            </a:r>
            <a:r>
              <a:rPr lang="en-GB" sz="1400" b="0" i="0" u="none" strike="noStrike" dirty="0">
                <a:highlight>
                  <a:srgbClr val="000000">
                    <a:alpha val="0"/>
                  </a:srgbClr>
                </a:highlight>
                <a:latin typeface="Bookman Old Style"/>
              </a:rPr>
              <a:t> (dispute over position in maritime trade)</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In </a:t>
            </a:r>
            <a:r>
              <a:rPr lang="en-GB" sz="1400" b="1" i="0" u="none" strike="noStrike" dirty="0">
                <a:highlight>
                  <a:srgbClr val="000000">
                    <a:alpha val="0"/>
                  </a:srgbClr>
                </a:highlight>
                <a:latin typeface="Bookman Old Style"/>
              </a:rPr>
              <a:t>1660</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the English monarchy was restored</a:t>
            </a:r>
            <a:r>
              <a:rPr lang="en-GB" sz="1400" b="0" i="0" u="none" strike="noStrike" dirty="0">
                <a:highlight>
                  <a:srgbClr val="000000">
                    <a:alpha val="0"/>
                  </a:srgbClr>
                </a:highlight>
                <a:latin typeface="Bookman Old Style"/>
              </a:rPr>
              <a:t> – the Stuarts returned to the throne with </a:t>
            </a:r>
            <a:r>
              <a:rPr lang="en-GB" sz="1400" b="1" i="0" u="none" strike="noStrike" dirty="0">
                <a:highlight>
                  <a:srgbClr val="000000">
                    <a:alpha val="0"/>
                  </a:srgbClr>
                </a:highlight>
                <a:latin typeface="Bookman Old Style"/>
              </a:rPr>
              <a:t>Charles II</a:t>
            </a:r>
            <a:r>
              <a:rPr lang="en-GB" sz="1400" b="0" i="0" u="none" strike="noStrike" dirty="0">
                <a:highlight>
                  <a:srgbClr val="000000">
                    <a:alpha val="0"/>
                  </a:srgbClr>
                </a:highlight>
                <a:latin typeface="Bookman Old Style"/>
              </a:rPr>
              <a:t> (son of Charles I) – </a:t>
            </a:r>
            <a:r>
              <a:rPr lang="en-GB" sz="1400" b="1" i="0" u="none" strike="noStrike" dirty="0">
                <a:highlight>
                  <a:srgbClr val="000000">
                    <a:alpha val="0"/>
                  </a:srgbClr>
                </a:highlight>
                <a:latin typeface="Bookman Old Style"/>
              </a:rPr>
              <a:t>the power of kings is severely limited by parliament</a:t>
            </a:r>
            <a:endParaRPr lang="cs-CZ" sz="1400" b="1" dirty="0">
              <a:latin typeface="Bookman Old Style" panose="02050604050505020204" pitchFamily="18" charset="0"/>
            </a:endParaRPr>
          </a:p>
          <a:p>
            <a:pPr algn="ctr"/>
            <a:endParaRPr lang="cs-CZ" sz="2400" b="1" dirty="0">
              <a:latin typeface="Bookman Old Style" panose="02050604050505020204" pitchFamily="18" charset="0"/>
            </a:endParaRPr>
          </a:p>
          <a:p>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spTree>
    <p:extLst>
      <p:ext uri="{BB962C8B-B14F-4D97-AF65-F5344CB8AC3E}">
        <p14:creationId xmlns:p14="http://schemas.microsoft.com/office/powerpoint/2010/main" val="1917444997"/>
      </p:ext>
    </p:extLst>
  </p:cSld>
  <p:clrMapOvr>
    <a:masterClrMapping/>
  </p:clrMapOvr>
  <p:transition/>
  <p:extLst mod="1">
    <p:ext uri="{6950BFC3-D8DA-4A85-94F7-54DA5524770B}">
      <p188:commentRel xmlns:p188="http://schemas.microsoft.com/office/powerpoint/2018/8/main" xmlns=""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4" name="TextovéPole 3"/>
          <p:cNvSpPr txBox="1"/>
          <p:nvPr/>
        </p:nvSpPr>
        <p:spPr>
          <a:xfrm>
            <a:off x="527222" y="1622854"/>
            <a:ext cx="8007178" cy="4857355"/>
          </a:xfrm>
          <a:prstGeom prst="rect">
            <a:avLst/>
          </a:prstGeom>
          <a:noFill/>
        </p:spPr>
        <p:txBody>
          <a:bodyPr wrap="square" rtlCol="0">
            <a:noAutofit/>
          </a:bodyPr>
          <a:lstStyle/>
          <a:p>
            <a:pPr algn="ctr" rtl="0"/>
            <a:r>
              <a:rPr lang="en-GB" sz="2000" b="1" i="0" u="none" strike="noStrike" dirty="0">
                <a:highlight>
                  <a:srgbClr val="000000">
                    <a:alpha val="0"/>
                  </a:srgbClr>
                </a:highlight>
                <a:latin typeface="Bookman Old Style"/>
              </a:rPr>
              <a:t>Early Modern Period and Humanism</a:t>
            </a:r>
          </a:p>
          <a:p>
            <a:endParaRPr lang="cs-CZ" dirty="0">
              <a:latin typeface="Bookman Old Style" panose="02050604050505020204" pitchFamily="18" charset="0"/>
            </a:endParaRPr>
          </a:p>
          <a:p>
            <a:pPr marL="285750" indent="-285750" rtl="0">
              <a:buFontTx/>
              <a:buChar char="-"/>
            </a:pPr>
            <a:r>
              <a:rPr lang="en-GB" sz="1400" b="1" i="0" u="none" strike="noStrike" dirty="0" smtClean="0">
                <a:highlight>
                  <a:srgbClr val="000000">
                    <a:alpha val="0"/>
                  </a:srgbClr>
                </a:highlight>
                <a:latin typeface="Bookman Old Style"/>
              </a:rPr>
              <a:t>Art</a:t>
            </a:r>
            <a:r>
              <a:rPr lang="en-GB" sz="1400" b="0" i="0" u="none" strike="noStrike" dirty="0" smtClean="0">
                <a:highlight>
                  <a:srgbClr val="000000">
                    <a:alpha val="0"/>
                  </a:srgbClr>
                </a:highlight>
                <a:latin typeface="Bookman Old Style"/>
              </a:rPr>
              <a:t> </a:t>
            </a:r>
            <a:r>
              <a:rPr lang="en-GB" sz="1400" b="0" i="0" u="none" strike="noStrike" dirty="0">
                <a:highlight>
                  <a:srgbClr val="000000">
                    <a:alpha val="0"/>
                  </a:srgbClr>
                </a:highlight>
                <a:latin typeface="Bookman Old Style"/>
              </a:rPr>
              <a:t>– emphasis on reality, beauty of the human body, use of perspective, proportionality (Leonardo da Vinci, </a:t>
            </a:r>
            <a:r>
              <a:rPr lang="en-GB" sz="1400" b="0" i="0" u="none" strike="noStrike" dirty="0" err="1">
                <a:highlight>
                  <a:srgbClr val="000000">
                    <a:alpha val="0"/>
                  </a:srgbClr>
                </a:highlight>
                <a:latin typeface="Bookman Old Style"/>
              </a:rPr>
              <a:t>Michaelangelo</a:t>
            </a:r>
            <a:r>
              <a:rPr lang="en-GB" sz="1400" b="0" i="0" u="none" strike="noStrike" dirty="0">
                <a:highlight>
                  <a:srgbClr val="000000">
                    <a:alpha val="0"/>
                  </a:srgbClr>
                </a:highlight>
                <a:latin typeface="Bookman Old Style"/>
              </a:rPr>
              <a:t>, Raphael, </a:t>
            </a:r>
            <a:r>
              <a:rPr lang="en-GB" sz="1400" b="0" i="0" u="none" strike="noStrike" dirty="0" err="1">
                <a:highlight>
                  <a:srgbClr val="000000">
                    <a:alpha val="0"/>
                  </a:srgbClr>
                </a:highlight>
                <a:latin typeface="Bookman Old Style"/>
              </a:rPr>
              <a:t>Dürer</a:t>
            </a:r>
            <a:r>
              <a:rPr lang="en-GB" sz="1400" b="0" i="0" u="none" strike="noStrike" dirty="0">
                <a:highlight>
                  <a:srgbClr val="000000">
                    <a:alpha val="0"/>
                  </a:srgbClr>
                </a:highlight>
                <a:latin typeface="Bookman Old Style"/>
              </a:rPr>
              <a:t>, Bosch, Donatello...), literature – Dante, Petrarch, Boccaccio, Shakespeare</a:t>
            </a:r>
          </a:p>
          <a:p>
            <a:pPr marL="285750" indent="-285750">
              <a:buFontTx/>
              <a:buChar char="-"/>
            </a:pPr>
            <a:endParaRPr lang="cs-CZ" sz="1400" dirty="0">
              <a:latin typeface="Bookman Old Style" panose="02050604050505020204" pitchFamily="18" charset="0"/>
            </a:endParaRPr>
          </a:p>
          <a:p>
            <a:pPr marL="285750" indent="-285750">
              <a:buFontTx/>
              <a:buChar char="-"/>
            </a:pPr>
            <a:endParaRPr lang="cs-CZ" sz="1600" dirty="0"/>
          </a:p>
          <a:p>
            <a:pPr marL="285750" indent="-285750">
              <a:buFontTx/>
              <a:buChar char="-"/>
            </a:pPr>
            <a:endParaRPr lang="cs-CZ" dirty="0"/>
          </a:p>
        </p:txBody>
      </p:sp>
      <p:pic>
        <p:nvPicPr>
          <p:cNvPr id="2052" name="Picture 4" descr="Leonardo da Vinci: Nejslavnější renesanční malíř, který ve volném čase  vynalezl tank a kulomet – G.c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836" y="3060383"/>
            <a:ext cx="2615185" cy="26151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 obraz - Leonardo da Vinci - Mona Lisa | Auk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038" y="3060383"/>
            <a:ext cx="2417546" cy="363169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vid, head of sculpture by Michelangelo - Michelangelo (Buonarroti) jako  tisk anebo olejomalb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8" name="Picture 10" descr="David, head of sculpture by Michelangelo - Michelangelo (Buonarroti) jako  tisk anebo olejomalb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972" y="3060383"/>
            <a:ext cx="1969854" cy="238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866708"/>
      </p:ext>
    </p:extLst>
  </p:cSld>
  <p:clrMapOvr>
    <a:masterClrMapping/>
  </p:clrMapOvr>
  <p:transition/>
  <p:extLst mod="1">
    <p:ext uri="{6950BFC3-D8DA-4A85-94F7-54DA5524770B}">
      <p188:commentRel xmlns:p188="http://schemas.microsoft.com/office/powerpoint/2018/8/main" xmlns="" r:id="rId6"/>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27222" y="1622854"/>
            <a:ext cx="8007178" cy="4857355"/>
          </a:xfrm>
          <a:prstGeom prst="rect">
            <a:avLst/>
          </a:prstGeom>
          <a:noFill/>
        </p:spPr>
        <p:txBody>
          <a:bodyPr wrap="square" rtlCol="0">
            <a:noAutofit/>
          </a:bodyPr>
          <a:lstStyle/>
          <a:p>
            <a:pPr algn="ctr" rtl="0"/>
            <a:r>
              <a:rPr lang="en-GB" sz="2000" b="1" i="0" u="none" strike="noStrike" dirty="0">
                <a:highlight>
                  <a:srgbClr val="000000">
                    <a:alpha val="0"/>
                  </a:srgbClr>
                </a:highlight>
                <a:latin typeface="Bookman Old Style"/>
              </a:rPr>
              <a:t>Early Modern Period and Humanism</a:t>
            </a:r>
          </a:p>
          <a:p>
            <a:endParaRPr lang="cs-CZ" dirty="0">
              <a:latin typeface="Bookman Old Style" panose="02050604050505020204" pitchFamily="18" charset="0"/>
            </a:endParaRPr>
          </a:p>
          <a:p>
            <a:pPr marL="285750" indent="-285750" rtl="0">
              <a:buFontTx/>
              <a:buChar char="-"/>
            </a:pPr>
            <a:r>
              <a:rPr lang="en-GB" sz="1400" b="1" i="0" u="none" strike="noStrike" dirty="0" smtClean="0">
                <a:highlight>
                  <a:srgbClr val="000000">
                    <a:alpha val="0"/>
                  </a:srgbClr>
                </a:highlight>
                <a:latin typeface="Bookman Old Style"/>
              </a:rPr>
              <a:t>Architecture</a:t>
            </a:r>
            <a:r>
              <a:rPr lang="en-GB" sz="1400" b="0" i="0" u="none" strike="noStrike" dirty="0" smtClean="0">
                <a:highlight>
                  <a:srgbClr val="000000">
                    <a:alpha val="0"/>
                  </a:srgbClr>
                </a:highlight>
                <a:latin typeface="Bookman Old Style"/>
              </a:rPr>
              <a:t> </a:t>
            </a:r>
            <a:r>
              <a:rPr lang="en-GB" sz="1400" b="0" i="0" u="none" strike="noStrike" dirty="0">
                <a:highlight>
                  <a:srgbClr val="000000">
                    <a:alpha val="0"/>
                  </a:srgbClr>
                </a:highlight>
                <a:latin typeface="Bookman Old Style"/>
              </a:rPr>
              <a:t>– airiness, straight lines, arcades, rectangular windows, circular arch, connection to nature; emphasis on </a:t>
            </a:r>
            <a:r>
              <a:rPr lang="cs-CZ" sz="1400" b="0" i="0" u="none" strike="noStrike" dirty="0" err="1">
                <a:highlight>
                  <a:srgbClr val="000000">
                    <a:alpha val="0"/>
                  </a:srgbClr>
                </a:highlight>
                <a:latin typeface="Bookman Old Style"/>
              </a:rPr>
              <a:t>secular</a:t>
            </a:r>
            <a:r>
              <a:rPr lang="cs-CZ" sz="1400" b="0" i="0" u="none" strike="noStrike" dirty="0">
                <a:highlight>
                  <a:srgbClr val="000000">
                    <a:alpha val="0"/>
                  </a:srgbClr>
                </a:highlight>
                <a:latin typeface="Bookman Old Style"/>
              </a:rPr>
              <a:t> </a:t>
            </a:r>
            <a:r>
              <a:rPr lang="cs-CZ" sz="1400" b="0" i="0" u="none" strike="noStrike" dirty="0" err="1">
                <a:highlight>
                  <a:srgbClr val="000000">
                    <a:alpha val="0"/>
                  </a:srgbClr>
                </a:highlight>
                <a:latin typeface="Bookman Old Style"/>
              </a:rPr>
              <a:t>buildings</a:t>
            </a:r>
            <a:r>
              <a:rPr lang="cs-CZ" sz="1400" b="0" i="0" u="none" strike="noStrike" dirty="0">
                <a:highlight>
                  <a:srgbClr val="000000">
                    <a:alpha val="0"/>
                  </a:srgbClr>
                </a:highlight>
                <a:latin typeface="Bookman Old Style"/>
              </a:rPr>
              <a:t> </a:t>
            </a:r>
            <a:r>
              <a:rPr lang="en-GB" sz="1400" b="0" i="0" u="none" strike="noStrike" dirty="0">
                <a:highlight>
                  <a:srgbClr val="000000">
                    <a:alpha val="0"/>
                  </a:srgbClr>
                </a:highlight>
                <a:latin typeface="Bookman Old Style"/>
              </a:rPr>
              <a:t>– chateaux, houses of burghers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Florence, Rome, Venice, France, Spain</a:t>
            </a:r>
          </a:p>
          <a:p>
            <a:pPr marL="285750" indent="-285750">
              <a:buFontTx/>
              <a:buChar char="-"/>
            </a:pPr>
            <a:endParaRPr lang="cs-CZ" sz="1600" dirty="0"/>
          </a:p>
          <a:p>
            <a:pPr marL="285750" indent="-285750">
              <a:buFontTx/>
              <a:buChar char="-"/>
            </a:pPr>
            <a:endParaRPr lang="cs-CZ" dirty="0"/>
          </a:p>
        </p:txBody>
      </p:sp>
      <p:sp>
        <p:nvSpPr>
          <p:cNvPr id="2" name="AutoShape 2" descr="What Is Renaissance Architecture?"/>
          <p:cNvSpPr>
            <a:spLocks noChangeAspect="1" noChangeArrowheads="1"/>
          </p:cNvSpPr>
          <p:nvPr/>
        </p:nvSpPr>
        <p:spPr bwMode="auto">
          <a:xfrm>
            <a:off x="-12682974" y="-517312"/>
            <a:ext cx="71160" cy="711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6" name="Picture 4" descr="What Is Renaissance Archite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283" y="3256383"/>
            <a:ext cx="4191727" cy="31443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rchitecture, works of art Renaissance artists - Sightseeing in Ita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9252" y="3807552"/>
            <a:ext cx="4053518" cy="182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9769"/>
      </p:ext>
    </p:extLst>
  </p:cSld>
  <p:clrMapOvr>
    <a:masterClrMapping/>
  </p:clrMapOvr>
  <p:transition/>
  <p:extLst mod="1">
    <p:ext uri="{6950BFC3-D8DA-4A85-94F7-54DA5524770B}">
      <p188:commentRel xmlns:p188="http://schemas.microsoft.com/office/powerpoint/2018/8/main" xmlns="" r:id="rId4"/>
    </p:ext>
  </p:extLs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4" name="TextovéPole 3"/>
          <p:cNvSpPr txBox="1"/>
          <p:nvPr/>
        </p:nvSpPr>
        <p:spPr>
          <a:xfrm>
            <a:off x="527222" y="1622854"/>
            <a:ext cx="8007178" cy="5934573"/>
          </a:xfrm>
          <a:prstGeom prst="rect">
            <a:avLst/>
          </a:prstGeom>
          <a:noFill/>
        </p:spPr>
        <p:txBody>
          <a:bodyPr wrap="square" rtlCol="0">
            <a:noAutofit/>
          </a:bodyPr>
          <a:lstStyle/>
          <a:p>
            <a:pPr algn="ctr" rtl="0"/>
            <a:r>
              <a:rPr lang="en-GB" sz="2000" b="1" i="0" u="none" strike="noStrike" dirty="0">
                <a:highlight>
                  <a:srgbClr val="000000">
                    <a:alpha val="0"/>
                  </a:srgbClr>
                </a:highlight>
                <a:latin typeface="Bookman Old Style"/>
              </a:rPr>
              <a:t>Maritime Discoveries and Colonisation</a:t>
            </a:r>
          </a:p>
          <a:p>
            <a:endParaRPr lang="cs-CZ"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Arrival of the Renaissance, new discoveries in the field of astronomy, geography (compass, maps), improvements in ship design; at the same time, desire for precious metals, new resources and new "trade" routes</a:t>
            </a:r>
          </a:p>
          <a:p>
            <a:pPr marL="285750" indent="-285750">
              <a:buFontTx/>
              <a:buChar char="-"/>
            </a:pPr>
            <a:endParaRPr lang="cs-CZ" sz="1400" dirty="0">
              <a:latin typeface="Bookman Old Style" panose="02050604050505020204" pitchFamily="18" charset="0"/>
            </a:endParaRPr>
          </a:p>
          <a:p>
            <a:pPr marL="285750" indent="-285750" rtl="0">
              <a:buFontTx/>
              <a:buChar char="-"/>
            </a:pPr>
            <a:r>
              <a:rPr lang="en-GB" sz="1400" b="0" i="0" u="none" strike="noStrike" dirty="0">
                <a:highlight>
                  <a:srgbClr val="000000">
                    <a:alpha val="0"/>
                  </a:srgbClr>
                </a:highlight>
                <a:latin typeface="Bookman Old Style"/>
              </a:rPr>
              <a:t>15th century – </a:t>
            </a:r>
            <a:r>
              <a:rPr lang="en-GB" sz="1400" b="1" i="0" u="none" strike="noStrike" dirty="0">
                <a:highlight>
                  <a:srgbClr val="000000">
                    <a:alpha val="0"/>
                  </a:srgbClr>
                </a:highlight>
                <a:latin typeface="Bookman Old Style"/>
              </a:rPr>
              <a:t>Portugal</a:t>
            </a:r>
            <a:r>
              <a:rPr lang="en-GB" sz="1400" b="0" i="0" u="none" strike="noStrike" dirty="0">
                <a:highlight>
                  <a:srgbClr val="000000">
                    <a:alpha val="0"/>
                  </a:srgbClr>
                </a:highlight>
                <a:latin typeface="Bookman Old Style"/>
              </a:rPr>
              <a:t>: </a:t>
            </a:r>
            <a:r>
              <a:rPr lang="en-GB" sz="1400" b="1" i="0" u="none" strike="noStrike" dirty="0">
                <a:highlight>
                  <a:srgbClr val="000000">
                    <a:alpha val="0"/>
                  </a:srgbClr>
                </a:highlight>
                <a:latin typeface="Bookman Old Style"/>
              </a:rPr>
              <a:t>Bartolomeu Dias</a:t>
            </a:r>
            <a:r>
              <a:rPr lang="en-GB" sz="1400" b="0" i="0" u="none" strike="noStrike" dirty="0">
                <a:highlight>
                  <a:srgbClr val="000000">
                    <a:alpha val="0"/>
                  </a:srgbClr>
                </a:highlight>
                <a:latin typeface="Bookman Old Style"/>
              </a:rPr>
              <a:t> – Cape of Good Hope, </a:t>
            </a:r>
            <a:r>
              <a:rPr lang="en-GB" sz="1400" b="1" i="0" u="none" strike="noStrike" dirty="0">
                <a:highlight>
                  <a:srgbClr val="000000">
                    <a:alpha val="0"/>
                  </a:srgbClr>
                </a:highlight>
                <a:latin typeface="Bookman Old Style"/>
              </a:rPr>
              <a:t>Vasco de Gama</a:t>
            </a:r>
            <a:r>
              <a:rPr lang="en-GB" sz="1400" b="0" i="0" u="none" strike="noStrike" dirty="0">
                <a:highlight>
                  <a:srgbClr val="000000">
                    <a:alpha val="0"/>
                  </a:srgbClr>
                </a:highlight>
                <a:latin typeface="Bookman Old Style"/>
              </a:rPr>
              <a:t> – India (opening up a new trade route)</a:t>
            </a:r>
          </a:p>
          <a:p>
            <a:pPr marL="285750" indent="-285750">
              <a:buFontTx/>
              <a:buChar char="-"/>
            </a:pPr>
            <a:endParaRPr lang="cs-CZ" sz="1400" dirty="0">
              <a:latin typeface="Bookman Old Style" panose="02050604050505020204" pitchFamily="18" charset="0"/>
            </a:endParaRPr>
          </a:p>
          <a:p>
            <a:pPr marL="285750" indent="-285750">
              <a:buFontTx/>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Tx/>
              <a:buChar char="-"/>
            </a:pPr>
            <a:endParaRPr lang="cs-CZ" sz="1600" dirty="0"/>
          </a:p>
          <a:p>
            <a:pPr marL="285750" indent="-285750">
              <a:buFontTx/>
              <a:buChar char="-"/>
            </a:pPr>
            <a:endParaRPr lang="cs-CZ" dirty="0"/>
          </a:p>
        </p:txBody>
      </p:sp>
      <p:pic>
        <p:nvPicPr>
          <p:cNvPr id="4098" name="Picture 2" descr="Vasco da Gama- A Bi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23" y="3534156"/>
            <a:ext cx="32861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76929"/>
      </p:ext>
    </p:extLst>
  </p:cSld>
  <p:clrMapOvr>
    <a:masterClrMapping/>
  </p:clrMapOvr>
  <p:transition/>
  <p:extLst mod="1">
    <p:ext uri="{6950BFC3-D8DA-4A85-94F7-54DA5524770B}">
      <p188:commentRel xmlns:p188="http://schemas.microsoft.com/office/powerpoint/2018/8/main" xmlns=""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27222" y="1622854"/>
            <a:ext cx="8007178" cy="5934573"/>
          </a:xfrm>
          <a:prstGeom prst="rect">
            <a:avLst/>
          </a:prstGeom>
          <a:noFill/>
        </p:spPr>
        <p:txBody>
          <a:bodyPr wrap="square" rtlCol="0">
            <a:noAutofit/>
          </a:bodyPr>
          <a:lstStyle/>
          <a:p>
            <a:pPr algn="ctr" rtl="0"/>
            <a:r>
              <a:rPr lang="en-GB" sz="2000" b="1" i="0" u="none" strike="noStrike" dirty="0">
                <a:highlight>
                  <a:srgbClr val="000000">
                    <a:alpha val="0"/>
                  </a:srgbClr>
                </a:highlight>
                <a:latin typeface="Bookman Old Style"/>
              </a:rPr>
              <a:t>Maritime Discoveries and Colonisation</a:t>
            </a:r>
          </a:p>
          <a:p>
            <a:endParaRPr lang="cs-CZ" dirty="0">
              <a:latin typeface="Bookman Old Style" panose="02050604050505020204" pitchFamily="18" charset="0"/>
            </a:endParaRPr>
          </a:p>
          <a:p>
            <a:pPr marL="285750" indent="-285750" rtl="0">
              <a:buFontTx/>
              <a:buChar char="-"/>
            </a:pPr>
            <a:r>
              <a:rPr lang="en-GB" sz="1400" b="0" i="0" u="none" strike="noStrike" dirty="0" smtClean="0">
                <a:highlight>
                  <a:srgbClr val="000000">
                    <a:alpha val="0"/>
                  </a:srgbClr>
                </a:highlight>
                <a:latin typeface="Bookman Old Style"/>
              </a:rPr>
              <a:t>1492 – </a:t>
            </a:r>
            <a:r>
              <a:rPr lang="en-GB" sz="1400" b="1" i="0" u="none" strike="noStrike" dirty="0" smtClean="0">
                <a:highlight>
                  <a:srgbClr val="000000">
                    <a:alpha val="0"/>
                  </a:srgbClr>
                </a:highlight>
                <a:latin typeface="Bookman Old Style"/>
              </a:rPr>
              <a:t>Christopher Columbus</a:t>
            </a:r>
            <a:r>
              <a:rPr lang="en-GB" sz="1400" b="0" i="0" u="none" strike="noStrike" dirty="0" smtClean="0">
                <a:highlight>
                  <a:srgbClr val="000000">
                    <a:alpha val="0"/>
                  </a:srgbClr>
                </a:highlight>
                <a:latin typeface="Bookman Old Style"/>
              </a:rPr>
              <a:t> (12 October 1492 – San Salvador, present-day Bahamas), discovery of a new continent, inhabitants labelled as "Indians"; </a:t>
            </a:r>
            <a:r>
              <a:rPr lang="en-GB" sz="1400" b="0" i="0" u="none" strike="noStrike" dirty="0" err="1" smtClean="0">
                <a:highlight>
                  <a:srgbClr val="000000">
                    <a:alpha val="0"/>
                  </a:srgbClr>
                </a:highlight>
                <a:latin typeface="Bookman Old Style"/>
              </a:rPr>
              <a:t>Amerigo</a:t>
            </a:r>
            <a:r>
              <a:rPr lang="en-GB" sz="1400" b="0" i="0" u="none" strike="noStrike" dirty="0" smtClean="0">
                <a:highlight>
                  <a:srgbClr val="000000">
                    <a:alpha val="0"/>
                  </a:srgbClr>
                </a:highlight>
                <a:latin typeface="Bookman Old Style"/>
              </a:rPr>
              <a:t> Vespucci; new crops, slaves</a:t>
            </a:r>
          </a:p>
          <a:p>
            <a:pPr marL="285750" indent="-285750">
              <a:buFontTx/>
              <a:buChar char="-"/>
            </a:pPr>
            <a:endParaRPr lang="cs-CZ" sz="1400" dirty="0" smtClean="0">
              <a:latin typeface="Bookman Old Style" panose="02050604050505020204" pitchFamily="18" charset="0"/>
            </a:endParaRPr>
          </a:p>
          <a:p>
            <a:pPr marL="285750" indent="-285750">
              <a:buFontTx/>
              <a:buChar char="-"/>
            </a:pPr>
            <a:endParaRPr lang="cs-CZ" sz="1600" dirty="0"/>
          </a:p>
          <a:p>
            <a:pPr marL="285750" indent="-285750">
              <a:buFontTx/>
              <a:buChar char="-"/>
            </a:pPr>
            <a:endParaRPr lang="cs-CZ" dirty="0"/>
          </a:p>
        </p:txBody>
      </p:sp>
      <p:pic>
        <p:nvPicPr>
          <p:cNvPr id="5126" name="Picture 6" descr="Columbus's Relationship with the Natives - Christopher Columbus: Should he  be Acknowledged? By: Madison Tu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161" y="2952623"/>
            <a:ext cx="43053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64436"/>
      </p:ext>
    </p:extLst>
  </p:cSld>
  <p:clrMapOvr>
    <a:masterClrMapping/>
  </p:clrMapOvr>
  <p:transition/>
  <p:extLst mod="1">
    <p:ext uri="{6950BFC3-D8DA-4A85-94F7-54DA5524770B}">
      <p188:commentRel xmlns:p188="http://schemas.microsoft.com/office/powerpoint/2018/8/main" xmlns=""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27222" y="1622854"/>
            <a:ext cx="8007178" cy="5934573"/>
          </a:xfrm>
          <a:prstGeom prst="rect">
            <a:avLst/>
          </a:prstGeom>
          <a:noFill/>
        </p:spPr>
        <p:txBody>
          <a:bodyPr wrap="square" rtlCol="0">
            <a:noAutofit/>
          </a:bodyPr>
          <a:lstStyle/>
          <a:p>
            <a:pPr algn="ctr" rtl="0"/>
            <a:r>
              <a:rPr lang="en-GB" sz="2000" b="1" i="0" u="none" strike="noStrike" dirty="0">
                <a:highlight>
                  <a:srgbClr val="000000">
                    <a:alpha val="0"/>
                  </a:srgbClr>
                </a:highlight>
                <a:latin typeface="Bookman Old Style"/>
              </a:rPr>
              <a:t>Maritime Discoveries and Colonisation</a:t>
            </a:r>
          </a:p>
          <a:p>
            <a:endParaRPr lang="cs-CZ" dirty="0">
              <a:latin typeface="Bookman Old Style" panose="02050604050505020204" pitchFamily="18" charset="0"/>
            </a:endParaRPr>
          </a:p>
          <a:p>
            <a:pPr marL="285750" indent="-285750" rtl="0">
              <a:buFontTx/>
              <a:buChar char="-"/>
            </a:pPr>
            <a:r>
              <a:rPr lang="en-GB" sz="1400" b="0" i="0" u="none" strike="noStrike" dirty="0" smtClean="0">
                <a:highlight>
                  <a:srgbClr val="000000">
                    <a:alpha val="0"/>
                  </a:srgbClr>
                </a:highlight>
                <a:latin typeface="Bookman Old Style"/>
              </a:rPr>
              <a:t>During the 16th century, the Spanish ruled much of contemporary Latin America – H. Cortés (Aztec Empire, Tenochtitlan), F. Pizarro (Inca Empire), Viceroyalty of </a:t>
            </a:r>
            <a:r>
              <a:rPr lang="en-GB" sz="1400" b="1" i="0" u="none" strike="noStrike" dirty="0" smtClean="0">
                <a:highlight>
                  <a:srgbClr val="000000">
                    <a:alpha val="0"/>
                  </a:srgbClr>
                </a:highlight>
                <a:latin typeface="Bookman Old Style"/>
              </a:rPr>
              <a:t>New Spain</a:t>
            </a:r>
            <a:r>
              <a:rPr lang="en-GB" sz="1400" b="0" i="0" u="none" strike="noStrike" dirty="0" smtClean="0">
                <a:highlight>
                  <a:srgbClr val="000000">
                    <a:alpha val="0"/>
                  </a:srgbClr>
                </a:highlight>
                <a:latin typeface="Bookman Old Style"/>
              </a:rPr>
              <a:t>, stream of gold and other resources to continental Spain</a:t>
            </a:r>
          </a:p>
          <a:p>
            <a:pPr marL="285750" indent="-285750">
              <a:buFontTx/>
              <a:buChar char="-"/>
            </a:pPr>
            <a:endParaRPr lang="cs-CZ" sz="1400" dirty="0" smtClean="0">
              <a:latin typeface="Bookman Old Style" panose="02050604050505020204" pitchFamily="18" charset="0"/>
            </a:endParaRPr>
          </a:p>
          <a:p>
            <a:pPr marL="285750" indent="-285750" rtl="0">
              <a:buFontTx/>
              <a:buChar char="-"/>
            </a:pPr>
            <a:r>
              <a:rPr lang="en-GB" sz="1400" b="0" i="0" u="none" strike="noStrike" dirty="0" smtClean="0">
                <a:highlight>
                  <a:srgbClr val="000000">
                    <a:alpha val="0"/>
                  </a:srgbClr>
                </a:highlight>
                <a:latin typeface="Bookman Old Style"/>
              </a:rPr>
              <a:t>Treaty of </a:t>
            </a:r>
            <a:r>
              <a:rPr lang="en-GB" sz="1400" b="1" i="0" u="none" strike="noStrike" dirty="0" err="1" smtClean="0">
                <a:highlight>
                  <a:srgbClr val="000000">
                    <a:alpha val="0"/>
                  </a:srgbClr>
                </a:highlight>
                <a:latin typeface="Bookman Old Style"/>
              </a:rPr>
              <a:t>Tordesillas</a:t>
            </a:r>
            <a:r>
              <a:rPr lang="en-GB" sz="1400" b="0" i="0" u="none" strike="noStrike" dirty="0" smtClean="0">
                <a:highlight>
                  <a:srgbClr val="000000">
                    <a:alpha val="0"/>
                  </a:srgbClr>
                </a:highlight>
                <a:latin typeface="Bookman Old Style"/>
              </a:rPr>
              <a:t> – 1494, signed at the urging of Pope Alexander VI, dividing line between the colonial claims of Spain and Portugal about 500 km west of Cape Verde</a:t>
            </a:r>
          </a:p>
          <a:p>
            <a:pPr marL="285750" indent="-285750">
              <a:buFontTx/>
              <a:buChar char="-"/>
            </a:pPr>
            <a:endParaRPr lang="cs-CZ" sz="1400" dirty="0" smtClean="0">
              <a:latin typeface="Bookman Old Style" panose="02050604050505020204" pitchFamily="18" charset="0"/>
            </a:endParaRPr>
          </a:p>
          <a:p>
            <a:pPr marL="285750" indent="-285750" rtl="0">
              <a:buFontTx/>
              <a:buChar char="-"/>
            </a:pPr>
            <a:r>
              <a:rPr lang="en-GB" sz="1400" b="0" i="0" u="none" strike="noStrike" dirty="0" smtClean="0">
                <a:highlight>
                  <a:srgbClr val="000000">
                    <a:alpha val="0"/>
                  </a:srgbClr>
                </a:highlight>
                <a:latin typeface="Bookman Old Style"/>
              </a:rPr>
              <a:t>North America colonised during 16th century: France (Canada), England and the Netherlands (East Coast of today's USA)</a:t>
            </a:r>
          </a:p>
          <a:p>
            <a:pPr marL="285750" indent="-285750">
              <a:buFontTx/>
              <a:buChar char="-"/>
            </a:pPr>
            <a:endParaRPr lang="cs-CZ" sz="14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Tx/>
              <a:buChar char="-"/>
            </a:pPr>
            <a:endParaRPr lang="cs-CZ" sz="1600" dirty="0"/>
          </a:p>
          <a:p>
            <a:pPr marL="285750" indent="-285750">
              <a:buFontTx/>
              <a:buChar char="-"/>
            </a:pPr>
            <a:endParaRPr lang="cs-CZ" dirty="0"/>
          </a:p>
        </p:txBody>
      </p:sp>
      <p:pic>
        <p:nvPicPr>
          <p:cNvPr id="6146" name="Picture 2" descr="History of Mexico The Aztec Empire | Mexpro Mexico Car Insu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419" y="4322538"/>
            <a:ext cx="6456784" cy="225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92963"/>
      </p:ext>
    </p:extLst>
  </p:cSld>
  <p:clrMapOvr>
    <a:masterClrMapping/>
  </p:clrMapOvr>
  <p:transition/>
  <p:extLst mod="1">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27222" y="1622854"/>
            <a:ext cx="8007178" cy="6150017"/>
          </a:xfrm>
          <a:prstGeom prst="rect">
            <a:avLst/>
          </a:prstGeom>
          <a:noFill/>
        </p:spPr>
        <p:txBody>
          <a:bodyPr wrap="square" rtlCol="0">
            <a:noAutofit/>
          </a:bodyPr>
          <a:lstStyle/>
          <a:p>
            <a:pPr algn="ctr" rtl="0"/>
            <a:r>
              <a:rPr lang="en-GB" sz="2000" b="1" i="0" u="none" strike="noStrike" dirty="0">
                <a:highlight>
                  <a:srgbClr val="000000">
                    <a:alpha val="0"/>
                  </a:srgbClr>
                </a:highlight>
                <a:latin typeface="Bookman Old Style"/>
              </a:rPr>
              <a:t>Maritime Discoveries and Colonisation</a:t>
            </a:r>
          </a:p>
          <a:p>
            <a:endParaRPr lang="cs-CZ"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During the 16th and 17th centuries, stabilisation of colonial dominion of </a:t>
            </a:r>
            <a:r>
              <a:rPr lang="cs-CZ" sz="1300" dirty="0" err="1">
                <a:highlight>
                  <a:srgbClr val="000000">
                    <a:alpha val="0"/>
                  </a:srgbClr>
                </a:highlight>
                <a:latin typeface="Bookman Old Style"/>
              </a:rPr>
              <a:t>England</a:t>
            </a:r>
            <a:r>
              <a:rPr lang="en-GB" sz="1300" b="0" i="0" u="none" strike="noStrike" dirty="0">
                <a:highlight>
                  <a:srgbClr val="000000">
                    <a:alpha val="0"/>
                  </a:srgbClr>
                </a:highlight>
                <a:latin typeface="Bookman Old Style"/>
              </a:rPr>
              <a:t> and Fr</a:t>
            </a:r>
            <a:r>
              <a:rPr lang="cs-CZ" sz="1300" b="0" i="0" u="none" strike="noStrike" dirty="0">
                <a:highlight>
                  <a:srgbClr val="000000">
                    <a:alpha val="0"/>
                  </a:srgbClr>
                </a:highlight>
                <a:latin typeface="Bookman Old Style"/>
              </a:rPr>
              <a:t>a</a:t>
            </a:r>
            <a:r>
              <a:rPr lang="en-GB" sz="1300" b="0" i="0" u="none" strike="noStrike" dirty="0" err="1">
                <a:highlight>
                  <a:srgbClr val="000000">
                    <a:alpha val="0"/>
                  </a:srgbClr>
                </a:highlight>
                <a:latin typeface="Bookman Old Style"/>
              </a:rPr>
              <a:t>nc</a:t>
            </a:r>
            <a:r>
              <a:rPr lang="cs-CZ" sz="1300" b="0" i="0" u="none" strike="noStrike" dirty="0">
                <a:highlight>
                  <a:srgbClr val="000000">
                    <a:alpha val="0"/>
                  </a:srgbClr>
                </a:highlight>
                <a:latin typeface="Bookman Old Style"/>
              </a:rPr>
              <a:t>e</a:t>
            </a:r>
            <a:r>
              <a:rPr lang="en-GB" sz="1300" b="0" i="0" u="none" strike="noStrike" dirty="0">
                <a:highlight>
                  <a:srgbClr val="000000">
                    <a:alpha val="0"/>
                  </a:srgbClr>
                </a:highlight>
                <a:latin typeface="Bookman Old Style"/>
              </a:rPr>
              <a:t> in North America – </a:t>
            </a:r>
            <a:r>
              <a:rPr lang="en-GB" sz="1300" b="1" i="0" u="none" strike="noStrike" dirty="0">
                <a:highlight>
                  <a:srgbClr val="000000">
                    <a:alpha val="0"/>
                  </a:srgbClr>
                </a:highlight>
                <a:latin typeface="Bookman Old Style"/>
              </a:rPr>
              <a:t>New England</a:t>
            </a:r>
            <a:r>
              <a:rPr lang="en-GB" sz="1300" b="0" i="0" u="none" strike="noStrike" dirty="0">
                <a:highlight>
                  <a:srgbClr val="000000">
                    <a:alpha val="0"/>
                  </a:srgbClr>
                </a:highlight>
                <a:latin typeface="Bookman Old Style"/>
              </a:rPr>
              <a:t> and </a:t>
            </a:r>
            <a:r>
              <a:rPr lang="en-GB" sz="1300" b="1" i="0" u="none" strike="noStrike" dirty="0">
                <a:highlight>
                  <a:srgbClr val="000000">
                    <a:alpha val="0"/>
                  </a:srgbClr>
                </a:highlight>
                <a:latin typeface="Bookman Old Style"/>
              </a:rPr>
              <a:t>New France</a:t>
            </a:r>
            <a:r>
              <a:rPr lang="en-GB" sz="1300" b="0" i="0" u="none" strike="noStrike" dirty="0">
                <a:highlight>
                  <a:srgbClr val="000000">
                    <a:alpha val="0"/>
                  </a:srgbClr>
                </a:highlight>
                <a:latin typeface="Bookman Old Style"/>
              </a:rPr>
              <a:t> – René-Robert </a:t>
            </a:r>
            <a:r>
              <a:rPr lang="en-GB" sz="1300" b="0" i="0" u="none" strike="noStrike" dirty="0" err="1">
                <a:highlight>
                  <a:srgbClr val="000000">
                    <a:alpha val="0"/>
                  </a:srgbClr>
                </a:highlight>
                <a:latin typeface="Bookman Old Style"/>
              </a:rPr>
              <a:t>Cavelier's</a:t>
            </a:r>
            <a:r>
              <a:rPr lang="en-GB" sz="1300" b="0" i="0" u="none" strike="noStrike" dirty="0">
                <a:highlight>
                  <a:srgbClr val="000000">
                    <a:alpha val="0"/>
                  </a:srgbClr>
                </a:highlight>
                <a:latin typeface="Bookman Old Style"/>
              </a:rPr>
              <a:t> journey </a:t>
            </a:r>
            <a:r>
              <a:rPr lang="cs-CZ" sz="1300" dirty="0" err="1">
                <a:highlight>
                  <a:srgbClr val="000000">
                    <a:alpha val="0"/>
                  </a:srgbClr>
                </a:highlight>
                <a:latin typeface="Bookman Old Style"/>
              </a:rPr>
              <a:t>down</a:t>
            </a:r>
            <a:r>
              <a:rPr lang="en-GB" sz="1300" b="0" i="0" u="none" strike="noStrike" dirty="0">
                <a:highlight>
                  <a:srgbClr val="000000">
                    <a:alpha val="0"/>
                  </a:srgbClr>
                </a:highlight>
                <a:latin typeface="Bookman Old Style"/>
              </a:rPr>
              <a:t> the Mississippi River to its mouth (Louisiana).</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Conflict between France and Great Britain during the Seven Years' War and the defeat of France (Battle of Quebec – Battle of the Plains of Abraham – 1759)</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Russia's expansion to </a:t>
            </a:r>
            <a:r>
              <a:rPr lang="en-GB" sz="1300" b="1" i="0" u="none" strike="noStrike" dirty="0">
                <a:highlight>
                  <a:srgbClr val="000000">
                    <a:alpha val="0"/>
                  </a:srgbClr>
                </a:highlight>
                <a:latin typeface="Bookman Old Style"/>
              </a:rPr>
              <a:t>Alaska</a:t>
            </a:r>
            <a:r>
              <a:rPr lang="en-GB" sz="1300" b="0" i="0" u="none" strike="noStrike" dirty="0">
                <a:highlight>
                  <a:srgbClr val="000000">
                    <a:alpha val="0"/>
                  </a:srgbClr>
                </a:highlight>
                <a:latin typeface="Bookman Old Style"/>
              </a:rPr>
              <a:t> and its colonisation – 18th century (area around</a:t>
            </a:r>
            <a:r>
              <a:rPr lang="cs-CZ" sz="1300" dirty="0">
                <a:highlight>
                  <a:srgbClr val="000000">
                    <a:alpha val="0"/>
                  </a:srgbClr>
                </a:highlight>
                <a:latin typeface="Bookman Old Style"/>
              </a:rPr>
              <a:t> </a:t>
            </a:r>
            <a:r>
              <a:rPr lang="cs-CZ" sz="1300" dirty="0" err="1">
                <a:highlight>
                  <a:srgbClr val="000000">
                    <a:alpha val="0"/>
                  </a:srgbClr>
                </a:highlight>
                <a:latin typeface="Bookman Old Style"/>
              </a:rPr>
              <a:t>today</a:t>
            </a:r>
            <a:r>
              <a:rPr lang="en-US" sz="1300" dirty="0">
                <a:highlight>
                  <a:srgbClr val="000000">
                    <a:alpha val="0"/>
                  </a:srgbClr>
                </a:highlight>
                <a:latin typeface="Bookman Old Style"/>
              </a:rPr>
              <a:t>’s</a:t>
            </a:r>
            <a:r>
              <a:rPr lang="en-GB" sz="1300" b="0" i="0" u="none" strike="noStrike" dirty="0">
                <a:highlight>
                  <a:srgbClr val="000000">
                    <a:alpha val="0"/>
                  </a:srgbClr>
                </a:highlight>
                <a:latin typeface="Bookman Old Style"/>
              </a:rPr>
              <a:t> Anchorage)</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1" i="0" u="none" strike="noStrike" dirty="0">
                <a:highlight>
                  <a:srgbClr val="000000">
                    <a:alpha val="0"/>
                  </a:srgbClr>
                </a:highlight>
                <a:latin typeface="Bookman Old Style"/>
              </a:rPr>
              <a:t>Abel Tasman's</a:t>
            </a:r>
            <a:r>
              <a:rPr lang="en-GB" sz="1300" b="0" i="0" u="none" strike="noStrike" dirty="0">
                <a:highlight>
                  <a:srgbClr val="000000">
                    <a:alpha val="0"/>
                  </a:srgbClr>
                </a:highlight>
                <a:latin typeface="Bookman Old Style"/>
              </a:rPr>
              <a:t> journeys of discovery in the Pacific (17th Century); subsequently the British explorer </a:t>
            </a:r>
            <a:r>
              <a:rPr lang="en-GB" sz="1300" b="1" i="0" u="none" strike="noStrike" dirty="0">
                <a:highlight>
                  <a:srgbClr val="000000">
                    <a:alpha val="0"/>
                  </a:srgbClr>
                </a:highlight>
                <a:latin typeface="Bookman Old Style"/>
              </a:rPr>
              <a:t>James Cook</a:t>
            </a:r>
            <a:r>
              <a:rPr lang="en-GB" sz="1300" b="0" i="0" u="none" strike="noStrike" dirty="0">
                <a:highlight>
                  <a:srgbClr val="000000">
                    <a:alpha val="0"/>
                  </a:srgbClr>
                </a:highlight>
                <a:latin typeface="Bookman Old Style"/>
              </a:rPr>
              <a:t> – Australia, New Zealand, numerous islands in the Pacific</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Gradual </a:t>
            </a:r>
            <a:r>
              <a:rPr lang="en-GB" sz="1300" b="1" i="0" u="none" strike="noStrike" dirty="0">
                <a:highlight>
                  <a:srgbClr val="000000">
                    <a:alpha val="0"/>
                  </a:srgbClr>
                </a:highlight>
                <a:latin typeface="Bookman Old Style"/>
              </a:rPr>
              <a:t>colonisation of India</a:t>
            </a:r>
            <a:r>
              <a:rPr lang="en-GB" sz="1300" b="0" i="0" u="none" strike="noStrike" dirty="0">
                <a:highlight>
                  <a:srgbClr val="000000">
                    <a:alpha val="0"/>
                  </a:srgbClr>
                </a:highlight>
                <a:latin typeface="Bookman Old Style"/>
              </a:rPr>
              <a:t> from the late 18th century, culminating in the following century – Great Britain (East India Company) as the main colonial power.</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From the 17th century, the </a:t>
            </a:r>
            <a:r>
              <a:rPr lang="en-GB" sz="1300" b="1" i="0" u="none" strike="noStrike" dirty="0">
                <a:highlight>
                  <a:srgbClr val="000000">
                    <a:alpha val="0"/>
                  </a:srgbClr>
                </a:highlight>
                <a:latin typeface="Bookman Old Style"/>
              </a:rPr>
              <a:t>Netherlands</a:t>
            </a:r>
            <a:r>
              <a:rPr lang="en-GB" sz="1300" b="0" i="0" u="none" strike="noStrike" dirty="0">
                <a:highlight>
                  <a:srgbClr val="000000">
                    <a:alpha val="0"/>
                  </a:srgbClr>
                </a:highlight>
                <a:latin typeface="Bookman Old Style"/>
              </a:rPr>
              <a:t> also becomes a colonial power – Dutch East India Company, colonisation of today's Indonesia (Batavia)</a:t>
            </a:r>
          </a:p>
          <a:p>
            <a:pPr marL="285750" indent="-285750">
              <a:buFontTx/>
              <a:buChar char="-"/>
            </a:pPr>
            <a:endParaRPr lang="cs-CZ" sz="1300" dirty="0">
              <a:latin typeface="Bookman Old Style" panose="02050604050505020204" pitchFamily="18" charset="0"/>
            </a:endParaRPr>
          </a:p>
          <a:p>
            <a:pPr marL="285750" indent="-285750" rtl="0">
              <a:buFontTx/>
              <a:buChar char="-"/>
            </a:pPr>
            <a:r>
              <a:rPr lang="en-GB" sz="1300" b="0" i="0" u="none" strike="noStrike" dirty="0">
                <a:highlight>
                  <a:srgbClr val="000000">
                    <a:alpha val="0"/>
                  </a:srgbClr>
                </a:highlight>
                <a:latin typeface="Bookman Old Style"/>
              </a:rPr>
              <a:t>In the second half of the 19th century, the </a:t>
            </a:r>
            <a:r>
              <a:rPr lang="en-GB" sz="1300" b="1" i="0" u="none" strike="noStrike" dirty="0">
                <a:highlight>
                  <a:srgbClr val="000000">
                    <a:alpha val="0"/>
                  </a:srgbClr>
                </a:highlight>
                <a:latin typeface="Bookman Old Style"/>
              </a:rPr>
              <a:t>interior of the African continent</a:t>
            </a:r>
            <a:r>
              <a:rPr lang="en-GB" sz="1300" b="0" i="0" u="none" strike="noStrike" dirty="0">
                <a:highlight>
                  <a:srgbClr val="000000">
                    <a:alpha val="0"/>
                  </a:srgbClr>
                </a:highlight>
                <a:latin typeface="Bookman Old Style"/>
              </a:rPr>
              <a:t> became the subject of intensive colonisation – Great Britain, France, Belgium, Germany, Portugal, Italy</a:t>
            </a:r>
          </a:p>
          <a:p>
            <a:pPr marL="285750" indent="-285750">
              <a:buFontTx/>
              <a:buChar char="-"/>
            </a:pPr>
            <a:endParaRPr lang="cs-CZ" sz="1300" dirty="0">
              <a:latin typeface="Bookman Old Style" panose="02050604050505020204" pitchFamily="18" charset="0"/>
            </a:endParaRPr>
          </a:p>
          <a:p>
            <a:endParaRPr lang="cs-CZ" sz="1400" dirty="0">
              <a:latin typeface="Bookman Old Style" panose="02050604050505020204" pitchFamily="18" charset="0"/>
            </a:endParaRPr>
          </a:p>
          <a:p>
            <a:pPr marL="285750" indent="-285750">
              <a:buFontTx/>
              <a:buChar char="-"/>
            </a:pPr>
            <a:endParaRPr lang="cs-CZ" sz="1600" dirty="0"/>
          </a:p>
          <a:p>
            <a:pPr marL="285750" indent="-285750">
              <a:buFontTx/>
              <a:buChar char="-"/>
            </a:pPr>
            <a:endParaRPr lang="cs-CZ" dirty="0"/>
          </a:p>
        </p:txBody>
      </p:sp>
    </p:spTree>
    <p:extLst>
      <p:ext uri="{BB962C8B-B14F-4D97-AF65-F5344CB8AC3E}">
        <p14:creationId xmlns:p14="http://schemas.microsoft.com/office/powerpoint/2010/main" val="4108116879"/>
      </p:ext>
    </p:extLst>
  </p:cSld>
  <p:clrMapOvr>
    <a:masterClrMapping/>
  </p:clrMapOvr>
  <p:transition/>
  <p:extLst>
    <p:ext uri="{6950BFC3-D8DA-4A85-94F7-54DA5524770B}">
      <p188:commentRel xmlns:p188="http://schemas.microsoft.com/office/powerpoint/2018/8/main" xmlns=""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tretch>
            <a:fillRect l="-17000" r="-17000"/>
          </a:stretch>
        </a:blipFill>
        <a:effectLst/>
      </p:bgPr>
    </p:bg>
    <p:spTree>
      <p:nvGrpSpPr>
        <p:cNvPr id="1" name=""/>
        <p:cNvGrpSpPr/>
        <p:nvPr/>
      </p:nvGrpSpPr>
      <p:grpSpPr>
        <a:xfrm>
          <a:off x="0" y="0"/>
          <a:ext cx="0" cy="0"/>
          <a:chOff x="0" y="0"/>
          <a:chExt cx="0" cy="0"/>
        </a:xfrm>
      </p:grpSpPr>
      <p:sp>
        <p:nvSpPr>
          <p:cNvPr id="7" name="TextovéPole 6"/>
          <p:cNvSpPr txBox="1"/>
          <p:nvPr/>
        </p:nvSpPr>
        <p:spPr>
          <a:xfrm>
            <a:off x="255373" y="1372503"/>
            <a:ext cx="8534400" cy="6524863"/>
          </a:xfrm>
          <a:prstGeom prst="rect">
            <a:avLst/>
          </a:prstGeom>
          <a:noFill/>
        </p:spPr>
        <p:txBody>
          <a:bodyPr wrap="square" rtlCol="0">
            <a:noAutofit/>
          </a:bodyPr>
          <a:lstStyle/>
          <a:p>
            <a:pPr algn="ctr" rtl="0"/>
            <a:r>
              <a:rPr lang="en-GB" sz="2400" b="1" i="0" u="none" strike="noStrike" dirty="0">
                <a:highlight>
                  <a:srgbClr val="000000">
                    <a:alpha val="0"/>
                  </a:srgbClr>
                </a:highlight>
                <a:latin typeface="Bookman Old Style"/>
              </a:rPr>
              <a:t>Unification of Russia</a:t>
            </a:r>
          </a:p>
          <a:p>
            <a:pPr algn="ctr"/>
            <a:endParaRPr lang="cs-CZ" sz="2400" b="1" dirty="0">
              <a:latin typeface="Bookman Old Style" panose="02050604050505020204" pitchFamily="18" charset="0"/>
            </a:endParaRPr>
          </a:p>
          <a:p>
            <a:pPr marL="285750" indent="-285750" rtl="0">
              <a:buFont typeface="Bookman Old Style" panose="02050604050505020204" pitchFamily="18" charset="0"/>
              <a:buChar char="-"/>
            </a:pPr>
            <a:r>
              <a:rPr lang="en-GB" sz="1600" b="0" i="0" u="none" strike="noStrike" dirty="0">
                <a:highlight>
                  <a:srgbClr val="000000">
                    <a:alpha val="0"/>
                  </a:srgbClr>
                </a:highlight>
                <a:latin typeface="Bookman Old Style"/>
              </a:rPr>
              <a:t>During the 13th century, establishment of Muscovy with its centre in Moscow</a:t>
            </a:r>
          </a:p>
          <a:p>
            <a:pPr marL="285750" indent="-285750" algn="just">
              <a:buFont typeface="Bookman Old Style" panose="02050604050505020204" pitchFamily="18" charset="0"/>
              <a:buChar char="-"/>
            </a:pPr>
            <a:endParaRPr lang="cs-CZ" sz="1600" dirty="0">
              <a:latin typeface="Bookman Old Style" panose="02050604050505020204" pitchFamily="18" charset="0"/>
            </a:endParaRPr>
          </a:p>
          <a:p>
            <a:pPr marL="285750" indent="-285750" rtl="0">
              <a:buFont typeface="Bookman Old Style" panose="02050604050505020204" pitchFamily="18" charset="0"/>
              <a:buChar char="-"/>
            </a:pPr>
            <a:r>
              <a:rPr lang="en-GB" sz="1600" b="0" i="0" u="none" strike="noStrike" dirty="0">
                <a:highlight>
                  <a:srgbClr val="000000">
                    <a:alpha val="0"/>
                  </a:srgbClr>
                </a:highlight>
                <a:latin typeface="Bookman Old Style"/>
              </a:rPr>
              <a:t>1380 – defeat of the Tatars by Prince Dmitry </a:t>
            </a:r>
            <a:r>
              <a:rPr lang="en-GB" sz="1600" b="0" i="0" u="none" strike="noStrike" dirty="0" err="1">
                <a:highlight>
                  <a:srgbClr val="000000">
                    <a:alpha val="0"/>
                  </a:srgbClr>
                </a:highlight>
                <a:latin typeface="Bookman Old Style"/>
              </a:rPr>
              <a:t>Donskoy</a:t>
            </a:r>
            <a:r>
              <a:rPr lang="en-GB" sz="1600" b="0" i="0" u="none" strike="noStrike" dirty="0">
                <a:highlight>
                  <a:srgbClr val="000000">
                    <a:alpha val="0"/>
                  </a:srgbClr>
                </a:highlight>
                <a:latin typeface="Bookman Old Style"/>
              </a:rPr>
              <a:t> in the Battle of </a:t>
            </a:r>
            <a:r>
              <a:rPr lang="en-GB" sz="1600" b="1" i="0" u="none" strike="noStrike" dirty="0" err="1">
                <a:highlight>
                  <a:srgbClr val="000000">
                    <a:alpha val="0"/>
                  </a:srgbClr>
                </a:highlight>
                <a:latin typeface="Bookman Old Style"/>
              </a:rPr>
              <a:t>Kulikovo</a:t>
            </a:r>
            <a:r>
              <a:rPr lang="en-GB" sz="1600" b="0" i="0" u="none" strike="noStrike" dirty="0">
                <a:highlight>
                  <a:srgbClr val="000000">
                    <a:alpha val="0"/>
                  </a:srgbClr>
                </a:highlight>
                <a:latin typeface="Bookman Old Style"/>
              </a:rPr>
              <a:t>; definitive defeat of the Tatars during the reign of Ivan III. At the end of the 15th century, Ivan III also got most of the princes to recognise his power and started using the title of Tsar</a:t>
            </a:r>
          </a:p>
          <a:p>
            <a:pPr marL="285750" indent="-285750">
              <a:buFont typeface="Bookman Old Style" panose="02050604050505020204" pitchFamily="18" charset="0"/>
              <a:buChar char="-"/>
            </a:pPr>
            <a:endParaRPr lang="cs-CZ" sz="1600" dirty="0">
              <a:latin typeface="Bookman Old Style" panose="02050604050505020204" pitchFamily="18" charset="0"/>
            </a:endParaRPr>
          </a:p>
          <a:p>
            <a:pPr marL="285750" indent="-285750" rtl="0">
              <a:buFont typeface="Bookman Old Style" panose="02050604050505020204" pitchFamily="18" charset="0"/>
              <a:buChar char="-"/>
            </a:pPr>
            <a:r>
              <a:rPr lang="en-GB" sz="1600" b="1" i="0" u="none" strike="noStrike" dirty="0">
                <a:highlight>
                  <a:srgbClr val="000000">
                    <a:alpha val="0"/>
                  </a:srgbClr>
                </a:highlight>
                <a:latin typeface="Bookman Old Style"/>
              </a:rPr>
              <a:t>Ivan (IV) the Terrible</a:t>
            </a:r>
            <a:r>
              <a:rPr lang="en-GB" sz="1600" b="0" i="0" u="none" strike="noStrike" dirty="0">
                <a:highlight>
                  <a:srgbClr val="000000">
                    <a:alpha val="0"/>
                  </a:srgbClr>
                </a:highlight>
                <a:latin typeface="Bookman Old Style"/>
              </a:rPr>
              <a:t> (1533–1584) – </a:t>
            </a:r>
            <a:endParaRPr lang="cs-CZ" sz="1600" b="0" i="0" u="none" strike="noStrike" dirty="0" smtClean="0">
              <a:highlight>
                <a:srgbClr val="000000">
                  <a:alpha val="0"/>
                </a:srgbClr>
              </a:highlight>
              <a:latin typeface="Bookman Old Style"/>
            </a:endParaRPr>
          </a:p>
          <a:p>
            <a:pPr rtl="0"/>
            <a:r>
              <a:rPr lang="cs-CZ" sz="1600" b="0" i="0" u="none" strike="noStrike" dirty="0" smtClean="0">
                <a:highlight>
                  <a:srgbClr val="000000">
                    <a:alpha val="0"/>
                  </a:srgbClr>
                </a:highlight>
                <a:latin typeface="Bookman Old Style"/>
              </a:rPr>
              <a:t>    </a:t>
            </a:r>
            <a:r>
              <a:rPr lang="en-GB" sz="1600" b="0" i="0" u="none" strike="noStrike" dirty="0" smtClean="0">
                <a:highlight>
                  <a:srgbClr val="000000">
                    <a:alpha val="0"/>
                  </a:srgbClr>
                </a:highlight>
                <a:latin typeface="Bookman Old Style"/>
              </a:rPr>
              <a:t>many </a:t>
            </a:r>
            <a:r>
              <a:rPr lang="en-GB" sz="1600" b="0" i="0" u="none" strike="noStrike" dirty="0">
                <a:highlight>
                  <a:srgbClr val="000000">
                    <a:alpha val="0"/>
                  </a:srgbClr>
                </a:highlight>
                <a:latin typeface="Bookman Old Style"/>
              </a:rPr>
              <a:t>reforms, centralisation of the country, </a:t>
            </a:r>
            <a:endParaRPr lang="cs-CZ" sz="1600" b="0" i="0" u="none" strike="noStrike" dirty="0" smtClean="0">
              <a:highlight>
                <a:srgbClr val="000000">
                  <a:alpha val="0"/>
                </a:srgbClr>
              </a:highlight>
              <a:latin typeface="Bookman Old Style"/>
            </a:endParaRPr>
          </a:p>
          <a:p>
            <a:pPr rtl="0"/>
            <a:r>
              <a:rPr lang="cs-CZ" sz="1600" b="0" i="0" u="none" strike="noStrike" dirty="0" smtClean="0">
                <a:highlight>
                  <a:srgbClr val="000000">
                    <a:alpha val="0"/>
                  </a:srgbClr>
                </a:highlight>
                <a:latin typeface="Bookman Old Style"/>
              </a:rPr>
              <a:t>    </a:t>
            </a:r>
            <a:r>
              <a:rPr lang="en-GB" sz="1600" b="0" i="0" u="none" strike="noStrike" dirty="0" smtClean="0">
                <a:highlight>
                  <a:srgbClr val="000000">
                    <a:alpha val="0"/>
                  </a:srgbClr>
                </a:highlight>
                <a:latin typeface="Bookman Old Style"/>
              </a:rPr>
              <a:t>attempts </a:t>
            </a:r>
            <a:r>
              <a:rPr lang="en-GB" sz="1600" b="0" i="0" u="none" strike="noStrike" dirty="0">
                <a:highlight>
                  <a:srgbClr val="000000">
                    <a:alpha val="0"/>
                  </a:srgbClr>
                </a:highlight>
                <a:latin typeface="Bookman Old Style"/>
              </a:rPr>
              <a:t>to eliminate the power of nobles (boyars), </a:t>
            </a:r>
            <a:endParaRPr lang="cs-CZ" sz="1600" b="0" i="0" u="none" strike="noStrike" dirty="0" smtClean="0">
              <a:highlight>
                <a:srgbClr val="000000">
                  <a:alpha val="0"/>
                </a:srgbClr>
              </a:highlight>
              <a:latin typeface="Bookman Old Style"/>
            </a:endParaRPr>
          </a:p>
          <a:p>
            <a:pPr rtl="0"/>
            <a:r>
              <a:rPr lang="cs-CZ" sz="1600" b="0" i="0" u="none" strike="noStrike" dirty="0" smtClean="0">
                <a:highlight>
                  <a:srgbClr val="000000">
                    <a:alpha val="0"/>
                  </a:srgbClr>
                </a:highlight>
                <a:latin typeface="Bookman Old Style"/>
              </a:rPr>
              <a:t>    </a:t>
            </a:r>
            <a:r>
              <a:rPr lang="en-GB" sz="1600" b="0" i="0" u="none" strike="noStrike" dirty="0" smtClean="0">
                <a:highlight>
                  <a:srgbClr val="000000">
                    <a:alpha val="0"/>
                  </a:srgbClr>
                </a:highlight>
                <a:latin typeface="Bookman Old Style"/>
              </a:rPr>
              <a:t>ruthless </a:t>
            </a:r>
            <a:r>
              <a:rPr lang="en-GB" sz="1600" b="0" i="0" u="none" strike="noStrike" dirty="0">
                <a:highlight>
                  <a:srgbClr val="000000">
                    <a:alpha val="0"/>
                  </a:srgbClr>
                </a:highlight>
                <a:latin typeface="Bookman Old Style"/>
              </a:rPr>
              <a:t>rule; the Kremlin and Saint Basil's Cathedral </a:t>
            </a:r>
          </a:p>
          <a:p>
            <a:pPr marL="285750" indent="-285750">
              <a:buFont typeface="Bookman Old Style" panose="02050604050505020204" pitchFamily="18" charset="0"/>
              <a:buChar char="-"/>
            </a:pPr>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pPr marL="285750" indent="-285750">
              <a:buFont typeface="Bookman Old Style" panose="02050604050505020204" pitchFamily="18" charset="0"/>
              <a:buChar char="-"/>
            </a:pPr>
            <a:endParaRPr lang="cs-CZ" sz="1600" dirty="0">
              <a:latin typeface="Bookman Old Style" panose="02050604050505020204" pitchFamily="18" charset="0"/>
            </a:endParaRPr>
          </a:p>
          <a:p>
            <a:endParaRPr lang="cs-CZ" sz="1600" dirty="0">
              <a:latin typeface="Bookman Old Style" panose="02050604050505020204" pitchFamily="18" charset="0"/>
            </a:endParaRPr>
          </a:p>
          <a:p>
            <a:pPr algn="just"/>
            <a:endParaRPr lang="cs-CZ" sz="1800" b="1" dirty="0">
              <a:latin typeface="Bookman Old Style" panose="02050604050505020204" pitchFamily="18" charset="0"/>
            </a:endParaRPr>
          </a:p>
        </p:txBody>
      </p:sp>
      <p:pic>
        <p:nvPicPr>
          <p:cNvPr id="7170" name="Picture 2" descr="Ivan the Terrible | Russian history, Giclee print, His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2520" y="3566160"/>
            <a:ext cx="2251400" cy="2849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416866"/>
      </p:ext>
    </p:extLst>
  </p:cSld>
  <p:clrMapOvr>
    <a:masterClrMapping/>
  </p:clrMapOvr>
  <p:transition/>
  <p:extLst mod="1">
    <p:ext uri="{6950BFC3-D8DA-4A85-94F7-54DA5524770B}">
      <p188:commentRel xmlns:p188="http://schemas.microsoft.com/office/powerpoint/2018/8/main" xmlns="" r:id="rId4"/>
    </p:ext>
  </p:extLst>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UP_prezentace_cz_4x3</Template>
  <TotalTime>3478</TotalTime>
  <Words>2017</Words>
  <Application>Microsoft Office PowerPoint</Application>
  <PresentationFormat>Vlastní</PresentationFormat>
  <Paragraphs>218</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Bookman Old Style</vt:lpstr>
      <vt:lpstr>Calibri</vt:lpstr>
      <vt:lpstr>Motiv Office</vt:lpstr>
      <vt:lpstr>  History of Europe – forming a European identity 2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XXIII. ročník  Letní školy výchovy k občanství, demokracii  a evropanství    Migrace, imigrace, emigrace a Evropa  – proměny, historie a současnost</dc:title>
  <dc:creator>Krákora Pavel</dc:creator>
  <cp:lastModifiedBy>maresh</cp:lastModifiedBy>
  <cp:revision>247</cp:revision>
  <dcterms:created xsi:type="dcterms:W3CDTF">2016-08-19T08:22:30Z</dcterms:created>
  <dcterms:modified xsi:type="dcterms:W3CDTF">2022-10-23T10:43:33Z</dcterms:modified>
</cp:coreProperties>
</file>