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omments/modernComment_11F_F5FD8BB5.xml" ContentType="application/vnd.ms-powerpoint.comments+xml"/>
  <Override PartName="/ppt/comments/modernComment_120_843E59.xml" ContentType="application/vnd.ms-powerpoint.comments+xml"/>
  <Override PartName="/ppt/comments/modernComment_122_70AF05D3.xml" ContentType="application/vnd.ms-powerpoint.comments+xml"/>
  <Override PartName="/ppt/comments/modernComment_134_D6EA127C.xml" ContentType="application/vnd.ms-powerpoint.comments+xml"/>
  <Override PartName="/ppt/comments/modernComment_135_A92CDDEB.xml" ContentType="application/vnd.ms-powerpoint.comments+xml"/>
  <Override PartName="/ppt/comments/modernComment_136_6A289DF2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368" r:id="rId2"/>
    <p:sldId id="287" r:id="rId3"/>
    <p:sldId id="369" r:id="rId4"/>
    <p:sldId id="370" r:id="rId5"/>
    <p:sldId id="371" r:id="rId6"/>
    <p:sldId id="288" r:id="rId7"/>
    <p:sldId id="372" r:id="rId8"/>
    <p:sldId id="299" r:id="rId9"/>
    <p:sldId id="289" r:id="rId10"/>
    <p:sldId id="290" r:id="rId11"/>
    <p:sldId id="373" r:id="rId12"/>
    <p:sldId id="291" r:id="rId13"/>
    <p:sldId id="304" r:id="rId14"/>
    <p:sldId id="305" r:id="rId15"/>
    <p:sldId id="308" r:id="rId16"/>
    <p:sldId id="309" r:id="rId17"/>
    <p:sldId id="374" r:id="rId18"/>
    <p:sldId id="375" r:id="rId19"/>
    <p:sldId id="310" r:id="rId20"/>
    <p:sldId id="376" r:id="rId21"/>
  </p:sldIdLst>
  <p:sldSz cx="8999538" cy="6840538"/>
  <p:notesSz cx="6858000" cy="9144000"/>
  <p:custDataLst>
    <p:tags r:id="rId23"/>
  </p:custDataLst>
  <p:defaultTextStyle>
    <a:defPPr>
      <a:defRPr lang="cs-CZ"/>
    </a:defPPr>
    <a:lvl1pPr marL="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1pPr>
    <a:lvl2pPr marL="452537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2pPr>
    <a:lvl3pPr marL="90507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3pPr>
    <a:lvl4pPr marL="135761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4pPr>
    <a:lvl5pPr marL="181014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5pPr>
    <a:lvl6pPr marL="226268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6pPr>
    <a:lvl7pPr marL="2715219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7pPr>
    <a:lvl8pPr marL="316775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8pPr>
    <a:lvl9pPr marL="3620292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C7A21320-F71A-4434-9D79-9270D6DEAA03}">
          <p14:sldIdLst>
            <p14:sldId id="368"/>
          </p14:sldIdLst>
        </p14:section>
        <p14:section name="Oddíl bez názvu" id="{4268A1C5-AC83-458A-BAB9-5A31B1BF3971}">
          <p14:sldIdLst>
            <p14:sldId id="287"/>
            <p14:sldId id="369"/>
            <p14:sldId id="370"/>
            <p14:sldId id="371"/>
            <p14:sldId id="288"/>
            <p14:sldId id="372"/>
            <p14:sldId id="299"/>
            <p14:sldId id="289"/>
            <p14:sldId id="290"/>
            <p14:sldId id="373"/>
            <p14:sldId id="291"/>
            <p14:sldId id="304"/>
            <p14:sldId id="305"/>
            <p14:sldId id="308"/>
            <p14:sldId id="309"/>
            <p14:sldId id="374"/>
            <p14:sldId id="375"/>
            <p14:sldId id="310"/>
            <p14:sldId id="3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283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A7DCCF6-C0DC-E53D-3CBB-685077BE9D1D}" name="Jamie Rose" initials="JR" userId="Jamie Rose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488" y="48"/>
      </p:cViewPr>
      <p:guideLst>
        <p:guide orient="horz" pos="2154"/>
        <p:guide pos="283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71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omments/modernComment_11F_F5FD8BB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1F2678A-0960-4C8E-A796-5EFCD63A254D}" authorId="{DA7DCCF6-C0DC-E53D-3CBB-685077BE9D1D}" created="2022-07-18T12:46:42.72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127034293" sldId="287"/>
      <ac:spMk id="7" creationId="{00000000-0000-0000-0000-000000000000}"/>
      <ac:txMk cp="749" len="11">
        <ac:context len="1299" hash="3667429600"/>
      </ac:txMk>
    </ac:txMkLst>
    <p188:pos x="8111869" y="3809251"/>
    <p188:txBody>
      <a:bodyPr/>
      <a:lstStyle/>
      <a:p>
        <a:r>
          <a:rPr lang="en-GB"/>
          <a:t>Atypická plurálová forma (lifes x lives): https://www.merriam-webster.com/words-at-play/still-life-compound-irregular-plurals</a:t>
        </a:r>
      </a:p>
    </p188:txBody>
  </p188:cm>
</p188:cmLst>
</file>

<file path=ppt/comments/modernComment_120_843E5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700A09F-69B2-4501-BE38-527002D6186D}" authorId="{DA7DCCF6-C0DC-E53D-3CBB-685077BE9D1D}" created="2022-07-15T09:10:48.002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8666713" sldId="288"/>
      <ac:spMk id="7" creationId="{00000000-0000-0000-0000-000000000000}"/>
      <ac:txMk cp="577" len="14">
        <ac:context len="1937" hash="2272314612"/>
      </ac:txMk>
    </ac:txMkLst>
    <p188:pos x="7824761" y="2105868"/>
    <p188:txBody>
      <a:bodyPr/>
      <a:lstStyle/>
      <a:p>
        <a:r>
          <a:rPr lang="en-GB"/>
          <a:t>Pozn. Pokud se nepletu, tak neexistují jasné doklady toho, že Ludvík někdy skutečně řekl "l'état c'est moi", podobně jako je tomu s Marií Antoinettou a "ať jedí koláče"</a:t>
        </a:r>
      </a:p>
    </p188:txBody>
  </p188:cm>
</p188:cmLst>
</file>

<file path=ppt/comments/modernComment_122_70AF05D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446AD42-D828-4DB1-AD41-672A0E99FDD8}" authorId="{DA7DCCF6-C0DC-E53D-3CBB-685077BE9D1D}" created="2022-07-15T09:11:24.095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890518483" sldId="290"/>
      <ac:spMk id="7" creationId="{00000000-0000-0000-0000-000000000000}"/>
      <ac:txMk cp="922" len="21">
        <ac:context len="1316" hash="1562698763"/>
      </ac:txMk>
    </ac:txMkLst>
    <p188:pos x="7062522" y="4242317"/>
    <p188:txBody>
      <a:bodyPr/>
      <a:lstStyle/>
      <a:p>
        <a:r>
          <a:rPr lang="en-GB"/>
          <a:t>dělba moc → moci?</a:t>
        </a:r>
      </a:p>
    </p188:txBody>
  </p188:cm>
  <p188:cm id="{8A07ADF9-3D31-4E7B-9135-C37CF7D28340}" authorId="{DA7DCCF6-C0DC-E53D-3CBB-685077BE9D1D}" created="2022-07-15T09:11:38.22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890518483" sldId="290"/>
      <ac:spMk id="7" creationId="{00000000-0000-0000-0000-000000000000}"/>
      <ac:txMk cp="966" len="48">
        <ac:context len="1316" hash="1562698763"/>
      </ac:txMk>
    </ac:txMkLst>
    <p188:pos x="5490096" y="4455962"/>
    <p188:txBody>
      <a:bodyPr/>
      <a:lstStyle/>
      <a:p>
        <a:r>
          <a:rPr lang="en-GB"/>
          <a:t>Jean Jacques → Jean-Jacques. 
Roussseau → Rousseau
Fracois Maria → Francois-Marie</a:t>
        </a:r>
      </a:p>
    </p188:txBody>
  </p188:cm>
</p188:cmLst>
</file>

<file path=ppt/comments/modernComment_134_D6EA127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7D6783D-7B7C-4E5A-9C00-7636D8F0987B}" authorId="{DA7DCCF6-C0DC-E53D-3CBB-685077BE9D1D}" created="2022-07-15T09:14:04.36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605664380" sldId="308"/>
      <ac:spMk id="7" creationId="{00000000-0000-0000-0000-000000000000}"/>
      <ac:txMk cp="28" len="22">
        <ac:context len="1379" hash="1768619726"/>
      </ac:txMk>
    </ac:txMkLst>
    <p188:pos x="2367185" y="832545"/>
    <p188:txBody>
      <a:bodyPr/>
      <a:lstStyle/>
      <a:p>
        <a:r>
          <a:rPr lang="en-GB"/>
          <a:t>zde osada → kolonie, vzhledem k zažítému úzu (The Thirteen Colonies)</a:t>
        </a:r>
      </a:p>
    </p188:txBody>
  </p188:cm>
  <p188:cm id="{058749DB-4863-4F1A-8448-55BFAD23A429}" authorId="{DA7DCCF6-C0DC-E53D-3CBB-685077BE9D1D}" created="2022-07-15T09:14:14.85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605664380" sldId="308"/>
      <ac:spMk id="7" creationId="{00000000-0000-0000-0000-000000000000}"/>
      <ac:txMk cp="257" len="5">
        <ac:context len="1379" hash="1768619726"/>
      </ac:txMk>
    </ac:txMkLst>
    <p188:pos x="3563596" y="1225651"/>
    <p188:txBody>
      <a:bodyPr/>
      <a:lstStyle/>
      <a:p>
        <a:r>
          <a:rPr lang="en-GB"/>
          <a:t>
černoští → černošští</a:t>
        </a:r>
      </a:p>
    </p188:txBody>
  </p188:cm>
  <p188:cm id="{6CDAFF5C-78C0-4CCE-80F0-E0E57DCD53E7}" authorId="{DA7DCCF6-C0DC-E53D-3CBB-685077BE9D1D}" created="2022-07-15T09:16:14.47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605664380" sldId="308"/>
      <ac:spMk id="7" creationId="{00000000-0000-0000-0000-000000000000}"/>
      <ac:txMk cp="1324" len="7">
        <ac:context len="1379" hash="1768619726"/>
      </ac:txMk>
    </ac:txMkLst>
    <p188:pos x="7528845" y="5584006"/>
    <p188:txBody>
      <a:bodyPr/>
      <a:lstStyle/>
      <a:p>
        <a:r>
          <a:rPr lang="en-GB"/>
          <a:t>J. Masion → Madison</a:t>
        </a:r>
      </a:p>
    </p188:txBody>
  </p188:cm>
</p188:cmLst>
</file>

<file path=ppt/comments/modernComment_135_A92CDDE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9AB48CC-4770-4DCF-AEFB-BAEA0E3CBC4B}" authorId="{DA7DCCF6-C0DC-E53D-3CBB-685077BE9D1D}" created="2022-07-15T09:17:25.032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838289899" sldId="309"/>
      <ac:spMk id="7" creationId="{00000000-0000-0000-0000-000000000000}"/>
      <ac:txMk cp="144" len="21">
        <ac:context len="1659" hash="4191769895"/>
      </ac:txMk>
    </ac:txMkLst>
    <p188:pos x="4387073" y="1029098"/>
    <p188:txBody>
      <a:bodyPr/>
      <a:lstStyle/>
      <a:p>
        <a:r>
          <a:rPr lang="en-GB"/>
          <a:t>"Rozmach tzv., na který byla přenesena veškerá daňová zátěž"
V češtině chybí kus věty? Překládám tedy bez něj, ale asi bude lepší doplnit</a:t>
        </a:r>
      </a:p>
    </p188:txBody>
  </p188:cm>
</p188:cmLst>
</file>

<file path=ppt/comments/modernComment_136_6A289DF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4A91827-B45D-4373-8220-F96F3E3EDD28}" authorId="{DA7DCCF6-C0DC-E53D-3CBB-685077BE9D1D}" created="2022-07-15T09:18:01.77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781046770" sldId="310"/>
      <ac:spMk id="7" creationId="{00000000-0000-0000-0000-000000000000}"/>
      <ac:txMk cp="404" len="9">
        <ac:context len="1417" hash="2165498899"/>
      </ac:txMk>
    </ac:txMkLst>
    <p188:pos x="3854152" y="1892223"/>
    <p188:txBody>
      <a:bodyPr/>
      <a:lstStyle/>
      <a:p>
        <a:r>
          <a:rPr lang="en-GB"/>
          <a:t>Jean Paul → Jean-Paul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C1901-92BB-4FDD-BA03-8B5D36861ACA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43000"/>
            <a:ext cx="40608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EE4EC-FC1D-4A5C-A5BA-DA124659C1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033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000" y="6450675"/>
            <a:ext cx="6840000" cy="216000"/>
          </a:xfrm>
        </p:spPr>
        <p:txBody>
          <a:bodyPr/>
          <a:lstStyle/>
          <a:p>
            <a:pPr algn="ctr"/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699" y="2904775"/>
            <a:ext cx="3342139" cy="103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7065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1980001"/>
            <a:ext cx="7560000" cy="1612866"/>
          </a:xfrm>
        </p:spPr>
        <p:txBody>
          <a:bodyPr anchor="t">
            <a:normAutofit/>
          </a:bodyPr>
          <a:lstStyle>
            <a:lvl1pPr algn="l">
              <a:defRPr sz="26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592866"/>
            <a:ext cx="7560000" cy="1552712"/>
          </a:xfrm>
        </p:spPr>
        <p:txBody>
          <a:bodyPr/>
          <a:lstStyle>
            <a:lvl1pPr marL="0" indent="0" algn="l">
              <a:buNone/>
              <a:defRPr sz="2362">
                <a:solidFill>
                  <a:schemeClr val="accent2"/>
                </a:solidFill>
              </a:defRPr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172180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4380949"/>
            <a:ext cx="7560000" cy="982528"/>
          </a:xfrm>
        </p:spPr>
        <p:txBody>
          <a:bodyPr anchor="t">
            <a:normAutofit/>
          </a:bodyPr>
          <a:lstStyle>
            <a:lvl1pPr algn="ctr">
              <a:defRPr sz="26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5363477"/>
            <a:ext cx="7560000" cy="945883"/>
          </a:xfrm>
        </p:spPr>
        <p:txBody>
          <a:bodyPr/>
          <a:lstStyle>
            <a:lvl1pPr marL="0" indent="0" algn="ctr">
              <a:buNone/>
              <a:defRPr sz="2362">
                <a:solidFill>
                  <a:schemeClr val="accent2"/>
                </a:solidFill>
              </a:defRPr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000" y="6450675"/>
            <a:ext cx="6840000" cy="216000"/>
          </a:xfrm>
        </p:spPr>
        <p:txBody>
          <a:bodyPr/>
          <a:lstStyle/>
          <a:p>
            <a:pPr algn="ctr"/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915" y="1260000"/>
            <a:ext cx="2203708" cy="182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4005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34929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462400"/>
            <a:ext cx="3622702" cy="3898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298" y="2462400"/>
            <a:ext cx="3622702" cy="3898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38228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7560000" cy="748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368800"/>
            <a:ext cx="3621600" cy="693376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3151650"/>
            <a:ext cx="3621600" cy="320955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8400" y="2368800"/>
            <a:ext cx="3621600" cy="693376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400" y="3151650"/>
            <a:ext cx="3621600" cy="320955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27174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247215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81102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3004102" cy="748800"/>
          </a:xfrm>
        </p:spPr>
        <p:txBody>
          <a:bodyPr anchor="b">
            <a:normAutofit/>
          </a:bodyPr>
          <a:lstStyle>
            <a:lvl1pPr>
              <a:defRPr sz="26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976" y="1620000"/>
            <a:ext cx="4454024" cy="473328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968"/>
            </a:lvl6pPr>
            <a:lvl7pPr>
              <a:defRPr sz="1968"/>
            </a:lvl7pPr>
            <a:lvl8pPr>
              <a:defRPr sz="1968"/>
            </a:lvl8pPr>
            <a:lvl9pPr>
              <a:defRPr sz="1968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458274"/>
            <a:ext cx="3004102" cy="3902926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885673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7560000" cy="74808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460567"/>
            <a:ext cx="7560000" cy="389866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0000" y="6450675"/>
            <a:ext cx="7118902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3593" y="6450675"/>
            <a:ext cx="31640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40000"/>
            <a:ext cx="2560325" cy="71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3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3" r:id="rId2"/>
    <p:sldLayoutId id="2147483685" r:id="rId3"/>
    <p:sldLayoutId id="2147483674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transition/>
  <p:hf sldNum="0" hdr="0" dt="0"/>
  <p:txStyles>
    <p:titleStyle>
      <a:lvl1pPr algn="l" defTabSz="899952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6700" indent="-266700" algn="l" defTabSz="899952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−"/>
        <a:defRPr sz="20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9750" indent="-273050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8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6450" indent="-266700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6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71563" indent="-265113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46200" indent="-27463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474869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924846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374822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824798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1pPr>
      <a:lvl2pPr marL="449976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2pPr>
      <a:lvl3pPr marL="899952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349929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1799905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249881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699857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149834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59981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microsoft.com/office/2018/10/relationships/comments" Target="../comments/modernComment_122_70AF05D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22_70AF05D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34_D6EA127C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35_A92CDDEB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35_A92CDDEB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microsoft.com/office/2018/10/relationships/comments" Target="../comments/modernComment_135_A92CDDEB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36_6A289DF2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F_F5FD8BB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36_6A289DF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F_F5FD8BB5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F_F5FD8BB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F_F5FD8BB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20_843E59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20_843E5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28329" y="1147756"/>
            <a:ext cx="7560000" cy="2935301"/>
          </a:xfrm>
        </p:spPr>
        <p:txBody>
          <a:bodyPr>
            <a:noAutofit/>
          </a:bodyPr>
          <a:lstStyle/>
          <a:p>
            <a:pPr algn="ctr"/>
            <a:r>
              <a:rPr lang="en-GB" sz="2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  <a:t/>
            </a:r>
            <a:br>
              <a:rPr lang="en-GB" sz="2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</a:br>
            <a:r>
              <a:rPr lang="en-GB" sz="2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  <a:t/>
            </a:r>
            <a:br>
              <a:rPr lang="en-GB" sz="2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</a:br>
            <a:r>
              <a:rPr lang="en-GB" sz="5400" b="0" i="0" u="none" strike="noStrike" dirty="0" smtClean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  <a:t>History </a:t>
            </a:r>
            <a:r>
              <a:rPr lang="en-GB" sz="5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  <a:t>of Europe – </a:t>
            </a:r>
            <a:r>
              <a:rPr lang="en-GB" sz="5400" b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  <a:t>forming a European </a:t>
            </a:r>
            <a:r>
              <a:rPr lang="en-GB" sz="5400" b="0" dirty="0" smtClean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  <a:t>identity</a:t>
            </a:r>
            <a:r>
              <a:rPr lang="cs-CZ" sz="5400" b="0" dirty="0" smtClean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  <a:t> 3</a:t>
            </a:r>
            <a:r>
              <a:rPr lang="en-GB" sz="54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  <a:t/>
            </a:r>
            <a:br>
              <a:rPr lang="en-GB" sz="54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</a:br>
            <a:r>
              <a:rPr lang="en-GB" sz="54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  <a:t/>
            </a:r>
            <a:br>
              <a:rPr lang="en-GB" sz="54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</a:br>
            <a:endParaRPr lang="cs-CZ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422" y="585554"/>
            <a:ext cx="2096347" cy="56220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412" y="566518"/>
            <a:ext cx="2560589" cy="581238"/>
          </a:xfrm>
          <a:prstGeom prst="rect">
            <a:avLst/>
          </a:prstGeom>
        </p:spPr>
      </p:pic>
      <p:pic>
        <p:nvPicPr>
          <p:cNvPr id="1026" name="Picture 2" descr="Evropská unie slaví šedesátiny. Zastihly ji v existenční krizi | iROZHLAS -  spolehlivé zpráv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55" y="4255289"/>
            <a:ext cx="3948119" cy="222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65256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139294" y="1136976"/>
            <a:ext cx="8720950" cy="69249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en-GB" sz="2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The Enlightenment</a:t>
            </a:r>
          </a:p>
          <a:p>
            <a:pPr marL="285750" indent="-285750">
              <a:buFontTx/>
              <a:buChar char="-"/>
            </a:pPr>
            <a:endParaRPr lang="cs-CZ" sz="1400" dirty="0">
              <a:latin typeface="Bookman Old Style" panose="02050604050505020204" pitchFamily="18" charset="0"/>
            </a:endParaRPr>
          </a:p>
          <a:p>
            <a:pPr marL="285750" indent="-285750" rtl="0">
              <a:buFontTx/>
              <a:buChar char="-"/>
            </a:pP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In the second half of the 17th century, there was a significant development of science, which followed up on the period of the Renaissance and Humanism – Nicolaus Copernicus, Johannes Kepler, Galileo Galilei and others</a:t>
            </a:r>
          </a:p>
          <a:p>
            <a:pPr marL="285750" indent="-285750">
              <a:buFontTx/>
              <a:buChar char="-"/>
            </a:pPr>
            <a:endParaRPr lang="cs-CZ" sz="1400" dirty="0">
              <a:latin typeface="Bookman Old Style" panose="02050604050505020204" pitchFamily="18" charset="0"/>
            </a:endParaRPr>
          </a:p>
          <a:p>
            <a:pPr marL="285750" indent="-285750" rtl="0">
              <a:buFontTx/>
              <a:buChar char="-"/>
            </a:pP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The rise of the 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Enlightenment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occurred during the 18th century – it originated in 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England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and the 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Netherlands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and </a:t>
            </a:r>
            <a:r>
              <a:rPr lang="en-GB" sz="1400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placed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an emphasis on the 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intellectual component (rationalism)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and the power of scientific knowledge. Ideas </a:t>
            </a:r>
            <a:r>
              <a:rPr lang="en-GB" sz="1400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were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voiced about the </a:t>
            </a:r>
            <a:r>
              <a:rPr lang="en-GB" sz="1400" b="0" i="1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natural equality of all people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– John Locke: power comes not from God, but from people.</a:t>
            </a:r>
          </a:p>
          <a:p>
            <a:pPr marL="285750" indent="-285750">
              <a:buFontTx/>
              <a:buChar char="-"/>
            </a:pPr>
            <a:endParaRPr lang="cs-CZ" sz="1400" dirty="0">
              <a:latin typeface="Bookman Old Style" panose="02050604050505020204" pitchFamily="18" charset="0"/>
            </a:endParaRPr>
          </a:p>
          <a:p>
            <a:pPr marL="285750" indent="-285750" rtl="0">
              <a:buFontTx/>
              <a:buChar char="-"/>
            </a:pP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The 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Enlightenment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is seen throughout all fields – natural </a:t>
            </a:r>
            <a:endParaRPr lang="cs-CZ" sz="1400" b="0" i="0" u="none" strike="noStrike" dirty="0" smtClean="0">
              <a:highlight>
                <a:srgbClr val="000000">
                  <a:alpha val="0"/>
                </a:srgbClr>
              </a:highlight>
              <a:latin typeface="Bookman Old Style"/>
            </a:endParaRPr>
          </a:p>
          <a:p>
            <a:pPr rtl="0"/>
            <a:r>
              <a:rPr lang="cs-CZ" sz="1400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</a:t>
            </a:r>
            <a:r>
              <a:rPr lang="cs-CZ" sz="1400" dirty="0" smtClean="0">
                <a:highlight>
                  <a:srgbClr val="000000">
                    <a:alpha val="0"/>
                  </a:srgbClr>
                </a:highlight>
                <a:latin typeface="Bookman Old Style"/>
              </a:rPr>
              <a:t>    </a:t>
            </a:r>
            <a:r>
              <a:rPr lang="en-GB" sz="1400" b="0" i="0" u="none" strike="noStrike" dirty="0" smtClean="0">
                <a:highlight>
                  <a:srgbClr val="000000">
                    <a:alpha val="0"/>
                  </a:srgbClr>
                </a:highlight>
                <a:latin typeface="Bookman Old Style"/>
              </a:rPr>
              <a:t>and 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human sciences, views of society and the state</a:t>
            </a:r>
          </a:p>
          <a:p>
            <a:pPr marL="285750" indent="-285750">
              <a:buFontTx/>
              <a:buChar char="-"/>
            </a:pPr>
            <a:endParaRPr lang="cs-CZ" sz="1400" dirty="0">
              <a:latin typeface="Bookman Old Style" panose="02050604050505020204" pitchFamily="18" charset="0"/>
            </a:endParaRPr>
          </a:p>
          <a:p>
            <a:pPr marL="285750" indent="-285750" rtl="0">
              <a:buFontTx/>
              <a:buChar char="-"/>
            </a:pP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Isaac Newton, Antoine L. Lavoisier, Carl </a:t>
            </a:r>
            <a:r>
              <a:rPr lang="en-GB" sz="14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Linné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, </a:t>
            </a:r>
            <a:endParaRPr lang="cs-CZ" sz="1400" b="0" i="0" u="none" strike="noStrike" dirty="0" smtClean="0">
              <a:highlight>
                <a:srgbClr val="000000">
                  <a:alpha val="0"/>
                </a:srgbClr>
              </a:highlight>
              <a:latin typeface="Bookman Old Style"/>
            </a:endParaRPr>
          </a:p>
          <a:p>
            <a:pPr rtl="0"/>
            <a:r>
              <a:rPr lang="cs-CZ" sz="1400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</a:t>
            </a:r>
            <a:r>
              <a:rPr lang="cs-CZ" sz="1400" dirty="0" smtClean="0">
                <a:highlight>
                  <a:srgbClr val="000000">
                    <a:alpha val="0"/>
                  </a:srgbClr>
                </a:highlight>
                <a:latin typeface="Bookman Old Style"/>
              </a:rPr>
              <a:t>    </a:t>
            </a:r>
            <a:r>
              <a:rPr lang="en-GB" sz="1400" b="0" i="0" u="none" strike="noStrike" dirty="0" smtClean="0">
                <a:highlight>
                  <a:srgbClr val="000000">
                    <a:alpha val="0"/>
                  </a:srgbClr>
                </a:highlight>
                <a:latin typeface="Bookman Old Style"/>
              </a:rPr>
              <a:t>Benjamin 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Franklin, Prokop </a:t>
            </a:r>
            <a:r>
              <a:rPr lang="en-GB" sz="14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Diviš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, James Watt, </a:t>
            </a:r>
            <a:endParaRPr lang="cs-CZ" sz="1400" b="0" i="0" u="none" strike="noStrike" dirty="0" smtClean="0">
              <a:highlight>
                <a:srgbClr val="000000">
                  <a:alpha val="0"/>
                </a:srgbClr>
              </a:highlight>
              <a:latin typeface="Bookman Old Style"/>
            </a:endParaRPr>
          </a:p>
          <a:p>
            <a:pPr rtl="0"/>
            <a:r>
              <a:rPr lang="cs-CZ" sz="1400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</a:t>
            </a:r>
            <a:r>
              <a:rPr lang="cs-CZ" sz="1400" dirty="0" smtClean="0">
                <a:highlight>
                  <a:srgbClr val="000000">
                    <a:alpha val="0"/>
                  </a:srgbClr>
                </a:highlight>
                <a:latin typeface="Bookman Old Style"/>
              </a:rPr>
              <a:t>    </a:t>
            </a:r>
            <a:r>
              <a:rPr lang="en-GB" sz="1400" b="0" i="0" u="none" strike="noStrike" dirty="0" smtClean="0">
                <a:highlight>
                  <a:srgbClr val="000000">
                    <a:alpha val="0"/>
                  </a:srgbClr>
                </a:highlight>
                <a:latin typeface="Bookman Old Style"/>
              </a:rPr>
              <a:t>Montgolfier 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brothers (1783), </a:t>
            </a:r>
            <a:endParaRPr lang="cs-CZ" sz="1400" b="0" i="0" u="none" strike="noStrike" dirty="0" smtClean="0">
              <a:highlight>
                <a:srgbClr val="000000">
                  <a:alpha val="0"/>
                </a:srgbClr>
              </a:highlight>
              <a:latin typeface="Bookman Old Style"/>
            </a:endParaRPr>
          </a:p>
          <a:p>
            <a:pPr rtl="0"/>
            <a:r>
              <a:rPr lang="cs-CZ" sz="1400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</a:t>
            </a:r>
            <a:r>
              <a:rPr lang="cs-CZ" sz="1400" dirty="0" smtClean="0">
                <a:highlight>
                  <a:srgbClr val="000000">
                    <a:alpha val="0"/>
                  </a:srgbClr>
                </a:highlight>
                <a:latin typeface="Bookman Old Style"/>
              </a:rPr>
              <a:t>    </a:t>
            </a:r>
            <a:r>
              <a:rPr lang="en-GB" sz="1400" b="0" i="0" u="none" strike="noStrike" dirty="0" smtClean="0">
                <a:highlight>
                  <a:srgbClr val="000000">
                    <a:alpha val="0"/>
                  </a:srgbClr>
                </a:highlight>
                <a:latin typeface="Bookman Old Style"/>
              </a:rPr>
              <a:t>thinkers 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and philosophers Francis Bacon, </a:t>
            </a:r>
            <a:endParaRPr lang="cs-CZ" sz="1400" b="0" i="0" u="none" strike="noStrike" dirty="0" smtClean="0">
              <a:highlight>
                <a:srgbClr val="000000">
                  <a:alpha val="0"/>
                </a:srgbClr>
              </a:highlight>
              <a:latin typeface="Bookman Old Style"/>
            </a:endParaRPr>
          </a:p>
          <a:p>
            <a:pPr rtl="0"/>
            <a:r>
              <a:rPr lang="cs-CZ" sz="1400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</a:t>
            </a:r>
            <a:r>
              <a:rPr lang="cs-CZ" sz="1400" dirty="0" smtClean="0">
                <a:highlight>
                  <a:srgbClr val="000000">
                    <a:alpha val="0"/>
                  </a:srgbClr>
                </a:highlight>
                <a:latin typeface="Bookman Old Style"/>
              </a:rPr>
              <a:t>    </a:t>
            </a:r>
            <a:r>
              <a:rPr lang="en-GB" sz="1400" b="0" i="0" u="none" strike="noStrike" dirty="0" smtClean="0">
                <a:highlight>
                  <a:srgbClr val="000000">
                    <a:alpha val="0"/>
                  </a:srgbClr>
                </a:highlight>
                <a:latin typeface="Bookman Old Style"/>
              </a:rPr>
              <a:t>René 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Descartes and others</a:t>
            </a:r>
          </a:p>
          <a:p>
            <a:pPr marL="285750" indent="-285750">
              <a:buFontTx/>
              <a:buChar char="-"/>
            </a:pPr>
            <a:endParaRPr lang="cs-CZ" sz="1400" dirty="0">
              <a:latin typeface="Bookman Old Style" panose="02050604050505020204" pitchFamily="18" charset="0"/>
            </a:endParaRPr>
          </a:p>
          <a:p>
            <a:pPr marL="285750" indent="-285750">
              <a:buFontTx/>
              <a:buChar char="-"/>
            </a:pPr>
            <a:endParaRPr lang="cs-CZ" sz="1200" dirty="0">
              <a:latin typeface="Bookman Old Style" panose="02050604050505020204" pitchFamily="18" charset="0"/>
            </a:endParaRPr>
          </a:p>
          <a:p>
            <a:pPr marL="285750" indent="-285750">
              <a:buFontTx/>
              <a:buChar char="-"/>
            </a:pPr>
            <a:endParaRPr lang="cs-CZ" sz="1200" dirty="0">
              <a:latin typeface="Bookman Old Style" panose="02050604050505020204" pitchFamily="18" charset="0"/>
            </a:endParaRPr>
          </a:p>
          <a:p>
            <a:pPr algn="ctr"/>
            <a:endParaRPr lang="cs-CZ" sz="2400" b="1" dirty="0">
              <a:latin typeface="Bookman Old Style" panose="02050604050505020204" pitchFamily="18" charset="0"/>
            </a:endParaRPr>
          </a:p>
          <a:p>
            <a:endParaRPr lang="cs-CZ" sz="1600" dirty="0">
              <a:latin typeface="Bookman Old Style" panose="02050604050505020204" pitchFamily="18" charset="0"/>
            </a:endParaRPr>
          </a:p>
          <a:p>
            <a:pPr marL="285750" indent="-285750">
              <a:buFont typeface="Bookman Old Style" panose="02050604050505020204" pitchFamily="18" charset="0"/>
              <a:buChar char="-"/>
            </a:pPr>
            <a:endParaRPr lang="cs-CZ" sz="1600" dirty="0">
              <a:latin typeface="Bookman Old Style" panose="02050604050505020204" pitchFamily="18" charset="0"/>
            </a:endParaRPr>
          </a:p>
          <a:p>
            <a:endParaRPr lang="cs-CZ" sz="1600" dirty="0">
              <a:latin typeface="Bookman Old Style" panose="02050604050505020204" pitchFamily="18" charset="0"/>
            </a:endParaRPr>
          </a:p>
          <a:p>
            <a:pPr algn="just"/>
            <a:endParaRPr lang="cs-CZ" sz="1800" b="1" dirty="0">
              <a:latin typeface="Bookman Old Style" panose="02050604050505020204" pitchFamily="18" charset="0"/>
            </a:endParaRPr>
          </a:p>
        </p:txBody>
      </p:sp>
      <p:pic>
        <p:nvPicPr>
          <p:cNvPr id="5122" name="Picture 2" descr="Isaac Newton | OSOBNOSTI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008" y="3418591"/>
            <a:ext cx="2203352" cy="330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846" y="5109327"/>
            <a:ext cx="1200310" cy="147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518483"/>
      </p:ext>
    </p:extLst>
  </p:cSld>
  <p:clrMapOvr>
    <a:masterClrMapping/>
  </p:clrMapOvr>
  <p:transition/>
  <p:extLst mod="1">
    <p:ext uri="{6950BFC3-D8DA-4A85-94F7-54DA5524770B}">
      <p188:commentRel xmlns="" xmlns:p188="http://schemas.microsoft.com/office/powerpoint/2018/8/main" r:id="rId4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IDEROT : Encyclopédie, ou Dictionnaire raisonné des Sciences, des Arts et  des Métiers, par une société 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187" y="2804960"/>
            <a:ext cx="3550722" cy="358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39294" y="1136976"/>
            <a:ext cx="8720950" cy="69249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en-GB" sz="2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The Enlightenment</a:t>
            </a:r>
          </a:p>
          <a:p>
            <a:pPr marL="285750" indent="-285750">
              <a:buFontTx/>
              <a:buChar char="-"/>
            </a:pPr>
            <a:endParaRPr lang="cs-CZ" sz="1400" dirty="0">
              <a:latin typeface="Bookman Old Style" panose="02050604050505020204" pitchFamily="18" charset="0"/>
            </a:endParaRPr>
          </a:p>
          <a:p>
            <a:pPr marL="285750" indent="-285750" rtl="0">
              <a:buFontTx/>
              <a:buChar char="-"/>
            </a:pPr>
            <a:r>
              <a:rPr lang="en-GB" sz="1400" b="1" i="0" u="none" strike="noStrike" dirty="0" smtClean="0">
                <a:highlight>
                  <a:srgbClr val="000000">
                    <a:alpha val="0"/>
                  </a:srgbClr>
                </a:highlight>
                <a:latin typeface="Bookman Old Style"/>
              </a:rPr>
              <a:t>French 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Enlightenment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– Charles Louis Montesquieu (separation of powers – Spirit of the Laws), Jean-Jacques Rousseau, Voltaire (Francois-Marie </a:t>
            </a:r>
            <a:r>
              <a:rPr lang="en-GB" sz="14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Arouet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). The phenomenon of the so-called 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encyclopaedists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– Denis Diderot</a:t>
            </a:r>
            <a:endParaRPr lang="cs-CZ" sz="1400" dirty="0">
              <a:latin typeface="Bookman Old Style" panose="02050604050505020204" pitchFamily="18" charset="0"/>
            </a:endParaRPr>
          </a:p>
          <a:p>
            <a:pPr marL="285750" indent="-285750">
              <a:buFontTx/>
              <a:buChar char="-"/>
            </a:pPr>
            <a:endParaRPr lang="cs-CZ" sz="1200" dirty="0">
              <a:latin typeface="Bookman Old Style" panose="02050604050505020204" pitchFamily="18" charset="0"/>
            </a:endParaRPr>
          </a:p>
          <a:p>
            <a:pPr marL="285750" indent="-285750" rtl="0">
              <a:buFontTx/>
              <a:buChar char="-"/>
            </a:pP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Enlightenment rulers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– centralisation of the state, rationalisation, bureaucratisation, mercantilism and other </a:t>
            </a:r>
            <a:r>
              <a:rPr lang="en-GB" sz="1400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elements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. Frederick II, Louis XVII, Maria Theresa, Joseph II, Catherine II – so-called 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Enlightened Absolutism</a:t>
            </a:r>
            <a:endParaRPr lang="cs-CZ" sz="1400" b="1" dirty="0">
              <a:latin typeface="Bookman Old Style" panose="02050604050505020204" pitchFamily="18" charset="0"/>
            </a:endParaRPr>
          </a:p>
          <a:p>
            <a:pPr marL="285750" indent="-285750">
              <a:buFontTx/>
              <a:buChar char="-"/>
            </a:pPr>
            <a:endParaRPr lang="cs-CZ" sz="1200" dirty="0">
              <a:latin typeface="Bookman Old Style" panose="02050604050505020204" pitchFamily="18" charset="0"/>
            </a:endParaRPr>
          </a:p>
          <a:p>
            <a:pPr marL="285750" indent="-285750">
              <a:buFontTx/>
              <a:buChar char="-"/>
            </a:pPr>
            <a:endParaRPr lang="cs-CZ" sz="1200" dirty="0">
              <a:latin typeface="Bookman Old Style" panose="02050604050505020204" pitchFamily="18" charset="0"/>
            </a:endParaRPr>
          </a:p>
          <a:p>
            <a:pPr algn="ctr"/>
            <a:endParaRPr lang="cs-CZ" sz="2400" b="1" dirty="0">
              <a:latin typeface="Bookman Old Style" panose="02050604050505020204" pitchFamily="18" charset="0"/>
            </a:endParaRPr>
          </a:p>
          <a:p>
            <a:endParaRPr lang="cs-CZ" sz="1600" dirty="0">
              <a:latin typeface="Bookman Old Style" panose="02050604050505020204" pitchFamily="18" charset="0"/>
            </a:endParaRPr>
          </a:p>
          <a:p>
            <a:pPr marL="285750" indent="-285750">
              <a:buFont typeface="Bookman Old Style" panose="02050604050505020204" pitchFamily="18" charset="0"/>
              <a:buChar char="-"/>
            </a:pPr>
            <a:endParaRPr lang="cs-CZ" sz="1600" dirty="0">
              <a:latin typeface="Bookman Old Style" panose="02050604050505020204" pitchFamily="18" charset="0"/>
            </a:endParaRPr>
          </a:p>
          <a:p>
            <a:endParaRPr lang="cs-CZ" sz="1600" dirty="0">
              <a:latin typeface="Bookman Old Style" panose="02050604050505020204" pitchFamily="18" charset="0"/>
            </a:endParaRPr>
          </a:p>
          <a:p>
            <a:pPr algn="just"/>
            <a:endParaRPr lang="cs-CZ" sz="18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96240"/>
      </p:ext>
    </p:extLst>
  </p:cSld>
  <p:clrMapOvr>
    <a:masterClrMapping/>
  </p:clrMapOvr>
  <p:transition/>
  <p:extLst mod="1">
    <p:ext uri="{6950BFC3-D8DA-4A85-94F7-54DA5524770B}">
      <p188:commentRel xmlns="" xmlns:p188="http://schemas.microsoft.com/office/powerpoint/2018/8/main" r:id="rId3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82377" y="1380816"/>
            <a:ext cx="8855677" cy="7232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en-GB" sz="2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The Rise of Prussia and the Collapse of Poland</a:t>
            </a:r>
          </a:p>
          <a:p>
            <a:pPr marL="285750" indent="-285750">
              <a:buFontTx/>
              <a:buChar char="-"/>
            </a:pPr>
            <a:endParaRPr lang="cs-CZ" sz="1400" dirty="0">
              <a:latin typeface="Bookman Old Style" panose="02050604050505020204" pitchFamily="18" charset="0"/>
            </a:endParaRPr>
          </a:p>
          <a:p>
            <a:pPr marL="285750" indent="-285750" rtl="0">
              <a:buFontTx/>
              <a:buChar char="-"/>
            </a:pP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The territory of present-day Germany was, since the Middle Ages, a </a:t>
            </a:r>
            <a:r>
              <a:rPr lang="en-GB" sz="13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fragmentary collection of states of various sizes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which, from the 16th century onwards, also became divided denominationally Significant among them were </a:t>
            </a:r>
            <a:r>
              <a:rPr lang="en-GB" sz="13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Bavaria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(House of Wittelsbach), </a:t>
            </a:r>
            <a:r>
              <a:rPr lang="en-GB" sz="13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Saxony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(House of </a:t>
            </a:r>
            <a:r>
              <a:rPr lang="en-GB" sz="13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Wettin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) and </a:t>
            </a:r>
            <a:r>
              <a:rPr lang="en-GB" sz="13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Brandenburg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(House of Hohenzollern), joined in the 16th century by </a:t>
            </a:r>
            <a:r>
              <a:rPr lang="en-GB" sz="13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East Prussia</a:t>
            </a:r>
          </a:p>
          <a:p>
            <a:pPr marL="285750" indent="-285750">
              <a:buFontTx/>
              <a:buChar char="-"/>
            </a:pPr>
            <a:endParaRPr lang="cs-CZ" sz="1300" dirty="0">
              <a:latin typeface="Bookman Old Style" panose="02050604050505020204" pitchFamily="18" charset="0"/>
            </a:endParaRPr>
          </a:p>
          <a:p>
            <a:pPr marL="285750" indent="-285750">
              <a:buFontTx/>
              <a:buChar char="-"/>
            </a:pP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In </a:t>
            </a:r>
            <a:r>
              <a:rPr lang="en-GB" sz="13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1701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, at the outset of the War of the Spanish Succession, the Elector of Brandenburg and Prussian Duke </a:t>
            </a:r>
            <a:r>
              <a:rPr lang="en-GB" sz="13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Frederick III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proclaimed himself </a:t>
            </a:r>
            <a:r>
              <a:rPr lang="en-GB" sz="13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King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of Prussia </a:t>
            </a:r>
            <a:r>
              <a:rPr lang="en-GB" sz="13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Frederick I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in </a:t>
            </a:r>
            <a:r>
              <a:rPr lang="en-GB" sz="1300" b="1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Königsberg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, with the permission of the Austrian Emperor Leopold I</a:t>
            </a:r>
            <a:endParaRPr lang="en-GB" sz="1300" dirty="0">
              <a:highlight>
                <a:srgbClr val="000000">
                  <a:alpha val="0"/>
                </a:srgbClr>
              </a:highlight>
              <a:latin typeface="Bookman Old Style"/>
            </a:endParaRPr>
          </a:p>
          <a:p>
            <a:endParaRPr lang="cs-CZ" sz="1300" dirty="0">
              <a:latin typeface="Bookman Old Style" panose="02050604050505020204" pitchFamily="18" charset="0"/>
            </a:endParaRPr>
          </a:p>
          <a:p>
            <a:pPr marL="285750" indent="-285750" rtl="0">
              <a:buFontTx/>
              <a:buChar char="-"/>
            </a:pP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The </a:t>
            </a:r>
            <a:r>
              <a:rPr lang="en-GB" sz="13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Kingdom of Prussia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embarked on a gradual path to a rise in power. The successor of Frederick III, King </a:t>
            </a:r>
            <a:r>
              <a:rPr lang="en-GB" sz="13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Frederick William I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(1713–1740) systematically built a </a:t>
            </a:r>
            <a:r>
              <a:rPr lang="en-GB" sz="13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strong and flexible army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and implemented numerous economic reforms</a:t>
            </a:r>
          </a:p>
          <a:p>
            <a:pPr marL="285750" indent="-285750">
              <a:buFontTx/>
              <a:buChar char="-"/>
            </a:pPr>
            <a:endParaRPr lang="cs-CZ" sz="1300" dirty="0">
              <a:latin typeface="Bookman Old Style" panose="02050604050505020204" pitchFamily="18" charset="0"/>
            </a:endParaRPr>
          </a:p>
          <a:p>
            <a:pPr marL="285750" indent="-285750" rtl="0">
              <a:buFontTx/>
              <a:buChar char="-"/>
            </a:pP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His son </a:t>
            </a:r>
            <a:r>
              <a:rPr lang="en-GB" sz="13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Frederick II the Great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used this army in the </a:t>
            </a:r>
            <a:r>
              <a:rPr lang="en-GB" sz="13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War of the Austrian Succession 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(1740–1748) and, subsequently, in the </a:t>
            </a:r>
            <a:r>
              <a:rPr lang="en-GB" sz="13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Seven Years' War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(1756–1763) – he acquired the majority of Austrian </a:t>
            </a:r>
            <a:r>
              <a:rPr lang="en-GB" sz="13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Silesia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</a:t>
            </a:r>
            <a:r>
              <a:rPr lang="en-GB" sz="1300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and,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with it, its </a:t>
            </a:r>
            <a:r>
              <a:rPr lang="en-GB" sz="1300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considerable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economic potential</a:t>
            </a:r>
          </a:p>
          <a:p>
            <a:pPr marL="285750" indent="-285750">
              <a:buFontTx/>
              <a:buChar char="-"/>
            </a:pPr>
            <a:endParaRPr lang="cs-CZ" sz="1300" dirty="0">
              <a:latin typeface="Bookman Old Style" panose="02050604050505020204" pitchFamily="18" charset="0"/>
            </a:endParaRPr>
          </a:p>
          <a:p>
            <a:pPr marL="285750" indent="-285750" rtl="0">
              <a:buFontTx/>
              <a:buChar char="-"/>
            </a:pPr>
            <a:r>
              <a:rPr lang="en-GB" sz="13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Frederick II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ruled in the spirit of enlightened absolutism and made </a:t>
            </a:r>
            <a:r>
              <a:rPr lang="en-GB" sz="1300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attempts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to further </a:t>
            </a:r>
            <a:r>
              <a:rPr lang="en-GB" sz="13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modernise the state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(manufactories, infrastructure and more) and, under his rule, </a:t>
            </a:r>
            <a:r>
              <a:rPr lang="en-GB" sz="13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Prussia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became one of the </a:t>
            </a:r>
            <a:r>
              <a:rPr lang="en-GB" sz="13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European powers</a:t>
            </a:r>
          </a:p>
          <a:p>
            <a:pPr marL="285750" indent="-285750">
              <a:buFontTx/>
              <a:buChar char="-"/>
            </a:pPr>
            <a:endParaRPr lang="cs-CZ" sz="1300" dirty="0">
              <a:latin typeface="Bookman Old Style" panose="02050604050505020204" pitchFamily="18" charset="0"/>
            </a:endParaRPr>
          </a:p>
          <a:p>
            <a:pPr marL="285750" indent="-285750" rtl="0">
              <a:buFontTx/>
              <a:buChar char="-"/>
            </a:pP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In the years 1772–1795, Prussia, together with Russia and Austria, participated in the so-called </a:t>
            </a:r>
            <a:r>
              <a:rPr lang="en-GB" sz="13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Partition of Poland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, which, despite a resistance led by </a:t>
            </a:r>
            <a:r>
              <a:rPr lang="en-GB" sz="13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Tadeusz </a:t>
            </a:r>
            <a:r>
              <a:rPr lang="en-GB" sz="1300" b="1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Kościuszko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(</a:t>
            </a:r>
            <a:r>
              <a:rPr lang="en-GB" sz="13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Kiościuszko's</a:t>
            </a:r>
            <a:r>
              <a:rPr lang="en-GB" sz="13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uprising in 1794), resulted in </a:t>
            </a:r>
            <a:r>
              <a:rPr lang="en-GB" sz="13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the collapse of the Polish state</a:t>
            </a:r>
          </a:p>
          <a:p>
            <a:pPr marL="285750" indent="-285750">
              <a:buFontTx/>
              <a:buChar char="-"/>
            </a:pPr>
            <a:endParaRPr lang="cs-CZ" sz="1300" dirty="0">
              <a:latin typeface="Bookman Old Style" panose="02050604050505020204" pitchFamily="18" charset="0"/>
            </a:endParaRPr>
          </a:p>
          <a:p>
            <a:pPr marL="285750" indent="-285750">
              <a:buFontTx/>
              <a:buChar char="-"/>
            </a:pPr>
            <a:endParaRPr lang="cs-CZ" sz="1200" dirty="0">
              <a:latin typeface="Bookman Old Style" panose="02050604050505020204" pitchFamily="18" charset="0"/>
            </a:endParaRPr>
          </a:p>
          <a:p>
            <a:pPr marL="285750" indent="-285750">
              <a:buFontTx/>
              <a:buChar char="-"/>
            </a:pPr>
            <a:endParaRPr lang="cs-CZ" sz="1200" dirty="0">
              <a:latin typeface="Bookman Old Style" panose="02050604050505020204" pitchFamily="18" charset="0"/>
            </a:endParaRPr>
          </a:p>
          <a:p>
            <a:pPr algn="ctr"/>
            <a:endParaRPr lang="cs-CZ" sz="2400" b="1" dirty="0">
              <a:latin typeface="Bookman Old Style" panose="02050604050505020204" pitchFamily="18" charset="0"/>
            </a:endParaRPr>
          </a:p>
          <a:p>
            <a:endParaRPr lang="cs-CZ" sz="1600" dirty="0">
              <a:latin typeface="Bookman Old Style" panose="02050604050505020204" pitchFamily="18" charset="0"/>
            </a:endParaRPr>
          </a:p>
          <a:p>
            <a:pPr marL="285750" indent="-285750">
              <a:buFont typeface="Bookman Old Style" panose="02050604050505020204" pitchFamily="18" charset="0"/>
              <a:buChar char="-"/>
            </a:pPr>
            <a:endParaRPr lang="cs-CZ" sz="1600" dirty="0">
              <a:latin typeface="Bookman Old Style" panose="02050604050505020204" pitchFamily="18" charset="0"/>
            </a:endParaRPr>
          </a:p>
          <a:p>
            <a:endParaRPr lang="cs-CZ" sz="1600" dirty="0">
              <a:latin typeface="Bookman Old Style" panose="02050604050505020204" pitchFamily="18" charset="0"/>
            </a:endParaRPr>
          </a:p>
          <a:p>
            <a:pPr algn="just"/>
            <a:endParaRPr lang="cs-CZ" sz="18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17399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82377" y="1380816"/>
            <a:ext cx="8855677" cy="26314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en-GB" sz="2400" b="1" i="0" u="none" strike="noStrike">
                <a:highlight>
                  <a:srgbClr val="000000">
                    <a:alpha val="0"/>
                  </a:srgbClr>
                </a:highlight>
                <a:latin typeface="Bookman Old Style"/>
              </a:rPr>
              <a:t>The Rise of Prussia and the Collapse of Poland</a:t>
            </a:r>
          </a:p>
          <a:p>
            <a:pPr marL="285750" indent="-285750">
              <a:buFontTx/>
              <a:buChar char="-"/>
            </a:pPr>
            <a:endParaRPr lang="cs-CZ" sz="1400">
              <a:latin typeface="Bookman Old Style" panose="02050604050505020204" pitchFamily="18" charset="0"/>
            </a:endParaRPr>
          </a:p>
          <a:p>
            <a:endParaRPr lang="cs-CZ" sz="1300">
              <a:latin typeface="Bookman Old Style" panose="02050604050505020204" pitchFamily="18" charset="0"/>
            </a:endParaRPr>
          </a:p>
          <a:p>
            <a:pPr marL="285750" indent="-285750">
              <a:buFontTx/>
              <a:buChar char="-"/>
            </a:pPr>
            <a:endParaRPr lang="cs-CZ" sz="1200">
              <a:latin typeface="Bookman Old Style" panose="02050604050505020204" pitchFamily="18" charset="0"/>
            </a:endParaRPr>
          </a:p>
          <a:p>
            <a:pPr marL="285750" indent="-285750">
              <a:buFontTx/>
              <a:buChar char="-"/>
            </a:pPr>
            <a:endParaRPr lang="cs-CZ" sz="1200">
              <a:latin typeface="Bookman Old Style" panose="02050604050505020204" pitchFamily="18" charset="0"/>
            </a:endParaRPr>
          </a:p>
          <a:p>
            <a:pPr algn="ctr"/>
            <a:endParaRPr lang="cs-CZ" sz="2400" b="1">
              <a:latin typeface="Bookman Old Style" panose="02050604050505020204" pitchFamily="18" charset="0"/>
            </a:endParaRPr>
          </a:p>
          <a:p>
            <a:endParaRPr lang="cs-CZ" sz="1600">
              <a:latin typeface="Bookman Old Style" panose="02050604050505020204" pitchFamily="18" charset="0"/>
            </a:endParaRPr>
          </a:p>
          <a:p>
            <a:pPr marL="285750" indent="-285750">
              <a:buFont typeface="Bookman Old Style" panose="02050604050505020204" pitchFamily="18" charset="0"/>
              <a:buChar char="-"/>
            </a:pPr>
            <a:endParaRPr lang="cs-CZ" sz="1600">
              <a:latin typeface="Bookman Old Style" panose="02050604050505020204" pitchFamily="18" charset="0"/>
            </a:endParaRPr>
          </a:p>
          <a:p>
            <a:endParaRPr lang="cs-CZ" sz="1600">
              <a:latin typeface="Bookman Old Style" panose="02050604050505020204" pitchFamily="18" charset="0"/>
            </a:endParaRPr>
          </a:p>
          <a:p>
            <a:pPr algn="just"/>
            <a:endParaRPr lang="cs-CZ" sz="1800" b="1">
              <a:latin typeface="Bookman Old Style" panose="02050604050505020204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30" y="1786235"/>
            <a:ext cx="7109254" cy="497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14919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82377" y="1380816"/>
            <a:ext cx="8855677" cy="26314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en-GB" sz="2400" b="1" i="0" u="none" strike="noStrike">
                <a:highlight>
                  <a:srgbClr val="000000">
                    <a:alpha val="0"/>
                  </a:srgbClr>
                </a:highlight>
                <a:latin typeface="Bookman Old Style"/>
              </a:rPr>
              <a:t>Partition of Poland</a:t>
            </a:r>
          </a:p>
          <a:p>
            <a:pPr marL="285750" indent="-285750">
              <a:buFontTx/>
              <a:buChar char="-"/>
            </a:pPr>
            <a:endParaRPr lang="cs-CZ" sz="1400">
              <a:latin typeface="Bookman Old Style" panose="02050604050505020204" pitchFamily="18" charset="0"/>
            </a:endParaRPr>
          </a:p>
          <a:p>
            <a:endParaRPr lang="cs-CZ" sz="1300">
              <a:latin typeface="Bookman Old Style" panose="02050604050505020204" pitchFamily="18" charset="0"/>
            </a:endParaRPr>
          </a:p>
          <a:p>
            <a:pPr marL="285750" indent="-285750">
              <a:buFontTx/>
              <a:buChar char="-"/>
            </a:pPr>
            <a:endParaRPr lang="cs-CZ" sz="1200">
              <a:latin typeface="Bookman Old Style" panose="02050604050505020204" pitchFamily="18" charset="0"/>
            </a:endParaRPr>
          </a:p>
          <a:p>
            <a:pPr marL="285750" indent="-285750">
              <a:buFontTx/>
              <a:buChar char="-"/>
            </a:pPr>
            <a:endParaRPr lang="cs-CZ" sz="1200">
              <a:latin typeface="Bookman Old Style" panose="02050604050505020204" pitchFamily="18" charset="0"/>
            </a:endParaRPr>
          </a:p>
          <a:p>
            <a:pPr algn="ctr"/>
            <a:endParaRPr lang="cs-CZ" sz="2400" b="1">
              <a:latin typeface="Bookman Old Style" panose="02050604050505020204" pitchFamily="18" charset="0"/>
            </a:endParaRPr>
          </a:p>
          <a:p>
            <a:endParaRPr lang="cs-CZ" sz="1600">
              <a:latin typeface="Bookman Old Style" panose="02050604050505020204" pitchFamily="18" charset="0"/>
            </a:endParaRPr>
          </a:p>
          <a:p>
            <a:pPr marL="285750" indent="-285750">
              <a:buFont typeface="Bookman Old Style" panose="02050604050505020204" pitchFamily="18" charset="0"/>
              <a:buChar char="-"/>
            </a:pPr>
            <a:endParaRPr lang="cs-CZ" sz="1600">
              <a:latin typeface="Bookman Old Style" panose="02050604050505020204" pitchFamily="18" charset="0"/>
            </a:endParaRPr>
          </a:p>
          <a:p>
            <a:endParaRPr lang="cs-CZ" sz="1600">
              <a:latin typeface="Bookman Old Style" panose="02050604050505020204" pitchFamily="18" charset="0"/>
            </a:endParaRPr>
          </a:p>
          <a:p>
            <a:pPr algn="just"/>
            <a:endParaRPr lang="cs-CZ" sz="1800" b="1">
              <a:latin typeface="Bookman Old Style" panose="020506040505050202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202" y="1816474"/>
            <a:ext cx="6110025" cy="502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00455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1" y="988930"/>
            <a:ext cx="8999537" cy="70326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2400" b="1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American Revolutionary War</a:t>
            </a: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0" lang="cs-CZ" sz="1300" b="1" i="0" u="none" strike="noStrike" kern="1200" cap="none" spc="0" normalizeH="0" baseline="0" noProof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The</a:t>
            </a:r>
            <a:r>
              <a:rPr kumimoji="0" lang="cs-CZ" sz="1300" b="1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 </a:t>
            </a:r>
            <a:r>
              <a:rPr kumimoji="0" lang="cs-CZ" sz="1300" b="1" i="0" u="none" strike="noStrike" kern="1200" cap="none" spc="0" normalizeH="0" baseline="0" noProof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Thirteen</a:t>
            </a:r>
            <a:r>
              <a:rPr kumimoji="0" lang="cs-CZ" sz="1300" b="1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 </a:t>
            </a:r>
            <a:r>
              <a:rPr lang="cs-CZ" sz="1300" b="1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  <a:t>C</a:t>
            </a:r>
            <a:r>
              <a:rPr kumimoji="0" lang="en-GB" sz="1300" b="1" i="0" u="none" strike="noStrike" kern="1200" cap="none" spc="0" normalizeH="0" baseline="0" noProof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olonies</a:t>
            </a:r>
            <a:r>
              <a:rPr kumimoji="0" lang="en-GB" sz="13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 on the east coast of today's USA founded from the 17th century onwards, the basis of the colonial holdings of England (</a:t>
            </a:r>
            <a:r>
              <a:rPr kumimoji="0" lang="cs-CZ" sz="13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United </a:t>
            </a:r>
            <a:r>
              <a:rPr kumimoji="0" lang="cs-CZ" sz="1300" b="0" i="0" u="none" strike="noStrike" kern="1200" cap="none" spc="0" normalizeH="0" baseline="0" noProof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Kingdom</a:t>
            </a:r>
            <a:r>
              <a:rPr kumimoji="0" lang="cs-CZ" sz="13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 </a:t>
            </a:r>
            <a:r>
              <a:rPr kumimoji="0" lang="en-GB" sz="13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from 1707) in North America – Southern plantations (cotton, tobacco) and Black slaves</a:t>
            </a:r>
            <a:endParaRPr kumimoji="0" lang="cs-CZ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endParaRPr kumimoji="0" lang="cs-CZ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0" lang="en-GB" sz="13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Stronger position of </a:t>
            </a:r>
            <a:r>
              <a:rPr kumimoji="0" lang="cs-CZ" sz="1300" b="0" i="0" u="none" strike="noStrike" kern="1200" cap="none" spc="0" normalizeH="0" baseline="0" noProof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the</a:t>
            </a:r>
            <a:r>
              <a:rPr kumimoji="0" lang="cs-CZ" sz="13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 UK </a:t>
            </a:r>
            <a:r>
              <a:rPr kumimoji="0" lang="en-GB" sz="13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after the victory over France in the conflicts of the Seven Years' War (Battle of the Plains of Abraham on 13 September 1759, near Quebec)</a:t>
            </a:r>
            <a:endParaRPr kumimoji="0" lang="cs-CZ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0" marR="0" lvl="0" indent="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0" lang="en-GB" sz="13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The U</a:t>
            </a:r>
            <a:r>
              <a:rPr kumimoji="0" lang="cs-CZ" sz="13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K </a:t>
            </a:r>
            <a:r>
              <a:rPr kumimoji="0" lang="en-GB" sz="13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pursues a </a:t>
            </a:r>
            <a:r>
              <a:rPr kumimoji="0" lang="en-GB" sz="1300" b="1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policy of passive trade balance</a:t>
            </a:r>
            <a:r>
              <a:rPr kumimoji="0" lang="en-GB" sz="13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 – its colonies primarily serve as a </a:t>
            </a:r>
            <a:r>
              <a:rPr kumimoji="0" lang="en-GB" sz="1300" b="1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market for English goods</a:t>
            </a:r>
            <a:r>
              <a:rPr kumimoji="0" lang="en-GB" sz="13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 on the one hand</a:t>
            </a:r>
            <a:r>
              <a:rPr lang="cs-CZ" sz="13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  <a:t> and </a:t>
            </a:r>
            <a:r>
              <a:rPr kumimoji="0" lang="en-GB" sz="13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as a </a:t>
            </a:r>
            <a:r>
              <a:rPr kumimoji="0" lang="en-GB" sz="1300" b="1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source of cheap and affordable raw materials</a:t>
            </a:r>
            <a:r>
              <a:rPr kumimoji="0" lang="cs-CZ" sz="1300" b="1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 </a:t>
            </a:r>
            <a:r>
              <a:rPr kumimoji="0" lang="cs-CZ" sz="130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on </a:t>
            </a:r>
            <a:r>
              <a:rPr kumimoji="0" lang="cs-CZ" sz="1300" i="0" u="none" strike="noStrike" kern="1200" cap="none" spc="0" normalizeH="0" baseline="0" noProof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the</a:t>
            </a:r>
            <a:r>
              <a:rPr kumimoji="0" lang="cs-CZ" sz="130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 </a:t>
            </a:r>
            <a:r>
              <a:rPr kumimoji="0" lang="cs-CZ" sz="1300" i="0" u="none" strike="noStrike" kern="1200" cap="none" spc="0" normalizeH="0" baseline="0" noProof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other</a:t>
            </a:r>
            <a:endParaRPr kumimoji="0" lang="en-GB" sz="1300" b="1" i="0" u="none" strike="noStrike" kern="1200" cap="none" spc="0" normalizeH="0" baseline="0" noProof="0" dirty="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uLnTx/>
              <a:uFillTx/>
              <a:latin typeface="Bookman Old Style"/>
              <a:ea typeface="+mn-ea"/>
              <a:cs typeface="+mn-cs"/>
            </a:endParaRP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endParaRPr kumimoji="0" lang="cs-CZ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0" lang="en-GB" sz="1300" b="1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1773</a:t>
            </a:r>
            <a:r>
              <a:rPr kumimoji="0" lang="en-GB" sz="13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, </a:t>
            </a:r>
            <a:r>
              <a:rPr kumimoji="0" lang="en-GB" sz="1300" b="1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Boston</a:t>
            </a:r>
            <a:r>
              <a:rPr kumimoji="0" lang="en-GB" sz="13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 </a:t>
            </a:r>
            <a:r>
              <a:rPr kumimoji="0" lang="en-GB" sz="1300" b="1" i="0" u="none" strike="noStrike" kern="1200" cap="none" spc="0" normalizeH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Tea Party</a:t>
            </a:r>
            <a:r>
              <a:rPr kumimoji="0" lang="en-GB" sz="13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 – displeased settlers threw a British shipment of tea into the harbour</a:t>
            </a:r>
            <a:r>
              <a:rPr kumimoji="0" lang="cs-CZ" sz="13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.</a:t>
            </a:r>
            <a:r>
              <a:rPr kumimoji="0" lang="en-GB" sz="13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 Soon after </a:t>
            </a:r>
            <a:r>
              <a:rPr lang="cs-CZ" sz="13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  <a:t>the</a:t>
            </a:r>
            <a:r>
              <a:rPr kumimoji="0" lang="en-GB" sz="13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 American Revolutionary War</a:t>
            </a:r>
            <a:r>
              <a:rPr kumimoji="0" lang="cs-CZ" sz="13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 </a:t>
            </a:r>
            <a:r>
              <a:rPr kumimoji="0" lang="cs-CZ" sz="1300" b="0" i="0" u="none" strike="noStrike" kern="1200" cap="none" spc="0" normalizeH="0" baseline="0" noProof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broke</a:t>
            </a:r>
            <a:r>
              <a:rPr kumimoji="0" lang="cs-CZ" sz="13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 out</a:t>
            </a:r>
            <a:endParaRPr kumimoji="0" lang="cs-CZ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endParaRPr kumimoji="0" lang="cs-CZ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0" lang="en-GB" sz="1300" b="1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Congress</a:t>
            </a:r>
            <a:r>
              <a:rPr kumimoji="0" lang="en-GB" sz="13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 of representatives from individual colonies in Philadelphia</a:t>
            </a:r>
            <a:r>
              <a:rPr kumimoji="0" lang="cs-CZ" sz="13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.</a:t>
            </a:r>
            <a:r>
              <a:rPr kumimoji="0" lang="en-GB" sz="13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 </a:t>
            </a:r>
            <a:r>
              <a:rPr kumimoji="0" lang="en-GB" sz="1300" b="1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George Washington</a:t>
            </a:r>
            <a:r>
              <a:rPr kumimoji="0" lang="en-GB" sz="13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 at the head of the army fighting the British</a:t>
            </a: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endParaRPr kumimoji="0" lang="cs-CZ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0" lang="en-GB" sz="13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On</a:t>
            </a:r>
            <a:r>
              <a:rPr kumimoji="0" lang="en-GB" sz="1300" b="1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 4  July 1776</a:t>
            </a:r>
            <a:r>
              <a:rPr kumimoji="0" lang="en-GB" sz="13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, Congress adopted the</a:t>
            </a:r>
            <a:r>
              <a:rPr kumimoji="0" lang="en-GB" sz="1300" b="1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 </a:t>
            </a:r>
            <a:r>
              <a:rPr kumimoji="0" lang="en-GB" sz="1300" b="1" i="0" u="none" strike="noStrike" kern="1200" cap="none" spc="0" normalizeH="0" baseline="0" noProof="0" dirty="0">
                <a:solidFill>
                  <a:srgbClr val="FF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Declaration of Independence </a:t>
            </a:r>
            <a:r>
              <a:rPr kumimoji="0" lang="en-GB" sz="13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–</a:t>
            </a:r>
            <a:r>
              <a:rPr kumimoji="0" lang="en-GB" sz="1300" b="1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 written by Thomas Jefferson</a:t>
            </a:r>
            <a:r>
              <a:rPr kumimoji="0" lang="en-GB" sz="1300" b="0" i="0" u="none" strike="noStrike" kern="1200" cap="none" spc="0" normalizeH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. Establishment of the USA</a:t>
            </a: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endParaRPr lang="cs-CZ" sz="1300" baseline="0" dirty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0" lang="cs-CZ" sz="1300" b="0" i="0" u="none" strike="noStrike" kern="1200" cap="none" spc="0" normalizeH="0" noProof="0" dirty="0" err="1">
                <a:solidFill>
                  <a:srgbClr val="FF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Conflict</a:t>
            </a:r>
            <a:r>
              <a:rPr kumimoji="0" lang="cs-CZ" sz="1300" b="0" i="0" u="none" strike="noStrike" kern="1200" cap="none" spc="0" normalizeH="0" noProof="0" dirty="0">
                <a:solidFill>
                  <a:srgbClr val="FF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 </a:t>
            </a:r>
            <a:r>
              <a:rPr kumimoji="0" lang="cs-CZ" sz="1300" b="0" i="0" u="none" strike="noStrike" kern="1200" cap="none" spc="0" normalizeH="0" noProof="0" dirty="0" err="1">
                <a:solidFill>
                  <a:srgbClr val="FF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with</a:t>
            </a:r>
            <a:r>
              <a:rPr kumimoji="0" lang="cs-CZ" sz="1300" b="0" i="0" u="none" strike="noStrike" kern="1200" cap="none" spc="0" normalizeH="0" noProof="0" dirty="0">
                <a:solidFill>
                  <a:srgbClr val="FF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 </a:t>
            </a:r>
            <a:r>
              <a:rPr kumimoji="0" lang="cs-CZ" sz="1300" b="0" i="0" u="none" strike="noStrike" kern="1200" cap="none" spc="0" normalizeH="0" noProof="0" dirty="0" err="1">
                <a:solidFill>
                  <a:srgbClr val="FF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the</a:t>
            </a:r>
            <a:r>
              <a:rPr kumimoji="0" lang="cs-CZ" sz="1300" b="0" i="0" u="none" strike="noStrike" kern="1200" cap="none" spc="0" normalizeH="0" noProof="0" dirty="0">
                <a:solidFill>
                  <a:srgbClr val="FF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 UK </a:t>
            </a:r>
            <a:r>
              <a:rPr kumimoji="0" lang="en-GB" sz="1300" b="0" i="0" u="none" strike="noStrike" kern="1200" cap="none" spc="0" normalizeH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continued until 1781 (War of Independence) - </a:t>
            </a:r>
            <a:r>
              <a:rPr kumimoji="0" lang="en-GB" sz="1300" b="1" i="0" u="none" strike="noStrike" kern="1200" cap="none" spc="0" normalizeH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surrender of British troops</a:t>
            </a:r>
            <a:r>
              <a:rPr kumimoji="0" lang="en-GB" sz="1300" b="0" i="0" u="none" strike="noStrike" kern="1200" cap="none" spc="0" normalizeH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 at Yorktown.</a:t>
            </a: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endParaRPr lang="cs-CZ" sz="1300" dirty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pPr marL="285750" lvl="0" indent="-285750" rtl="0">
              <a:buFontTx/>
              <a:buChar char="-"/>
              <a:defRPr/>
            </a:pPr>
            <a:r>
              <a:rPr lang="en-GB" sz="13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  <a:t>In 1789, a </a:t>
            </a:r>
            <a:r>
              <a:rPr lang="en-GB" sz="13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  <a:t>new constitution came into force, strengthening the power of the federal authorities</a:t>
            </a:r>
            <a:r>
              <a:rPr lang="en-GB" sz="13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  <a:t> – Congress, president as head of state (G. Washington, J. Adams, T. Jefferson, J. Madison, T. Monroe, J. Q. Adams, A. Jackson…) </a:t>
            </a: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endParaRPr kumimoji="0" lang="cs-CZ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0" marR="0" lvl="0" indent="0" algn="ctr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0" marR="0" lvl="0" indent="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Bookman Old Style" panose="02050604050505020204" pitchFamily="18" charset="0"/>
              <a:buChar char="-"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0" marR="0" lvl="0" indent="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0" marR="0" lvl="0" indent="0" algn="just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5664380"/>
      </p:ext>
    </p:extLst>
  </p:cSld>
  <p:clrMapOvr>
    <a:masterClrMapping/>
  </p:clrMapOvr>
  <p:transition/>
  <p:extLst mod="1">
    <p:ext uri="{6950BFC3-D8DA-4A85-94F7-54DA5524770B}">
      <p188:commentRel xmlns="" xmlns:p188="http://schemas.microsoft.com/office/powerpoint/2018/8/main" r:id="rId2"/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71930" y="1163102"/>
            <a:ext cx="8855677" cy="70326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2400" b="1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The French Revolution</a:t>
            </a: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0" lang="en-GB" sz="13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France </a:t>
            </a:r>
            <a:r>
              <a:rPr lang="cs-CZ" sz="13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  <a:t>in</a:t>
            </a:r>
            <a:r>
              <a:rPr kumimoji="0" lang="en-GB" sz="13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 the latter half of the 18th century – </a:t>
            </a:r>
            <a:r>
              <a:rPr kumimoji="0" lang="en-GB" sz="1300" b="1" i="0" u="none" strike="noStrike" kern="1200" cap="none" spc="0" normalizeH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absolutist monarchy</a:t>
            </a:r>
            <a:r>
              <a:rPr kumimoji="0" lang="en-GB" sz="13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, </a:t>
            </a:r>
            <a:r>
              <a:rPr kumimoji="0" lang="en-GB" sz="1300" b="1" i="0" u="none" strike="noStrike" kern="1200" cap="none" spc="0" normalizeH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privileged position of the nobility</a:t>
            </a:r>
            <a:r>
              <a:rPr kumimoji="0" lang="en-GB" sz="13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 and the church. Economic development onto which all of the tax burdens of the third estate</a:t>
            </a:r>
            <a:r>
              <a:rPr lang="cs-CZ" sz="1300" b="1" dirty="0">
                <a:solidFill>
                  <a:prstClr val="black"/>
                </a:solidFill>
                <a:highlight>
                  <a:srgbClr val="000000">
                    <a:alpha val="0"/>
                  </a:srgbClr>
                </a:highlight>
                <a:latin typeface="Bookman Old Style" panose="02050604050505020204" pitchFamily="18" charset="0"/>
              </a:rPr>
              <a:t> </a:t>
            </a:r>
            <a:r>
              <a:rPr lang="en-GB" sz="13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  <a:t>were transferred</a:t>
            </a:r>
            <a:endParaRPr lang="cs-CZ" sz="1300" b="1" i="0" u="none" strike="noStrike" dirty="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Bookman Old Style"/>
            </a:endParaRPr>
          </a:p>
          <a:p>
            <a:pPr marR="0" lvl="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endParaRPr kumimoji="0" lang="cs-CZ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0" lang="en-GB" sz="13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1774 – a</a:t>
            </a:r>
            <a:r>
              <a:rPr kumimoji="0" lang="cs-CZ" sz="1300" b="0" i="0" u="none" strike="noStrike" kern="1200" cap="none" spc="0" normalizeH="0" baseline="0" noProof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ccession</a:t>
            </a:r>
            <a:r>
              <a:rPr kumimoji="0" lang="cs-CZ" sz="13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 </a:t>
            </a:r>
            <a:r>
              <a:rPr kumimoji="0" lang="en-GB" sz="13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of </a:t>
            </a:r>
            <a:r>
              <a:rPr kumimoji="0" lang="en-GB" sz="1300" b="1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Louis XVI </a:t>
            </a:r>
            <a:r>
              <a:rPr kumimoji="0" lang="en-GB" sz="13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and gradual deepening of the country's economic </a:t>
            </a:r>
            <a:r>
              <a:rPr kumimoji="0" lang="cs-CZ" sz="1300" b="0" i="0" u="none" strike="noStrike" kern="1200" cap="none" spc="0" normalizeH="0" baseline="0" noProof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issues</a:t>
            </a:r>
            <a:r>
              <a:rPr kumimoji="0" lang="en-GB" sz="13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 (internal debt). </a:t>
            </a:r>
            <a:r>
              <a:rPr lang="cs-CZ" sz="13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  <a:t>Brief</a:t>
            </a:r>
            <a:r>
              <a:rPr kumimoji="0" lang="en-GB" sz="13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 "ministers of finance" – </a:t>
            </a:r>
            <a:r>
              <a:rPr lang="en-GB" sz="13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  <a:t>Anne Robert Jacques Turgot</a:t>
            </a:r>
            <a:r>
              <a:rPr kumimoji="0" lang="en-GB" sz="13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 and </a:t>
            </a:r>
            <a:r>
              <a:rPr lang="en-GB" sz="13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  <a:t>Jacques Necker</a:t>
            </a:r>
            <a:endParaRPr kumimoji="0" lang="cs-CZ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</a:endParaRPr>
          </a:p>
          <a:p>
            <a:pPr marL="0" marR="0" lvl="0" indent="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0" marR="0" lvl="0" indent="0" algn="ctr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0" marR="0" lvl="0" indent="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Bookman Old Style" panose="02050604050505020204" pitchFamily="18" charset="0"/>
              <a:buChar char="-"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0" marR="0" lvl="0" indent="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0" marR="0" lvl="0" indent="0" algn="just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7170" name="Picture 2" descr="Portrait of Louis XVI (1754-93) King of - French School jako tisk anebo  olejomal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222" y="3167406"/>
            <a:ext cx="2617092" cy="351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289899"/>
      </p:ext>
    </p:extLst>
  </p:cSld>
  <p:clrMapOvr>
    <a:masterClrMapping/>
  </p:clrMapOvr>
  <p:transition/>
  <p:extLst mod="1">
    <p:ext uri="{6950BFC3-D8DA-4A85-94F7-54DA5524770B}">
      <p188:commentRel xmlns="" xmlns:p188="http://schemas.microsoft.com/office/powerpoint/2018/8/main" r:id="rId3"/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71930" y="1163102"/>
            <a:ext cx="8855677" cy="70326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2400" b="1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The French Revolution</a:t>
            </a: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lang="en-GB" sz="1300" b="0" i="0" u="none" strike="noStrike" dirty="0" smtClean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  <a:t>Growing </a:t>
            </a:r>
            <a:r>
              <a:rPr lang="en-GB" sz="13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  <a:t>instability of the country (crop failures, failed reform attempts by finance ministers) addressed by King Louis XVI in May 1789 by assembling the </a:t>
            </a:r>
            <a:r>
              <a:rPr lang="en-GB" sz="13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  <a:t>Estates General</a:t>
            </a:r>
            <a:r>
              <a:rPr lang="en-GB" sz="13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  <a:t> in Versailles</a:t>
            </a:r>
          </a:p>
          <a:p>
            <a:pPr marR="0" lvl="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cs-CZ" sz="1300" dirty="0">
                <a:solidFill>
                  <a:prstClr val="black"/>
                </a:solidFill>
                <a:latin typeface="Bookman Old Style" panose="02050604050505020204" pitchFamily="18" charset="0"/>
              </a:rPr>
              <a:t> </a:t>
            </a:r>
            <a:endParaRPr kumimoji="0" lang="cs-CZ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0" lang="en-GB" sz="13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Representatives of the Third Estate refused to discuss the king's </a:t>
            </a:r>
            <a:r>
              <a:rPr kumimoji="0" lang="en-GB" sz="1300" b="0" i="0" u="none" strike="noStrike" kern="1200" cap="none" spc="0" normalizeH="0" baseline="0" noProof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propo</a:t>
            </a:r>
            <a:r>
              <a:rPr kumimoji="0" lang="cs-CZ" sz="13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sals</a:t>
            </a:r>
            <a:r>
              <a:rPr kumimoji="0" lang="en-GB" sz="13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 and soon declared themselves a </a:t>
            </a:r>
            <a:r>
              <a:rPr kumimoji="0" lang="en-GB" sz="1300" b="1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National Assembly</a:t>
            </a:r>
            <a:r>
              <a:rPr kumimoji="0" lang="en-GB" sz="13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 </a:t>
            </a:r>
            <a:r>
              <a:rPr kumimoji="0" lang="en-GB" sz="1300" b="0" i="0" u="none" strike="noStrike" kern="1200" cap="none" spc="0" normalizeH="0" baseline="0" noProof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commi</a:t>
            </a:r>
            <a:r>
              <a:rPr kumimoji="0" lang="cs-CZ" sz="13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t</a:t>
            </a:r>
            <a:r>
              <a:rPr kumimoji="0" lang="en-GB" sz="13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ted to drafting a </a:t>
            </a:r>
            <a:r>
              <a:rPr kumimoji="0" lang="en-GB" sz="1300" b="1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constitution</a:t>
            </a:r>
            <a:r>
              <a:rPr kumimoji="0" lang="en-GB" sz="13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 restricting the king's power. Impulse for the uprising of Parisians and the storming of the </a:t>
            </a:r>
            <a:r>
              <a:rPr kumimoji="0" lang="en-GB" sz="1300" b="1" i="0" u="none" strike="noStrike" kern="1200" cap="none" spc="0" normalizeH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Bastille</a:t>
            </a:r>
            <a:r>
              <a:rPr kumimoji="0" lang="en-GB" sz="13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 fortress, a symbol of royal absolutism – </a:t>
            </a:r>
            <a:r>
              <a:rPr kumimoji="0" lang="en-GB" sz="1300" b="1" i="0" u="none" strike="noStrike" kern="1200" cap="none" spc="0" normalizeH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14 July 1789</a:t>
            </a:r>
            <a:r>
              <a:rPr kumimoji="0" lang="en-GB" sz="13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.</a:t>
            </a:r>
            <a:endParaRPr kumimoji="0" lang="cs-CZ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endParaRPr kumimoji="0" lang="cs-CZ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0" lang="en-GB" sz="13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In August 1789, the National Assembly </a:t>
            </a:r>
            <a:r>
              <a:rPr kumimoji="0" lang="en-GB" sz="1300" b="1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abolished aristocratic privileges</a:t>
            </a:r>
            <a:r>
              <a:rPr kumimoji="0" lang="en-GB" sz="13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 and dependence of subjects on the lords and also adopted the </a:t>
            </a:r>
            <a:r>
              <a:rPr kumimoji="0" lang="en-GB" sz="1300" b="1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Declaration of the Rights of Man and of the Citizen</a:t>
            </a:r>
            <a:r>
              <a:rPr kumimoji="0" lang="en-GB" sz="13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 – equality of all citizens before the law, freedom of speech, inviolability of private property. The king refuse</a:t>
            </a:r>
            <a:r>
              <a:rPr kumimoji="0" lang="cs-CZ" sz="13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d</a:t>
            </a:r>
            <a:r>
              <a:rPr kumimoji="0" lang="en-GB" sz="13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 to sign, </a:t>
            </a:r>
            <a:r>
              <a:rPr kumimoji="0" lang="en-GB" sz="1300" b="1" i="0" u="none" strike="noStrike" kern="1200" cap="none" spc="0" normalizeH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constitutional monarchy</a:t>
            </a:r>
            <a:r>
              <a:rPr kumimoji="0" lang="en-GB" sz="13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 declared in September 1791</a:t>
            </a:r>
            <a:endParaRPr kumimoji="0" lang="cs-CZ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0" marR="0" lvl="0" indent="0" algn="ctr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0" marR="0" lvl="0" indent="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Bookman Old Style" panose="02050604050505020204" pitchFamily="18" charset="0"/>
              <a:buChar char="-"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0" marR="0" lvl="0" indent="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0" marR="0" lvl="0" indent="0" algn="just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8194" name="Picture 2" descr="Bastila (Paříž, 18. století) - 3D animace - Mozaik digitální vyučování a  stud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380" y="4380843"/>
            <a:ext cx="3464776" cy="189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121716"/>
      </p:ext>
    </p:extLst>
  </p:cSld>
  <p:clrMapOvr>
    <a:masterClrMapping/>
  </p:clrMapOvr>
  <p:transition/>
  <p:extLst mod="1">
    <p:ext uri="{6950BFC3-D8DA-4A85-94F7-54DA5524770B}">
      <p188:commentRel xmlns="" xmlns:p188="http://schemas.microsoft.com/office/powerpoint/2018/8/main" r:id="rId3"/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71930" y="1163102"/>
            <a:ext cx="8855677" cy="70326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2400" b="1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The French Revolution</a:t>
            </a: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0" lang="en-GB" sz="1300" b="0" i="0" u="none" strike="noStrike" kern="1200" cap="none" spc="0" normalizeH="0" baseline="0" noProof="0" dirty="0" smtClean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The king tries to flee France, is captured and transported back to Paris. The rise of radical factions of the revolution – </a:t>
            </a:r>
            <a:r>
              <a:rPr kumimoji="0" lang="en-GB" sz="1300" b="1" i="0" u="none" strike="noStrike" kern="1200" cap="none" spc="0" normalizeH="0" baseline="0" noProof="0" dirty="0" smtClean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Jacobins</a:t>
            </a:r>
            <a:r>
              <a:rPr kumimoji="0" lang="en-GB" sz="1300" b="0" i="0" u="none" strike="noStrike" kern="1200" cap="none" spc="0" normalizeH="0" baseline="0" noProof="0" dirty="0" smtClean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. April 1792, conflict between France and Austria, </a:t>
            </a:r>
            <a:r>
              <a:rPr kumimoji="0" lang="en-GB" sz="1300" b="1" i="0" u="none" strike="noStrike" kern="1200" cap="none" spc="0" normalizeH="0" noProof="0" dirty="0" smtClean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La Marseillaise</a:t>
            </a:r>
            <a:endParaRPr kumimoji="0" lang="cs-CZ" sz="1300" b="1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endParaRPr lang="cs-CZ" sz="1300" baseline="0" dirty="0" smtClean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0" lang="en-GB" sz="1300" b="0" i="0" u="none" strike="noStrike" kern="1200" cap="none" spc="0" normalizeH="0" baseline="0" noProof="0" dirty="0" smtClean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Louis XVI was definitively overthrown in August 1792 and then </a:t>
            </a:r>
            <a:r>
              <a:rPr kumimoji="0" lang="en-GB" sz="1300" b="1" i="0" u="none" strike="noStrike" kern="1200" cap="none" spc="0" normalizeH="0" noProof="0" dirty="0" smtClean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executed</a:t>
            </a:r>
            <a:r>
              <a:rPr kumimoji="0" lang="en-GB" sz="1300" b="0" i="0" u="none" strike="noStrike" kern="1200" cap="none" spc="0" normalizeH="0" baseline="0" noProof="0" dirty="0" smtClean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 in January 1793 (Marie Antoinette followed in October 1793). France declared a </a:t>
            </a:r>
            <a:r>
              <a:rPr kumimoji="0" lang="en-GB" sz="1300" b="1" i="0" u="none" strike="noStrike" kern="1200" cap="none" spc="0" normalizeH="0" noProof="0" dirty="0" smtClean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republic</a:t>
            </a:r>
            <a:r>
              <a:rPr kumimoji="0" lang="en-GB" sz="1300" b="0" i="0" u="none" strike="noStrike" kern="1200" cap="none" spc="0" normalizeH="0" baseline="0" noProof="0" dirty="0" smtClean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, </a:t>
            </a:r>
            <a:r>
              <a:rPr kumimoji="0" lang="en-GB" sz="1300" b="1" i="0" u="none" strike="noStrike" kern="1200" cap="none" spc="0" normalizeH="0" noProof="0" dirty="0" smtClean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Convention</a:t>
            </a:r>
            <a:endParaRPr kumimoji="0" lang="cs-CZ" sz="13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0" marR="0" lvl="0" indent="0" algn="ctr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0" marR="0" lvl="0" indent="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Bookman Old Style" panose="02050604050505020204" pitchFamily="18" charset="0"/>
              <a:buChar char="-"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0" marR="0" lvl="0" indent="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0" marR="0" lvl="0" indent="0" algn="just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9218" name="Picture 2" descr="Jacobin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249" y="2689882"/>
            <a:ext cx="1630382" cy="248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Jacobins - French Revolution Timel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553" y="4432810"/>
            <a:ext cx="5784430" cy="179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322174"/>
      </p:ext>
    </p:extLst>
  </p:cSld>
  <p:clrMapOvr>
    <a:masterClrMapping/>
  </p:clrMapOvr>
  <p:transition/>
  <p:extLst mod="1">
    <p:ext uri="{6950BFC3-D8DA-4A85-94F7-54DA5524770B}">
      <p188:commentRel xmlns="" xmlns:p188="http://schemas.microsoft.com/office/powerpoint/2018/8/main" r:id="rId4"/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0" y="1218446"/>
            <a:ext cx="8938054" cy="68018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2400" b="1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The French Revolution</a:t>
            </a: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0" lang="en-GB" sz="14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</a:rPr>
              <a:t>The execution of the king complicated the international and internal situation of France (invasion of foreign troops, uprising of the king's supporters in the provinces)</a:t>
            </a: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endParaRPr lang="cs-CZ" sz="1400" baseline="0" dirty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0" lang="en-GB" sz="1400" b="0" i="0" u="none" strike="noStrike" kern="1200" cap="none" spc="0" normalizeH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</a:rPr>
              <a:t>Worsening disputes between </a:t>
            </a:r>
            <a:r>
              <a:rPr kumimoji="0" lang="en-GB" sz="1400" b="1" i="0" u="none" strike="noStrike" kern="1200" cap="none" spc="0" normalizeH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</a:rPr>
              <a:t>Girondins</a:t>
            </a:r>
            <a:r>
              <a:rPr kumimoji="0" lang="en-GB" sz="1400" b="0" i="0" u="none" strike="noStrike" kern="1200" cap="none" spc="0" normalizeH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</a:rPr>
              <a:t> (moderate supporters of the revolution) and </a:t>
            </a:r>
            <a:r>
              <a:rPr kumimoji="0" lang="en-GB" sz="1400" b="1" i="0" u="none" strike="noStrike" kern="1200" cap="none" spc="0" normalizeH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</a:rPr>
              <a:t>Jacobins</a:t>
            </a:r>
            <a:r>
              <a:rPr kumimoji="0" lang="en-GB" sz="1400" b="0" i="0" u="none" strike="noStrike" kern="1200" cap="none" spc="0" normalizeH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</a:rPr>
              <a:t> in the Convention. June 1793, </a:t>
            </a:r>
            <a:r>
              <a:rPr kumimoji="0" lang="en-GB" sz="1400" b="1" i="0" u="none" strike="noStrike" kern="1200" cap="none" spc="0" normalizeH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</a:rPr>
              <a:t>Jacobin coup</a:t>
            </a:r>
            <a:r>
              <a:rPr kumimoji="0" lang="en-GB" sz="1400" b="0" i="0" u="none" strike="noStrike" kern="1200" cap="none" spc="0" normalizeH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</a:rPr>
              <a:t> and the beginning of the Jacobin Reign of Terror – </a:t>
            </a:r>
            <a:r>
              <a:rPr kumimoji="0" lang="en-GB" sz="1400" b="1" i="0" u="none" strike="noStrike" kern="1200" cap="none" spc="0" normalizeH="0" noProof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</a:rPr>
              <a:t>Maxmilien</a:t>
            </a:r>
            <a:r>
              <a:rPr kumimoji="0" lang="en-GB" sz="1400" b="1" i="0" u="none" strike="noStrike" kern="1200" cap="none" spc="0" normalizeH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</a:rPr>
              <a:t> Robespierre</a:t>
            </a:r>
            <a:r>
              <a:rPr kumimoji="0" lang="en-GB" sz="1400" b="0" i="0" u="none" strike="noStrike" kern="1200" cap="none" spc="0" normalizeH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</a:rPr>
              <a:t> and Jean-Paul Marat</a:t>
            </a:r>
            <a:endParaRPr kumimoji="0" lang="cs-CZ" sz="1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</a:endParaRP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endParaRPr lang="cs-CZ" sz="1400" baseline="0" dirty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pPr marL="0" marR="0" lvl="0" indent="0" algn="ctr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0" marR="0" lvl="0" indent="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Bookman Old Style" panose="02050604050505020204" pitchFamily="18" charset="0"/>
              <a:buChar char="-"/>
              <a:defRPr/>
            </a:pPr>
            <a:endParaRPr kumimoji="0" lang="cs-CZ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0" marR="0" lvl="0" indent="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0" marR="0" lvl="0" indent="0" algn="just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10244" name="Picture 4" descr="https://upload.wikimedia.org/wikipedia/commons/thumb/8/88/Louis_Boilly_Robespierre.jpg/220px-Louis_Boilly_Robespier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049" y="3069059"/>
            <a:ext cx="2719600" cy="346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046770"/>
      </p:ext>
    </p:extLst>
  </p:cSld>
  <p:clrMapOvr>
    <a:masterClrMapping/>
  </p:clrMapOvr>
  <p:transition/>
  <p:extLst mod="1">
    <p:ext uri="{6950BFC3-D8DA-4A85-94F7-54DA5524770B}">
      <p188:commentRel xmlns="" xmlns:p188="http://schemas.microsoft.com/office/powerpoint/2018/8/main" r:id="rId3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185464" y="1143749"/>
            <a:ext cx="8628610" cy="68018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en-GB" sz="2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Baroque and Rococo Styles</a:t>
            </a:r>
          </a:p>
          <a:p>
            <a:pPr marL="285750" indent="-285750">
              <a:buFontTx/>
              <a:buChar char="-"/>
            </a:pPr>
            <a:endParaRPr lang="cs-CZ" sz="1400" dirty="0">
              <a:latin typeface="Bookman Old Style" panose="02050604050505020204" pitchFamily="18" charset="0"/>
            </a:endParaRPr>
          </a:p>
          <a:p>
            <a:pPr marL="285750" indent="-285750" rtl="0">
              <a:buFontTx/>
              <a:buChar char="-"/>
            </a:pP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The Baroque style first appears in 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Italy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at the end of the 16th century and, during the 17th and 18th centuries, it spread throughout Europe, making its way to the colonies (especially America)</a:t>
            </a:r>
          </a:p>
          <a:p>
            <a:pPr marL="285750" indent="-285750">
              <a:buFontTx/>
              <a:buChar char="-"/>
            </a:pPr>
            <a:endParaRPr lang="cs-CZ" sz="1400" dirty="0">
              <a:latin typeface="Bookman Old Style" panose="02050604050505020204" pitchFamily="18" charset="0"/>
            </a:endParaRPr>
          </a:p>
          <a:p>
            <a:pPr marL="285750" indent="-285750" rtl="0">
              <a:buFontTx/>
              <a:buChar char="-"/>
            </a:pP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The Baroque style can be understood as a tool to restore the influence of the 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Catholic Church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– a reflection of deep 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faith in God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, effect on human feelings, 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magnificence, pomp, power and decorativeness</a:t>
            </a:r>
          </a:p>
          <a:p>
            <a:pPr marL="285750" indent="-285750">
              <a:buFontTx/>
              <a:buChar char="-"/>
            </a:pPr>
            <a:endParaRPr lang="cs-CZ" sz="1400" dirty="0">
              <a:latin typeface="Bookman Old Style" panose="02050604050505020204" pitchFamily="18" charset="0"/>
            </a:endParaRPr>
          </a:p>
          <a:p>
            <a:pPr algn="ctr"/>
            <a:endParaRPr lang="cs-CZ" sz="2400" b="1" dirty="0">
              <a:latin typeface="Bookman Old Style" panose="02050604050505020204" pitchFamily="18" charset="0"/>
            </a:endParaRPr>
          </a:p>
          <a:p>
            <a:endParaRPr lang="cs-CZ" sz="1600" dirty="0">
              <a:latin typeface="Bookman Old Style" panose="02050604050505020204" pitchFamily="18" charset="0"/>
            </a:endParaRPr>
          </a:p>
          <a:p>
            <a:pPr marL="285750" indent="-285750">
              <a:buFont typeface="Bookman Old Style" panose="02050604050505020204" pitchFamily="18" charset="0"/>
              <a:buChar char="-"/>
            </a:pPr>
            <a:endParaRPr lang="cs-CZ" sz="1600" dirty="0">
              <a:latin typeface="Bookman Old Style" panose="02050604050505020204" pitchFamily="18" charset="0"/>
            </a:endParaRPr>
          </a:p>
          <a:p>
            <a:endParaRPr lang="cs-CZ" sz="1600" dirty="0">
              <a:latin typeface="Bookman Old Style" panose="02050604050505020204" pitchFamily="18" charset="0"/>
            </a:endParaRPr>
          </a:p>
          <a:p>
            <a:pPr algn="just"/>
            <a:endParaRPr lang="cs-CZ" sz="1800" b="1" dirty="0"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Baroque Gesture: what's the Point? | Andrew Lawrence-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167" y="3419846"/>
            <a:ext cx="4831204" cy="315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034293"/>
      </p:ext>
    </p:extLst>
  </p:cSld>
  <p:clrMapOvr>
    <a:masterClrMapping/>
  </p:clrMapOvr>
  <p:transition/>
  <p:extLst mod="1">
    <p:ext uri="{6950BFC3-D8DA-4A85-94F7-54DA5524770B}">
      <p188:commentRel xmlns="" xmlns:p188="http://schemas.microsoft.com/office/powerpoint/2018/8/main" r:id="rId3"/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0" y="1218446"/>
            <a:ext cx="8938054" cy="68018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2400" b="1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+mn-cs"/>
              </a:rPr>
              <a:t>The French Revolution</a:t>
            </a: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endParaRPr kumimoji="0" lang="cs-CZ" sz="1400" b="0" i="0" u="none" strike="noStrike" kern="1200" cap="none" spc="0" normalizeH="0" noProof="0" dirty="0" smtClean="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uLnTx/>
              <a:uFillTx/>
              <a:latin typeface="Bookman Old Style"/>
            </a:endParaRP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0" lang="en-GB" sz="1400" b="0" i="0" u="none" strike="noStrike" kern="1200" cap="none" spc="0" normalizeH="0" noProof="0" dirty="0" smtClean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</a:rPr>
              <a:t>Fighting </a:t>
            </a:r>
            <a:r>
              <a:rPr kumimoji="0" lang="en-GB" sz="1400" b="0" i="0" u="none" strike="noStrike" kern="1200" cap="none" spc="0" normalizeH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</a:rPr>
              <a:t>against both real and perceived enemies of the revolution – </a:t>
            </a:r>
            <a:r>
              <a:rPr kumimoji="0" lang="en-GB" sz="1400" b="1" i="0" u="none" strike="noStrike" kern="1200" cap="none" spc="0" normalizeH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</a:rPr>
              <a:t> Committee of Public Safety</a:t>
            </a:r>
            <a:r>
              <a:rPr kumimoji="0" lang="en-GB" sz="1400" b="0" i="0" u="none" strike="noStrike" kern="1200" cap="none" spc="0" normalizeH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</a:rPr>
              <a:t> established by the Convention. Creation of </a:t>
            </a:r>
            <a:r>
              <a:rPr lang="en-GB" sz="14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  <a:t>revolutionary tribunal</a:t>
            </a:r>
            <a:r>
              <a:rPr kumimoji="0" lang="en-GB" sz="1400" b="0" i="0" u="none" strike="noStrike" kern="1200" cap="none" spc="0" normalizeH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</a:rPr>
              <a:t> and mass sentencing of all suspects to death by guillotine</a:t>
            </a: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</a:endParaRP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lang="en-GB" sz="1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  <a:t>The church calendar was replaced by a </a:t>
            </a:r>
            <a:r>
              <a:rPr lang="en-GB" sz="14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  <a:t>civil (revolutionary) calendar</a:t>
            </a:r>
            <a:r>
              <a:rPr lang="en-GB" sz="1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  <a:t> – beginning </a:t>
            </a:r>
            <a:r>
              <a:rPr lang="cs-CZ" sz="14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  <a:t>with</a:t>
            </a:r>
            <a:r>
              <a:rPr lang="en-GB" sz="1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  <a:t> the proclamation of the </a:t>
            </a:r>
            <a:r>
              <a:rPr lang="cs-CZ" sz="1400" b="1" i="0" u="none" strike="noStrike" dirty="0" err="1">
                <a:solidFill>
                  <a:srgbClr val="FF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  <a:t>French</a:t>
            </a:r>
            <a:r>
              <a:rPr lang="cs-CZ" sz="1400" b="1" i="0" u="none" strike="noStrike" dirty="0">
                <a:solidFill>
                  <a:srgbClr val="FF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  <a:t> </a:t>
            </a:r>
            <a:r>
              <a:rPr lang="cs-CZ" sz="1400" b="1" dirty="0">
                <a:solidFill>
                  <a:srgbClr val="FF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  <a:t>R</a:t>
            </a:r>
            <a:r>
              <a:rPr lang="cs-CZ" sz="1400" b="1" i="0" u="none" strike="noStrike" dirty="0">
                <a:solidFill>
                  <a:srgbClr val="FF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  <a:t>epublic </a:t>
            </a:r>
            <a:r>
              <a:rPr lang="en-GB" sz="1400" b="1" i="0" u="none" strike="noStrike" dirty="0">
                <a:solidFill>
                  <a:srgbClr val="FF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  <a:t>on 22 September 1792</a:t>
            </a:r>
            <a:r>
              <a:rPr lang="en-GB" sz="1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  <a:t>.</a:t>
            </a: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endParaRPr lang="cs-CZ" sz="1400" dirty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lang="en-GB" sz="1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  <a:t>Robespierre ordered the arrests (and executions) of both moderates and extreme radicals from among the Jacobins – in 1794, in his June statement at the Convention, he demanded further arrests and executions, but </a:t>
            </a:r>
            <a:r>
              <a:rPr lang="cs-CZ" sz="14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  <a:t>was</a:t>
            </a:r>
            <a:r>
              <a:rPr lang="en-GB" sz="1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  <a:t> met with opposition and </a:t>
            </a:r>
            <a:r>
              <a:rPr lang="cs-CZ" sz="14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  <a:t>the</a:t>
            </a:r>
            <a:r>
              <a:rPr lang="cs-CZ" sz="14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  <a:t> </a:t>
            </a:r>
            <a:r>
              <a:rPr lang="cs-CZ" sz="14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  <a:t>Convention</a:t>
            </a:r>
            <a:r>
              <a:rPr lang="cs-CZ" sz="14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  <a:t> </a:t>
            </a:r>
            <a:r>
              <a:rPr lang="cs-CZ" sz="14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  <a:t>voted</a:t>
            </a:r>
            <a:r>
              <a:rPr lang="en-GB" sz="1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  <a:t> for his arrest and subsequent execution (along with his closest allies)</a:t>
            </a: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</a:endParaRP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lang="en-GB" sz="1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  <a:t>This event is generally considered to be the </a:t>
            </a:r>
            <a:r>
              <a:rPr lang="en-GB" sz="14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  <a:t>end of the revolution</a:t>
            </a:r>
            <a:r>
              <a:rPr lang="en-GB" sz="1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  <a:t> and </a:t>
            </a:r>
            <a:r>
              <a:rPr lang="cs-CZ" sz="1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  <a:t>marks</a:t>
            </a:r>
            <a:r>
              <a:rPr lang="cs-CZ" sz="1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  <a:t> a</a:t>
            </a:r>
            <a:r>
              <a:rPr lang="en-GB" sz="1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  <a:t> gradual return to the </a:t>
            </a:r>
            <a:r>
              <a:rPr lang="en-GB" sz="1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  <a:t>stabili</a:t>
            </a:r>
            <a:r>
              <a:rPr lang="cs-CZ" sz="1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  <a:t>s</a:t>
            </a:r>
            <a:r>
              <a:rPr lang="en-GB" sz="1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  <a:t>ation</a:t>
            </a:r>
            <a:r>
              <a:rPr lang="en-GB" sz="1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  <a:t> of France as well as the beginning of a </a:t>
            </a:r>
            <a:r>
              <a:rPr lang="en-GB" sz="14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  <a:t>rise in the influence of the army</a:t>
            </a:r>
            <a:r>
              <a:rPr lang="en-GB" sz="1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  <a:t> (Napoleon Bonaparte) on state administration – </a:t>
            </a:r>
            <a:r>
              <a:rPr lang="en-GB" sz="14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  <a:t>continuation of the so-called revolutionary </a:t>
            </a:r>
            <a:r>
              <a:rPr lang="en-GB" sz="1400" b="1" i="0" u="none" strike="noStrike" dirty="0" smtClean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  <a:t>wars</a:t>
            </a:r>
            <a:r>
              <a:rPr lang="cs-CZ" sz="1400" b="1" i="0" u="none" strike="noStrike" dirty="0" smtClean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  <a:t>.</a:t>
            </a: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</a:endParaRPr>
          </a:p>
          <a:p>
            <a:pPr marL="0" marR="0" lvl="0" indent="0" algn="ctr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0" marR="0" lvl="0" indent="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Bookman Old Style" panose="02050604050505020204" pitchFamily="18" charset="0"/>
              <a:buChar char="-"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0" marR="0" lvl="0" indent="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0" marR="0" lvl="0" indent="0" algn="just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0817166"/>
      </p:ext>
    </p:extLst>
  </p:cSld>
  <p:clrMapOvr>
    <a:masterClrMapping/>
  </p:clrMapOvr>
  <p:transition/>
  <p:extLst mod="1">
    <p:ext uri="{6950BFC3-D8DA-4A85-94F7-54DA5524770B}">
      <p188:commentRel xmlns=""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185464" y="1143749"/>
            <a:ext cx="8628610" cy="68018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en-GB" sz="2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Baroque and Rococo Styles</a:t>
            </a:r>
          </a:p>
          <a:p>
            <a:pPr marL="285750" indent="-285750">
              <a:buFontTx/>
              <a:buChar char="-"/>
            </a:pPr>
            <a:endParaRPr lang="cs-CZ" sz="1400" dirty="0">
              <a:latin typeface="Bookman Old Style" panose="02050604050505020204" pitchFamily="18" charset="0"/>
            </a:endParaRPr>
          </a:p>
          <a:p>
            <a:pPr marL="285750" indent="-285750">
              <a:buFontTx/>
              <a:buChar char="-"/>
            </a:pPr>
            <a:endParaRPr lang="cs-CZ" sz="1400" dirty="0">
              <a:latin typeface="Bookman Old Style" panose="02050604050505020204" pitchFamily="18" charset="0"/>
            </a:endParaRPr>
          </a:p>
          <a:p>
            <a:pPr marL="285750" indent="-285750" rtl="0">
              <a:buFontTx/>
              <a:buChar char="-"/>
            </a:pP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It manifested itself strongly in 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architecture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(both religious and secular), as well as in 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painting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and 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sculpture</a:t>
            </a:r>
          </a:p>
          <a:p>
            <a:pPr marL="285750" indent="-285750">
              <a:buFontTx/>
              <a:buChar char="-"/>
            </a:pPr>
            <a:endParaRPr lang="cs-CZ" sz="1400" dirty="0">
              <a:latin typeface="Bookman Old Style" panose="02050604050505020204" pitchFamily="18" charset="0"/>
            </a:endParaRPr>
          </a:p>
          <a:p>
            <a:pPr algn="ctr"/>
            <a:endParaRPr lang="cs-CZ" sz="2400" b="1" dirty="0">
              <a:latin typeface="Bookman Old Style" panose="02050604050505020204" pitchFamily="18" charset="0"/>
            </a:endParaRPr>
          </a:p>
          <a:p>
            <a:endParaRPr lang="cs-CZ" sz="1600" dirty="0">
              <a:latin typeface="Bookman Old Style" panose="02050604050505020204" pitchFamily="18" charset="0"/>
            </a:endParaRPr>
          </a:p>
          <a:p>
            <a:pPr marL="285750" indent="-285750">
              <a:buFont typeface="Bookman Old Style" panose="02050604050505020204" pitchFamily="18" charset="0"/>
              <a:buChar char="-"/>
            </a:pPr>
            <a:endParaRPr lang="cs-CZ" sz="1600" dirty="0">
              <a:latin typeface="Bookman Old Style" panose="02050604050505020204" pitchFamily="18" charset="0"/>
            </a:endParaRPr>
          </a:p>
          <a:p>
            <a:endParaRPr lang="cs-CZ" sz="1600" dirty="0">
              <a:latin typeface="Bookman Old Style" panose="02050604050505020204" pitchFamily="18" charset="0"/>
            </a:endParaRPr>
          </a:p>
          <a:p>
            <a:pPr algn="just"/>
            <a:endParaRPr lang="cs-CZ" sz="1800" b="1" dirty="0">
              <a:latin typeface="Bookman Old Style" panose="02050604050505020204" pitchFamily="18" charset="0"/>
            </a:endParaRPr>
          </a:p>
        </p:txBody>
      </p:sp>
      <p:pic>
        <p:nvPicPr>
          <p:cNvPr id="2052" name="Picture 4" descr="Barokní památky v Evropě - F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429" y="2700305"/>
            <a:ext cx="5514680" cy="368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629425"/>
      </p:ext>
    </p:extLst>
  </p:cSld>
  <p:clrMapOvr>
    <a:masterClrMapping/>
  </p:clrMapOvr>
  <p:transition/>
  <p:extLst mod="1">
    <p:ext uri="{6950BFC3-D8DA-4A85-94F7-54DA5524770B}">
      <p188:commentRel xmlns="" xmlns:p188="http://schemas.microsoft.com/office/powerpoint/2018/8/main" r:id="rId3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185464" y="1143749"/>
            <a:ext cx="8628610" cy="68018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en-GB" sz="2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Baroque and Rococo Styles</a:t>
            </a:r>
          </a:p>
          <a:p>
            <a:pPr marL="285750" indent="-285750">
              <a:buFontTx/>
              <a:buChar char="-"/>
            </a:pPr>
            <a:endParaRPr lang="cs-CZ" sz="1400" dirty="0">
              <a:latin typeface="Bookman Old Style" panose="02050604050505020204" pitchFamily="18" charset="0"/>
            </a:endParaRPr>
          </a:p>
          <a:p>
            <a:pPr marL="285750" indent="-285750" rtl="0">
              <a:buFontTx/>
              <a:buChar char="-"/>
            </a:pPr>
            <a:r>
              <a:rPr lang="en-GB" sz="1400" b="0" i="0" u="none" strike="noStrike" dirty="0" smtClean="0">
                <a:highlight>
                  <a:srgbClr val="000000">
                    <a:alpha val="0"/>
                  </a:srgbClr>
                </a:highlight>
                <a:latin typeface="Bookman Old Style"/>
              </a:rPr>
              <a:t>Chateaux, town houses and palaces (abundant use of gold, rare woods or marble), gardens – complemented by sculptural decoration</a:t>
            </a:r>
          </a:p>
          <a:p>
            <a:pPr marL="285750" indent="-285750">
              <a:buFontTx/>
              <a:buChar char="-"/>
            </a:pPr>
            <a:endParaRPr lang="cs-CZ" sz="1400" dirty="0" smtClean="0">
              <a:latin typeface="Bookman Old Style" panose="02050604050505020204" pitchFamily="18" charset="0"/>
            </a:endParaRPr>
          </a:p>
          <a:p>
            <a:pPr marL="285750" indent="-285750" rtl="0">
              <a:buFontTx/>
              <a:buChar char="-"/>
            </a:pPr>
            <a:r>
              <a:rPr lang="en-GB" sz="1400" b="0" i="0" u="none" strike="noStrike" dirty="0" smtClean="0">
                <a:highlight>
                  <a:srgbClr val="000000">
                    <a:alpha val="0"/>
                  </a:srgbClr>
                </a:highlight>
                <a:latin typeface="Bookman Old Style"/>
              </a:rPr>
              <a:t>Pa</a:t>
            </a:r>
            <a:r>
              <a:rPr lang="cs-CZ" sz="1400" b="0" i="0" u="none" strike="noStrike" dirty="0" smtClean="0">
                <a:highlight>
                  <a:srgbClr val="000000">
                    <a:alpha val="0"/>
                  </a:srgbClr>
                </a:highlight>
                <a:latin typeface="Bookman Old Style"/>
              </a:rPr>
              <a:t>i</a:t>
            </a:r>
            <a:r>
              <a:rPr lang="en-GB" sz="1400" b="0" i="0" u="none" strike="noStrike" dirty="0" err="1" smtClean="0">
                <a:highlight>
                  <a:srgbClr val="000000">
                    <a:alpha val="0"/>
                  </a:srgbClr>
                </a:highlight>
                <a:latin typeface="Bookman Old Style"/>
              </a:rPr>
              <a:t>ntings</a:t>
            </a:r>
            <a:r>
              <a:rPr lang="en-GB" sz="1400" b="0" i="0" u="none" strike="noStrike" dirty="0" smtClean="0">
                <a:highlight>
                  <a:srgbClr val="000000">
                    <a:alpha val="0"/>
                  </a:srgbClr>
                </a:highlight>
                <a:latin typeface="Bookman Old Style"/>
              </a:rPr>
              <a:t> typically with </a:t>
            </a:r>
            <a:r>
              <a:rPr lang="en-GB" sz="1400" b="1" i="0" u="none" strike="noStrike" dirty="0" smtClean="0">
                <a:highlight>
                  <a:srgbClr val="000000">
                    <a:alpha val="0"/>
                  </a:srgbClr>
                </a:highlight>
                <a:latin typeface="Bookman Old Style"/>
              </a:rPr>
              <a:t>strong colours</a:t>
            </a:r>
            <a:r>
              <a:rPr lang="en-GB" sz="1400" b="0" i="0" u="none" strike="noStrike" dirty="0" smtClean="0">
                <a:highlight>
                  <a:srgbClr val="000000">
                    <a:alpha val="0"/>
                  </a:srgbClr>
                </a:highlight>
                <a:latin typeface="Bookman Old Style"/>
              </a:rPr>
              <a:t>, </a:t>
            </a:r>
            <a:r>
              <a:rPr lang="en-GB" sz="1400" b="1" i="0" u="none" strike="noStrike" dirty="0" smtClean="0">
                <a:highlight>
                  <a:srgbClr val="000000">
                    <a:alpha val="0"/>
                  </a:srgbClr>
                </a:highlight>
                <a:latin typeface="Bookman Old Style"/>
              </a:rPr>
              <a:t>contrast of light and dark</a:t>
            </a:r>
            <a:r>
              <a:rPr lang="en-GB" sz="1400" b="0" i="0" u="none" strike="noStrike" dirty="0" smtClean="0">
                <a:highlight>
                  <a:srgbClr val="000000">
                    <a:alpha val="0"/>
                  </a:srgbClr>
                </a:highlight>
                <a:latin typeface="Bookman Old Style"/>
              </a:rPr>
              <a:t> – portraits, still </a:t>
            </a:r>
            <a:r>
              <a:rPr lang="en-GB" sz="1400" b="0" i="0" u="none" strike="noStrike" dirty="0" err="1" smtClean="0">
                <a:highlight>
                  <a:srgbClr val="000000">
                    <a:alpha val="0"/>
                  </a:srgbClr>
                </a:highlight>
                <a:latin typeface="Bookman Old Style"/>
              </a:rPr>
              <a:t>lifes</a:t>
            </a:r>
            <a:r>
              <a:rPr lang="en-GB" sz="1400" b="0" i="0" u="none" strike="noStrike" dirty="0" smtClean="0">
                <a:highlight>
                  <a:srgbClr val="000000">
                    <a:alpha val="0"/>
                  </a:srgbClr>
                </a:highlight>
                <a:latin typeface="Bookman Old Style"/>
              </a:rPr>
              <a:t>, landscapes, ancient mythology </a:t>
            </a:r>
          </a:p>
          <a:p>
            <a:pPr marL="285750" indent="-285750">
              <a:buFontTx/>
              <a:buChar char="-"/>
            </a:pPr>
            <a:endParaRPr lang="cs-CZ" sz="1400" dirty="0" smtClean="0">
              <a:latin typeface="Bookman Old Style" panose="02050604050505020204" pitchFamily="18" charset="0"/>
            </a:endParaRPr>
          </a:p>
          <a:p>
            <a:pPr marL="285750" indent="-285750" rtl="0">
              <a:buFontTx/>
              <a:buChar char="-"/>
            </a:pPr>
            <a:r>
              <a:rPr lang="en-GB" sz="1400" b="0" i="0" u="none" strike="noStrike" dirty="0" smtClean="0">
                <a:highlight>
                  <a:srgbClr val="000000">
                    <a:alpha val="0"/>
                  </a:srgbClr>
                </a:highlight>
                <a:latin typeface="Bookman Old Style"/>
              </a:rPr>
              <a:t>Representatives: </a:t>
            </a:r>
            <a:r>
              <a:rPr lang="en-GB" sz="1400" b="0" i="0" u="none" strike="noStrike" dirty="0" err="1" smtClean="0">
                <a:highlight>
                  <a:srgbClr val="000000">
                    <a:alpha val="0"/>
                  </a:srgbClr>
                </a:highlight>
                <a:latin typeface="Bookman Old Style"/>
              </a:rPr>
              <a:t>Gian</a:t>
            </a:r>
            <a:r>
              <a:rPr lang="en-GB" sz="1400" b="0" i="0" u="none" strike="noStrike" dirty="0" smtClean="0">
                <a:highlight>
                  <a:srgbClr val="000000">
                    <a:alpha val="0"/>
                  </a:srgbClr>
                </a:highlight>
                <a:latin typeface="Bookman Old Style"/>
              </a:rPr>
              <a:t> Lorenzo </a:t>
            </a:r>
            <a:r>
              <a:rPr lang="en-GB" sz="1400" b="1" i="0" u="none" strike="noStrike" dirty="0" smtClean="0">
                <a:highlight>
                  <a:srgbClr val="000000">
                    <a:alpha val="0"/>
                  </a:srgbClr>
                </a:highlight>
                <a:latin typeface="Bookman Old Style"/>
              </a:rPr>
              <a:t>Bernini</a:t>
            </a:r>
            <a:r>
              <a:rPr lang="en-GB" sz="1400" b="0" i="0" u="none" strike="noStrike" dirty="0" smtClean="0">
                <a:highlight>
                  <a:srgbClr val="000000">
                    <a:alpha val="0"/>
                  </a:srgbClr>
                </a:highlight>
                <a:latin typeface="Bookman Old Style"/>
              </a:rPr>
              <a:t> (Saint Peter's Basilica in Rome), J. B. Fischer von </a:t>
            </a:r>
            <a:r>
              <a:rPr lang="en-GB" sz="1400" b="0" i="0" u="none" strike="noStrike" dirty="0" err="1" smtClean="0">
                <a:highlight>
                  <a:srgbClr val="000000">
                    <a:alpha val="0"/>
                  </a:srgbClr>
                </a:highlight>
                <a:latin typeface="Bookman Old Style"/>
              </a:rPr>
              <a:t>Erlach</a:t>
            </a:r>
            <a:r>
              <a:rPr lang="en-GB" sz="1400" b="0" i="0" u="none" strike="noStrike" dirty="0" smtClean="0">
                <a:highlight>
                  <a:srgbClr val="000000">
                    <a:alpha val="0"/>
                  </a:srgbClr>
                </a:highlight>
                <a:latin typeface="Bookman Old Style"/>
              </a:rPr>
              <a:t>, P. Paul Rubens, Rembrandt van Rijn, Christoph </a:t>
            </a:r>
            <a:r>
              <a:rPr lang="en-GB" sz="1400" b="0" i="0" u="none" strike="noStrike" dirty="0" err="1" smtClean="0">
                <a:highlight>
                  <a:srgbClr val="000000">
                    <a:alpha val="0"/>
                  </a:srgbClr>
                </a:highlight>
                <a:latin typeface="Bookman Old Style"/>
              </a:rPr>
              <a:t>Dientzenhofer</a:t>
            </a:r>
            <a:r>
              <a:rPr lang="en-GB" sz="1400" b="0" i="0" u="none" strike="noStrike" dirty="0" smtClean="0">
                <a:highlight>
                  <a:srgbClr val="000000">
                    <a:alpha val="0"/>
                  </a:srgbClr>
                </a:highlight>
                <a:latin typeface="Bookman Old Style"/>
              </a:rPr>
              <a:t>, Kilian Ignaz </a:t>
            </a:r>
            <a:r>
              <a:rPr lang="en-GB" sz="1400" b="1" i="0" u="none" strike="noStrike" dirty="0" err="1" smtClean="0">
                <a:highlight>
                  <a:srgbClr val="000000">
                    <a:alpha val="0"/>
                  </a:srgbClr>
                </a:highlight>
                <a:latin typeface="Bookman Old Style"/>
              </a:rPr>
              <a:t>Dientzenhofer</a:t>
            </a:r>
            <a:endParaRPr lang="cs-CZ" sz="1400" b="1" dirty="0" smtClean="0">
              <a:latin typeface="Bookman Old Style" panose="02050604050505020204" pitchFamily="18" charset="0"/>
            </a:endParaRPr>
          </a:p>
          <a:p>
            <a:pPr marL="285750" indent="-285750">
              <a:buFontTx/>
              <a:buChar char="-"/>
            </a:pPr>
            <a:endParaRPr lang="cs-CZ" sz="1400" dirty="0" smtClean="0">
              <a:latin typeface="Bookman Old Style" panose="02050604050505020204" pitchFamily="18" charset="0"/>
            </a:endParaRPr>
          </a:p>
          <a:p>
            <a:pPr algn="ctr"/>
            <a:endParaRPr lang="cs-CZ" sz="2400" b="1" dirty="0">
              <a:latin typeface="Bookman Old Style" panose="02050604050505020204" pitchFamily="18" charset="0"/>
            </a:endParaRPr>
          </a:p>
          <a:p>
            <a:endParaRPr lang="cs-CZ" sz="1600" dirty="0">
              <a:latin typeface="Bookman Old Style" panose="02050604050505020204" pitchFamily="18" charset="0"/>
            </a:endParaRPr>
          </a:p>
          <a:p>
            <a:pPr marL="285750" indent="-285750">
              <a:buFont typeface="Bookman Old Style" panose="02050604050505020204" pitchFamily="18" charset="0"/>
              <a:buChar char="-"/>
            </a:pPr>
            <a:endParaRPr lang="cs-CZ" sz="1600" dirty="0">
              <a:latin typeface="Bookman Old Style" panose="02050604050505020204" pitchFamily="18" charset="0"/>
            </a:endParaRPr>
          </a:p>
          <a:p>
            <a:endParaRPr lang="cs-CZ" sz="1600" dirty="0">
              <a:latin typeface="Bookman Old Style" panose="02050604050505020204" pitchFamily="18" charset="0"/>
            </a:endParaRPr>
          </a:p>
          <a:p>
            <a:pPr algn="just"/>
            <a:endParaRPr lang="cs-CZ" sz="1800" b="1" dirty="0">
              <a:latin typeface="Bookman Old Style" panose="02050604050505020204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104" y="3735601"/>
            <a:ext cx="4241330" cy="274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999376"/>
      </p:ext>
    </p:extLst>
  </p:cSld>
  <p:clrMapOvr>
    <a:masterClrMapping/>
  </p:clrMapOvr>
  <p:transition/>
  <p:extLst mod="1">
    <p:ext uri="{6950BFC3-D8DA-4A85-94F7-54DA5524770B}">
      <p188:commentRel xmlns="" xmlns:p188="http://schemas.microsoft.com/office/powerpoint/2018/8/main" r:id="rId3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185464" y="1143749"/>
            <a:ext cx="8628610" cy="68018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en-GB" sz="2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Baroque and Rococo Styles</a:t>
            </a:r>
          </a:p>
          <a:p>
            <a:pPr marL="285750" indent="-285750">
              <a:buFontTx/>
              <a:buChar char="-"/>
            </a:pPr>
            <a:endParaRPr lang="cs-CZ" sz="1400" dirty="0">
              <a:latin typeface="Bookman Old Style" panose="02050604050505020204" pitchFamily="18" charset="0"/>
            </a:endParaRPr>
          </a:p>
          <a:p>
            <a:pPr marL="285750" indent="-285750" rtl="0">
              <a:buFontTx/>
              <a:buChar char="-"/>
            </a:pPr>
            <a:r>
              <a:rPr lang="en-GB" sz="1400" b="0" i="0" u="none" strike="noStrike" dirty="0" smtClean="0">
                <a:highlight>
                  <a:srgbClr val="000000">
                    <a:alpha val="0"/>
                  </a:srgbClr>
                </a:highlight>
                <a:latin typeface="Bookman Old Style"/>
              </a:rPr>
              <a:t>The high (late) phase of the Baroque period referred to as </a:t>
            </a:r>
            <a:r>
              <a:rPr lang="en-GB" sz="1400" b="1" i="0" u="none" strike="noStrike" dirty="0" smtClean="0">
                <a:highlight>
                  <a:srgbClr val="000000">
                    <a:alpha val="0"/>
                  </a:srgbClr>
                </a:highlight>
                <a:latin typeface="Bookman Old Style"/>
              </a:rPr>
              <a:t>Rococo</a:t>
            </a:r>
            <a:r>
              <a:rPr lang="en-GB" sz="1400" b="0" i="0" u="none" strike="noStrike" dirty="0" smtClean="0">
                <a:highlight>
                  <a:srgbClr val="000000">
                    <a:alpha val="0"/>
                  </a:srgbClr>
                </a:highlight>
                <a:latin typeface="Bookman Old Style"/>
              </a:rPr>
              <a:t> – origin in early-18th-century </a:t>
            </a:r>
            <a:r>
              <a:rPr lang="en-GB" sz="1400" b="1" i="0" u="none" strike="noStrike" dirty="0" smtClean="0">
                <a:highlight>
                  <a:srgbClr val="000000">
                    <a:alpha val="0"/>
                  </a:srgbClr>
                </a:highlight>
                <a:latin typeface="Bookman Old Style"/>
              </a:rPr>
              <a:t>France</a:t>
            </a:r>
            <a:r>
              <a:rPr lang="en-GB" sz="1400" b="0" i="0" u="none" strike="noStrike" dirty="0" smtClean="0">
                <a:highlight>
                  <a:srgbClr val="000000">
                    <a:alpha val="0"/>
                  </a:srgbClr>
                </a:highlight>
                <a:latin typeface="Bookman Old Style"/>
              </a:rPr>
              <a:t>: </a:t>
            </a:r>
            <a:r>
              <a:rPr lang="en-GB" sz="1400" b="1" i="0" u="none" strike="noStrike" dirty="0" smtClean="0">
                <a:highlight>
                  <a:srgbClr val="000000">
                    <a:alpha val="0"/>
                  </a:srgbClr>
                </a:highlight>
                <a:latin typeface="Bookman Old Style"/>
              </a:rPr>
              <a:t>decorativeness, softness, lightness and playfulness</a:t>
            </a:r>
          </a:p>
          <a:p>
            <a:pPr marL="285750" indent="-285750">
              <a:buFontTx/>
              <a:buChar char="-"/>
            </a:pPr>
            <a:endParaRPr lang="cs-CZ" sz="1400" dirty="0" smtClean="0">
              <a:latin typeface="Bookman Old Style" panose="02050604050505020204" pitchFamily="18" charset="0"/>
            </a:endParaRPr>
          </a:p>
          <a:p>
            <a:pPr marL="285750" indent="-285750" rtl="0">
              <a:buFontTx/>
              <a:buChar char="-"/>
            </a:pPr>
            <a:r>
              <a:rPr lang="en-GB" sz="1400" b="0" i="0" u="none" strike="noStrike" dirty="0" smtClean="0">
                <a:highlight>
                  <a:srgbClr val="000000">
                    <a:alpha val="0"/>
                  </a:srgbClr>
                </a:highlight>
                <a:latin typeface="Bookman Old Style"/>
              </a:rPr>
              <a:t>Baroque and Rococo were strongly reflected in </a:t>
            </a:r>
            <a:r>
              <a:rPr lang="en-GB" sz="1400" b="1" i="0" u="none" strike="noStrike" dirty="0" smtClean="0">
                <a:highlight>
                  <a:srgbClr val="000000">
                    <a:alpha val="0"/>
                  </a:srgbClr>
                </a:highlight>
                <a:latin typeface="Bookman Old Style"/>
              </a:rPr>
              <a:t>music</a:t>
            </a:r>
            <a:r>
              <a:rPr lang="en-GB" sz="1400" b="0" i="0" u="none" strike="noStrike" dirty="0" smtClean="0">
                <a:highlight>
                  <a:srgbClr val="000000">
                    <a:alpha val="0"/>
                  </a:srgbClr>
                </a:highlight>
                <a:latin typeface="Bookman Old Style"/>
              </a:rPr>
              <a:t> – J. Sebastian Bach, A. Vivaldi, G. F. </a:t>
            </a:r>
            <a:r>
              <a:rPr lang="en-GB" sz="1400" b="0" i="0" u="none" strike="noStrike" dirty="0" err="1" smtClean="0">
                <a:highlight>
                  <a:srgbClr val="000000">
                    <a:alpha val="0"/>
                  </a:srgbClr>
                </a:highlight>
                <a:latin typeface="Bookman Old Style"/>
              </a:rPr>
              <a:t>Händel</a:t>
            </a:r>
            <a:r>
              <a:rPr lang="en-GB" sz="1400" b="0" i="0" u="none" strike="noStrike" dirty="0" smtClean="0">
                <a:highlight>
                  <a:srgbClr val="000000">
                    <a:alpha val="0"/>
                  </a:srgbClr>
                </a:highlight>
                <a:latin typeface="Bookman Old Style"/>
              </a:rPr>
              <a:t>, Adam </a:t>
            </a:r>
            <a:r>
              <a:rPr lang="en-GB" sz="1400" b="0" i="0" u="none" strike="noStrike" dirty="0" err="1" smtClean="0">
                <a:highlight>
                  <a:srgbClr val="000000">
                    <a:alpha val="0"/>
                  </a:srgbClr>
                </a:highlight>
                <a:latin typeface="Bookman Old Style"/>
              </a:rPr>
              <a:t>Václav</a:t>
            </a:r>
            <a:r>
              <a:rPr lang="en-GB" sz="1400" b="0" i="0" u="none" strike="noStrike" dirty="0" smtClean="0">
                <a:highlight>
                  <a:srgbClr val="000000">
                    <a:alpha val="0"/>
                  </a:srgbClr>
                </a:highlight>
                <a:latin typeface="Bookman Old Style"/>
              </a:rPr>
              <a:t> </a:t>
            </a:r>
            <a:r>
              <a:rPr lang="en-GB" sz="1400" b="0" i="0" u="none" strike="noStrike" dirty="0" err="1" smtClean="0">
                <a:highlight>
                  <a:srgbClr val="000000">
                    <a:alpha val="0"/>
                  </a:srgbClr>
                </a:highlight>
                <a:latin typeface="Bookman Old Style"/>
              </a:rPr>
              <a:t>Michna</a:t>
            </a:r>
            <a:r>
              <a:rPr lang="en-GB" sz="1400" b="0" i="0" u="none" strike="noStrike" dirty="0" smtClean="0">
                <a:highlight>
                  <a:srgbClr val="000000">
                    <a:alpha val="0"/>
                  </a:srgbClr>
                </a:highlight>
                <a:latin typeface="Bookman Old Style"/>
              </a:rPr>
              <a:t> z </a:t>
            </a:r>
            <a:r>
              <a:rPr lang="en-GB" sz="1400" b="0" i="0" u="none" strike="noStrike" dirty="0" err="1" smtClean="0">
                <a:highlight>
                  <a:srgbClr val="000000">
                    <a:alpha val="0"/>
                  </a:srgbClr>
                </a:highlight>
                <a:latin typeface="Bookman Old Style"/>
              </a:rPr>
              <a:t>Otradovic</a:t>
            </a:r>
            <a:r>
              <a:rPr lang="en-GB" sz="1400" b="0" i="0" u="none" strike="noStrike" dirty="0" smtClean="0">
                <a:highlight>
                  <a:srgbClr val="000000">
                    <a:alpha val="0"/>
                  </a:srgbClr>
                </a:highlight>
                <a:latin typeface="Bookman Old Style"/>
              </a:rPr>
              <a:t>, Pavel Josef </a:t>
            </a:r>
            <a:r>
              <a:rPr lang="en-GB" sz="1400" b="0" i="0" u="none" strike="noStrike" dirty="0" err="1" smtClean="0">
                <a:highlight>
                  <a:srgbClr val="000000">
                    <a:alpha val="0"/>
                  </a:srgbClr>
                </a:highlight>
                <a:latin typeface="Bookman Old Style"/>
              </a:rPr>
              <a:t>Vejvanovský</a:t>
            </a:r>
            <a:endParaRPr lang="cs-CZ" sz="1400" dirty="0" smtClean="0">
              <a:latin typeface="Bookman Old Style" panose="02050604050505020204" pitchFamily="18" charset="0"/>
            </a:endParaRPr>
          </a:p>
          <a:p>
            <a:pPr algn="ctr"/>
            <a:endParaRPr lang="cs-CZ" sz="2400" b="1" dirty="0">
              <a:latin typeface="Bookman Old Style" panose="02050604050505020204" pitchFamily="18" charset="0"/>
            </a:endParaRPr>
          </a:p>
          <a:p>
            <a:endParaRPr lang="cs-CZ" sz="1600" dirty="0">
              <a:latin typeface="Bookman Old Style" panose="02050604050505020204" pitchFamily="18" charset="0"/>
            </a:endParaRPr>
          </a:p>
          <a:p>
            <a:pPr marL="285750" indent="-285750">
              <a:buFont typeface="Bookman Old Style" panose="02050604050505020204" pitchFamily="18" charset="0"/>
              <a:buChar char="-"/>
            </a:pPr>
            <a:endParaRPr lang="cs-CZ" sz="1600" dirty="0">
              <a:latin typeface="Bookman Old Style" panose="02050604050505020204" pitchFamily="18" charset="0"/>
            </a:endParaRPr>
          </a:p>
          <a:p>
            <a:endParaRPr lang="cs-CZ" sz="1600" dirty="0">
              <a:latin typeface="Bookman Old Style" panose="02050604050505020204" pitchFamily="18" charset="0"/>
            </a:endParaRPr>
          </a:p>
          <a:p>
            <a:pPr algn="just"/>
            <a:endParaRPr lang="cs-CZ" sz="1800" b="1" dirty="0">
              <a:latin typeface="Bookman Old Style" panose="020506040505050202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431" y="2982855"/>
            <a:ext cx="6162675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682294"/>
      </p:ext>
    </p:extLst>
  </p:cSld>
  <p:clrMapOvr>
    <a:masterClrMapping/>
  </p:clrMapOvr>
  <p:transition/>
  <p:extLst mod="1">
    <p:ext uri="{6950BFC3-D8DA-4A85-94F7-54DA5524770B}">
      <p188:commentRel xmlns="" xmlns:p188="http://schemas.microsoft.com/office/powerpoint/2018/8/main" r:id="rId3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261664" y="991349"/>
            <a:ext cx="8628610" cy="68634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en-GB" sz="20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France in the 17th Century – Reign of Louis XIV</a:t>
            </a:r>
          </a:p>
          <a:p>
            <a:pPr marL="285750" indent="-285750">
              <a:buFontTx/>
              <a:buChar char="-"/>
            </a:pPr>
            <a:endParaRPr lang="cs-CZ" sz="1400" dirty="0">
              <a:latin typeface="Bookman Old Style" panose="02050604050505020204" pitchFamily="18" charset="0"/>
            </a:endParaRPr>
          </a:p>
          <a:p>
            <a:pPr marL="285750" indent="-285750" rtl="0">
              <a:buFontTx/>
              <a:buChar char="-"/>
            </a:pPr>
            <a:r>
              <a:rPr lang="en-GB" sz="12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After the Peace of Westphalia, France became one of the most powerful countries in Europe </a:t>
            </a:r>
          </a:p>
          <a:p>
            <a:pPr marL="285750" indent="-285750">
              <a:buFontTx/>
              <a:buChar char="-"/>
            </a:pPr>
            <a:endParaRPr lang="cs-CZ" sz="1200" dirty="0">
              <a:latin typeface="Bookman Old Style" panose="02050604050505020204" pitchFamily="18" charset="0"/>
            </a:endParaRPr>
          </a:p>
          <a:p>
            <a:pPr marL="285750" indent="-285750" rtl="0">
              <a:buFontTx/>
              <a:buChar char="-"/>
            </a:pPr>
            <a:r>
              <a:rPr lang="en-GB" sz="12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Already during the reign of </a:t>
            </a:r>
            <a:r>
              <a:rPr lang="en-GB" sz="12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Louis XIII</a:t>
            </a:r>
            <a:r>
              <a:rPr lang="en-GB" sz="12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(Cardinal Richelieu), the </a:t>
            </a:r>
            <a:r>
              <a:rPr lang="en-GB" sz="12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central power of the king was increased</a:t>
            </a:r>
            <a:r>
              <a:rPr lang="en-GB" sz="12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(absolutism) and this trend continued into the reign of </a:t>
            </a:r>
            <a:r>
              <a:rPr lang="en-GB" sz="12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Louis XIV</a:t>
            </a:r>
            <a:r>
              <a:rPr lang="en-GB" sz="12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(Cardinal </a:t>
            </a:r>
            <a:r>
              <a:rPr lang="en-GB" sz="12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Mazarin</a:t>
            </a:r>
            <a:r>
              <a:rPr lang="en-GB" sz="12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). The French nobility, together with the cities, opposed this trend (the so-called </a:t>
            </a:r>
            <a:r>
              <a:rPr lang="en-GB" sz="12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Frondes</a:t>
            </a:r>
            <a:r>
              <a:rPr lang="en-GB" sz="12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), however, their resistance was suppressed when Louis XIV came to power</a:t>
            </a:r>
          </a:p>
          <a:p>
            <a:pPr marL="285750" indent="-285750">
              <a:buFontTx/>
              <a:buChar char="-"/>
            </a:pPr>
            <a:endParaRPr lang="cs-CZ" sz="1200" dirty="0">
              <a:latin typeface="Bookman Old Style" panose="02050604050505020204" pitchFamily="18" charset="0"/>
            </a:endParaRPr>
          </a:p>
          <a:p>
            <a:pPr marL="285750" indent="-285750">
              <a:buFontTx/>
              <a:buChar char="-"/>
            </a:pPr>
            <a:endParaRPr lang="cs-CZ" sz="1200" dirty="0">
              <a:latin typeface="Bookman Old Style" panose="02050604050505020204" pitchFamily="18" charset="0"/>
            </a:endParaRPr>
          </a:p>
          <a:p>
            <a:pPr algn="ctr"/>
            <a:endParaRPr lang="cs-CZ" sz="2400" b="1" dirty="0">
              <a:latin typeface="Bookman Old Style" panose="02050604050505020204" pitchFamily="18" charset="0"/>
            </a:endParaRPr>
          </a:p>
          <a:p>
            <a:endParaRPr lang="cs-CZ" sz="1600" dirty="0">
              <a:latin typeface="Bookman Old Style" panose="02050604050505020204" pitchFamily="18" charset="0"/>
            </a:endParaRPr>
          </a:p>
          <a:p>
            <a:pPr marL="285750" indent="-285750">
              <a:buFont typeface="Bookman Old Style" panose="02050604050505020204" pitchFamily="18" charset="0"/>
              <a:buChar char="-"/>
            </a:pPr>
            <a:endParaRPr lang="cs-CZ" sz="1600" dirty="0">
              <a:latin typeface="Bookman Old Style" panose="02050604050505020204" pitchFamily="18" charset="0"/>
            </a:endParaRPr>
          </a:p>
          <a:p>
            <a:endParaRPr lang="cs-CZ" sz="1600" dirty="0">
              <a:latin typeface="Bookman Old Style" panose="02050604050505020204" pitchFamily="18" charset="0"/>
            </a:endParaRPr>
          </a:p>
          <a:p>
            <a:pPr algn="just"/>
            <a:endParaRPr lang="cs-CZ" sz="1800" b="1" dirty="0">
              <a:latin typeface="Bookman Old Style" panose="02050604050505020204" pitchFamily="18" charset="0"/>
            </a:endParaRPr>
          </a:p>
        </p:txBody>
      </p:sp>
      <p:pic>
        <p:nvPicPr>
          <p:cNvPr id="4100" name="Picture 4" descr="Louis XIV -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871" y="2588424"/>
            <a:ext cx="2876196" cy="408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6713"/>
      </p:ext>
    </p:extLst>
  </p:cSld>
  <p:clrMapOvr>
    <a:masterClrMapping/>
  </p:clrMapOvr>
  <p:transition/>
  <p:extLst mod="1">
    <p:ext uri="{6950BFC3-D8DA-4A85-94F7-54DA5524770B}">
      <p188:commentRel xmlns="" xmlns:p188="http://schemas.microsoft.com/office/powerpoint/2018/8/main" r:id="rId3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261664" y="991349"/>
            <a:ext cx="8628610" cy="68634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en-GB" sz="20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France in the 17th Century – Reign of Louis XIV</a:t>
            </a:r>
          </a:p>
          <a:p>
            <a:pPr marL="285750" indent="-285750">
              <a:buFontTx/>
              <a:buChar char="-"/>
            </a:pPr>
            <a:endParaRPr lang="cs-CZ" sz="1400" dirty="0">
              <a:latin typeface="Bookman Old Style" panose="02050604050505020204" pitchFamily="18" charset="0"/>
            </a:endParaRPr>
          </a:p>
          <a:p>
            <a:pPr marL="285750" indent="-285750" rtl="0">
              <a:buFontTx/>
              <a:buChar char="-"/>
            </a:pPr>
            <a:r>
              <a:rPr lang="en-GB" sz="1200" b="1" i="0" u="none" strike="noStrike" dirty="0" smtClean="0">
                <a:highlight>
                  <a:srgbClr val="000000">
                    <a:alpha val="0"/>
                  </a:srgbClr>
                </a:highlight>
                <a:latin typeface="Bookman Old Style"/>
              </a:rPr>
              <a:t>Louis </a:t>
            </a:r>
            <a:r>
              <a:rPr lang="en-GB" sz="12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XIV</a:t>
            </a:r>
            <a:r>
              <a:rPr lang="en-GB" sz="12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(1643–1715) of the House of </a:t>
            </a:r>
            <a:r>
              <a:rPr lang="en-GB" sz="12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Bourbon</a:t>
            </a:r>
            <a:r>
              <a:rPr lang="en-GB" sz="12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concentrated all power in his hands (I am the state). Also referred to as the Sun King. He tried to </a:t>
            </a:r>
            <a:r>
              <a:rPr lang="en-GB" sz="1200" b="1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limit </a:t>
            </a:r>
            <a:r>
              <a:rPr lang="en-GB" sz="12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the influence of the nobility</a:t>
            </a:r>
            <a:r>
              <a:rPr lang="en-GB" sz="12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and surrounded himself with capable bureaucrats (advisors) from the ranks of the bourgeoisie – "Minister of Finance" </a:t>
            </a:r>
            <a:r>
              <a:rPr lang="en-GB" sz="12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Jean-Baptiste Colbert</a:t>
            </a:r>
            <a:r>
              <a:rPr lang="en-GB" sz="12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– relying on the </a:t>
            </a:r>
            <a:r>
              <a:rPr lang="en-GB" sz="12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army</a:t>
            </a:r>
            <a:r>
              <a:rPr lang="en-GB" sz="12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and the </a:t>
            </a:r>
            <a:r>
              <a:rPr lang="en-GB" sz="12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church</a:t>
            </a:r>
            <a:r>
              <a:rPr lang="en-GB" sz="12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. He created a large court in the new seat of </a:t>
            </a:r>
            <a:r>
              <a:rPr lang="en-GB" sz="12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Versailles</a:t>
            </a:r>
            <a:r>
              <a:rPr lang="en-GB" sz="12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. He married his cousin Maria Theresa of Spain and had numerous mistresses – Louise de La </a:t>
            </a:r>
            <a:r>
              <a:rPr lang="en-GB" sz="12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Vallière</a:t>
            </a:r>
            <a:r>
              <a:rPr lang="en-GB" sz="12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and Françoise A. Montespan</a:t>
            </a:r>
            <a:endParaRPr lang="cs-CZ" sz="1200" dirty="0">
              <a:latin typeface="Bookman Old Style" panose="02050604050505020204" pitchFamily="18" charset="0"/>
            </a:endParaRPr>
          </a:p>
          <a:p>
            <a:pPr marL="285750" indent="-285750">
              <a:buFontTx/>
              <a:buChar char="-"/>
            </a:pPr>
            <a:endParaRPr lang="cs-CZ" sz="1200" dirty="0">
              <a:latin typeface="Bookman Old Style" panose="02050604050505020204" pitchFamily="18" charset="0"/>
            </a:endParaRPr>
          </a:p>
          <a:p>
            <a:pPr marL="285750" indent="-285750" rtl="0">
              <a:buFontTx/>
              <a:buChar char="-"/>
            </a:pPr>
            <a:r>
              <a:rPr lang="en-GB" sz="12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During the reign of Louis XIV, France became the </a:t>
            </a:r>
            <a:r>
              <a:rPr lang="en-GB" sz="12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most important European power</a:t>
            </a:r>
            <a:r>
              <a:rPr lang="en-GB" sz="12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, the French language even made its way into foreign royal courts. Louis XIV pursued an </a:t>
            </a:r>
            <a:r>
              <a:rPr lang="en-GB" sz="12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expansionist foreign policy</a:t>
            </a:r>
            <a:r>
              <a:rPr lang="en-GB" sz="12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, especially at the expense of the Habsburgs. Under his rule, France also became one of the leading colonial powers.</a:t>
            </a:r>
          </a:p>
          <a:p>
            <a:pPr marL="285750" indent="-285750">
              <a:buFontTx/>
              <a:buChar char="-"/>
            </a:pPr>
            <a:endParaRPr lang="cs-CZ" sz="1200" dirty="0">
              <a:latin typeface="Bookman Old Style" panose="02050604050505020204" pitchFamily="18" charset="0"/>
            </a:endParaRPr>
          </a:p>
          <a:p>
            <a:pPr marL="285750" indent="-285750" rtl="0">
              <a:buFontTx/>
              <a:buChar char="-"/>
            </a:pPr>
            <a:r>
              <a:rPr lang="en-GB" sz="12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Louis XIV de facto </a:t>
            </a:r>
            <a:r>
              <a:rPr lang="en-GB" sz="12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abolished the religious tolerance of the Huguenots</a:t>
            </a:r>
            <a:r>
              <a:rPr lang="en-GB" sz="12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(Edict of Nantes of 1598, issued by King Henry IV)</a:t>
            </a:r>
          </a:p>
          <a:p>
            <a:pPr marL="285750" indent="-285750">
              <a:buFontTx/>
              <a:buChar char="-"/>
            </a:pPr>
            <a:endParaRPr lang="cs-CZ" sz="1200" dirty="0">
              <a:latin typeface="Bookman Old Style" panose="02050604050505020204" pitchFamily="18" charset="0"/>
            </a:endParaRPr>
          </a:p>
          <a:p>
            <a:pPr marL="285750" indent="-285750" rtl="0">
              <a:buFontTx/>
              <a:buChar char="-"/>
            </a:pPr>
            <a:r>
              <a:rPr lang="en-GB" sz="12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Towards the end of Louis XIV's reign, the </a:t>
            </a:r>
            <a:r>
              <a:rPr lang="en-GB" sz="12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War of the Spanish Succession</a:t>
            </a:r>
            <a:r>
              <a:rPr lang="en-GB" sz="12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broke out – Louis XIV's grandson was to become King of Spain. </a:t>
            </a:r>
            <a:r>
              <a:rPr lang="en-GB" sz="12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Philip of Anjou</a:t>
            </a:r>
            <a:r>
              <a:rPr lang="en-GB" sz="12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, the great-nephew of the last Spanish king from the Habsburg dynasty, </a:t>
            </a:r>
            <a:r>
              <a:rPr lang="en-GB" sz="12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Charles II</a:t>
            </a:r>
          </a:p>
          <a:p>
            <a:pPr marL="285750" indent="-285750">
              <a:buFontTx/>
              <a:buChar char="-"/>
            </a:pPr>
            <a:endParaRPr lang="cs-CZ" sz="1200" dirty="0">
              <a:latin typeface="Bookman Old Style" panose="02050604050505020204" pitchFamily="18" charset="0"/>
            </a:endParaRPr>
          </a:p>
          <a:p>
            <a:pPr marL="285750" indent="-285750" rtl="0">
              <a:buFontTx/>
              <a:buChar char="-"/>
            </a:pPr>
            <a:r>
              <a:rPr lang="en-GB" sz="12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The War of the Spanish </a:t>
            </a:r>
            <a:r>
              <a:rPr lang="en-GB" sz="1200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Succession</a:t>
            </a:r>
            <a:r>
              <a:rPr lang="en-GB" sz="12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greatly exhausted France, but after the guarantees of Louis XIV, the claims of Philip of Anjou to the Spanish throne were recognised through the peace treaties of </a:t>
            </a:r>
            <a:r>
              <a:rPr lang="en-GB" sz="12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Utrecht</a:t>
            </a:r>
            <a:r>
              <a:rPr lang="en-GB" sz="12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(1713) and </a:t>
            </a:r>
            <a:r>
              <a:rPr lang="en-GB" sz="12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Rastatt</a:t>
            </a:r>
            <a:r>
              <a:rPr lang="en-GB" sz="12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(1714) </a:t>
            </a:r>
            <a:endParaRPr lang="cs-CZ" sz="1200" dirty="0">
              <a:latin typeface="Bookman Old Style" panose="02050604050505020204" pitchFamily="18" charset="0"/>
            </a:endParaRPr>
          </a:p>
          <a:p>
            <a:pPr marL="285750" indent="-285750">
              <a:buFontTx/>
              <a:buChar char="-"/>
            </a:pPr>
            <a:endParaRPr lang="cs-CZ" sz="1200" dirty="0">
              <a:latin typeface="Bookman Old Style" panose="02050604050505020204" pitchFamily="18" charset="0"/>
            </a:endParaRPr>
          </a:p>
          <a:p>
            <a:pPr algn="ctr"/>
            <a:endParaRPr lang="cs-CZ" sz="2400" b="1" dirty="0">
              <a:latin typeface="Bookman Old Style" panose="02050604050505020204" pitchFamily="18" charset="0"/>
            </a:endParaRPr>
          </a:p>
          <a:p>
            <a:endParaRPr lang="cs-CZ" sz="1600" dirty="0">
              <a:latin typeface="Bookman Old Style" panose="02050604050505020204" pitchFamily="18" charset="0"/>
            </a:endParaRPr>
          </a:p>
          <a:p>
            <a:pPr marL="285750" indent="-285750">
              <a:buFont typeface="Bookman Old Style" panose="02050604050505020204" pitchFamily="18" charset="0"/>
              <a:buChar char="-"/>
            </a:pPr>
            <a:endParaRPr lang="cs-CZ" sz="1600" dirty="0">
              <a:latin typeface="Bookman Old Style" panose="02050604050505020204" pitchFamily="18" charset="0"/>
            </a:endParaRPr>
          </a:p>
          <a:p>
            <a:endParaRPr lang="cs-CZ" sz="1600" dirty="0">
              <a:latin typeface="Bookman Old Style" panose="02050604050505020204" pitchFamily="18" charset="0"/>
            </a:endParaRPr>
          </a:p>
          <a:p>
            <a:pPr algn="just"/>
            <a:endParaRPr lang="cs-CZ" sz="18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134489"/>
      </p:ext>
    </p:extLst>
  </p:cSld>
  <p:clrMapOvr>
    <a:masterClrMapping/>
  </p:clrMapOvr>
  <p:transition/>
  <p:extLst mod="1">
    <p:ext uri="{6950BFC3-D8DA-4A85-94F7-54DA5524770B}">
      <p188:commentRel xmlns=""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185464" y="1215354"/>
            <a:ext cx="8628610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en-GB" sz="2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France in the 17th Century – Reign of Louis XIV</a:t>
            </a:r>
          </a:p>
          <a:p>
            <a:pPr marL="285750" indent="-285750">
              <a:buFontTx/>
              <a:buChar char="-"/>
            </a:pPr>
            <a:endParaRPr lang="cs-CZ" sz="1400" dirty="0">
              <a:latin typeface="Bookman Old Style" panose="02050604050505020204" pitchFamily="18" charset="0"/>
            </a:endParaRPr>
          </a:p>
          <a:p>
            <a:pPr algn="ctr"/>
            <a:endParaRPr lang="cs-CZ" sz="2400" b="1" dirty="0">
              <a:latin typeface="Bookman Old Style" panose="02050604050505020204" pitchFamily="18" charset="0"/>
            </a:endParaRPr>
          </a:p>
          <a:p>
            <a:endParaRPr lang="cs-CZ" sz="1600" dirty="0">
              <a:latin typeface="Bookman Old Style" panose="02050604050505020204" pitchFamily="18" charset="0"/>
            </a:endParaRPr>
          </a:p>
          <a:p>
            <a:pPr marL="285750" indent="-285750">
              <a:buFont typeface="Bookman Old Style" panose="02050604050505020204" pitchFamily="18" charset="0"/>
              <a:buChar char="-"/>
            </a:pPr>
            <a:endParaRPr lang="cs-CZ" sz="1600" dirty="0">
              <a:latin typeface="Bookman Old Style" panose="02050604050505020204" pitchFamily="18" charset="0"/>
            </a:endParaRPr>
          </a:p>
          <a:p>
            <a:endParaRPr lang="cs-CZ" sz="1600" dirty="0">
              <a:latin typeface="Bookman Old Style" panose="02050604050505020204" pitchFamily="18" charset="0"/>
            </a:endParaRPr>
          </a:p>
          <a:p>
            <a:pPr algn="just"/>
            <a:endParaRPr lang="cs-CZ" sz="1800" b="1" dirty="0">
              <a:latin typeface="Bookman Old Style" panose="020506040505050202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081" y="1760022"/>
            <a:ext cx="5181599" cy="500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58479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109001" y="1154393"/>
            <a:ext cx="8781535" cy="73250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en-GB" sz="2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Russia in the 17th and 18 Century – Absolutism</a:t>
            </a:r>
          </a:p>
          <a:p>
            <a:pPr marL="285750" indent="-285750">
              <a:buFontTx/>
              <a:buChar char="-"/>
            </a:pPr>
            <a:endParaRPr lang="cs-CZ" sz="1400" dirty="0">
              <a:latin typeface="Bookman Old Style" panose="02050604050505020204" pitchFamily="18" charset="0"/>
            </a:endParaRPr>
          </a:p>
          <a:p>
            <a:pPr marL="285750" indent="-285750" rtl="0">
              <a:buFontTx/>
              <a:buChar char="-"/>
            </a:pP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With the accession of the 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Romanovs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in 1613, 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Russia internally stabilised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and managed to overcome the disruption of the state from the period of the so-called </a:t>
            </a:r>
            <a:r>
              <a:rPr lang="en-GB" sz="1400" b="1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smuta</a:t>
            </a:r>
            <a:endParaRPr lang="cs-CZ" sz="1400" b="1" dirty="0">
              <a:latin typeface="Bookman Old Style" panose="02050604050505020204" pitchFamily="18" charset="0"/>
            </a:endParaRPr>
          </a:p>
          <a:p>
            <a:pPr marL="285750" indent="-285750">
              <a:buFontTx/>
              <a:buChar char="-"/>
            </a:pPr>
            <a:endParaRPr lang="cs-CZ" sz="1400" dirty="0">
              <a:latin typeface="Bookman Old Style" panose="02050604050505020204" pitchFamily="18" charset="0"/>
            </a:endParaRPr>
          </a:p>
          <a:p>
            <a:pPr marL="285750" indent="-285750" rtl="0">
              <a:buFontTx/>
              <a:buChar char="-"/>
            </a:pP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During this time, Russia lacked 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access to the sea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and gradually began 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expanding into Siberia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. 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Ukraine was annexed to Russia in 1654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after an anti-Polish uprising led by 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Bohdan </a:t>
            </a:r>
            <a:r>
              <a:rPr lang="en-GB" sz="1400" b="1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Khmelnytsky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.</a:t>
            </a:r>
          </a:p>
          <a:p>
            <a:pPr marL="285750" indent="-285750">
              <a:buFontTx/>
              <a:buChar char="-"/>
            </a:pPr>
            <a:endParaRPr lang="cs-CZ" sz="1400" dirty="0">
              <a:latin typeface="Bookman Old Style" panose="02050604050505020204" pitchFamily="18" charset="0"/>
            </a:endParaRPr>
          </a:p>
          <a:p>
            <a:pPr marL="285750" indent="-285750" rtl="0">
              <a:buFontTx/>
              <a:buChar char="-"/>
            </a:pP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Russia's rise to power </a:t>
            </a:r>
            <a:r>
              <a:rPr lang="en-GB" sz="1400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happened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during the reign of Tsar 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Peter the Great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(1682–1725), who 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enacted a number of crucial reforms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which enabled significant economic and political developments. He limited the power of the nobility (boyars), divided the state into provinces, supported the establishment of manufactories</a:t>
            </a:r>
          </a:p>
          <a:p>
            <a:pPr marL="285750" indent="-285750">
              <a:buFontTx/>
              <a:buChar char="-"/>
            </a:pPr>
            <a:endParaRPr lang="cs-CZ" sz="1400" dirty="0">
              <a:latin typeface="Bookman Old Style" panose="02050604050505020204" pitchFamily="18" charset="0"/>
            </a:endParaRPr>
          </a:p>
          <a:p>
            <a:pPr marL="285750" indent="-285750" rtl="0">
              <a:buFontTx/>
              <a:buChar char="-"/>
            </a:pP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Peter the Great also significantly modernised the army, navy and founded a new capital – 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St Petersburg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(1703) at the mouth of the Neva River</a:t>
            </a:r>
          </a:p>
          <a:p>
            <a:pPr marL="285750" indent="-285750">
              <a:buFontTx/>
              <a:buChar char="-"/>
            </a:pPr>
            <a:endParaRPr lang="cs-CZ" sz="1400" dirty="0">
              <a:latin typeface="Bookman Old Style" panose="02050604050505020204" pitchFamily="18" charset="0"/>
            </a:endParaRPr>
          </a:p>
          <a:p>
            <a:pPr marL="285750" indent="-285750" rtl="0">
              <a:buFontTx/>
              <a:buChar char="-"/>
            </a:pP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At the beginning of the 18th century, the 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Great Northern War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with Sweden (King Charles XII) broke out – Swedish troops defeated in the 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Battle of Poltava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(1709)</a:t>
            </a:r>
          </a:p>
          <a:p>
            <a:pPr marL="285750" indent="-285750">
              <a:buFontTx/>
              <a:buChar char="-"/>
            </a:pPr>
            <a:endParaRPr lang="cs-CZ" sz="1400" dirty="0">
              <a:latin typeface="Bookman Old Style" panose="02050604050505020204" pitchFamily="18" charset="0"/>
            </a:endParaRPr>
          </a:p>
          <a:p>
            <a:pPr marL="285750" indent="-285750" rtl="0">
              <a:buFontTx/>
              <a:buChar char="-"/>
            </a:pP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After the death of Peter the Great, Peter's wife 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Catherine I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, took over as ruler for a short period of time. After her death (1727, tuberculosis), the Tsar throne saw a number of short-lived reigns (palace coups) and further development of Russia was brought about only by the rule of 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Catherine II the Great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(1762–1793) – Sophie Frederika Anhalt-</a:t>
            </a:r>
            <a:r>
              <a:rPr lang="en-GB" sz="14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Zerbst</a:t>
            </a:r>
            <a:r>
              <a:rPr lang="en-GB" sz="1400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–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during which 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Russia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truly became a 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European power</a:t>
            </a:r>
          </a:p>
          <a:p>
            <a:pPr marL="285750" indent="-285750">
              <a:buFontTx/>
              <a:buChar char="-"/>
            </a:pPr>
            <a:endParaRPr lang="cs-CZ" sz="1200" dirty="0">
              <a:latin typeface="Bookman Old Style" panose="02050604050505020204" pitchFamily="18" charset="0"/>
            </a:endParaRPr>
          </a:p>
          <a:p>
            <a:pPr marL="285750" indent="-285750">
              <a:buFontTx/>
              <a:buChar char="-"/>
            </a:pPr>
            <a:endParaRPr lang="cs-CZ" sz="1200" dirty="0">
              <a:latin typeface="Bookman Old Style" panose="02050604050505020204" pitchFamily="18" charset="0"/>
            </a:endParaRPr>
          </a:p>
          <a:p>
            <a:pPr marL="285750" indent="-285750">
              <a:buFontTx/>
              <a:buChar char="-"/>
            </a:pPr>
            <a:endParaRPr lang="cs-CZ" sz="1200" dirty="0">
              <a:latin typeface="Bookman Old Style" panose="02050604050505020204" pitchFamily="18" charset="0"/>
            </a:endParaRPr>
          </a:p>
          <a:p>
            <a:pPr marL="285750" indent="-285750">
              <a:buFontTx/>
              <a:buChar char="-"/>
            </a:pPr>
            <a:endParaRPr lang="cs-CZ" sz="1200" dirty="0">
              <a:latin typeface="Bookman Old Style" panose="02050604050505020204" pitchFamily="18" charset="0"/>
            </a:endParaRPr>
          </a:p>
          <a:p>
            <a:pPr algn="ctr"/>
            <a:endParaRPr lang="cs-CZ" sz="2400" b="1" dirty="0">
              <a:latin typeface="Bookman Old Style" panose="02050604050505020204" pitchFamily="18" charset="0"/>
            </a:endParaRPr>
          </a:p>
          <a:p>
            <a:endParaRPr lang="cs-CZ" sz="1600" dirty="0">
              <a:latin typeface="Bookman Old Style" panose="02050604050505020204" pitchFamily="18" charset="0"/>
            </a:endParaRPr>
          </a:p>
          <a:p>
            <a:pPr marL="285750" indent="-285750">
              <a:buFont typeface="Bookman Old Style" panose="02050604050505020204" pitchFamily="18" charset="0"/>
              <a:buChar char="-"/>
            </a:pPr>
            <a:endParaRPr lang="cs-CZ" sz="1600" dirty="0">
              <a:latin typeface="Bookman Old Style" panose="02050604050505020204" pitchFamily="18" charset="0"/>
            </a:endParaRPr>
          </a:p>
          <a:p>
            <a:endParaRPr lang="cs-CZ" sz="1600" dirty="0">
              <a:latin typeface="Bookman Old Style" panose="02050604050505020204" pitchFamily="18" charset="0"/>
            </a:endParaRPr>
          </a:p>
          <a:p>
            <a:pPr algn="just"/>
            <a:endParaRPr lang="cs-CZ" sz="18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683360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3.1.12"/>
  <p:tag name="AS_OS" val="Unix 4.14.225.169"/>
  <p:tag name="AS_RELEASE_DATE" val="2020.03.14"/>
  <p:tag name="AS_TITLE" val="Aspose.Slides for .NET Standard 2.0"/>
  <p:tag name="AS_VERSION" val="20.3"/>
</p:tagLst>
</file>

<file path=ppt/theme/theme1.xml><?xml version="1.0" encoding="utf-8"?>
<a:theme xmlns:a="http://schemas.openxmlformats.org/drawingml/2006/main" name="Motiv Office">
  <a:themeElements>
    <a:clrScheme name="U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BAB"/>
      </a:accent1>
      <a:accent2>
        <a:srgbClr val="6C6D70"/>
      </a:accent2>
      <a:accent3>
        <a:srgbClr val="A5A5A5"/>
      </a:accent3>
      <a:accent4>
        <a:srgbClr val="ED7D31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_Prezentace_2.potx" id="{755D0361-9207-4673-B4A5-8DE80FB40899}" vid="{B1A348AD-3F36-40BB-80C1-28390A7D89FC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UP_prezentace_cz_4x3</Template>
  <TotalTime>3476</TotalTime>
  <Words>2238</Words>
  <Application>Microsoft Office PowerPoint</Application>
  <PresentationFormat>Vlastní</PresentationFormat>
  <Paragraphs>230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4" baseType="lpstr">
      <vt:lpstr>Arial</vt:lpstr>
      <vt:lpstr>Bookman Old Style</vt:lpstr>
      <vt:lpstr>Calibri</vt:lpstr>
      <vt:lpstr>Motiv Office</vt:lpstr>
      <vt:lpstr>  History of Europe – forming a European identity 3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PdF UP Olomouc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XXIII. ročník  Letní školy výchovy k občanství, demokracii  a evropanství    Migrace, imigrace, emigrace a Evropa  – proměny, historie a současnost</dc:title>
  <dc:creator>Krákora Pavel</dc:creator>
  <cp:lastModifiedBy>maresh</cp:lastModifiedBy>
  <cp:revision>245</cp:revision>
  <dcterms:created xsi:type="dcterms:W3CDTF">2016-08-19T08:22:30Z</dcterms:created>
  <dcterms:modified xsi:type="dcterms:W3CDTF">2022-10-23T11:59:53Z</dcterms:modified>
</cp:coreProperties>
</file>