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B_E9E825E4.xml" ContentType="application/vnd.ms-powerpoint.comments+xml"/>
  <Override PartName="/ppt/comments/modernComment_146_345784B7.xml" ContentType="application/vnd.ms-powerpoint.comments+xml"/>
  <Override PartName="/ppt/comments/modernComment_148_B01C62CD.xml" ContentType="application/vnd.ms-powerpoint.comments+xml"/>
  <Override PartName="/ppt/comments/modernComment_14A_87F9B82F.xml" ContentType="application/vnd.ms-powerpoint.comments+xml"/>
  <Override PartName="/ppt/comments/modernComment_14F_995E89A.xml" ContentType="application/vnd.ms-powerpoint.comments+xml"/>
  <Override PartName="/ppt/comments/modernComment_155_EF105324.xml" ContentType="application/vnd.ms-powerpoint.comments+xml"/>
  <Override PartName="/ppt/comments/modernComment_157_7E185C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6" r:id="rId3"/>
  </p:sldMasterIdLst>
  <p:notesMasterIdLst>
    <p:notesMasterId r:id="rId28"/>
  </p:notesMasterIdLst>
  <p:sldIdLst>
    <p:sldId id="368" r:id="rId4"/>
    <p:sldId id="313" r:id="rId5"/>
    <p:sldId id="369" r:id="rId6"/>
    <p:sldId id="315" r:id="rId7"/>
    <p:sldId id="317" r:id="rId8"/>
    <p:sldId id="319" r:id="rId9"/>
    <p:sldId id="321" r:id="rId10"/>
    <p:sldId id="322" r:id="rId11"/>
    <p:sldId id="324" r:id="rId12"/>
    <p:sldId id="326" r:id="rId13"/>
    <p:sldId id="328" r:id="rId14"/>
    <p:sldId id="330" r:id="rId15"/>
    <p:sldId id="370" r:id="rId16"/>
    <p:sldId id="334" r:id="rId17"/>
    <p:sldId id="371" r:id="rId18"/>
    <p:sldId id="372" r:id="rId19"/>
    <p:sldId id="337" r:id="rId20"/>
    <p:sldId id="373" r:id="rId21"/>
    <p:sldId id="339" r:id="rId22"/>
    <p:sldId id="374" r:id="rId23"/>
    <p:sldId id="341" r:id="rId24"/>
    <p:sldId id="376" r:id="rId25"/>
    <p:sldId id="375" r:id="rId26"/>
    <p:sldId id="343" r:id="rId27"/>
  </p:sldIdLst>
  <p:sldSz cx="8999538" cy="6840538"/>
  <p:notesSz cx="6858000" cy="9144000"/>
  <p:custDataLst>
    <p:tags r:id="rId29"/>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7A21320-F71A-4434-9D79-9270D6DEAA03}">
          <p14:sldIdLst>
            <p14:sldId id="368"/>
          </p14:sldIdLst>
        </p14:section>
        <p14:section name="Oddíl bez názvu" id="{4268A1C5-AC83-458A-BAB9-5A31B1BF3971}">
          <p14:sldIdLst>
            <p14:sldId id="313"/>
            <p14:sldId id="369"/>
            <p14:sldId id="315"/>
            <p14:sldId id="317"/>
            <p14:sldId id="319"/>
            <p14:sldId id="321"/>
            <p14:sldId id="322"/>
            <p14:sldId id="324"/>
            <p14:sldId id="326"/>
            <p14:sldId id="328"/>
            <p14:sldId id="330"/>
            <p14:sldId id="370"/>
            <p14:sldId id="334"/>
            <p14:sldId id="371"/>
            <p14:sldId id="372"/>
            <p14:sldId id="337"/>
            <p14:sldId id="373"/>
            <p14:sldId id="339"/>
            <p14:sldId id="374"/>
            <p14:sldId id="341"/>
            <p14:sldId id="376"/>
            <p14:sldId id="375"/>
            <p14:sldId id="343"/>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1488" y="53"/>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omments/modernComment_13B_E9E825E4.xml><?xml version="1.0" encoding="utf-8"?>
<p188:cmLst xmlns:a="http://schemas.openxmlformats.org/drawingml/2006/main" xmlns:r="http://schemas.openxmlformats.org/officeDocument/2006/relationships" xmlns:p188="http://schemas.microsoft.com/office/powerpoint/2018/8/main">
  <p188:cm id="{3916B569-B3DC-4D0F-A687-F5C4BB79300C}" authorId="{DA7DCCF6-C0DC-E53D-3CBB-685077BE9D1D}" created="2022-07-15T09:19:25.442">
    <ac:txMkLst xmlns:ac="http://schemas.microsoft.com/office/drawing/2013/main/command">
      <pc:docMk xmlns:pc="http://schemas.microsoft.com/office/powerpoint/2013/main/command"/>
      <pc:sldMk xmlns:pc="http://schemas.microsoft.com/office/powerpoint/2013/main/command" cId="3924305380" sldId="315"/>
      <ac:spMk id="3" creationId="{00000000-0000-0000-0000-000000000000}"/>
      <ac:txMk cp="68" len="54">
        <ac:context len="841" hash="351351556"/>
      </ac:txMk>
    </ac:txMkLst>
    <p188:pos x="6452229" y="478129"/>
    <p188:txBody>
      <a:bodyPr/>
      <a:lstStyle/>
      <a:p>
        <a:r>
          <a:rPr lang="en-GB"/>
          <a:t>Namísto původně zamyšlené invaze do Francie → invaze do Francie? Předpokládám, že je myšlena invaze Británie</a:t>
        </a:r>
      </a:p>
    </p188:txBody>
  </p188:cm>
</p188:cmLst>
</file>

<file path=ppt/comments/modernComment_146_345784B7.xml><?xml version="1.0" encoding="utf-8"?>
<p188:cmLst xmlns:a="http://schemas.openxmlformats.org/drawingml/2006/main" xmlns:r="http://schemas.openxmlformats.org/officeDocument/2006/relationships" xmlns:p188="http://schemas.microsoft.com/office/powerpoint/2018/8/main">
  <p188:cm id="{D317ED3F-134B-498F-BB27-69808CC52D9F}" authorId="{DA7DCCF6-C0DC-E53D-3CBB-685077BE9D1D}" created="2022-07-15T09:20:01.414">
    <pc:sldMkLst xmlns:pc="http://schemas.microsoft.com/office/powerpoint/2013/main/command">
      <pc:docMk/>
      <pc:sldMk cId="878150839" sldId="326"/>
    </pc:sldMkLst>
    <p188:txBody>
      <a:bodyPr/>
      <a:lstStyle/>
      <a:p>
        <a:r>
          <a:rPr lang="en-GB"/>
          <a:t>
Barcley → Barclay</a:t>
        </a:r>
      </a:p>
    </p188:txBody>
  </p188:cm>
</p188:cmLst>
</file>

<file path=ppt/comments/modernComment_148_B01C62CD.xml><?xml version="1.0" encoding="utf-8"?>
<p188:cmLst xmlns:a="http://schemas.openxmlformats.org/drawingml/2006/main" xmlns:r="http://schemas.openxmlformats.org/officeDocument/2006/relationships" xmlns:p188="http://schemas.microsoft.com/office/powerpoint/2018/8/main">
  <p188:cm id="{16AFE5C8-D516-4C2A-A405-88AB93159DBF}" authorId="{DA7DCCF6-C0DC-E53D-3CBB-685077BE9D1D}" created="2022-07-15T09:20:24.874">
    <ac:txMkLst xmlns:ac="http://schemas.microsoft.com/office/drawing/2013/main/command">
      <pc:docMk xmlns:pc="http://schemas.microsoft.com/office/powerpoint/2013/main/command"/>
      <pc:sldMk xmlns:pc="http://schemas.microsoft.com/office/powerpoint/2013/main/command" cId="2954650317" sldId="328"/>
      <ac:spMk id="3" creationId="{00000000-0000-0000-0000-000000000000}"/>
      <ac:txMk cp="837" len="13">
        <ac:context len="1038" hash="924793382"/>
      </ac:txMk>
    </ac:txMkLst>
    <p188:pos x="4561453" y="11218210"/>
    <p188:txBody>
      <a:bodyPr/>
      <a:lstStyle/>
      <a:p>
        <a:r>
          <a:rPr lang="en-GB"/>
          <a:t>
Fontaneiblau → Fontainebleau</a:t>
        </a:r>
      </a:p>
    </p188:txBody>
  </p188:cm>
</p188:cmLst>
</file>

<file path=ppt/comments/modernComment_14A_87F9B82F.xml><?xml version="1.0" encoding="utf-8"?>
<p188:cmLst xmlns:a="http://schemas.openxmlformats.org/drawingml/2006/main" xmlns:r="http://schemas.openxmlformats.org/officeDocument/2006/relationships" xmlns:p188="http://schemas.microsoft.com/office/powerpoint/2018/8/main">
  <p188:cm id="{591B4DB1-6964-40F7-96B5-D0710E66F190}" authorId="{DA7DCCF6-C0DC-E53D-3CBB-685077BE9D1D}" created="2022-07-15T09:21:56.767">
    <ac:txMkLst xmlns:ac="http://schemas.microsoft.com/office/drawing/2013/main/command">
      <pc:docMk xmlns:pc="http://schemas.microsoft.com/office/powerpoint/2013/main/command"/>
      <pc:sldMk xmlns:pc="http://schemas.microsoft.com/office/powerpoint/2013/main/command" cId="2281289775" sldId="330"/>
      <ac:spMk id="3" creationId="{00000000-0000-0000-0000-000000000000}"/>
      <ac:txMk cp="1398" len="22">
        <ac:context len="1501" hash="632873231"/>
      </ac:txMk>
    </ac:txMkLst>
    <p188:pos x="6456771" y="4790494"/>
    <p188:txBody>
      <a:bodyPr/>
      <a:lstStyle/>
      <a:p>
        <a:r>
          <a:rPr lang="en-GB"/>
          <a:t>Tady se trochu zadrhávám s tím kvietismem. Anglický ekvivalent daného termínu, "quietism", nacházím výhradně v kontextu katolického mystického hnutí, nikoliv jako označení pro potlačování revolučních snah.
I vlastně napříč českými definicemi nacházím značně rozporuplná chápání termínu. Slovníky cizích slov uvádí pouze uvedené chápání termínu v rámci katolicismu. Jiné zdroje uvádí jako snahu potlačit revoluce. Další zase jako atmosféru zdánlivého klidu.
V uvedeném významu ho nacházím v některých českých zdrojích:
unium.cz/materialy/0/0/vidensky-kongres-revoluce-1848-m23992-p1.html
cs.wikipedia.org/wiki/Vídeňský_kongres
stavskola.cz/userfiles/file/stavskola/materialy-ke-studiu/dejepis/Vidensky_kongres.pdf
Daný termín každopádně z angličtiny vypouštím, protože jeho užití v tomto kontextu nejsem schopna dohledat.</a:t>
        </a:r>
      </a:p>
    </p188:txBody>
  </p188:cm>
</p188:cmLst>
</file>

<file path=ppt/comments/modernComment_14F_995E89A.xml><?xml version="1.0" encoding="utf-8"?>
<p188:cmLst xmlns:a="http://schemas.openxmlformats.org/drawingml/2006/main" xmlns:r="http://schemas.openxmlformats.org/officeDocument/2006/relationships" xmlns:p188="http://schemas.microsoft.com/office/powerpoint/2018/8/main">
  <p188:cm id="{C1E3F3DE-8C49-4463-BE1F-0BAA1D353BB6}" authorId="{DA7DCCF6-C0DC-E53D-3CBB-685077BE9D1D}" created="2022-07-15T09:22:37.108">
    <ac:txMkLst xmlns:ac="http://schemas.microsoft.com/office/drawing/2013/main/command">
      <pc:docMk xmlns:pc="http://schemas.microsoft.com/office/powerpoint/2013/main/command"/>
      <pc:sldMk xmlns:pc="http://schemas.microsoft.com/office/powerpoint/2013/main/command" cId="160819354" sldId="335"/>
      <ac:spMk id="3" creationId="{00000000-0000-0000-0000-000000000000}"/>
      <ac:txMk cp="891" len="7">
        <ac:context len="1067" hash="4260659025"/>
      </ac:txMk>
    </ac:txMkLst>
    <p188:pos x="2462883" y="5459917"/>
    <p188:txBody>
      <a:bodyPr/>
      <a:lstStyle/>
      <a:p>
        <a:r>
          <a:rPr lang="en-GB"/>
          <a:t>Custozzy → Custozy (napříč prezentacemi)</a:t>
        </a:r>
      </a:p>
    </p188:txBody>
  </p188:cm>
</p188:cmLst>
</file>

<file path=ppt/comments/modernComment_155_EF105324.xml><?xml version="1.0" encoding="utf-8"?>
<p188:cmLst xmlns:a="http://schemas.openxmlformats.org/drawingml/2006/main" xmlns:r="http://schemas.openxmlformats.org/officeDocument/2006/relationships" xmlns:p188="http://schemas.microsoft.com/office/powerpoint/2018/8/main">
  <p188:cm id="{7D09633A-18F5-4EB7-BE11-EEBC9A9BBDFF}" authorId="{DA7DCCF6-C0DC-E53D-3CBB-685077BE9D1D}" created="2022-07-15T09:23:54.653">
    <ac:txMkLst xmlns:ac="http://schemas.microsoft.com/office/drawing/2013/main/command">
      <pc:docMk xmlns:pc="http://schemas.microsoft.com/office/powerpoint/2013/main/command"/>
      <pc:sldMk xmlns:pc="http://schemas.microsoft.com/office/powerpoint/2013/main/command" cId="4010824484" sldId="341"/>
      <ac:spMk id="3" creationId="{00000000-0000-0000-0000-000000000000}"/>
      <ac:txMk cp="58" len="18">
        <ac:context len="2013" hash="906240698"/>
      </ac:txMk>
    </ac:txMkLst>
    <p188:pos x="6343480" y="760498"/>
    <p188:txBody>
      <a:bodyPr/>
      <a:lstStyle/>
      <a:p>
        <a:r>
          <a:rPr lang="en-GB"/>
          <a:t>Zde se termínu "retardovaný" velkým obloukem vyhýbám. Ačkoliv se termín dodnes v (českém) medicinském diskursu užívá, jedná se o termín silně stigmatizující a patologizující, který je často vnímán lidmi s mentálním postižením jako velmi necitlivý.</a:t>
        </a:r>
      </a:p>
    </p188:txBody>
  </p188:cm>
</p188:cmLst>
</file>

<file path=ppt/comments/modernComment_157_7E185C5.xml><?xml version="1.0" encoding="utf-8"?>
<p188:cmLst xmlns:a="http://schemas.openxmlformats.org/drawingml/2006/main" xmlns:r="http://schemas.openxmlformats.org/officeDocument/2006/relationships" xmlns:p188="http://schemas.microsoft.com/office/powerpoint/2018/8/main">
  <p188:cm id="{4D6DE36B-2C64-4A73-8DD0-AB5AE6A5A3E0}" authorId="{DA7DCCF6-C0DC-E53D-3CBB-685077BE9D1D}" created="2022-07-18T14:26:10.574">
    <ac:txMkLst xmlns:ac="http://schemas.microsoft.com/office/drawing/2013/main/command">
      <pc:docMk xmlns:pc="http://schemas.microsoft.com/office/powerpoint/2013/main/command"/>
      <pc:sldMk xmlns:pc="http://schemas.microsoft.com/office/powerpoint/2013/main/command" cId="132220357" sldId="343"/>
      <ac:spMk id="3" creationId="{00000000-0000-0000-0000-000000000000}"/>
      <ac:txMk cp="54" len="128">
        <ac:context len="1079" hash="4245577002"/>
      </ac:txMk>
    </ac:txMkLst>
    <p188:pos x="8614081" y="190564"/>
    <p188:txBody>
      <a:bodyPr/>
      <a:lstStyle/>
      <a:p>
        <a:r>
          <a:rPr lang="en-GB"/>
          <a:t>"v omezené míře se nepokoje o dva roky dříve – v únoru a březnu 1846 – nepokoje objevily v Krakově" → v omezené míře se nepokoje o dva roky dříve – v únoru a březnu 1846 – objevily v Krakově</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56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2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02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2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75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35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38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559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68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43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98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22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29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410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65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4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8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10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09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0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54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829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3350" y="2897014"/>
            <a:ext cx="2273299" cy="1026671"/>
          </a:xfrm>
          <a:prstGeom prst="rect">
            <a:avLst/>
          </a:prstGeom>
        </p:spPr>
      </p:pic>
    </p:spTree>
    <p:extLst>
      <p:ext uri="{BB962C8B-B14F-4D97-AF65-F5344CB8AC3E}">
        <p14:creationId xmlns:p14="http://schemas.microsoft.com/office/powerpoint/2010/main" val="18191355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9974030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9"/>
            <a:ext cx="7560000" cy="945883"/>
          </a:xfrm>
        </p:spPr>
        <p:txBody>
          <a:bodyPr/>
          <a:lstStyle>
            <a:lvl1pPr marL="0" indent="0" algn="ctr">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3249" y="1260000"/>
            <a:ext cx="1433501" cy="1845514"/>
          </a:xfrm>
          <a:prstGeom prst="rect">
            <a:avLst/>
          </a:prstGeom>
        </p:spPr>
      </p:pic>
    </p:spTree>
    <p:extLst>
      <p:ext uri="{BB962C8B-B14F-4D97-AF65-F5344CB8AC3E}">
        <p14:creationId xmlns:p14="http://schemas.microsoft.com/office/powerpoint/2010/main" val="16757276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9332915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41652382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9" name="Slide Number Placeholder 8"/>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0803504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5" name="Slide Number Placeholder 4"/>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4357689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4" name="Slide Number Placeholder 3"/>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6480548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87" indent="0">
              <a:buNone/>
              <a:defRPr sz="1378"/>
            </a:lvl2pPr>
            <a:lvl3pPr marL="899973" indent="0">
              <a:buNone/>
              <a:defRPr sz="1181"/>
            </a:lvl3pPr>
            <a:lvl4pPr marL="1349960" indent="0">
              <a:buNone/>
              <a:defRPr sz="984"/>
            </a:lvl4pPr>
            <a:lvl5pPr marL="1799947" indent="0">
              <a:buNone/>
              <a:defRPr sz="984"/>
            </a:lvl5pPr>
            <a:lvl6pPr marL="2249933" indent="0">
              <a:buNone/>
              <a:defRPr sz="984"/>
            </a:lvl6pPr>
            <a:lvl7pPr marL="2699920" indent="0">
              <a:buNone/>
              <a:defRPr sz="984"/>
            </a:lvl7pPr>
            <a:lvl8pPr marL="3149907" indent="0">
              <a:buNone/>
              <a:defRPr sz="984"/>
            </a:lvl8pPr>
            <a:lvl9pPr marL="3599893" indent="0">
              <a:buNone/>
              <a:defRPr sz="984"/>
            </a:lvl9pPr>
          </a:lstStyle>
          <a:p>
            <a:pPr lvl="0"/>
            <a:r>
              <a:rPr lang="cs-CZ"/>
              <a:t>Upravte styly předlohy textu.</a:t>
            </a:r>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442551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3350" y="2897014"/>
            <a:ext cx="2273299" cy="1026671"/>
          </a:xfrm>
          <a:prstGeom prst="rect">
            <a:avLst/>
          </a:prstGeom>
        </p:spPr>
      </p:pic>
    </p:spTree>
    <p:extLst>
      <p:ext uri="{BB962C8B-B14F-4D97-AF65-F5344CB8AC3E}">
        <p14:creationId xmlns:p14="http://schemas.microsoft.com/office/powerpoint/2010/main" val="39603479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867874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9"/>
            <a:ext cx="7560000" cy="945883"/>
          </a:xfrm>
        </p:spPr>
        <p:txBody>
          <a:bodyPr/>
          <a:lstStyle>
            <a:lvl1pPr marL="0" indent="0" algn="ctr">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3249" y="1260000"/>
            <a:ext cx="1433501" cy="1845514"/>
          </a:xfrm>
          <a:prstGeom prst="rect">
            <a:avLst/>
          </a:prstGeom>
        </p:spPr>
      </p:pic>
    </p:spTree>
    <p:extLst>
      <p:ext uri="{BB962C8B-B14F-4D97-AF65-F5344CB8AC3E}">
        <p14:creationId xmlns:p14="http://schemas.microsoft.com/office/powerpoint/2010/main" val="33801483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6447031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41637182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9" name="Slide Number Placeholder 8"/>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2954236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5" name="Slide Number Placeholder 4"/>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0554424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4" name="Slide Number Placeholder 3"/>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7095621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87" indent="0">
              <a:buNone/>
              <a:defRPr sz="1378"/>
            </a:lvl2pPr>
            <a:lvl3pPr marL="899973" indent="0">
              <a:buNone/>
              <a:defRPr sz="1181"/>
            </a:lvl3pPr>
            <a:lvl4pPr marL="1349960" indent="0">
              <a:buNone/>
              <a:defRPr sz="984"/>
            </a:lvl4pPr>
            <a:lvl5pPr marL="1799947" indent="0">
              <a:buNone/>
              <a:defRPr sz="984"/>
            </a:lvl5pPr>
            <a:lvl6pPr marL="2249933" indent="0">
              <a:buNone/>
              <a:defRPr sz="984"/>
            </a:lvl6pPr>
            <a:lvl7pPr marL="2699920" indent="0">
              <a:buNone/>
              <a:defRPr sz="984"/>
            </a:lvl7pPr>
            <a:lvl8pPr marL="3149907" indent="0">
              <a:buNone/>
              <a:defRPr sz="984"/>
            </a:lvl8pPr>
            <a:lvl9pPr marL="3599893" indent="0">
              <a:buNone/>
              <a:defRPr sz="984"/>
            </a:lvl9pPr>
          </a:lstStyle>
          <a:p>
            <a:pPr lvl="0"/>
            <a:r>
              <a:rPr lang="cs-CZ"/>
              <a:t>Upravte styly předlohy textu.</a:t>
            </a:r>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1638263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9"/>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1578082" cy="710772"/>
          </a:xfrm>
          <a:prstGeom prst="rect">
            <a:avLst/>
          </a:prstGeom>
        </p:spPr>
      </p:pic>
    </p:spTree>
    <p:extLst>
      <p:ext uri="{BB962C8B-B14F-4D97-AF65-F5344CB8AC3E}">
        <p14:creationId xmlns:p14="http://schemas.microsoft.com/office/powerpoint/2010/main" val="3543499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p:hf sldNum="0" hdr="0" dt="0"/>
  <p:txStyles>
    <p:titleStyle>
      <a:lvl1pPr algn="l" defTabSz="899973" rtl="0" eaLnBrk="1" latinLnBrk="0" hangingPunct="1">
        <a:lnSpc>
          <a:spcPct val="10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6" indent="-266706" algn="l" defTabSz="899973" rtl="0" eaLnBrk="1" latinLnBrk="0" hangingPunct="1">
        <a:lnSpc>
          <a:spcPct val="10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62" indent="-273056" algn="l" defTabSz="899973" rtl="0" eaLnBrk="1" latinLnBrk="0" hangingPunct="1">
        <a:lnSpc>
          <a:spcPct val="10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68" indent="-266706" algn="l" defTabSz="899973" rtl="0" eaLnBrk="1" latinLnBrk="0" hangingPunct="1">
        <a:lnSpc>
          <a:spcPct val="10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88" indent="-265119"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31" indent="-274644"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92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914"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900"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88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73" rtl="0" eaLnBrk="1" latinLnBrk="0" hangingPunct="1">
        <a:defRPr sz="1772" kern="1200">
          <a:solidFill>
            <a:schemeClr val="tx1"/>
          </a:solidFill>
          <a:latin typeface="+mn-lt"/>
          <a:ea typeface="+mn-ea"/>
          <a:cs typeface="+mn-cs"/>
        </a:defRPr>
      </a:lvl1pPr>
      <a:lvl2pPr marL="449987" algn="l" defTabSz="899973" rtl="0" eaLnBrk="1" latinLnBrk="0" hangingPunct="1">
        <a:defRPr sz="1772" kern="1200">
          <a:solidFill>
            <a:schemeClr val="tx1"/>
          </a:solidFill>
          <a:latin typeface="+mn-lt"/>
          <a:ea typeface="+mn-ea"/>
          <a:cs typeface="+mn-cs"/>
        </a:defRPr>
      </a:lvl2pPr>
      <a:lvl3pPr marL="899973" algn="l" defTabSz="899973" rtl="0" eaLnBrk="1" latinLnBrk="0" hangingPunct="1">
        <a:defRPr sz="1772" kern="1200">
          <a:solidFill>
            <a:schemeClr val="tx1"/>
          </a:solidFill>
          <a:latin typeface="+mn-lt"/>
          <a:ea typeface="+mn-ea"/>
          <a:cs typeface="+mn-cs"/>
        </a:defRPr>
      </a:lvl3pPr>
      <a:lvl4pPr marL="1349960" algn="l" defTabSz="899973" rtl="0" eaLnBrk="1" latinLnBrk="0" hangingPunct="1">
        <a:defRPr sz="1772" kern="1200">
          <a:solidFill>
            <a:schemeClr val="tx1"/>
          </a:solidFill>
          <a:latin typeface="+mn-lt"/>
          <a:ea typeface="+mn-ea"/>
          <a:cs typeface="+mn-cs"/>
        </a:defRPr>
      </a:lvl4pPr>
      <a:lvl5pPr marL="1799947" algn="l" defTabSz="899973" rtl="0" eaLnBrk="1" latinLnBrk="0" hangingPunct="1">
        <a:defRPr sz="1772" kern="1200">
          <a:solidFill>
            <a:schemeClr val="tx1"/>
          </a:solidFill>
          <a:latin typeface="+mn-lt"/>
          <a:ea typeface="+mn-ea"/>
          <a:cs typeface="+mn-cs"/>
        </a:defRPr>
      </a:lvl5pPr>
      <a:lvl6pPr marL="2249933" algn="l" defTabSz="899973" rtl="0" eaLnBrk="1" latinLnBrk="0" hangingPunct="1">
        <a:defRPr sz="1772" kern="1200">
          <a:solidFill>
            <a:schemeClr val="tx1"/>
          </a:solidFill>
          <a:latin typeface="+mn-lt"/>
          <a:ea typeface="+mn-ea"/>
          <a:cs typeface="+mn-cs"/>
        </a:defRPr>
      </a:lvl6pPr>
      <a:lvl7pPr marL="2699920" algn="l" defTabSz="899973" rtl="0" eaLnBrk="1" latinLnBrk="0" hangingPunct="1">
        <a:defRPr sz="1772" kern="1200">
          <a:solidFill>
            <a:schemeClr val="tx1"/>
          </a:solidFill>
          <a:latin typeface="+mn-lt"/>
          <a:ea typeface="+mn-ea"/>
          <a:cs typeface="+mn-cs"/>
        </a:defRPr>
      </a:lvl7pPr>
      <a:lvl8pPr marL="3149907" algn="l" defTabSz="899973" rtl="0" eaLnBrk="1" latinLnBrk="0" hangingPunct="1">
        <a:defRPr sz="1772" kern="1200">
          <a:solidFill>
            <a:schemeClr val="tx1"/>
          </a:solidFill>
          <a:latin typeface="+mn-lt"/>
          <a:ea typeface="+mn-ea"/>
          <a:cs typeface="+mn-cs"/>
        </a:defRPr>
      </a:lvl8pPr>
      <a:lvl9pPr marL="3599893" algn="l" defTabSz="899973"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9"/>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1578082" cy="710772"/>
          </a:xfrm>
          <a:prstGeom prst="rect">
            <a:avLst/>
          </a:prstGeom>
        </p:spPr>
      </p:pic>
    </p:spTree>
    <p:extLst>
      <p:ext uri="{BB962C8B-B14F-4D97-AF65-F5344CB8AC3E}">
        <p14:creationId xmlns:p14="http://schemas.microsoft.com/office/powerpoint/2010/main" val="24566862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p:hf sldNum="0" hdr="0" dt="0"/>
  <p:txStyles>
    <p:titleStyle>
      <a:lvl1pPr algn="l" defTabSz="899973" rtl="0" eaLnBrk="1" latinLnBrk="0" hangingPunct="1">
        <a:lnSpc>
          <a:spcPct val="10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6" indent="-266706" algn="l" defTabSz="899973" rtl="0" eaLnBrk="1" latinLnBrk="0" hangingPunct="1">
        <a:lnSpc>
          <a:spcPct val="10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62" indent="-273056" algn="l" defTabSz="899973" rtl="0" eaLnBrk="1" latinLnBrk="0" hangingPunct="1">
        <a:lnSpc>
          <a:spcPct val="10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68" indent="-266706" algn="l" defTabSz="899973" rtl="0" eaLnBrk="1" latinLnBrk="0" hangingPunct="1">
        <a:lnSpc>
          <a:spcPct val="10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88" indent="-265119"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31" indent="-274644"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92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914"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900"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88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73" rtl="0" eaLnBrk="1" latinLnBrk="0" hangingPunct="1">
        <a:defRPr sz="1772" kern="1200">
          <a:solidFill>
            <a:schemeClr val="tx1"/>
          </a:solidFill>
          <a:latin typeface="+mn-lt"/>
          <a:ea typeface="+mn-ea"/>
          <a:cs typeface="+mn-cs"/>
        </a:defRPr>
      </a:lvl1pPr>
      <a:lvl2pPr marL="449987" algn="l" defTabSz="899973" rtl="0" eaLnBrk="1" latinLnBrk="0" hangingPunct="1">
        <a:defRPr sz="1772" kern="1200">
          <a:solidFill>
            <a:schemeClr val="tx1"/>
          </a:solidFill>
          <a:latin typeface="+mn-lt"/>
          <a:ea typeface="+mn-ea"/>
          <a:cs typeface="+mn-cs"/>
        </a:defRPr>
      </a:lvl2pPr>
      <a:lvl3pPr marL="899973" algn="l" defTabSz="899973" rtl="0" eaLnBrk="1" latinLnBrk="0" hangingPunct="1">
        <a:defRPr sz="1772" kern="1200">
          <a:solidFill>
            <a:schemeClr val="tx1"/>
          </a:solidFill>
          <a:latin typeface="+mn-lt"/>
          <a:ea typeface="+mn-ea"/>
          <a:cs typeface="+mn-cs"/>
        </a:defRPr>
      </a:lvl3pPr>
      <a:lvl4pPr marL="1349960" algn="l" defTabSz="899973" rtl="0" eaLnBrk="1" latinLnBrk="0" hangingPunct="1">
        <a:defRPr sz="1772" kern="1200">
          <a:solidFill>
            <a:schemeClr val="tx1"/>
          </a:solidFill>
          <a:latin typeface="+mn-lt"/>
          <a:ea typeface="+mn-ea"/>
          <a:cs typeface="+mn-cs"/>
        </a:defRPr>
      </a:lvl4pPr>
      <a:lvl5pPr marL="1799947" algn="l" defTabSz="899973" rtl="0" eaLnBrk="1" latinLnBrk="0" hangingPunct="1">
        <a:defRPr sz="1772" kern="1200">
          <a:solidFill>
            <a:schemeClr val="tx1"/>
          </a:solidFill>
          <a:latin typeface="+mn-lt"/>
          <a:ea typeface="+mn-ea"/>
          <a:cs typeface="+mn-cs"/>
        </a:defRPr>
      </a:lvl5pPr>
      <a:lvl6pPr marL="2249933" algn="l" defTabSz="899973" rtl="0" eaLnBrk="1" latinLnBrk="0" hangingPunct="1">
        <a:defRPr sz="1772" kern="1200">
          <a:solidFill>
            <a:schemeClr val="tx1"/>
          </a:solidFill>
          <a:latin typeface="+mn-lt"/>
          <a:ea typeface="+mn-ea"/>
          <a:cs typeface="+mn-cs"/>
        </a:defRPr>
      </a:lvl6pPr>
      <a:lvl7pPr marL="2699920" algn="l" defTabSz="899973" rtl="0" eaLnBrk="1" latinLnBrk="0" hangingPunct="1">
        <a:defRPr sz="1772" kern="1200">
          <a:solidFill>
            <a:schemeClr val="tx1"/>
          </a:solidFill>
          <a:latin typeface="+mn-lt"/>
          <a:ea typeface="+mn-ea"/>
          <a:cs typeface="+mn-cs"/>
        </a:defRPr>
      </a:lvl7pPr>
      <a:lvl8pPr marL="3149907" algn="l" defTabSz="899973" rtl="0" eaLnBrk="1" latinLnBrk="0" hangingPunct="1">
        <a:defRPr sz="1772" kern="1200">
          <a:solidFill>
            <a:schemeClr val="tx1"/>
          </a:solidFill>
          <a:latin typeface="+mn-lt"/>
          <a:ea typeface="+mn-ea"/>
          <a:cs typeface="+mn-cs"/>
        </a:defRPr>
      </a:lvl8pPr>
      <a:lvl9pPr marL="3599893" algn="l" defTabSz="899973"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18/10/relationships/comments" Target="../comments/modernComment_146_345784B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18/10/relationships/comments" Target="../comments/modernComment_148_B01C62CD.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18/10/relationships/comments" Target="../comments/modernComment_14A_87F9B82F.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18/10/relationships/comments" Target="../comments/modernComment_14A_87F9B82F.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microsoft.com/office/2018/10/relationships/comments" Target="../comments/modernComment_14F_995E89A.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microsoft.com/office/2018/10/relationships/comments" Target="../comments/modernComment_14F_995E89A.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microsoft.com/office/2018/10/relationships/comments" Target="../comments/modernComment_155_EF1053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microsoft.com/office/2018/10/relationships/comments" Target="../comments/modernComment_155_EF1053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microsoft.com/office/2018/10/relationships/comments" Target="../comments/modernComment_155_EF1053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microsoft.com/office/2018/10/relationships/comments" Target="../comments/modernComment_157_7E185C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18/10/relationships/comments" Target="../comments/modernComment_13B_E9E825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8329" y="1147756"/>
            <a:ext cx="7560000" cy="2935301"/>
          </a:xfrm>
        </p:spPr>
        <p:txBody>
          <a:bodyPr>
            <a:noAutofit/>
          </a:bodyPr>
          <a:lstStyle/>
          <a:p>
            <a:pPr algn="ct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5400" b="0" i="0" u="none" strike="noStrike" dirty="0" smtClean="0">
                <a:solidFill>
                  <a:srgbClr val="000000"/>
                </a:solidFill>
                <a:highlight>
                  <a:srgbClr val="000000">
                    <a:alpha val="0"/>
                  </a:srgbClr>
                </a:highlight>
                <a:latin typeface="Bookman Old Style"/>
              </a:rPr>
              <a:t>History </a:t>
            </a:r>
            <a:r>
              <a:rPr lang="en-GB" sz="5400" b="0" i="0" u="none" strike="noStrike" dirty="0">
                <a:solidFill>
                  <a:srgbClr val="000000"/>
                </a:solidFill>
                <a:highlight>
                  <a:srgbClr val="000000">
                    <a:alpha val="0"/>
                  </a:srgbClr>
                </a:highlight>
                <a:latin typeface="Bookman Old Style"/>
              </a:rPr>
              <a:t>of Europe – </a:t>
            </a:r>
            <a:r>
              <a:rPr lang="en-GB" sz="5400" b="0" dirty="0">
                <a:solidFill>
                  <a:srgbClr val="000000"/>
                </a:solidFill>
                <a:highlight>
                  <a:srgbClr val="000000">
                    <a:alpha val="0"/>
                  </a:srgbClr>
                </a:highlight>
                <a:latin typeface="Bookman Old Style"/>
              </a:rPr>
              <a:t>forming a European </a:t>
            </a:r>
            <a:r>
              <a:rPr lang="en-GB" sz="5400" b="0" dirty="0" smtClean="0">
                <a:solidFill>
                  <a:srgbClr val="000000"/>
                </a:solidFill>
                <a:highlight>
                  <a:srgbClr val="000000">
                    <a:alpha val="0"/>
                  </a:srgbClr>
                </a:highlight>
                <a:latin typeface="Bookman Old Style"/>
              </a:rPr>
              <a:t>identity</a:t>
            </a:r>
            <a:r>
              <a:rPr lang="cs-CZ" sz="5400" b="0" dirty="0" smtClean="0">
                <a:solidFill>
                  <a:srgbClr val="000000"/>
                </a:solidFill>
                <a:highlight>
                  <a:srgbClr val="000000">
                    <a:alpha val="0"/>
                  </a:srgbClr>
                </a:highlight>
                <a:latin typeface="Bookman Old Style"/>
              </a:rPr>
              <a:t> 4</a:t>
            </a: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endParaRPr lang="cs-CZ" dirty="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422" y="585554"/>
            <a:ext cx="2096347" cy="562202"/>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412" y="566518"/>
            <a:ext cx="2560589" cy="581238"/>
          </a:xfrm>
          <a:prstGeom prst="rect">
            <a:avLst/>
          </a:prstGeom>
        </p:spPr>
      </p:pic>
      <p:pic>
        <p:nvPicPr>
          <p:cNvPr id="1026" name="Picture 2" descr="Evropská unie slaví šedesátiny. Zastihly ji v existenční krizi | iROZHLAS -  spolehlivé zprá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55" y="4255289"/>
            <a:ext cx="3948119" cy="222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525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69507" y="1720396"/>
            <a:ext cx="7559999" cy="565232"/>
          </a:xfrm>
        </p:spPr>
        <p:txBody>
          <a:bodyPr>
            <a:noAutofit/>
          </a:bodyPr>
          <a:lstStyle/>
          <a:p>
            <a:pPr algn="ctr" rtl="0"/>
            <a:r>
              <a:rPr lang="en-GB" sz="1900" b="1" i="0" u="none" strike="noStrike">
                <a:highlight>
                  <a:srgbClr val="000000">
                    <a:alpha val="0"/>
                  </a:srgbClr>
                </a:highlight>
                <a:latin typeface="Arial"/>
              </a:rPr>
              <a:t>Napoleon's Russian Campaign</a:t>
            </a:r>
          </a:p>
        </p:txBody>
      </p:sp>
      <p:sp>
        <p:nvSpPr>
          <p:cNvPr id="3" name="Zástupný symbol pro obsah 2"/>
          <p:cNvSpPr>
            <a:spLocks noGrp="1"/>
          </p:cNvSpPr>
          <p:nvPr>
            <p:ph idx="1"/>
          </p:nvPr>
        </p:nvSpPr>
        <p:spPr>
          <a:xfrm>
            <a:off x="518984" y="2096138"/>
            <a:ext cx="7974227" cy="3633600"/>
          </a:xfrm>
        </p:spPr>
        <p:txBody>
          <a:bodyPr>
            <a:noAutofit/>
          </a:bodyPr>
          <a:lstStyle/>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At the end of 1810, </a:t>
            </a:r>
            <a:r>
              <a:rPr lang="en-GB" sz="1400" b="1" i="0" u="none" strike="noStrike" dirty="0">
                <a:solidFill>
                  <a:srgbClr val="000000"/>
                </a:solidFill>
                <a:highlight>
                  <a:srgbClr val="000000">
                    <a:alpha val="0"/>
                  </a:srgbClr>
                </a:highlight>
                <a:latin typeface="Bookman Old Style"/>
              </a:rPr>
              <a:t>Russia effectively refused to abide by the continental blockade of Britain</a:t>
            </a:r>
            <a:r>
              <a:rPr lang="en-GB" sz="1400" b="0" i="0" u="none" strike="noStrike" dirty="0">
                <a:solidFill>
                  <a:srgbClr val="000000"/>
                </a:solidFill>
                <a:highlight>
                  <a:srgbClr val="000000">
                    <a:alpha val="0"/>
                  </a:srgbClr>
                </a:highlight>
                <a:latin typeface="Bookman Old Style"/>
              </a:rPr>
              <a:t> and by this act terminated the existing alliance treaty with France. </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Napoleon Bonaparte finally responded in </a:t>
            </a:r>
            <a:r>
              <a:rPr lang="en-GB" sz="1400" b="1" i="0" u="none" strike="noStrike" dirty="0">
                <a:solidFill>
                  <a:srgbClr val="000000"/>
                </a:solidFill>
                <a:highlight>
                  <a:srgbClr val="000000">
                    <a:alpha val="0"/>
                  </a:srgbClr>
                </a:highlight>
                <a:latin typeface="Bookman Old Style"/>
              </a:rPr>
              <a:t>June 1812 with an invasion of Russia</a:t>
            </a:r>
            <a:r>
              <a:rPr lang="en-GB" sz="1400" b="0" i="0" u="none" strike="noStrike" dirty="0">
                <a:solidFill>
                  <a:srgbClr val="000000"/>
                </a:solidFill>
                <a:highlight>
                  <a:srgbClr val="000000">
                    <a:alpha val="0"/>
                  </a:srgbClr>
                </a:highlight>
                <a:latin typeface="Bookman Old Style"/>
              </a:rPr>
              <a:t> – his army numbered about 600,000 men and was termed the </a:t>
            </a:r>
            <a:r>
              <a:rPr lang="en-GB" sz="1400" b="1" i="0" u="none" strike="noStrike" dirty="0">
                <a:solidFill>
                  <a:srgbClr val="000000"/>
                </a:solidFill>
                <a:highlight>
                  <a:srgbClr val="000000">
                    <a:alpha val="0"/>
                  </a:srgbClr>
                </a:highlight>
                <a:latin typeface="Bookman Old Style"/>
              </a:rPr>
              <a:t>Grand Armée</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Russian army, under the command of General Barclay de Tolly, retreated east to </a:t>
            </a:r>
            <a:r>
              <a:rPr lang="en-GB" sz="1400" b="1" i="0" u="none" strike="noStrike" dirty="0">
                <a:solidFill>
                  <a:srgbClr val="000000"/>
                </a:solidFill>
                <a:highlight>
                  <a:srgbClr val="000000">
                    <a:alpha val="0"/>
                  </a:srgbClr>
                </a:highlight>
                <a:latin typeface="Bookman Old Style"/>
              </a:rPr>
              <a:t>Smolensk</a:t>
            </a:r>
            <a:r>
              <a:rPr lang="en-GB" sz="1400" b="0" i="0" u="none" strike="noStrike" dirty="0">
                <a:solidFill>
                  <a:srgbClr val="000000"/>
                </a:solidFill>
                <a:highlight>
                  <a:srgbClr val="000000">
                    <a:alpha val="0"/>
                  </a:srgbClr>
                </a:highlight>
                <a:latin typeface="Bookman Old Style"/>
              </a:rPr>
              <a:t>, where in August 1812 there was a battle with an indecisive result</a:t>
            </a:r>
          </a:p>
          <a:p>
            <a:pPr rtl="0">
              <a:lnSpc>
                <a:spcPts val="2220"/>
              </a:lnSpc>
              <a:spcBef>
                <a:spcPts val="222"/>
              </a:spcBef>
            </a:pPr>
            <a:r>
              <a:rPr lang="en-GB" sz="1400" b="1" i="0" u="none" strike="noStrike" dirty="0">
                <a:solidFill>
                  <a:srgbClr val="000000"/>
                </a:solidFill>
                <a:highlight>
                  <a:srgbClr val="000000">
                    <a:alpha val="0"/>
                  </a:srgbClr>
                </a:highlight>
                <a:latin typeface="Bookman Old Style"/>
              </a:rPr>
              <a:t>General Kutuzov</a:t>
            </a:r>
            <a:r>
              <a:rPr lang="en-GB" sz="1400" b="0" i="0" u="none" strike="noStrike" dirty="0">
                <a:solidFill>
                  <a:srgbClr val="000000"/>
                </a:solidFill>
                <a:highlight>
                  <a:srgbClr val="000000">
                    <a:alpha val="0"/>
                  </a:srgbClr>
                </a:highlight>
                <a:latin typeface="Bookman Old Style"/>
              </a:rPr>
              <a:t> – capable and experienced strategist – took command of the Russian army, and in September 1812, one of the greatest battles of the Napoleonic Wars took place – the </a:t>
            </a:r>
            <a:r>
              <a:rPr lang="en-GB" sz="1400" b="1" i="0" u="none" strike="noStrike" dirty="0">
                <a:solidFill>
                  <a:srgbClr val="000000"/>
                </a:solidFill>
                <a:highlight>
                  <a:srgbClr val="000000">
                    <a:alpha val="0"/>
                  </a:srgbClr>
                </a:highlight>
                <a:latin typeface="Bookman Old Style"/>
              </a:rPr>
              <a:t>Battle of Borodino</a:t>
            </a:r>
            <a:r>
              <a:rPr lang="en-GB" sz="1400" b="0" i="0" u="none" strike="noStrike" dirty="0">
                <a:solidFill>
                  <a:srgbClr val="000000"/>
                </a:solidFill>
                <a:highlight>
                  <a:srgbClr val="000000">
                    <a:alpha val="0"/>
                  </a:srgbClr>
                </a:highlight>
                <a:latin typeface="Bookman Old Style"/>
              </a:rPr>
              <a:t> near Moscow. The result of the battle was again indecisive, but with heavy casualties on both the French and Russian sides</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Napoleon then entered </a:t>
            </a:r>
            <a:r>
              <a:rPr lang="en-GB" sz="1400" b="1" i="0" u="none" strike="noStrike" dirty="0">
                <a:solidFill>
                  <a:srgbClr val="000000"/>
                </a:solidFill>
                <a:highlight>
                  <a:srgbClr val="000000">
                    <a:alpha val="0"/>
                  </a:srgbClr>
                </a:highlight>
                <a:latin typeface="Bookman Old Style"/>
              </a:rPr>
              <a:t>Moscow</a:t>
            </a:r>
            <a:r>
              <a:rPr lang="en-GB" sz="1400" b="0" i="0" u="none" strike="noStrike" dirty="0">
                <a:solidFill>
                  <a:srgbClr val="000000"/>
                </a:solidFill>
                <a:highlight>
                  <a:srgbClr val="000000">
                    <a:alpha val="0"/>
                  </a:srgbClr>
                </a:highlight>
                <a:latin typeface="Bookman Old Style"/>
              </a:rPr>
              <a:t>, which had been </a:t>
            </a:r>
            <a:r>
              <a:rPr lang="en-GB" sz="1400" b="1" i="0" u="none" strike="noStrike" dirty="0">
                <a:solidFill>
                  <a:srgbClr val="000000"/>
                </a:solidFill>
                <a:highlight>
                  <a:srgbClr val="000000">
                    <a:alpha val="0"/>
                  </a:srgbClr>
                </a:highlight>
                <a:latin typeface="Bookman Old Style"/>
              </a:rPr>
              <a:t>evacuated and set ablaze</a:t>
            </a:r>
            <a:r>
              <a:rPr lang="en-GB" sz="1400" b="0" i="0" u="none" strike="noStrike" dirty="0">
                <a:solidFill>
                  <a:srgbClr val="000000"/>
                </a:solidFill>
                <a:highlight>
                  <a:srgbClr val="000000">
                    <a:alpha val="0"/>
                  </a:srgbClr>
                </a:highlight>
                <a:latin typeface="Bookman Old Style"/>
              </a:rPr>
              <a:t> before his arrival</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During the autumn and winter, the French army fought several skirmishes with the Russians and was eventually forced to </a:t>
            </a:r>
            <a:r>
              <a:rPr lang="en-GB" sz="1400" b="1" i="0" u="none" strike="noStrike" dirty="0">
                <a:solidFill>
                  <a:srgbClr val="000000"/>
                </a:solidFill>
                <a:highlight>
                  <a:srgbClr val="000000">
                    <a:alpha val="0"/>
                  </a:srgbClr>
                </a:highlight>
                <a:latin typeface="Bookman Old Style"/>
              </a:rPr>
              <a:t>withdraw from Russia</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Grand Armée essentially broke up and the Russian campaign marked the first great </a:t>
            </a:r>
            <a:r>
              <a:rPr lang="en-GB" sz="1400" b="1" i="0" u="none" strike="noStrike" dirty="0">
                <a:solidFill>
                  <a:srgbClr val="000000"/>
                </a:solidFill>
                <a:highlight>
                  <a:srgbClr val="000000">
                    <a:alpha val="0"/>
                  </a:srgbClr>
                </a:highlight>
                <a:latin typeface="Bookman Old Style"/>
              </a:rPr>
              <a:t>defeat of Napoleon Bonaparte</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8150839"/>
      </p:ext>
    </p:extLst>
  </p:cSld>
  <p:clrMapOvr>
    <a:masterClrMapping/>
  </p:clrMapOvr>
  <p:transition/>
  <p:extLst>
    <p:ext uri="{6950BFC3-D8DA-4A85-94F7-54DA5524770B}">
      <p188:commentRel xmlns:p188="http://schemas.microsoft.com/office/powerpoint/2018/8/main" xmlns="" r:id="rId4"/>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19769" y="1267391"/>
            <a:ext cx="7559999" cy="565232"/>
          </a:xfrm>
        </p:spPr>
        <p:txBody>
          <a:bodyPr>
            <a:noAutofit/>
          </a:bodyPr>
          <a:lstStyle/>
          <a:p>
            <a:pPr algn="ctr" rtl="0"/>
            <a:r>
              <a:rPr lang="cs-CZ" sz="1900" b="1" i="0" u="none" strike="noStrike" dirty="0" err="1">
                <a:highlight>
                  <a:srgbClr val="000000">
                    <a:alpha val="0"/>
                  </a:srgbClr>
                </a:highlight>
                <a:latin typeface="Arial"/>
              </a:rPr>
              <a:t>The</a:t>
            </a:r>
            <a:r>
              <a:rPr lang="cs-CZ" sz="1900" b="1" i="0" u="none" strike="noStrike" dirty="0">
                <a:highlight>
                  <a:srgbClr val="000000">
                    <a:alpha val="0"/>
                  </a:srgbClr>
                </a:highlight>
                <a:latin typeface="Arial"/>
              </a:rPr>
              <a:t> </a:t>
            </a:r>
            <a:r>
              <a:rPr lang="en-GB" sz="1900" b="1" i="0" u="none" strike="noStrike" dirty="0">
                <a:highlight>
                  <a:srgbClr val="000000">
                    <a:alpha val="0"/>
                  </a:srgbClr>
                </a:highlight>
                <a:latin typeface="Arial"/>
              </a:rPr>
              <a:t>War of the Sixth Coalition</a:t>
            </a:r>
          </a:p>
        </p:txBody>
      </p:sp>
      <p:sp>
        <p:nvSpPr>
          <p:cNvPr id="3" name="Zástupný symbol pro obsah 2"/>
          <p:cNvSpPr>
            <a:spLocks noGrp="1"/>
          </p:cNvSpPr>
          <p:nvPr>
            <p:ph idx="1"/>
          </p:nvPr>
        </p:nvSpPr>
        <p:spPr>
          <a:xfrm>
            <a:off x="384968" y="1743800"/>
            <a:ext cx="8229600" cy="4403516"/>
          </a:xfrm>
        </p:spPr>
        <p:txBody>
          <a:bodyPr>
            <a:noAutofit/>
          </a:bodyPr>
          <a:lstStyle/>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As a result of the unsuccessful Russian campaign, France's allies, especially Austria, fell away.</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In January 1813, the </a:t>
            </a:r>
            <a:r>
              <a:rPr lang="en-GB" sz="1400" b="1" i="0" u="none" strike="noStrike" dirty="0">
                <a:solidFill>
                  <a:srgbClr val="000000"/>
                </a:solidFill>
                <a:highlight>
                  <a:srgbClr val="000000">
                    <a:alpha val="0"/>
                  </a:srgbClr>
                </a:highlight>
                <a:latin typeface="Bookman Old Style"/>
              </a:rPr>
              <a:t>Sixth Coalition</a:t>
            </a:r>
            <a:r>
              <a:rPr lang="en-GB" sz="1400" b="0" i="0" u="none" strike="noStrike" dirty="0">
                <a:solidFill>
                  <a:srgbClr val="000000"/>
                </a:solidFill>
                <a:highlight>
                  <a:srgbClr val="000000">
                    <a:alpha val="0"/>
                  </a:srgbClr>
                </a:highlight>
                <a:latin typeface="Bookman Old Style"/>
              </a:rPr>
              <a:t> was formed (Russia, Prussia, </a:t>
            </a:r>
            <a:r>
              <a:rPr lang="cs-CZ" sz="1400" dirty="0">
                <a:solidFill>
                  <a:srgbClr val="000000"/>
                </a:solidFill>
                <a:highlight>
                  <a:srgbClr val="000000">
                    <a:alpha val="0"/>
                  </a:srgbClr>
                </a:highlight>
                <a:latin typeface="Bookman Old Style"/>
              </a:rPr>
              <a:t>UK</a:t>
            </a:r>
            <a:r>
              <a:rPr lang="en-GB" sz="1400" b="0" i="0" u="none" strike="noStrike" dirty="0">
                <a:solidFill>
                  <a:srgbClr val="000000"/>
                </a:solidFill>
                <a:highlight>
                  <a:srgbClr val="000000">
                    <a:alpha val="0"/>
                  </a:srgbClr>
                </a:highlight>
                <a:latin typeface="Bookman Old Style"/>
              </a:rPr>
              <a:t>, Sweden and Austria).</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In March 1813, </a:t>
            </a:r>
            <a:r>
              <a:rPr lang="en-GB" sz="1400" b="1" i="0" u="none" strike="noStrike" dirty="0">
                <a:solidFill>
                  <a:srgbClr val="000000"/>
                </a:solidFill>
                <a:highlight>
                  <a:srgbClr val="000000">
                    <a:alpha val="0"/>
                  </a:srgbClr>
                </a:highlight>
                <a:latin typeface="Bookman Old Style"/>
              </a:rPr>
              <a:t>Prussia</a:t>
            </a:r>
            <a:r>
              <a:rPr lang="en-GB" sz="1400" b="0" i="0" u="none" strike="noStrike" dirty="0">
                <a:solidFill>
                  <a:srgbClr val="000000"/>
                </a:solidFill>
                <a:highlight>
                  <a:srgbClr val="000000">
                    <a:alpha val="0"/>
                  </a:srgbClr>
                </a:highlight>
                <a:latin typeface="Bookman Old Style"/>
              </a:rPr>
              <a:t> (joined by </a:t>
            </a:r>
            <a:r>
              <a:rPr lang="en-GB" sz="1400" b="1" i="0" u="none" strike="noStrike" dirty="0">
                <a:solidFill>
                  <a:srgbClr val="000000"/>
                </a:solidFill>
                <a:highlight>
                  <a:srgbClr val="000000">
                    <a:alpha val="0"/>
                  </a:srgbClr>
                </a:highlight>
                <a:latin typeface="Bookman Old Style"/>
              </a:rPr>
              <a:t>Austria</a:t>
            </a:r>
            <a:r>
              <a:rPr lang="en-GB" sz="1400" b="0" i="0" u="none" strike="noStrike" dirty="0">
                <a:solidFill>
                  <a:srgbClr val="000000"/>
                </a:solidFill>
                <a:highlight>
                  <a:srgbClr val="000000">
                    <a:alpha val="0"/>
                  </a:srgbClr>
                </a:highlight>
                <a:latin typeface="Bookman Old Style"/>
              </a:rPr>
              <a:t>) declared </a:t>
            </a:r>
            <a:r>
              <a:rPr lang="en-GB" sz="1400" b="1" i="0" u="none" strike="noStrike" dirty="0">
                <a:solidFill>
                  <a:srgbClr val="000000"/>
                </a:solidFill>
                <a:highlight>
                  <a:srgbClr val="000000">
                    <a:alpha val="0"/>
                  </a:srgbClr>
                </a:highlight>
                <a:latin typeface="Bookman Old Style"/>
              </a:rPr>
              <a:t>war on France</a:t>
            </a:r>
            <a:r>
              <a:rPr lang="en-GB" sz="1400" b="0" i="0" u="none" strike="noStrike" dirty="0">
                <a:solidFill>
                  <a:srgbClr val="000000"/>
                </a:solidFill>
                <a:highlight>
                  <a:srgbClr val="000000">
                    <a:alpha val="0"/>
                  </a:srgbClr>
                </a:highlight>
                <a:latin typeface="Bookman Old Style"/>
              </a:rPr>
              <a:t> – victories occur</a:t>
            </a:r>
            <a:r>
              <a:rPr lang="cs-CZ" sz="1400" b="0" i="0" u="none" strike="noStrike" dirty="0">
                <a:solidFill>
                  <a:srgbClr val="000000"/>
                </a:solidFill>
                <a:highlight>
                  <a:srgbClr val="000000">
                    <a:alpha val="0"/>
                  </a:srgbClr>
                </a:highlight>
                <a:latin typeface="Bookman Old Style"/>
              </a:rPr>
              <a:t>r</a:t>
            </a:r>
            <a:r>
              <a:rPr lang="en-GB" sz="1400" b="0" i="0" u="none" strike="noStrike" dirty="0">
                <a:solidFill>
                  <a:srgbClr val="000000"/>
                </a:solidFill>
                <a:highlight>
                  <a:srgbClr val="000000">
                    <a:alpha val="0"/>
                  </a:srgbClr>
                </a:highlight>
                <a:latin typeface="Bookman Old Style"/>
              </a:rPr>
              <a:t>ed on both sides</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Over </a:t>
            </a:r>
            <a:r>
              <a:rPr lang="en-GB" sz="1400" b="1" i="0" u="none" strike="noStrike" dirty="0">
                <a:solidFill>
                  <a:srgbClr val="000000"/>
                </a:solidFill>
                <a:highlight>
                  <a:srgbClr val="000000">
                    <a:alpha val="0"/>
                  </a:srgbClr>
                </a:highlight>
                <a:latin typeface="Bookman Old Style"/>
              </a:rPr>
              <a:t>16-19 October 1813</a:t>
            </a:r>
            <a:r>
              <a:rPr lang="en-GB" sz="1400" b="0" i="0" u="none" strike="noStrike" dirty="0">
                <a:solidFill>
                  <a:srgbClr val="000000"/>
                </a:solidFill>
                <a:highlight>
                  <a:srgbClr val="000000">
                    <a:alpha val="0"/>
                  </a:srgbClr>
                </a:highlight>
                <a:latin typeface="Bookman Old Style"/>
              </a:rPr>
              <a:t> the </a:t>
            </a:r>
            <a:r>
              <a:rPr lang="en-GB" sz="1400" b="1" i="0" u="none" strike="noStrike" dirty="0">
                <a:solidFill>
                  <a:srgbClr val="000000"/>
                </a:solidFill>
                <a:highlight>
                  <a:srgbClr val="000000">
                    <a:alpha val="0"/>
                  </a:srgbClr>
                </a:highlight>
                <a:latin typeface="Bookman Old Style"/>
              </a:rPr>
              <a:t>Battle of Leipzig</a:t>
            </a:r>
            <a:r>
              <a:rPr lang="en-GB" sz="1400" b="0" i="0" u="none" strike="noStrike" dirty="0">
                <a:solidFill>
                  <a:srgbClr val="000000"/>
                </a:solidFill>
                <a:highlight>
                  <a:srgbClr val="000000">
                    <a:alpha val="0"/>
                  </a:srgbClr>
                </a:highlight>
                <a:latin typeface="Bookman Old Style"/>
              </a:rPr>
              <a:t> – </a:t>
            </a:r>
            <a:r>
              <a:rPr lang="en-GB" sz="1400" b="1" i="0" u="none" strike="noStrike" dirty="0">
                <a:solidFill>
                  <a:srgbClr val="000000"/>
                </a:solidFill>
                <a:highlight>
                  <a:srgbClr val="000000">
                    <a:alpha val="0"/>
                  </a:srgbClr>
                </a:highlight>
                <a:latin typeface="Bookman Old Style"/>
              </a:rPr>
              <a:t>the largest battle of the Napoleonic Wars</a:t>
            </a:r>
            <a:r>
              <a:rPr lang="en-GB" sz="1400" b="0" i="0" u="none" strike="noStrike" dirty="0">
                <a:solidFill>
                  <a:srgbClr val="000000"/>
                </a:solidFill>
                <a:highlight>
                  <a:srgbClr val="000000">
                    <a:alpha val="0"/>
                  </a:srgbClr>
                </a:highlight>
                <a:latin typeface="Bookman Old Style"/>
              </a:rPr>
              <a:t> (also known as the </a:t>
            </a:r>
            <a:r>
              <a:rPr lang="en-GB" sz="1400" b="1" i="0" u="none" strike="noStrike" dirty="0">
                <a:solidFill>
                  <a:srgbClr val="000000"/>
                </a:solidFill>
                <a:highlight>
                  <a:srgbClr val="000000">
                    <a:alpha val="0"/>
                  </a:srgbClr>
                </a:highlight>
                <a:latin typeface="Bookman Old Style"/>
              </a:rPr>
              <a:t>"Battle of the Nations"</a:t>
            </a:r>
            <a:r>
              <a:rPr lang="en-GB" sz="1400" b="0" i="0" u="none" strike="noStrike" dirty="0">
                <a:solidFill>
                  <a:srgbClr val="000000"/>
                </a:solidFill>
                <a:highlight>
                  <a:srgbClr val="000000">
                    <a:alpha val="0"/>
                  </a:srgbClr>
                </a:highlight>
                <a:latin typeface="Bookman Old Style"/>
              </a:rPr>
              <a:t>)</a:t>
            </a:r>
            <a:r>
              <a:rPr lang="cs-CZ" sz="1400" b="0" i="0" u="none" strike="noStrike" dirty="0">
                <a:solidFill>
                  <a:srgbClr val="000000"/>
                </a:solidFill>
                <a:highlight>
                  <a:srgbClr val="000000">
                    <a:alpha val="0"/>
                  </a:srgbClr>
                </a:highlight>
                <a:latin typeface="Bookman Old Style"/>
              </a:rPr>
              <a:t> – </a:t>
            </a:r>
            <a:r>
              <a:rPr lang="cs-CZ" sz="1400" b="0" i="0" u="none" strike="noStrike" dirty="0" err="1">
                <a:solidFill>
                  <a:srgbClr val="000000"/>
                </a:solidFill>
                <a:highlight>
                  <a:srgbClr val="000000">
                    <a:alpha val="0"/>
                  </a:srgbClr>
                </a:highlight>
                <a:latin typeface="Bookman Old Style"/>
              </a:rPr>
              <a:t>took</a:t>
            </a:r>
            <a:r>
              <a:rPr lang="cs-CZ" sz="1400" b="0" i="0" u="none" strike="noStrike" dirty="0">
                <a:solidFill>
                  <a:srgbClr val="000000"/>
                </a:solidFill>
                <a:highlight>
                  <a:srgbClr val="000000">
                    <a:alpha val="0"/>
                  </a:srgbClr>
                </a:highlight>
                <a:latin typeface="Bookman Old Style"/>
              </a:rPr>
              <a:t> place</a:t>
            </a:r>
            <a:r>
              <a:rPr lang="en-GB" sz="1400" b="0" i="0" u="none" strike="noStrike" dirty="0">
                <a:solidFill>
                  <a:srgbClr val="000000"/>
                </a:solidFill>
                <a:highlight>
                  <a:srgbClr val="000000">
                    <a:alpha val="0"/>
                  </a:srgbClr>
                </a:highlight>
                <a:latin typeface="Bookman Old Style"/>
              </a:rPr>
              <a:t>.</a:t>
            </a:r>
            <a:r>
              <a:rPr lang="en-GB" sz="1400" b="1"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In this battle, Napoleon suffered a </a:t>
            </a:r>
            <a:r>
              <a:rPr lang="en-GB" sz="1400" b="1" i="0" u="none" strike="noStrike" dirty="0">
                <a:solidFill>
                  <a:srgbClr val="000000"/>
                </a:solidFill>
                <a:highlight>
                  <a:srgbClr val="000000">
                    <a:alpha val="0"/>
                  </a:srgbClr>
                </a:highlight>
                <a:latin typeface="Bookman Old Style"/>
              </a:rPr>
              <a:t>crushing defeat</a:t>
            </a:r>
            <a:r>
              <a:rPr lang="en-GB" sz="1400" b="0" i="0" u="none" strike="noStrike" dirty="0">
                <a:solidFill>
                  <a:srgbClr val="000000"/>
                </a:solidFill>
                <a:highlight>
                  <a:srgbClr val="000000">
                    <a:alpha val="0"/>
                  </a:srgbClr>
                </a:highlight>
                <a:latin typeface="Bookman Old Style"/>
              </a:rPr>
              <a:t> from the united forces of Prussian, Austrian and Russian troops and was forced to retreat to France </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Numerous skirmishes occurred during the French retreat, however, in late March, the troops of the Sixth Coalition arrived to </a:t>
            </a:r>
            <a:r>
              <a:rPr lang="en-GB" sz="1400" b="1" i="0" u="none" strike="noStrike" dirty="0">
                <a:solidFill>
                  <a:srgbClr val="000000"/>
                </a:solidFill>
                <a:highlight>
                  <a:srgbClr val="000000">
                    <a:alpha val="0"/>
                  </a:srgbClr>
                </a:highlight>
                <a:latin typeface="Bookman Old Style"/>
              </a:rPr>
              <a:t>Paris</a:t>
            </a:r>
            <a:r>
              <a:rPr lang="en-GB" sz="1400" b="0" i="0" u="none" strike="noStrike" dirty="0">
                <a:solidFill>
                  <a:srgbClr val="000000"/>
                </a:solidFill>
                <a:highlight>
                  <a:srgbClr val="000000">
                    <a:alpha val="0"/>
                  </a:srgbClr>
                </a:highlight>
                <a:latin typeface="Bookman Old Style"/>
              </a:rPr>
              <a:t>, causing it to </a:t>
            </a:r>
            <a:r>
              <a:rPr lang="en-GB" sz="1400" b="1" i="0" u="none" strike="noStrike" dirty="0">
                <a:solidFill>
                  <a:srgbClr val="000000"/>
                </a:solidFill>
                <a:highlight>
                  <a:srgbClr val="000000">
                    <a:alpha val="0"/>
                  </a:srgbClr>
                </a:highlight>
                <a:latin typeface="Bookman Old Style"/>
              </a:rPr>
              <a:t>surrender</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After pressure from his generals, </a:t>
            </a:r>
            <a:r>
              <a:rPr lang="en-GB" sz="1400" b="1" i="0" u="none" strike="noStrike" dirty="0">
                <a:solidFill>
                  <a:srgbClr val="000000"/>
                </a:solidFill>
                <a:highlight>
                  <a:srgbClr val="000000">
                    <a:alpha val="0"/>
                  </a:srgbClr>
                </a:highlight>
                <a:latin typeface="Bookman Old Style"/>
              </a:rPr>
              <a:t>Napoleon Bonaparte</a:t>
            </a:r>
            <a:r>
              <a:rPr lang="en-GB" sz="1400" b="0" i="0" u="none" strike="noStrike" dirty="0">
                <a:solidFill>
                  <a:srgbClr val="000000"/>
                </a:solidFill>
                <a:highlight>
                  <a:srgbClr val="000000">
                    <a:alpha val="0"/>
                  </a:srgbClr>
                </a:highlight>
                <a:latin typeface="Bookman Old Style"/>
              </a:rPr>
              <a:t> was forced to </a:t>
            </a:r>
            <a:r>
              <a:rPr lang="en-GB" sz="1400" b="1" i="0" u="none" strike="noStrike" dirty="0">
                <a:solidFill>
                  <a:srgbClr val="000000"/>
                </a:solidFill>
                <a:highlight>
                  <a:srgbClr val="000000">
                    <a:alpha val="0"/>
                  </a:srgbClr>
                </a:highlight>
                <a:latin typeface="Bookman Old Style"/>
              </a:rPr>
              <a:t>abdicate</a:t>
            </a:r>
            <a:r>
              <a:rPr lang="en-GB" sz="1400" b="0" i="0" u="none" strike="noStrike" dirty="0">
                <a:solidFill>
                  <a:srgbClr val="000000"/>
                </a:solidFill>
                <a:highlight>
                  <a:srgbClr val="000000">
                    <a:alpha val="0"/>
                  </a:srgbClr>
                </a:highlight>
                <a:latin typeface="Bookman Old Style"/>
              </a:rPr>
              <a:t> at </a:t>
            </a:r>
            <a:r>
              <a:rPr lang="cs-CZ" sz="1400" b="0" i="0" u="none" strike="noStrike" dirty="0">
                <a:solidFill>
                  <a:srgbClr val="000000"/>
                </a:solidFill>
                <a:highlight>
                  <a:srgbClr val="000000">
                    <a:alpha val="0"/>
                  </a:srgbClr>
                </a:highlight>
                <a:latin typeface="Bookman Old Style"/>
              </a:rPr>
              <a:t>Chateau de</a:t>
            </a:r>
            <a:r>
              <a:rPr lang="en-GB" sz="1400" b="0" i="0" u="none" strike="noStrike" dirty="0">
                <a:solidFill>
                  <a:srgbClr val="000000"/>
                </a:solidFill>
                <a:highlight>
                  <a:srgbClr val="000000">
                    <a:alpha val="0"/>
                  </a:srgbClr>
                </a:highlight>
                <a:latin typeface="Bookman Old Style"/>
              </a:rPr>
              <a:t> Fontainebleau and was exiled to the isle of </a:t>
            </a:r>
            <a:r>
              <a:rPr lang="en-GB" sz="1400" b="1" i="0" u="none" strike="noStrike" dirty="0">
                <a:solidFill>
                  <a:srgbClr val="000000"/>
                </a:solidFill>
                <a:highlight>
                  <a:srgbClr val="000000">
                    <a:alpha val="0"/>
                  </a:srgbClr>
                </a:highlight>
                <a:latin typeface="Bookman Old Style"/>
              </a:rPr>
              <a:t>Elba</a:t>
            </a:r>
            <a:r>
              <a:rPr lang="en-GB" sz="1400" b="0" i="0" u="none" strike="noStrike" dirty="0">
                <a:solidFill>
                  <a:srgbClr val="000000"/>
                </a:solidFill>
                <a:highlight>
                  <a:srgbClr val="000000">
                    <a:alpha val="0"/>
                  </a:srgbClr>
                </a:highlight>
                <a:latin typeface="Bookman Old Style"/>
              </a:rPr>
              <a:t>, accompanied by a thousand guardsmen </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France went back to being a </a:t>
            </a:r>
            <a:r>
              <a:rPr lang="en-GB" sz="1400" b="1" i="0" u="none" strike="noStrike" dirty="0">
                <a:solidFill>
                  <a:srgbClr val="000000"/>
                </a:solidFill>
                <a:highlight>
                  <a:srgbClr val="000000">
                    <a:alpha val="0"/>
                  </a:srgbClr>
                </a:highlight>
                <a:latin typeface="Bookman Old Style"/>
              </a:rPr>
              <a:t>monarchy</a:t>
            </a:r>
            <a:r>
              <a:rPr lang="en-GB" sz="1400" b="0" i="0" u="none" strike="noStrike" dirty="0">
                <a:solidFill>
                  <a:srgbClr val="000000"/>
                </a:solidFill>
                <a:highlight>
                  <a:srgbClr val="000000">
                    <a:alpha val="0"/>
                  </a:srgbClr>
                </a:highlight>
                <a:latin typeface="Bookman Old Style"/>
              </a:rPr>
              <a:t> and the French throne was taken by </a:t>
            </a:r>
            <a:r>
              <a:rPr lang="en-GB" sz="1400" b="1" i="0" u="none" strike="noStrike" dirty="0">
                <a:solidFill>
                  <a:srgbClr val="000000"/>
                </a:solidFill>
                <a:highlight>
                  <a:srgbClr val="000000">
                    <a:alpha val="0"/>
                  </a:srgbClr>
                </a:highlight>
                <a:latin typeface="Bookman Old Style"/>
              </a:rPr>
              <a:t>Louis XVIII</a:t>
            </a:r>
            <a:r>
              <a:rPr lang="cs-CZ" sz="1400" b="1" i="0" u="none" strike="noStrike" dirty="0">
                <a:solidFill>
                  <a:srgbClr val="000000"/>
                </a:solidFill>
                <a:highlight>
                  <a:srgbClr val="000000">
                    <a:alpha val="0"/>
                  </a:srgbClr>
                </a:highlight>
                <a:latin typeface="Bookman Old Style"/>
              </a:rPr>
              <a:t> </a:t>
            </a:r>
            <a:r>
              <a:rPr lang="cs-CZ" sz="1400" i="0" u="none" strike="noStrike" dirty="0" err="1">
                <a:solidFill>
                  <a:srgbClr val="000000"/>
                </a:solidFill>
                <a:highlight>
                  <a:srgbClr val="000000">
                    <a:alpha val="0"/>
                  </a:srgbClr>
                </a:highlight>
                <a:latin typeface="Bookman Old Style"/>
              </a:rPr>
              <a:t>from</a:t>
            </a:r>
            <a:r>
              <a:rPr lang="cs-CZ" sz="1400" i="0" u="none" strike="noStrike" dirty="0">
                <a:solidFill>
                  <a:srgbClr val="000000"/>
                </a:solidFill>
                <a:highlight>
                  <a:srgbClr val="000000">
                    <a:alpha val="0"/>
                  </a:srgbClr>
                </a:highlight>
                <a:latin typeface="Bookman Old Style"/>
              </a:rPr>
              <a:t> </a:t>
            </a:r>
            <a:r>
              <a:rPr lang="cs-CZ" sz="1400" i="0" u="none" strike="noStrike" dirty="0" err="1">
                <a:solidFill>
                  <a:srgbClr val="000000"/>
                </a:solidFill>
                <a:highlight>
                  <a:srgbClr val="000000">
                    <a:alpha val="0"/>
                  </a:srgbClr>
                </a:highlight>
                <a:latin typeface="Bookman Old Style"/>
              </a:rPr>
              <a:t>the</a:t>
            </a:r>
            <a:r>
              <a:rPr lang="en-GB" sz="1400" b="1" i="0" u="none" strike="noStrike" dirty="0">
                <a:solidFill>
                  <a:srgbClr val="000000"/>
                </a:solidFill>
                <a:highlight>
                  <a:srgbClr val="000000">
                    <a:alpha val="0"/>
                  </a:srgbClr>
                </a:highlight>
                <a:latin typeface="Bookman Old Style"/>
              </a:rPr>
              <a:t> House of Bourbon</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54650317"/>
      </p:ext>
    </p:extLst>
  </p:cSld>
  <p:clrMapOvr>
    <a:masterClrMapping/>
  </p:clrMapOvr>
  <p:transition/>
  <p:extLst>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05502" y="1025195"/>
            <a:ext cx="7559999" cy="453081"/>
          </a:xfrm>
        </p:spPr>
        <p:txBody>
          <a:bodyPr>
            <a:noAutofit/>
          </a:bodyPr>
          <a:lstStyle/>
          <a:p>
            <a:pPr algn="ctr" rtl="0"/>
            <a:r>
              <a:rPr lang="en-GB" sz="1900" b="1" i="0" u="none" strike="noStrike" dirty="0">
                <a:highlight>
                  <a:srgbClr val="000000">
                    <a:alpha val="0"/>
                  </a:srgbClr>
                </a:highlight>
                <a:latin typeface="Arial"/>
              </a:rPr>
              <a:t>Congress of Vienna</a:t>
            </a:r>
          </a:p>
        </p:txBody>
      </p:sp>
      <p:sp>
        <p:nvSpPr>
          <p:cNvPr id="3" name="Zástupný symbol pro obsah 2"/>
          <p:cNvSpPr>
            <a:spLocks noGrp="1"/>
          </p:cNvSpPr>
          <p:nvPr>
            <p:ph idx="1"/>
          </p:nvPr>
        </p:nvSpPr>
        <p:spPr>
          <a:xfrm>
            <a:off x="354225" y="1545389"/>
            <a:ext cx="8262551" cy="4835610"/>
          </a:xfrm>
        </p:spPr>
        <p:txBody>
          <a:bodyPr>
            <a:noAutofit/>
          </a:bodyPr>
          <a:lstStyle/>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After the defeat of France and the abdication of Napoleon, a congress was convened in Vienna by the victorious powers</a:t>
            </a:r>
            <a:endParaRPr lang="cs-CZ" sz="1200" b="1" dirty="0">
              <a:solidFill>
                <a:schemeClr val="tx1"/>
              </a:solidFill>
              <a:latin typeface="Bookman Old Style" panose="02050604050505020204" pitchFamily="18" charset="0"/>
            </a:endParaRPr>
          </a:p>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It is known to history as the </a:t>
            </a:r>
            <a:r>
              <a:rPr lang="en-GB" sz="1200" b="1" i="0" u="none" strike="noStrike" dirty="0">
                <a:solidFill>
                  <a:srgbClr val="000000"/>
                </a:solidFill>
                <a:highlight>
                  <a:srgbClr val="000000">
                    <a:alpha val="0"/>
                  </a:srgbClr>
                </a:highlight>
                <a:latin typeface="Bookman Old Style"/>
              </a:rPr>
              <a:t>Congress of Vienna</a:t>
            </a:r>
            <a:r>
              <a:rPr lang="en-GB" sz="1200" b="0" i="0" u="none" strike="noStrike" dirty="0">
                <a:solidFill>
                  <a:srgbClr val="000000"/>
                </a:solidFill>
                <a:highlight>
                  <a:srgbClr val="000000">
                    <a:alpha val="0"/>
                  </a:srgbClr>
                </a:highlight>
                <a:latin typeface="Bookman Old Style"/>
              </a:rPr>
              <a:t>. It established </a:t>
            </a:r>
            <a:r>
              <a:rPr lang="en-GB" sz="1200" i="0" u="none" strike="noStrike" dirty="0">
                <a:solidFill>
                  <a:srgbClr val="000000"/>
                </a:solidFill>
                <a:highlight>
                  <a:srgbClr val="000000">
                    <a:alpha val="0"/>
                  </a:srgbClr>
                </a:highlight>
                <a:latin typeface="Bookman Old Style"/>
              </a:rPr>
              <a:t>a </a:t>
            </a:r>
            <a:r>
              <a:rPr lang="en-GB" sz="1200" b="1" i="0" u="none" strike="noStrike" dirty="0">
                <a:solidFill>
                  <a:srgbClr val="000000"/>
                </a:solidFill>
                <a:highlight>
                  <a:srgbClr val="000000">
                    <a:alpha val="0"/>
                  </a:srgbClr>
                </a:highlight>
                <a:latin typeface="Bookman Old Style"/>
              </a:rPr>
              <a:t>new</a:t>
            </a:r>
            <a:r>
              <a:rPr lang="cs-CZ" sz="1200" b="1" i="0" u="none" strike="noStrike" dirty="0">
                <a:solidFill>
                  <a:srgbClr val="000000"/>
                </a:solidFill>
                <a:highlight>
                  <a:srgbClr val="000000">
                    <a:alpha val="0"/>
                  </a:srgbClr>
                </a:highlight>
                <a:latin typeface="Bookman Old Style"/>
              </a:rPr>
              <a:t> </a:t>
            </a:r>
            <a:r>
              <a:rPr lang="en-GB" sz="1200" b="1" i="0" u="none" strike="noStrike" dirty="0">
                <a:solidFill>
                  <a:srgbClr val="000000"/>
                </a:solidFill>
                <a:highlight>
                  <a:srgbClr val="000000">
                    <a:alpha val="0"/>
                  </a:srgbClr>
                </a:highlight>
                <a:latin typeface="Bookman Old Style"/>
              </a:rPr>
              <a:t>geopolitical map of Europe</a:t>
            </a:r>
            <a:r>
              <a:rPr lang="en-GB" sz="1200" b="0" i="0" u="none" strike="noStrike" dirty="0">
                <a:solidFill>
                  <a:srgbClr val="000000"/>
                </a:solidFill>
                <a:highlight>
                  <a:srgbClr val="000000">
                    <a:alpha val="0"/>
                  </a:srgbClr>
                </a:highlight>
                <a:latin typeface="Bookman Old Style"/>
              </a:rPr>
              <a:t>, which </a:t>
            </a:r>
            <a:r>
              <a:rPr lang="cs-CZ" sz="1200" dirty="0">
                <a:solidFill>
                  <a:srgbClr val="000000"/>
                </a:solidFill>
                <a:highlight>
                  <a:srgbClr val="000000">
                    <a:alpha val="0"/>
                  </a:srgbClr>
                </a:highlight>
                <a:latin typeface="Bookman Old Style"/>
              </a:rPr>
              <a:t>(</a:t>
            </a:r>
            <a:r>
              <a:rPr lang="en-GB" sz="1200" b="0" i="0" u="none" strike="noStrike" dirty="0">
                <a:solidFill>
                  <a:srgbClr val="000000"/>
                </a:solidFill>
                <a:highlight>
                  <a:srgbClr val="000000">
                    <a:alpha val="0"/>
                  </a:srgbClr>
                </a:highlight>
                <a:latin typeface="Bookman Old Style"/>
              </a:rPr>
              <a:t>with some changes</a:t>
            </a:r>
            <a:r>
              <a:rPr lang="cs-CZ" sz="1200" dirty="0">
                <a:solidFill>
                  <a:srgbClr val="000000"/>
                </a:solidFill>
                <a:highlight>
                  <a:srgbClr val="000000">
                    <a:alpha val="0"/>
                  </a:srgbClr>
                </a:highlight>
                <a:latin typeface="Bookman Old Style"/>
              </a:rPr>
              <a:t>)</a:t>
            </a:r>
            <a:r>
              <a:rPr lang="en-GB" sz="1200" b="0" i="0" u="none" strike="noStrike" dirty="0">
                <a:solidFill>
                  <a:srgbClr val="000000"/>
                </a:solidFill>
                <a:highlight>
                  <a:srgbClr val="000000">
                    <a:alpha val="0"/>
                  </a:srgbClr>
                </a:highlight>
                <a:latin typeface="Bookman Old Style"/>
              </a:rPr>
              <a:t> de facto lasted until 1918. Towards the end of the Congress, there was the </a:t>
            </a:r>
            <a:r>
              <a:rPr lang="en-GB" sz="1200" b="1" i="0" u="none" strike="noStrike" dirty="0">
                <a:solidFill>
                  <a:srgbClr val="000000"/>
                </a:solidFill>
                <a:highlight>
                  <a:srgbClr val="000000">
                    <a:alpha val="0"/>
                  </a:srgbClr>
                </a:highlight>
                <a:latin typeface="Bookman Old Style"/>
              </a:rPr>
              <a:t>Battle </a:t>
            </a:r>
            <a:r>
              <a:rPr lang="cs-CZ" sz="1200" b="1" i="0" u="none" strike="noStrike" dirty="0" err="1">
                <a:solidFill>
                  <a:srgbClr val="000000"/>
                </a:solidFill>
                <a:highlight>
                  <a:srgbClr val="000000">
                    <a:alpha val="0"/>
                  </a:srgbClr>
                </a:highlight>
                <a:latin typeface="Bookman Old Style"/>
              </a:rPr>
              <a:t>of</a:t>
            </a:r>
            <a:r>
              <a:rPr lang="en-GB" sz="1200" b="1" i="0" u="none" strike="noStrike" dirty="0">
                <a:solidFill>
                  <a:srgbClr val="000000"/>
                </a:solidFill>
                <a:highlight>
                  <a:srgbClr val="000000">
                    <a:alpha val="0"/>
                  </a:srgbClr>
                </a:highlight>
                <a:latin typeface="Bookman Old Style"/>
              </a:rPr>
              <a:t> Waterloo</a:t>
            </a:r>
            <a:r>
              <a:rPr lang="en-GB" sz="1200" b="0" i="0" u="none" strike="noStrike" dirty="0">
                <a:solidFill>
                  <a:srgbClr val="000000"/>
                </a:solidFill>
                <a:highlight>
                  <a:srgbClr val="000000">
                    <a:alpha val="0"/>
                  </a:srgbClr>
                </a:highlight>
                <a:latin typeface="Bookman Old Style"/>
              </a:rPr>
              <a:t> – final defeat of Napoleon Bonaparte</a:t>
            </a:r>
            <a:r>
              <a:rPr lang="en-GB" sz="1200" b="0" i="0" u="none" strike="noStrike" dirty="0" smtClean="0">
                <a:solidFill>
                  <a:srgbClr val="000000"/>
                </a:solidFill>
                <a:highlight>
                  <a:srgbClr val="000000">
                    <a:alpha val="0"/>
                  </a:srgbClr>
                </a:highlight>
                <a:latin typeface="Bookman Old Style"/>
              </a:rPr>
              <a:t>.</a:t>
            </a:r>
            <a:endParaRPr lang="cs-CZ" sz="1200" b="1" dirty="0">
              <a:solidFill>
                <a:schemeClr val="tx1"/>
              </a:solidFill>
              <a:latin typeface="Bookman Old Style" panose="02050604050505020204" pitchFamily="18" charset="0"/>
            </a:endParaRPr>
          </a:p>
        </p:txBody>
      </p:sp>
      <p:pic>
        <p:nvPicPr>
          <p:cNvPr id="2050" name="Picture 2" descr="Lessons, warnings in a centuries-old peace – Harvard Gaz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450" y="3226382"/>
            <a:ext cx="4735837" cy="315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89775"/>
      </p:ext>
    </p:extLst>
  </p:cSld>
  <p:clrMapOvr>
    <a:masterClrMapping/>
  </p:clrMapOvr>
  <p:transition/>
  <p:extLst mod="1">
    <p:ext uri="{6950BFC3-D8DA-4A85-94F7-54DA5524770B}">
      <p188:commentRel xmlns:p188="http://schemas.microsoft.com/office/powerpoint/2018/8/main" xmlns=""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5502" y="1025195"/>
            <a:ext cx="7559999" cy="453081"/>
          </a:xfrm>
        </p:spPr>
        <p:txBody>
          <a:bodyPr>
            <a:noAutofit/>
          </a:bodyPr>
          <a:lstStyle/>
          <a:p>
            <a:pPr algn="ctr" rtl="0"/>
            <a:r>
              <a:rPr lang="en-GB" sz="1900" b="1" i="0" u="none" strike="noStrike" dirty="0">
                <a:highlight>
                  <a:srgbClr val="000000">
                    <a:alpha val="0"/>
                  </a:srgbClr>
                </a:highlight>
                <a:latin typeface="Arial"/>
              </a:rPr>
              <a:t>Congress of Vienna</a:t>
            </a:r>
          </a:p>
        </p:txBody>
      </p:sp>
      <p:sp>
        <p:nvSpPr>
          <p:cNvPr id="3" name="Zástupný symbol pro obsah 2"/>
          <p:cNvSpPr>
            <a:spLocks noGrp="1"/>
          </p:cNvSpPr>
          <p:nvPr>
            <p:ph idx="1"/>
          </p:nvPr>
        </p:nvSpPr>
        <p:spPr>
          <a:xfrm>
            <a:off x="354225" y="1545389"/>
            <a:ext cx="8262551" cy="4835610"/>
          </a:xfrm>
        </p:spPr>
        <p:txBody>
          <a:bodyPr>
            <a:noAutofit/>
          </a:bodyPr>
          <a:lstStyle/>
          <a:p>
            <a:pPr rtl="0">
              <a:lnSpc>
                <a:spcPts val="2220"/>
              </a:lnSpc>
              <a:spcBef>
                <a:spcPts val="222"/>
              </a:spcBef>
            </a:pPr>
            <a:r>
              <a:rPr lang="en-GB" sz="1200" b="0" i="0" u="none" strike="noStrike" dirty="0" smtClean="0">
                <a:solidFill>
                  <a:srgbClr val="000000"/>
                </a:solidFill>
                <a:highlight>
                  <a:srgbClr val="000000">
                    <a:alpha val="0"/>
                  </a:srgbClr>
                </a:highlight>
                <a:latin typeface="Bookman Old Style"/>
              </a:rPr>
              <a:t>The </a:t>
            </a:r>
            <a:r>
              <a:rPr lang="en-GB" sz="1200" b="0" i="0" u="none" strike="noStrike" dirty="0">
                <a:solidFill>
                  <a:srgbClr val="000000"/>
                </a:solidFill>
                <a:highlight>
                  <a:srgbClr val="000000">
                    <a:alpha val="0"/>
                  </a:srgbClr>
                </a:highlight>
                <a:latin typeface="Bookman Old Style"/>
              </a:rPr>
              <a:t>Congress was attended by representatives of all the victorious powers</a:t>
            </a:r>
            <a:r>
              <a:rPr lang="cs-CZ" sz="1200" b="0" i="0" u="none" strike="noStrike" dirty="0">
                <a:solidFill>
                  <a:srgbClr val="000000"/>
                </a:solidFill>
                <a:highlight>
                  <a:srgbClr val="000000">
                    <a:alpha val="0"/>
                  </a:srgbClr>
                </a:highlight>
                <a:latin typeface="Bookman Old Style"/>
              </a:rPr>
              <a:t> and </a:t>
            </a:r>
            <a:r>
              <a:rPr lang="en-GB" sz="1200" b="0" i="0" u="none" strike="noStrike" dirty="0">
                <a:solidFill>
                  <a:srgbClr val="000000"/>
                </a:solidFill>
                <a:highlight>
                  <a:srgbClr val="000000">
                    <a:alpha val="0"/>
                  </a:srgbClr>
                </a:highlight>
                <a:latin typeface="Bookman Old Style"/>
              </a:rPr>
              <a:t>the defeated France – one of the most important figures was the Austrian Chancellor </a:t>
            </a:r>
            <a:r>
              <a:rPr lang="en-GB" sz="1200" b="1" i="0" u="none" strike="noStrike" dirty="0" err="1">
                <a:solidFill>
                  <a:srgbClr val="000000"/>
                </a:solidFill>
                <a:highlight>
                  <a:srgbClr val="000000">
                    <a:alpha val="0"/>
                  </a:srgbClr>
                </a:highlight>
                <a:latin typeface="Bookman Old Style"/>
              </a:rPr>
              <a:t>Klemens</a:t>
            </a:r>
            <a:r>
              <a:rPr lang="en-GB" sz="1200" b="1" i="0" u="none" strike="noStrike" dirty="0">
                <a:solidFill>
                  <a:srgbClr val="000000"/>
                </a:solidFill>
                <a:highlight>
                  <a:srgbClr val="000000">
                    <a:alpha val="0"/>
                  </a:srgbClr>
                </a:highlight>
                <a:latin typeface="Bookman Old Style"/>
              </a:rPr>
              <a:t> W. von Metternich</a:t>
            </a:r>
            <a:r>
              <a:rPr lang="en-GB" sz="1200" b="0" i="0" u="none" strike="noStrike" dirty="0">
                <a:solidFill>
                  <a:srgbClr val="000000"/>
                </a:solidFill>
                <a:highlight>
                  <a:srgbClr val="000000">
                    <a:alpha val="0"/>
                  </a:srgbClr>
                </a:highlight>
                <a:latin typeface="Bookman Old Style"/>
              </a:rPr>
              <a:t>, effectively the main </a:t>
            </a:r>
            <a:r>
              <a:rPr lang="en-GB" sz="1200" b="0" i="0" u="none" strike="noStrike" dirty="0" err="1">
                <a:solidFill>
                  <a:srgbClr val="000000"/>
                </a:solidFill>
                <a:highlight>
                  <a:srgbClr val="000000">
                    <a:alpha val="0"/>
                  </a:srgbClr>
                </a:highlight>
                <a:latin typeface="Bookman Old Style"/>
              </a:rPr>
              <a:t>organi</a:t>
            </a:r>
            <a:r>
              <a:rPr lang="cs-CZ" sz="1200" b="0" i="0" u="none" strike="noStrike" dirty="0">
                <a:solidFill>
                  <a:srgbClr val="000000"/>
                </a:solidFill>
                <a:highlight>
                  <a:srgbClr val="000000">
                    <a:alpha val="0"/>
                  </a:srgbClr>
                </a:highlight>
                <a:latin typeface="Bookman Old Style"/>
              </a:rPr>
              <a:t>s</a:t>
            </a:r>
            <a:r>
              <a:rPr lang="en-GB" sz="1200" b="0" i="0" u="none" strike="noStrike" dirty="0">
                <a:solidFill>
                  <a:srgbClr val="000000"/>
                </a:solidFill>
                <a:highlight>
                  <a:srgbClr val="000000">
                    <a:alpha val="0"/>
                  </a:srgbClr>
                </a:highlight>
                <a:latin typeface="Bookman Old Style"/>
              </a:rPr>
              <a:t>er of the Congress, the Russian </a:t>
            </a:r>
            <a:r>
              <a:rPr lang="en-GB" sz="1200" b="1" i="0" u="none" strike="noStrike" dirty="0">
                <a:solidFill>
                  <a:srgbClr val="000000"/>
                </a:solidFill>
                <a:highlight>
                  <a:srgbClr val="000000">
                    <a:alpha val="0"/>
                  </a:srgbClr>
                </a:highlight>
                <a:latin typeface="Bookman Old Style"/>
              </a:rPr>
              <a:t>Tsar Alexander I</a:t>
            </a:r>
            <a:r>
              <a:rPr lang="en-GB" sz="1200" b="0" i="0" u="none" strike="noStrike" dirty="0">
                <a:solidFill>
                  <a:srgbClr val="000000"/>
                </a:solidFill>
                <a:highlight>
                  <a:srgbClr val="000000">
                    <a:alpha val="0"/>
                  </a:srgbClr>
                </a:highlight>
                <a:latin typeface="Bookman Old Style"/>
              </a:rPr>
              <a:t>, Austrian </a:t>
            </a:r>
            <a:r>
              <a:rPr lang="en-GB" sz="1200" b="1" i="0" u="none" strike="noStrike" dirty="0">
                <a:solidFill>
                  <a:srgbClr val="000000"/>
                </a:solidFill>
                <a:highlight>
                  <a:srgbClr val="000000">
                    <a:alpha val="0"/>
                  </a:srgbClr>
                </a:highlight>
                <a:latin typeface="Bookman Old Style"/>
              </a:rPr>
              <a:t>Emperor Francis I</a:t>
            </a:r>
            <a:r>
              <a:rPr lang="en-GB" sz="1200" b="0" i="0" u="none" strike="noStrike" dirty="0">
                <a:solidFill>
                  <a:srgbClr val="000000"/>
                </a:solidFill>
                <a:highlight>
                  <a:srgbClr val="000000">
                    <a:alpha val="0"/>
                  </a:srgbClr>
                </a:highlight>
                <a:latin typeface="Bookman Old Style"/>
              </a:rPr>
              <a:t>, French Foreign Minister </a:t>
            </a:r>
            <a:r>
              <a:rPr lang="en-GB" sz="1200" b="1" i="0" u="none" strike="noStrike" dirty="0">
                <a:solidFill>
                  <a:srgbClr val="000000"/>
                </a:solidFill>
                <a:highlight>
                  <a:srgbClr val="000000">
                    <a:alpha val="0"/>
                  </a:srgbClr>
                </a:highlight>
                <a:latin typeface="Bookman Old Style"/>
              </a:rPr>
              <a:t>C. M. de Talleyrand</a:t>
            </a:r>
            <a:r>
              <a:rPr lang="en-GB" sz="1200" b="0" i="0" u="none" strike="noStrike" dirty="0">
                <a:solidFill>
                  <a:srgbClr val="000000"/>
                </a:solidFill>
                <a:highlight>
                  <a:srgbClr val="000000">
                    <a:alpha val="0"/>
                  </a:srgbClr>
                </a:highlight>
                <a:latin typeface="Bookman Old Style"/>
              </a:rPr>
              <a:t> and </a:t>
            </a:r>
            <a:r>
              <a:rPr lang="en-GB" sz="1200" b="1" i="0" u="none" strike="noStrike" dirty="0">
                <a:solidFill>
                  <a:srgbClr val="000000"/>
                </a:solidFill>
                <a:highlight>
                  <a:srgbClr val="000000">
                    <a:alpha val="0"/>
                  </a:srgbClr>
                </a:highlight>
                <a:latin typeface="Bookman Old Style"/>
              </a:rPr>
              <a:t>Arthur Wellesley</a:t>
            </a:r>
            <a:r>
              <a:rPr lang="cs-CZ" sz="1200" b="1" i="0" u="none" strike="noStrike" dirty="0">
                <a:solidFill>
                  <a:srgbClr val="000000"/>
                </a:solidFill>
                <a:highlight>
                  <a:srgbClr val="000000">
                    <a:alpha val="0"/>
                  </a:srgbClr>
                </a:highlight>
                <a:latin typeface="Bookman Old Style"/>
              </a:rPr>
              <a:t>,</a:t>
            </a:r>
            <a:r>
              <a:rPr lang="en-GB" sz="1200" b="1" i="0" u="none" strike="noStrike" dirty="0">
                <a:solidFill>
                  <a:srgbClr val="000000"/>
                </a:solidFill>
                <a:highlight>
                  <a:srgbClr val="000000">
                    <a:alpha val="0"/>
                  </a:srgbClr>
                </a:highlight>
                <a:latin typeface="Bookman Old Style"/>
              </a:rPr>
              <a:t> Duke of Wellington</a:t>
            </a:r>
          </a:p>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The Congress of Vienna ran from </a:t>
            </a:r>
            <a:r>
              <a:rPr lang="en-GB" sz="1200" b="1" i="0" u="none" strike="noStrike" dirty="0">
                <a:solidFill>
                  <a:srgbClr val="000000"/>
                </a:solidFill>
                <a:highlight>
                  <a:srgbClr val="000000">
                    <a:alpha val="0"/>
                  </a:srgbClr>
                </a:highlight>
                <a:latin typeface="Bookman Old Style"/>
              </a:rPr>
              <a:t>September 1814 to June 1815</a:t>
            </a:r>
            <a:r>
              <a:rPr lang="en-GB" sz="1200" b="0" i="0" u="none" strike="noStrike" dirty="0">
                <a:solidFill>
                  <a:srgbClr val="000000"/>
                </a:solidFill>
                <a:highlight>
                  <a:srgbClr val="000000">
                    <a:alpha val="0"/>
                  </a:srgbClr>
                </a:highlight>
                <a:latin typeface="Bookman Old Style"/>
              </a:rPr>
              <a:t>, often referred to as the "Dancing Congress" (frequent balls and banquets)</a:t>
            </a:r>
          </a:p>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The result was the organisation of Europe after the Napoleonic Wars – </a:t>
            </a:r>
            <a:r>
              <a:rPr lang="en-GB" sz="1200" b="1" i="0" u="none" strike="noStrike" dirty="0">
                <a:solidFill>
                  <a:srgbClr val="000000"/>
                </a:solidFill>
                <a:highlight>
                  <a:srgbClr val="000000">
                    <a:alpha val="0"/>
                  </a:srgbClr>
                </a:highlight>
                <a:latin typeface="Bookman Old Style"/>
              </a:rPr>
              <a:t> stronger positions of power of Austria</a:t>
            </a:r>
            <a:r>
              <a:rPr lang="en-GB" sz="1200" b="0" i="0" u="none" strike="noStrike" dirty="0">
                <a:solidFill>
                  <a:srgbClr val="000000"/>
                </a:solidFill>
                <a:highlight>
                  <a:srgbClr val="000000">
                    <a:alpha val="0"/>
                  </a:srgbClr>
                </a:highlight>
                <a:latin typeface="Bookman Old Style"/>
              </a:rPr>
              <a:t>, </a:t>
            </a:r>
            <a:r>
              <a:rPr lang="en-GB" sz="1200" b="1" i="0" u="none" strike="noStrike" dirty="0">
                <a:solidFill>
                  <a:srgbClr val="000000"/>
                </a:solidFill>
                <a:highlight>
                  <a:srgbClr val="000000">
                    <a:alpha val="0"/>
                  </a:srgbClr>
                </a:highlight>
                <a:latin typeface="Bookman Old Style"/>
              </a:rPr>
              <a:t>Russia</a:t>
            </a:r>
            <a:r>
              <a:rPr lang="en-GB" sz="1200" b="0" i="0" u="none" strike="noStrike" dirty="0">
                <a:solidFill>
                  <a:srgbClr val="000000"/>
                </a:solidFill>
                <a:highlight>
                  <a:srgbClr val="000000">
                    <a:alpha val="0"/>
                  </a:srgbClr>
                </a:highlight>
                <a:latin typeface="Bookman Old Style"/>
              </a:rPr>
              <a:t>, </a:t>
            </a:r>
            <a:r>
              <a:rPr lang="en-GB" sz="1200" b="1" i="0" u="none" strike="noStrike" dirty="0">
                <a:solidFill>
                  <a:srgbClr val="000000"/>
                </a:solidFill>
                <a:highlight>
                  <a:srgbClr val="000000">
                    <a:alpha val="0"/>
                  </a:srgbClr>
                </a:highlight>
                <a:latin typeface="Bookman Old Style"/>
              </a:rPr>
              <a:t>Prussia</a:t>
            </a:r>
            <a:r>
              <a:rPr lang="en-GB" sz="1200" b="0" i="0" u="none" strike="noStrike" dirty="0">
                <a:solidFill>
                  <a:srgbClr val="000000"/>
                </a:solidFill>
                <a:highlight>
                  <a:srgbClr val="000000">
                    <a:alpha val="0"/>
                  </a:srgbClr>
                </a:highlight>
                <a:latin typeface="Bookman Old Style"/>
              </a:rPr>
              <a:t> and</a:t>
            </a:r>
            <a:r>
              <a:rPr lang="cs-CZ" sz="1200" b="1" i="0" u="none" strike="noStrike" dirty="0">
                <a:solidFill>
                  <a:srgbClr val="000000"/>
                </a:solidFill>
                <a:highlight>
                  <a:srgbClr val="000000">
                    <a:alpha val="0"/>
                  </a:srgbClr>
                </a:highlight>
                <a:latin typeface="Bookman Old Style"/>
              </a:rPr>
              <a:t> </a:t>
            </a:r>
            <a:r>
              <a:rPr lang="cs-CZ" sz="1200" b="1" i="0" u="none" strike="noStrike" dirty="0" err="1">
                <a:solidFill>
                  <a:srgbClr val="000000"/>
                </a:solidFill>
                <a:highlight>
                  <a:srgbClr val="000000">
                    <a:alpha val="0"/>
                  </a:srgbClr>
                </a:highlight>
                <a:latin typeface="Bookman Old Style"/>
              </a:rPr>
              <a:t>Britain</a:t>
            </a:r>
            <a:r>
              <a:rPr lang="en-GB" sz="1200" b="0" i="0" u="none" strike="noStrike" dirty="0">
                <a:solidFill>
                  <a:srgbClr val="000000"/>
                </a:solidFill>
                <a:highlight>
                  <a:srgbClr val="000000">
                    <a:alpha val="0"/>
                  </a:srgbClr>
                </a:highlight>
                <a:latin typeface="Bookman Old Style"/>
              </a:rPr>
              <a:t>. Monarchy was restored in France (House of Bourbon), merging of the Netherlands and today's Belgium; Austria had the decisive position in relation to the German Confederation (to the displeasure of Prussia)</a:t>
            </a:r>
            <a:endParaRPr lang="cs-CZ" sz="1200" b="1" dirty="0">
              <a:solidFill>
                <a:schemeClr val="tx1"/>
              </a:solidFill>
              <a:latin typeface="Bookman Old Style" panose="02050604050505020204" pitchFamily="18" charset="0"/>
            </a:endParaRPr>
          </a:p>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Establishment of the </a:t>
            </a:r>
            <a:r>
              <a:rPr lang="en-GB" sz="1200" b="1" i="0" u="none" strike="noStrike" dirty="0">
                <a:solidFill>
                  <a:srgbClr val="FF0000"/>
                </a:solidFill>
                <a:highlight>
                  <a:srgbClr val="000000">
                    <a:alpha val="0"/>
                  </a:srgbClr>
                </a:highlight>
                <a:latin typeface="Bookman Old Style"/>
              </a:rPr>
              <a:t>Holy Alliance</a:t>
            </a:r>
            <a:r>
              <a:rPr lang="en-GB" sz="1200" b="0" i="0" u="none" strike="noStrike" dirty="0">
                <a:solidFill>
                  <a:srgbClr val="FF0000"/>
                </a:solidFill>
                <a:highlight>
                  <a:srgbClr val="000000">
                    <a:alpha val="0"/>
                  </a:srgbClr>
                </a:highlight>
                <a:latin typeface="Bookman Old Style"/>
              </a:rPr>
              <a:t> </a:t>
            </a:r>
            <a:r>
              <a:rPr lang="en-GB" sz="1200" b="0" i="0" u="none" strike="noStrike" dirty="0">
                <a:solidFill>
                  <a:srgbClr val="000000"/>
                </a:solidFill>
                <a:highlight>
                  <a:srgbClr val="000000">
                    <a:alpha val="0"/>
                  </a:srgbClr>
                </a:highlight>
                <a:latin typeface="Bookman Old Style"/>
              </a:rPr>
              <a:t>– Austria, Russia, Prussia; oversight over the organisation of Europe after the Congress of Vienna and policy of commitment to </a:t>
            </a:r>
            <a:r>
              <a:rPr lang="en-GB" sz="1200" b="1" i="0" u="none" strike="noStrike" dirty="0">
                <a:solidFill>
                  <a:srgbClr val="000000"/>
                </a:solidFill>
                <a:highlight>
                  <a:srgbClr val="000000">
                    <a:alpha val="0"/>
                  </a:srgbClr>
                </a:highlight>
                <a:latin typeface="Bookman Old Style"/>
              </a:rPr>
              <a:t>suppress revolutionary uprisings</a:t>
            </a:r>
            <a:r>
              <a:rPr lang="en-GB" sz="1200" b="0" i="0" u="none" strike="noStrike" dirty="0">
                <a:solidFill>
                  <a:srgbClr val="000000"/>
                </a:solidFill>
                <a:highlight>
                  <a:srgbClr val="000000">
                    <a:alpha val="0"/>
                  </a:srgbClr>
                </a:highlight>
                <a:latin typeface="Bookman Old Style"/>
              </a:rPr>
              <a:t> throughout Europe that could lead to the destabilisation of the state</a:t>
            </a:r>
          </a:p>
        </p:txBody>
      </p:sp>
    </p:spTree>
    <p:extLst>
      <p:ext uri="{BB962C8B-B14F-4D97-AF65-F5344CB8AC3E}">
        <p14:creationId xmlns:p14="http://schemas.microsoft.com/office/powerpoint/2010/main" val="728130087"/>
      </p:ext>
    </p:extLst>
  </p:cSld>
  <p:clrMapOvr>
    <a:masterClrMapping/>
  </p:clrMapOvr>
  <p:transition/>
  <p:extLst mod="1">
    <p:ext uri="{6950BFC3-D8DA-4A85-94F7-54DA5524770B}">
      <p188:commentRel xmlns:p188="http://schemas.microsoft.com/office/powerpoint/2018/8/main" xmlns="" r:id="rId4"/>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416908"/>
            <a:ext cx="7559999" cy="813982"/>
          </a:xfrm>
        </p:spPr>
        <p:txBody>
          <a:bodyPr>
            <a:noAutofit/>
          </a:bodyPr>
          <a:lstStyle/>
          <a:p>
            <a:pPr algn="ctr" rtl="0"/>
            <a:r>
              <a:rPr lang="en-GB" sz="2400" b="1" i="0" u="none" strike="noStrike" dirty="0">
                <a:highlight>
                  <a:srgbClr val="000000">
                    <a:alpha val="0"/>
                  </a:srgbClr>
                </a:highlight>
                <a:latin typeface="Arial"/>
              </a:rPr>
              <a:t>The Revolution of 1848 and Its Causes</a:t>
            </a:r>
            <a:endParaRPr lang="cs-CZ" sz="2400" dirty="0"/>
          </a:p>
        </p:txBody>
      </p:sp>
      <p:sp>
        <p:nvSpPr>
          <p:cNvPr id="3" name="Zástupný symbol pro obsah 2"/>
          <p:cNvSpPr>
            <a:spLocks noGrp="1"/>
          </p:cNvSpPr>
          <p:nvPr>
            <p:ph idx="1"/>
          </p:nvPr>
        </p:nvSpPr>
        <p:spPr>
          <a:xfrm>
            <a:off x="304832" y="1935892"/>
            <a:ext cx="8303631" cy="3973732"/>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The transformation of Europe after the Napoleonic Wars – increased awareness of </a:t>
            </a:r>
            <a:r>
              <a:rPr lang="en-GB" sz="1400" b="1" i="0" u="none" strike="noStrike" dirty="0">
                <a:solidFill>
                  <a:srgbClr val="000000"/>
                </a:solidFill>
                <a:highlight>
                  <a:srgbClr val="000000">
                    <a:alpha val="0"/>
                  </a:srgbClr>
                </a:highlight>
                <a:latin typeface="Bookman Old Style"/>
              </a:rPr>
              <a:t>civil liberties</a:t>
            </a:r>
            <a:r>
              <a:rPr lang="en-GB" sz="1400" b="0" i="0" u="none" strike="noStrike" dirty="0">
                <a:solidFill>
                  <a:srgbClr val="000000"/>
                </a:solidFill>
                <a:highlight>
                  <a:srgbClr val="000000">
                    <a:alpha val="0"/>
                  </a:srgbClr>
                </a:highlight>
                <a:latin typeface="Bookman Old Style"/>
              </a:rPr>
              <a:t>, fundamental human rights and the right to self-determination which resulted in the rise of the phenomenon of </a:t>
            </a:r>
            <a:r>
              <a:rPr lang="en-GB" sz="1400" b="1" i="0" u="none" strike="noStrike" dirty="0">
                <a:solidFill>
                  <a:srgbClr val="FF0000"/>
                </a:solidFill>
                <a:highlight>
                  <a:srgbClr val="000000">
                    <a:alpha val="0"/>
                  </a:srgbClr>
                </a:highlight>
                <a:latin typeface="Bookman Old Style"/>
              </a:rPr>
              <a:t>national consciousness</a:t>
            </a:r>
            <a:r>
              <a:rPr lang="en-GB" sz="1400" b="0" i="0" u="none" strike="noStrike" dirty="0">
                <a:solidFill>
                  <a:srgbClr val="FF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(Germany, Italy, Poland, Ireland and others)</a:t>
            </a:r>
          </a:p>
          <a:p>
            <a:pPr rtl="0">
              <a:lnSpc>
                <a:spcPts val="2220"/>
              </a:lnSpc>
            </a:pPr>
            <a:r>
              <a:rPr lang="en-GB" sz="1400" b="1" i="0" u="none" strike="noStrike" dirty="0">
                <a:solidFill>
                  <a:srgbClr val="000000"/>
                </a:solidFill>
                <a:highlight>
                  <a:srgbClr val="000000">
                    <a:alpha val="0"/>
                  </a:srgbClr>
                </a:highlight>
                <a:latin typeface="Bookman Old Style"/>
              </a:rPr>
              <a:t>The Industrial Revolution</a:t>
            </a:r>
            <a:r>
              <a:rPr lang="en-GB" sz="1400" b="0" i="0" u="none" strike="noStrike" dirty="0">
                <a:solidFill>
                  <a:srgbClr val="000000"/>
                </a:solidFill>
                <a:highlight>
                  <a:srgbClr val="000000">
                    <a:alpha val="0"/>
                  </a:srgbClr>
                </a:highlight>
                <a:latin typeface="Bookman Old Style"/>
              </a:rPr>
              <a:t>, its acceleration in the first half of the 19th century and closely related</a:t>
            </a:r>
            <a:r>
              <a:rPr lang="en-GB" sz="1400" b="1" i="0" u="none" strike="noStrike" dirty="0">
                <a:solidFill>
                  <a:srgbClr val="000000"/>
                </a:solidFill>
                <a:highlight>
                  <a:srgbClr val="000000">
                    <a:alpha val="0"/>
                  </a:srgbClr>
                </a:highlight>
                <a:latin typeface="Bookman Old Style"/>
              </a:rPr>
              <a:t> changes in the social structure of contemporary society</a:t>
            </a:r>
          </a:p>
          <a:p>
            <a:pPr rtl="0">
              <a:lnSpc>
                <a:spcPts val="2220"/>
              </a:lnSpc>
            </a:pPr>
            <a:r>
              <a:rPr lang="en-GB" sz="1400" b="1" i="0" u="none" strike="noStrike" dirty="0">
                <a:solidFill>
                  <a:srgbClr val="000000"/>
                </a:solidFill>
                <a:highlight>
                  <a:srgbClr val="000000">
                    <a:alpha val="0"/>
                  </a:srgbClr>
                </a:highlight>
                <a:latin typeface="Bookman Old Style"/>
              </a:rPr>
              <a:t>Expanded access to education</a:t>
            </a:r>
          </a:p>
          <a:p>
            <a:pPr rtl="0">
              <a:lnSpc>
                <a:spcPts val="2220"/>
              </a:lnSpc>
            </a:pPr>
            <a:r>
              <a:rPr lang="en-GB" sz="1400" b="1" i="0" u="none" strike="noStrike" dirty="0">
                <a:solidFill>
                  <a:srgbClr val="000000"/>
                </a:solidFill>
                <a:highlight>
                  <a:srgbClr val="000000">
                    <a:alpha val="0"/>
                  </a:srgbClr>
                </a:highlight>
                <a:latin typeface="Bookman Old Style"/>
              </a:rPr>
              <a:t>Increased access to print </a:t>
            </a:r>
            <a:r>
              <a:rPr lang="en-GB" sz="1400" b="0" i="0" u="none" strike="noStrike" dirty="0">
                <a:solidFill>
                  <a:srgbClr val="000000"/>
                </a:solidFill>
                <a:highlight>
                  <a:srgbClr val="000000">
                    <a:alpha val="0"/>
                  </a:srgbClr>
                </a:highlight>
                <a:latin typeface="Bookman Old Style"/>
              </a:rPr>
              <a:t>and thus</a:t>
            </a:r>
            <a:r>
              <a:rPr lang="cs-CZ" sz="1400" b="0" i="0" u="none" strike="noStrike" dirty="0">
                <a:solidFill>
                  <a:srgbClr val="000000"/>
                </a:solidFill>
                <a:highlight>
                  <a:srgbClr val="000000">
                    <a:alpha val="0"/>
                  </a:srgbClr>
                </a:highlight>
                <a:latin typeface="Bookman Old Style"/>
              </a:rPr>
              <a:t> a</a:t>
            </a:r>
            <a:r>
              <a:rPr lang="en-GB" sz="1400" b="1" i="0" u="none" strike="noStrike" dirty="0">
                <a:solidFill>
                  <a:srgbClr val="000000"/>
                </a:solidFill>
                <a:highlight>
                  <a:srgbClr val="000000">
                    <a:alpha val="0"/>
                  </a:srgbClr>
                </a:highlight>
                <a:latin typeface="Bookman Old Style"/>
              </a:rPr>
              <a:t> better</a:t>
            </a:r>
            <a:r>
              <a:rPr lang="cs-CZ" sz="1400" b="1" i="0" u="none" strike="noStrike" dirty="0">
                <a:solidFill>
                  <a:srgbClr val="000000"/>
                </a:solidFill>
                <a:highlight>
                  <a:srgbClr val="000000">
                    <a:alpha val="0"/>
                  </a:srgbClr>
                </a:highlight>
                <a:latin typeface="Bookman Old Style"/>
              </a:rPr>
              <a:t>-</a:t>
            </a:r>
            <a:r>
              <a:rPr lang="en-GB" sz="1400" b="1" i="0" u="none" strike="noStrike" dirty="0">
                <a:solidFill>
                  <a:srgbClr val="000000"/>
                </a:solidFill>
                <a:highlight>
                  <a:srgbClr val="000000">
                    <a:alpha val="0"/>
                  </a:srgbClr>
                </a:highlight>
                <a:latin typeface="Bookman Old Style"/>
              </a:rPr>
              <a:t>informed larger segment of society </a:t>
            </a:r>
            <a:r>
              <a:rPr lang="en-GB" sz="1400" b="0" i="0" u="none" strike="noStrike" dirty="0">
                <a:solidFill>
                  <a:srgbClr val="000000"/>
                </a:solidFill>
                <a:highlight>
                  <a:srgbClr val="000000">
                    <a:alpha val="0"/>
                  </a:srgbClr>
                </a:highlight>
                <a:latin typeface="Bookman Old Style"/>
              </a:rPr>
              <a:t>in most European countries</a:t>
            </a:r>
          </a:p>
          <a:p>
            <a:pPr rtl="0">
              <a:lnSpc>
                <a:spcPts val="2220"/>
              </a:lnSpc>
            </a:pPr>
            <a:r>
              <a:rPr lang="en-GB" sz="1400" b="0" i="0" u="none" strike="noStrike" dirty="0">
                <a:solidFill>
                  <a:srgbClr val="000000"/>
                </a:solidFill>
                <a:highlight>
                  <a:srgbClr val="000000">
                    <a:alpha val="0"/>
                  </a:srgbClr>
                </a:highlight>
                <a:latin typeface="Bookman Old Style"/>
              </a:rPr>
              <a:t>Revolutions in France (overthrow of the Bourbons and the establishment of a more liberally-oriented reign of Louis Philippe I) and Belgium in </a:t>
            </a:r>
            <a:r>
              <a:rPr lang="en-GB" sz="1400" b="1" i="0" u="none" strike="noStrike" dirty="0">
                <a:solidFill>
                  <a:srgbClr val="000000"/>
                </a:solidFill>
                <a:highlight>
                  <a:srgbClr val="000000">
                    <a:alpha val="0"/>
                  </a:srgbClr>
                </a:highlight>
                <a:latin typeface="Bookman Old Style"/>
              </a:rPr>
              <a:t>1830</a:t>
            </a:r>
            <a:r>
              <a:rPr lang="en-GB" sz="1400" b="0" i="0" u="none" strike="noStrike" dirty="0">
                <a:solidFill>
                  <a:srgbClr val="000000"/>
                </a:solidFill>
                <a:highlight>
                  <a:srgbClr val="000000">
                    <a:alpha val="0"/>
                  </a:srgbClr>
                </a:highlight>
                <a:latin typeface="Bookman Old Style"/>
              </a:rPr>
              <a:t>, and partly also the Decemberist Revolt in Russia in 1825</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97147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59243"/>
            <a:ext cx="7559999" cy="987327"/>
          </a:xfrm>
        </p:spPr>
        <p:txBody>
          <a:bodyPr>
            <a:noAutofit/>
          </a:bodyPr>
          <a:lstStyle/>
          <a:p>
            <a:pPr algn="ctr" rtl="0"/>
            <a:r>
              <a:rPr lang="en-GB" sz="2400" b="1" i="0" u="none" strike="noStrike">
                <a:highlight>
                  <a:srgbClr val="000000">
                    <a:alpha val="0"/>
                  </a:srgbClr>
                </a:highlight>
                <a:latin typeface="Arial"/>
              </a:rPr>
              <a:t>Begginings of the 1848 Revolution</a:t>
            </a:r>
          </a:p>
        </p:txBody>
      </p:sp>
      <p:sp>
        <p:nvSpPr>
          <p:cNvPr id="3" name="Zástupný symbol pro obsah 2"/>
          <p:cNvSpPr>
            <a:spLocks noGrp="1"/>
          </p:cNvSpPr>
          <p:nvPr>
            <p:ph idx="1"/>
          </p:nvPr>
        </p:nvSpPr>
        <p:spPr>
          <a:xfrm>
            <a:off x="502508" y="2034745"/>
            <a:ext cx="8023654" cy="4316627"/>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Revolutionary unrest </a:t>
            </a:r>
            <a:r>
              <a:rPr lang="cs-CZ" sz="1400" b="0" i="0" u="none" strike="noStrike" dirty="0" err="1">
                <a:solidFill>
                  <a:srgbClr val="000000"/>
                </a:solidFill>
                <a:highlight>
                  <a:srgbClr val="000000">
                    <a:alpha val="0"/>
                  </a:srgbClr>
                </a:highlight>
                <a:latin typeface="Bookman Old Style"/>
              </a:rPr>
              <a:t>first</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cropped</a:t>
            </a:r>
            <a:r>
              <a:rPr lang="cs-CZ" sz="1400" b="0" i="0" u="none" strike="noStrike" dirty="0">
                <a:solidFill>
                  <a:srgbClr val="000000"/>
                </a:solidFill>
                <a:highlight>
                  <a:srgbClr val="000000">
                    <a:alpha val="0"/>
                  </a:srgbClr>
                </a:highlight>
                <a:latin typeface="Bookman Old Style"/>
              </a:rPr>
              <a:t> up </a:t>
            </a:r>
            <a:r>
              <a:rPr lang="en-GB" sz="1400" b="0" i="0" u="none" strike="noStrike" dirty="0">
                <a:solidFill>
                  <a:srgbClr val="000000"/>
                </a:solidFill>
                <a:highlight>
                  <a:srgbClr val="000000">
                    <a:alpha val="0"/>
                  </a:srgbClr>
                </a:highlight>
                <a:latin typeface="Bookman Old Style"/>
              </a:rPr>
              <a:t>in </a:t>
            </a:r>
            <a:r>
              <a:rPr lang="en-GB" sz="1400" b="1" i="0" u="none" strike="noStrike" dirty="0">
                <a:solidFill>
                  <a:srgbClr val="000000"/>
                </a:solidFill>
                <a:highlight>
                  <a:srgbClr val="000000">
                    <a:alpha val="0"/>
                  </a:srgbClr>
                </a:highlight>
                <a:latin typeface="Bookman Old Style"/>
              </a:rPr>
              <a:t>Southern Italy</a:t>
            </a:r>
            <a:r>
              <a:rPr lang="en-GB" sz="1400" b="0" i="0" u="none" strike="noStrike" dirty="0">
                <a:solidFill>
                  <a:srgbClr val="000000"/>
                </a:solidFill>
                <a:highlight>
                  <a:srgbClr val="000000">
                    <a:alpha val="0"/>
                  </a:srgbClr>
                </a:highlight>
                <a:latin typeface="Bookman Old Style"/>
              </a:rPr>
              <a:t> (Sicily, Naples) and was closely tied to Italian </a:t>
            </a:r>
            <a:r>
              <a:rPr lang="en-GB" sz="1400" b="1" i="0" u="none" strike="noStrike" dirty="0">
                <a:solidFill>
                  <a:srgbClr val="000000"/>
                </a:solidFill>
                <a:highlight>
                  <a:srgbClr val="000000">
                    <a:alpha val="0"/>
                  </a:srgbClr>
                </a:highlight>
                <a:latin typeface="Bookman Old Style"/>
              </a:rPr>
              <a:t>Risorgimento</a:t>
            </a:r>
            <a:r>
              <a:rPr lang="en-GB" sz="1400" b="0" i="0" u="none" strike="noStrike" dirty="0">
                <a:solidFill>
                  <a:srgbClr val="000000"/>
                </a:solidFill>
                <a:highlight>
                  <a:srgbClr val="000000">
                    <a:alpha val="0"/>
                  </a:srgbClr>
                </a:highlight>
                <a:latin typeface="Bookman Old Style"/>
              </a:rPr>
              <a:t> – the movement to unify Italy</a:t>
            </a:r>
          </a:p>
          <a:p>
            <a:pPr rtl="0">
              <a:lnSpc>
                <a:spcPts val="2220"/>
              </a:lnSpc>
            </a:pPr>
            <a:r>
              <a:rPr lang="en-GB" sz="1400" b="1" i="0" u="none" strike="noStrike" dirty="0">
                <a:solidFill>
                  <a:srgbClr val="000000"/>
                </a:solidFill>
                <a:highlight>
                  <a:srgbClr val="000000">
                    <a:alpha val="0"/>
                  </a:srgbClr>
                </a:highlight>
                <a:latin typeface="Bookman Old Style"/>
              </a:rPr>
              <a:t>January 1848</a:t>
            </a:r>
            <a:r>
              <a:rPr lang="en-GB" sz="1400" b="0" i="0" u="none" strike="noStrike" dirty="0">
                <a:solidFill>
                  <a:srgbClr val="000000"/>
                </a:solidFill>
                <a:highlight>
                  <a:srgbClr val="000000">
                    <a:alpha val="0"/>
                  </a:srgbClr>
                </a:highlight>
                <a:latin typeface="Bookman Old Style"/>
              </a:rPr>
              <a:t>, uprising in </a:t>
            </a:r>
            <a:r>
              <a:rPr lang="en-GB" sz="1400" b="1" i="0" u="none" strike="noStrike" dirty="0">
                <a:solidFill>
                  <a:srgbClr val="000000"/>
                </a:solidFill>
                <a:highlight>
                  <a:srgbClr val="000000">
                    <a:alpha val="0"/>
                  </a:srgbClr>
                </a:highlight>
                <a:latin typeface="Bookman Old Style"/>
              </a:rPr>
              <a:t>Palermo</a:t>
            </a:r>
            <a:r>
              <a:rPr lang="en-GB" sz="1400" b="0" i="0" u="none" strike="noStrike" dirty="0">
                <a:solidFill>
                  <a:srgbClr val="000000"/>
                </a:solidFill>
                <a:highlight>
                  <a:srgbClr val="000000">
                    <a:alpha val="0"/>
                  </a:srgbClr>
                </a:highlight>
                <a:latin typeface="Bookman Old Style"/>
              </a:rPr>
              <a:t> – part of Kingdom of the Two </a:t>
            </a:r>
            <a:r>
              <a:rPr lang="en-GB" sz="1400" b="0" i="0" u="none" strike="noStrike" dirty="0" err="1">
                <a:solidFill>
                  <a:srgbClr val="000000"/>
                </a:solidFill>
                <a:highlight>
                  <a:srgbClr val="000000">
                    <a:alpha val="0"/>
                  </a:srgbClr>
                </a:highlight>
                <a:latin typeface="Bookman Old Style"/>
              </a:rPr>
              <a:t>Sicilies</a:t>
            </a:r>
            <a:r>
              <a:rPr lang="en-GB" sz="1400" b="0" i="0" u="none" strike="noStrike" dirty="0">
                <a:solidFill>
                  <a:srgbClr val="000000"/>
                </a:solidFill>
                <a:highlight>
                  <a:srgbClr val="000000">
                    <a:alpha val="0"/>
                  </a:srgbClr>
                </a:highlight>
                <a:latin typeface="Bookman Old Style"/>
              </a:rPr>
              <a:t>. In response to the uprising, King Ferdinand II promised a constitution</a:t>
            </a:r>
          </a:p>
          <a:p>
            <a:pPr rtl="0">
              <a:lnSpc>
                <a:spcPts val="2220"/>
              </a:lnSpc>
            </a:pPr>
            <a:r>
              <a:rPr lang="en-GB" sz="1400" b="0" i="0" u="none" strike="noStrike" dirty="0">
                <a:solidFill>
                  <a:srgbClr val="000000"/>
                </a:solidFill>
                <a:highlight>
                  <a:srgbClr val="000000">
                    <a:alpha val="0"/>
                  </a:srgbClr>
                </a:highlight>
                <a:latin typeface="Bookman Old Style"/>
              </a:rPr>
              <a:t>The revolution rapidly spread to other parts of Italy, by February 1848 it was in </a:t>
            </a:r>
            <a:r>
              <a:rPr lang="en-GB" sz="1400" b="1" i="0" u="none" strike="noStrike" dirty="0">
                <a:solidFill>
                  <a:srgbClr val="000000"/>
                </a:solidFill>
                <a:highlight>
                  <a:srgbClr val="000000">
                    <a:alpha val="0"/>
                  </a:srgbClr>
                </a:highlight>
                <a:latin typeface="Bookman Old Style"/>
              </a:rPr>
              <a:t>Tuscany</a:t>
            </a:r>
            <a:r>
              <a:rPr lang="cs-CZ" sz="1400"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which belonged to the Austrian monarchy</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3768630"/>
      </p:ext>
    </p:extLst>
  </p:cSld>
  <p:clrMapOvr>
    <a:masterClrMapping/>
  </p:clrMapOvr>
  <p:transition/>
  <p:extLst mod="1">
    <p:ext uri="{6950BFC3-D8DA-4A85-94F7-54DA5524770B}">
      <p188:commentRel xmlns:p188="http://schemas.microsoft.com/office/powerpoint/2018/8/main" xmlns=""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59243"/>
            <a:ext cx="7559999" cy="987327"/>
          </a:xfrm>
        </p:spPr>
        <p:txBody>
          <a:bodyPr>
            <a:noAutofit/>
          </a:bodyPr>
          <a:lstStyle/>
          <a:p>
            <a:pPr algn="ctr" rtl="0"/>
            <a:r>
              <a:rPr lang="en-GB" sz="2400" b="1" i="0" u="none" strike="noStrike">
                <a:highlight>
                  <a:srgbClr val="000000">
                    <a:alpha val="0"/>
                  </a:srgbClr>
                </a:highlight>
                <a:latin typeface="Arial"/>
              </a:rPr>
              <a:t>Begginings of the 1848 Revolution</a:t>
            </a:r>
          </a:p>
        </p:txBody>
      </p:sp>
      <p:sp>
        <p:nvSpPr>
          <p:cNvPr id="3" name="Zástupný symbol pro obsah 2"/>
          <p:cNvSpPr>
            <a:spLocks noGrp="1"/>
          </p:cNvSpPr>
          <p:nvPr>
            <p:ph idx="1"/>
          </p:nvPr>
        </p:nvSpPr>
        <p:spPr>
          <a:xfrm>
            <a:off x="502508" y="2034745"/>
            <a:ext cx="8023654" cy="4316627"/>
          </a:xfrm>
        </p:spPr>
        <p:txBody>
          <a:bodyPr>
            <a:noAutofit/>
          </a:bodyPr>
          <a:lstStyle/>
          <a:p>
            <a:pPr rtl="0">
              <a:lnSpc>
                <a:spcPts val="2220"/>
              </a:lnSpc>
            </a:pPr>
            <a:r>
              <a:rPr lang="en-GB" sz="1400" b="0" i="0" u="none" strike="noStrike" dirty="0" smtClean="0">
                <a:solidFill>
                  <a:srgbClr val="000000"/>
                </a:solidFill>
                <a:highlight>
                  <a:srgbClr val="000000">
                    <a:alpha val="0"/>
                  </a:srgbClr>
                </a:highlight>
                <a:latin typeface="Bookman Old Style"/>
              </a:rPr>
              <a:t>Leopold </a:t>
            </a:r>
            <a:r>
              <a:rPr lang="en-GB" sz="1400" b="0" i="0" u="none" strike="noStrike" dirty="0">
                <a:solidFill>
                  <a:srgbClr val="000000"/>
                </a:solidFill>
                <a:highlight>
                  <a:srgbClr val="000000">
                    <a:alpha val="0"/>
                  </a:srgbClr>
                </a:highlight>
                <a:latin typeface="Bookman Old Style"/>
              </a:rPr>
              <a:t>II, Grand Duke of Tuscany, also reacted to revolutionary events by putting out a </a:t>
            </a:r>
            <a:r>
              <a:rPr lang="en-GB" sz="1400" b="1" i="0" u="none" strike="noStrike" dirty="0">
                <a:solidFill>
                  <a:srgbClr val="000000"/>
                </a:solidFill>
                <a:highlight>
                  <a:srgbClr val="000000">
                    <a:alpha val="0"/>
                  </a:srgbClr>
                </a:highlight>
                <a:latin typeface="Bookman Old Style"/>
              </a:rPr>
              <a:t>constitution</a:t>
            </a:r>
            <a:r>
              <a:rPr lang="en-GB" sz="1400" b="0" i="0" u="none" strike="noStrike" dirty="0">
                <a:solidFill>
                  <a:srgbClr val="000000"/>
                </a:solidFill>
                <a:highlight>
                  <a:srgbClr val="000000">
                    <a:alpha val="0"/>
                  </a:srgbClr>
                </a:highlight>
                <a:latin typeface="Bookman Old Style"/>
              </a:rPr>
              <a:t>, however, there was also the demand for the </a:t>
            </a:r>
            <a:r>
              <a:rPr lang="en-GB" sz="1400" b="1" i="0" u="none" strike="noStrike" dirty="0">
                <a:solidFill>
                  <a:srgbClr val="000000"/>
                </a:solidFill>
                <a:highlight>
                  <a:srgbClr val="000000">
                    <a:alpha val="0"/>
                  </a:srgbClr>
                </a:highlight>
                <a:latin typeface="Bookman Old Style"/>
              </a:rPr>
              <a:t>separation of Tuscany and Veneto</a:t>
            </a:r>
            <a:r>
              <a:rPr lang="en-GB" sz="1400" b="0" i="0" u="none" strike="noStrike" dirty="0">
                <a:solidFill>
                  <a:srgbClr val="000000"/>
                </a:solidFill>
                <a:highlight>
                  <a:srgbClr val="000000">
                    <a:alpha val="0"/>
                  </a:srgbClr>
                </a:highlight>
                <a:latin typeface="Bookman Old Style"/>
              </a:rPr>
              <a:t> from the Habsburg monarchy and, in the north-east of Italy, an </a:t>
            </a:r>
            <a:r>
              <a:rPr lang="en-GB" sz="1400" b="1" i="0" u="none" strike="noStrike" dirty="0">
                <a:solidFill>
                  <a:srgbClr val="000000"/>
                </a:solidFill>
                <a:highlight>
                  <a:srgbClr val="000000">
                    <a:alpha val="0"/>
                  </a:srgbClr>
                </a:highlight>
                <a:latin typeface="Bookman Old Style"/>
              </a:rPr>
              <a:t>independent</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Venetian Republic</a:t>
            </a:r>
            <a:r>
              <a:rPr lang="en-GB" sz="1400" b="0" i="0" u="none" strike="noStrike" dirty="0">
                <a:solidFill>
                  <a:srgbClr val="000000"/>
                </a:solidFill>
                <a:highlight>
                  <a:srgbClr val="000000">
                    <a:alpha val="0"/>
                  </a:srgbClr>
                </a:highlight>
                <a:latin typeface="Bookman Old Style"/>
              </a:rPr>
              <a:t> was declared</a:t>
            </a:r>
          </a:p>
          <a:p>
            <a:pPr rtl="0">
              <a:lnSpc>
                <a:spcPts val="2220"/>
              </a:lnSpc>
            </a:pPr>
            <a:r>
              <a:rPr lang="en-GB" sz="1400" b="0" i="0" u="none" strike="noStrike" dirty="0">
                <a:solidFill>
                  <a:srgbClr val="000000"/>
                </a:solidFill>
                <a:highlight>
                  <a:srgbClr val="000000">
                    <a:alpha val="0"/>
                  </a:srgbClr>
                </a:highlight>
                <a:latin typeface="Bookman Old Style"/>
              </a:rPr>
              <a:t>The Venetian Republic was supported by </a:t>
            </a:r>
            <a:r>
              <a:rPr lang="en-GB" sz="1400" b="1" i="0" u="none" strike="noStrike" dirty="0">
                <a:solidFill>
                  <a:srgbClr val="000000"/>
                </a:solidFill>
                <a:highlight>
                  <a:srgbClr val="000000">
                    <a:alpha val="0"/>
                  </a:srgbClr>
                </a:highlight>
                <a:latin typeface="Bookman Old Style"/>
              </a:rPr>
              <a:t>Sardinian King Charles Albert</a:t>
            </a:r>
            <a:r>
              <a:rPr lang="en-GB" sz="1400" b="0" i="0" u="none" strike="noStrike" dirty="0">
                <a:solidFill>
                  <a:srgbClr val="000000"/>
                </a:solidFill>
                <a:highlight>
                  <a:srgbClr val="000000">
                    <a:alpha val="0"/>
                  </a:srgbClr>
                </a:highlight>
                <a:latin typeface="Bookman Old Style"/>
              </a:rPr>
              <a:t>, who declared war on Austria in March 1848, which ended with the defeat of the Sardinian troops in the battles of </a:t>
            </a:r>
            <a:r>
              <a:rPr lang="en-GB" sz="1400" b="1" i="0" u="none" strike="noStrike" dirty="0" err="1">
                <a:solidFill>
                  <a:srgbClr val="000000"/>
                </a:solidFill>
                <a:highlight>
                  <a:srgbClr val="000000">
                    <a:alpha val="0"/>
                  </a:srgbClr>
                </a:highlight>
                <a:latin typeface="Bookman Old Style"/>
              </a:rPr>
              <a:t>Custoza</a:t>
            </a:r>
            <a:r>
              <a:rPr lang="en-GB" sz="1400" b="0" i="0" u="none" strike="noStrike" dirty="0">
                <a:solidFill>
                  <a:srgbClr val="000000"/>
                </a:solidFill>
                <a:highlight>
                  <a:srgbClr val="000000">
                    <a:alpha val="0"/>
                  </a:srgbClr>
                </a:highlight>
                <a:latin typeface="Bookman Old Style"/>
              </a:rPr>
              <a:t> (July 1848) and </a:t>
            </a:r>
            <a:r>
              <a:rPr lang="en-GB" sz="1400" b="1" i="0" u="none" strike="noStrike" dirty="0">
                <a:solidFill>
                  <a:srgbClr val="000000"/>
                </a:solidFill>
                <a:highlight>
                  <a:srgbClr val="000000">
                    <a:alpha val="0"/>
                  </a:srgbClr>
                </a:highlight>
                <a:latin typeface="Bookman Old Style"/>
              </a:rPr>
              <a:t>Novara</a:t>
            </a:r>
            <a:r>
              <a:rPr lang="en-GB" sz="1400" b="0" i="0" u="none" strike="noStrike" dirty="0">
                <a:solidFill>
                  <a:srgbClr val="000000"/>
                </a:solidFill>
                <a:highlight>
                  <a:srgbClr val="000000">
                    <a:alpha val="0"/>
                  </a:srgbClr>
                </a:highlight>
                <a:latin typeface="Bookman Old Style"/>
              </a:rPr>
              <a:t> (March 1849). At the head of the Austrian army was </a:t>
            </a:r>
            <a:r>
              <a:rPr lang="en-GB" sz="1400" b="1" i="0" u="none" strike="noStrike" dirty="0">
                <a:solidFill>
                  <a:srgbClr val="000000"/>
                </a:solidFill>
                <a:highlight>
                  <a:srgbClr val="000000">
                    <a:alpha val="0"/>
                  </a:srgbClr>
                </a:highlight>
                <a:latin typeface="Bookman Old Style"/>
              </a:rPr>
              <a:t>Marshal </a:t>
            </a:r>
            <a:r>
              <a:rPr lang="en-GB" sz="1400" b="1" i="0" u="none" strike="noStrike" dirty="0" err="1">
                <a:solidFill>
                  <a:srgbClr val="000000"/>
                </a:solidFill>
                <a:highlight>
                  <a:srgbClr val="000000">
                    <a:alpha val="0"/>
                  </a:srgbClr>
                </a:highlight>
                <a:latin typeface="Bookman Old Style"/>
              </a:rPr>
              <a:t>Radecký</a:t>
            </a:r>
            <a:r>
              <a:rPr lang="en-GB" sz="1400" b="0" i="0" u="none" strike="noStrike" dirty="0">
                <a:solidFill>
                  <a:srgbClr val="000000"/>
                </a:solidFill>
                <a:highlight>
                  <a:srgbClr val="000000">
                    <a:alpha val="0"/>
                  </a:srgbClr>
                </a:highlight>
                <a:latin typeface="Bookman Old Style"/>
              </a:rPr>
              <a:t>. These events are also referred to as the </a:t>
            </a:r>
            <a:r>
              <a:rPr lang="en-GB" sz="1400" b="1" i="0" u="none" strike="noStrike" dirty="0">
                <a:solidFill>
                  <a:srgbClr val="000000"/>
                </a:solidFill>
                <a:highlight>
                  <a:srgbClr val="000000">
                    <a:alpha val="0"/>
                  </a:srgbClr>
                </a:highlight>
                <a:latin typeface="Bookman Old Style"/>
              </a:rPr>
              <a:t>First Italian War of Independence</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9097270"/>
      </p:ext>
    </p:extLst>
  </p:cSld>
  <p:clrMapOvr>
    <a:masterClrMapping/>
  </p:clrMapOvr>
  <p:transition/>
  <p:extLst mod="1">
    <p:ext uri="{6950BFC3-D8DA-4A85-94F7-54DA5524770B}">
      <p188:commentRel xmlns:p188="http://schemas.microsoft.com/office/powerpoint/2018/8/main" xmlns="" r:id="rId4"/>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268627"/>
            <a:ext cx="7559999" cy="1077943"/>
          </a:xfrm>
        </p:spPr>
        <p:txBody>
          <a:bodyPr>
            <a:noAutofit/>
          </a:bodyPr>
          <a:lstStyle/>
          <a:p>
            <a:pPr algn="ctr" rtl="0"/>
            <a:r>
              <a:rPr lang="en-GB" sz="2400" b="1" i="0" u="none" strike="noStrike">
                <a:highlight>
                  <a:srgbClr val="000000">
                    <a:alpha val="0"/>
                  </a:srgbClr>
                </a:highlight>
                <a:latin typeface="Arial"/>
              </a:rPr>
              <a:t>Revolution of 1848 in France</a:t>
            </a:r>
          </a:p>
        </p:txBody>
      </p:sp>
      <p:sp>
        <p:nvSpPr>
          <p:cNvPr id="3" name="Zástupný symbol pro obsah 2"/>
          <p:cNvSpPr>
            <a:spLocks noGrp="1"/>
          </p:cNvSpPr>
          <p:nvPr>
            <p:ph idx="1"/>
          </p:nvPr>
        </p:nvSpPr>
        <p:spPr>
          <a:xfrm>
            <a:off x="313038" y="1771135"/>
            <a:ext cx="8229600" cy="4481384"/>
          </a:xfrm>
        </p:spPr>
        <p:txBody>
          <a:bodyPr>
            <a:noAutofit/>
          </a:bodyPr>
          <a:lstStyle/>
          <a:p>
            <a:pPr rtl="0">
              <a:lnSpc>
                <a:spcPts val="2220"/>
              </a:lnSpc>
              <a:spcBef>
                <a:spcPts val="444"/>
              </a:spcBef>
            </a:pPr>
            <a:r>
              <a:rPr lang="en-GB" sz="1400" b="0" i="0" u="none" strike="noStrike" dirty="0">
                <a:solidFill>
                  <a:srgbClr val="000000"/>
                </a:solidFill>
                <a:highlight>
                  <a:srgbClr val="000000">
                    <a:alpha val="0"/>
                  </a:srgbClr>
                </a:highlight>
                <a:latin typeface="Bookman Old Style"/>
              </a:rPr>
              <a:t>The revolutionary events Italy quickly reverberated in</a:t>
            </a:r>
            <a:r>
              <a:rPr lang="cs-CZ" sz="1400" b="0" i="0" u="none" strike="noStrike" dirty="0">
                <a:solidFill>
                  <a:srgbClr val="000000"/>
                </a:solidFill>
                <a:highlight>
                  <a:srgbClr val="000000">
                    <a:alpha val="0"/>
                  </a:srgbClr>
                </a:highlight>
                <a:latin typeface="Bookman Old Style"/>
              </a:rPr>
              <a:t>to</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France</a:t>
            </a:r>
          </a:p>
          <a:p>
            <a:pPr rtl="0">
              <a:lnSpc>
                <a:spcPts val="2220"/>
              </a:lnSpc>
              <a:spcBef>
                <a:spcPts val="444"/>
              </a:spcBef>
            </a:pPr>
            <a:r>
              <a:rPr lang="en-GB" sz="1400" b="0" i="0" u="none" strike="noStrike" dirty="0">
                <a:solidFill>
                  <a:srgbClr val="000000"/>
                </a:solidFill>
                <a:highlight>
                  <a:srgbClr val="000000">
                    <a:alpha val="0"/>
                  </a:srgbClr>
                </a:highlight>
                <a:latin typeface="Bookman Old Style"/>
              </a:rPr>
              <a:t>France was a constitutional monarchy headed by King </a:t>
            </a:r>
            <a:r>
              <a:rPr lang="en-GB" sz="1400" b="1" i="0" u="none" strike="noStrike" dirty="0">
                <a:solidFill>
                  <a:srgbClr val="000000"/>
                </a:solidFill>
                <a:highlight>
                  <a:srgbClr val="000000">
                    <a:alpha val="0"/>
                  </a:srgbClr>
                </a:highlight>
                <a:latin typeface="Bookman Old Style"/>
              </a:rPr>
              <a:t>Louis Philippe I</a:t>
            </a:r>
            <a:r>
              <a:rPr lang="en-GB" sz="1400" b="0" i="0" u="none" strike="noStrike" dirty="0">
                <a:solidFill>
                  <a:srgbClr val="000000"/>
                </a:solidFill>
                <a:highlight>
                  <a:srgbClr val="000000">
                    <a:alpha val="0"/>
                  </a:srgbClr>
                </a:highlight>
                <a:latin typeface="Bookman Old Style"/>
              </a:rPr>
              <a:t> (since 1830), who gradually deviated from liberal politics, causing widespread dissatisfaction </a:t>
            </a:r>
          </a:p>
          <a:p>
            <a:pPr rtl="0">
              <a:lnSpc>
                <a:spcPts val="2220"/>
              </a:lnSpc>
              <a:spcBef>
                <a:spcPts val="444"/>
              </a:spcBef>
            </a:pPr>
            <a:r>
              <a:rPr lang="cs-CZ" sz="1400" b="1" i="0" u="none" strike="noStrike" dirty="0" err="1">
                <a:solidFill>
                  <a:srgbClr val="000000"/>
                </a:solidFill>
                <a:highlight>
                  <a:srgbClr val="000000">
                    <a:alpha val="0"/>
                  </a:srgbClr>
                </a:highlight>
                <a:latin typeface="Bookman Old Style"/>
              </a:rPr>
              <a:t>Trigger</a:t>
            </a:r>
            <a:r>
              <a:rPr lang="en-GB" sz="1400" b="1" i="0" u="none" strike="noStrike" dirty="0">
                <a:solidFill>
                  <a:srgbClr val="000000"/>
                </a:solidFill>
                <a:highlight>
                  <a:srgbClr val="000000">
                    <a:alpha val="0"/>
                  </a:srgbClr>
                </a:highlight>
                <a:latin typeface="Bookman Old Style"/>
              </a:rPr>
              <a:t> for the revolution</a:t>
            </a:r>
            <a:r>
              <a:rPr lang="en-GB" sz="1400" b="0" i="0" u="none" strike="noStrike" dirty="0">
                <a:solidFill>
                  <a:srgbClr val="000000"/>
                </a:solidFill>
                <a:highlight>
                  <a:srgbClr val="000000">
                    <a:alpha val="0"/>
                  </a:srgbClr>
                </a:highlight>
                <a:latin typeface="Bookman Old Style"/>
              </a:rPr>
              <a:t> was the</a:t>
            </a:r>
            <a:r>
              <a:rPr lang="en-GB" sz="1400" b="1" i="0" u="none" strike="noStrike" dirty="0">
                <a:solidFill>
                  <a:srgbClr val="000000"/>
                </a:solidFill>
                <a:highlight>
                  <a:srgbClr val="000000">
                    <a:alpha val="0"/>
                  </a:srgbClr>
                </a:highlight>
                <a:latin typeface="Bookman Old Style"/>
              </a:rPr>
              <a:t> king's rejection of electoral reform </a:t>
            </a:r>
            <a:r>
              <a:rPr lang="en-GB" sz="1400" b="0" i="0" u="none" strike="noStrike" dirty="0">
                <a:solidFill>
                  <a:srgbClr val="000000"/>
                </a:solidFill>
                <a:highlight>
                  <a:srgbClr val="000000">
                    <a:alpha val="0"/>
                  </a:srgbClr>
                </a:highlight>
                <a:latin typeface="Bookman Old Style"/>
              </a:rPr>
              <a:t>in February 1848</a:t>
            </a:r>
            <a:endParaRPr lang="cs-CZ" sz="1400" b="1" dirty="0">
              <a:solidFill>
                <a:schemeClr val="tx1"/>
              </a:solidFill>
              <a:latin typeface="Bookman Old Style" panose="02050604050505020204" pitchFamily="18" charset="0"/>
            </a:endParaRPr>
          </a:p>
          <a:p>
            <a:pPr rtl="0">
              <a:lnSpc>
                <a:spcPts val="2220"/>
              </a:lnSpc>
              <a:spcBef>
                <a:spcPts val="444"/>
              </a:spcBef>
            </a:pPr>
            <a:r>
              <a:rPr lang="en-GB" sz="1400" b="0" i="0" u="none" strike="noStrike" dirty="0">
                <a:solidFill>
                  <a:srgbClr val="000000"/>
                </a:solidFill>
                <a:highlight>
                  <a:srgbClr val="000000">
                    <a:alpha val="0"/>
                  </a:srgbClr>
                </a:highlight>
                <a:latin typeface="Bookman Old Style"/>
              </a:rPr>
              <a:t>Barricades were erected in Paris on 23 and 24 February 1848 and riots broke out – Louis Philippe abdicated and took refuge in </a:t>
            </a:r>
            <a:r>
              <a:rPr lang="cs-CZ" sz="1400" b="0" i="0" u="none" strike="noStrike" dirty="0" err="1">
                <a:solidFill>
                  <a:srgbClr val="000000"/>
                </a:solidFill>
                <a:highlight>
                  <a:srgbClr val="000000">
                    <a:alpha val="0"/>
                  </a:srgbClr>
                </a:highlight>
                <a:latin typeface="Bookman Old Style"/>
              </a:rPr>
              <a:t>Britain</a:t>
            </a:r>
            <a:endParaRPr lang="cs-CZ" sz="1400" b="1" dirty="0">
              <a:solidFill>
                <a:schemeClr val="tx1"/>
              </a:solidFill>
              <a:latin typeface="Bookman Old Style" panose="02050604050505020204" pitchFamily="18" charset="0"/>
            </a:endParaRPr>
          </a:p>
          <a:p>
            <a:pPr rtl="0">
              <a:lnSpc>
                <a:spcPts val="2220"/>
              </a:lnSpc>
              <a:spcBef>
                <a:spcPts val="444"/>
              </a:spcBef>
            </a:pPr>
            <a:r>
              <a:rPr lang="en-GB" sz="1400" b="0" i="0" u="none" strike="noStrike" dirty="0">
                <a:solidFill>
                  <a:srgbClr val="000000"/>
                </a:solidFill>
                <a:highlight>
                  <a:srgbClr val="000000">
                    <a:alpha val="0"/>
                  </a:srgbClr>
                </a:highlight>
                <a:latin typeface="Bookman Old Style"/>
              </a:rPr>
              <a:t>France was </a:t>
            </a:r>
            <a:r>
              <a:rPr lang="en-GB" sz="1400" b="1" i="0" u="none" strike="noStrike" dirty="0">
                <a:solidFill>
                  <a:srgbClr val="000000"/>
                </a:solidFill>
                <a:highlight>
                  <a:srgbClr val="000000">
                    <a:alpha val="0"/>
                  </a:srgbClr>
                </a:highlight>
                <a:latin typeface="Bookman Old Style"/>
              </a:rPr>
              <a:t>declared a republic</a:t>
            </a:r>
            <a:r>
              <a:rPr lang="en-GB" sz="1400" b="0" i="0" u="none" strike="noStrike" dirty="0">
                <a:solidFill>
                  <a:srgbClr val="000000"/>
                </a:solidFill>
                <a:highlight>
                  <a:srgbClr val="000000">
                    <a:alpha val="0"/>
                  </a:srgbClr>
                </a:highlight>
                <a:latin typeface="Bookman Old Style"/>
              </a:rPr>
              <a:t> (</a:t>
            </a:r>
            <a:r>
              <a:rPr lang="cs-CZ" sz="1400" dirty="0">
                <a:solidFill>
                  <a:srgbClr val="000000"/>
                </a:solidFill>
                <a:highlight>
                  <a:srgbClr val="000000">
                    <a:alpha val="0"/>
                  </a:srgbClr>
                </a:highlight>
                <a:latin typeface="Bookman Old Style"/>
              </a:rPr>
              <a:t>Second</a:t>
            </a:r>
            <a:r>
              <a:rPr lang="en-GB" sz="1400" b="0" i="0" u="none" strike="noStrike" dirty="0">
                <a:solidFill>
                  <a:srgbClr val="000000"/>
                </a:solidFill>
                <a:highlight>
                  <a:srgbClr val="000000">
                    <a:alpha val="0"/>
                  </a:srgbClr>
                </a:highlight>
                <a:latin typeface="Bookman Old Style"/>
              </a:rPr>
              <a:t> French Republic) and the government, comprised of representatives of the bourgeoisie and the working class, started enacting numerous </a:t>
            </a:r>
            <a:r>
              <a:rPr lang="en-GB" sz="1400" b="1" i="0" u="none" strike="noStrike" dirty="0">
                <a:solidFill>
                  <a:srgbClr val="000000"/>
                </a:solidFill>
                <a:highlight>
                  <a:srgbClr val="000000">
                    <a:alpha val="0"/>
                  </a:srgbClr>
                </a:highlight>
                <a:latin typeface="Bookman Old Style"/>
              </a:rPr>
              <a:t>social reforms</a:t>
            </a:r>
            <a:r>
              <a:rPr lang="en-GB" sz="1400" b="0" i="0" u="none" strike="noStrike" dirty="0">
                <a:solidFill>
                  <a:srgbClr val="000000"/>
                </a:solidFill>
                <a:highlight>
                  <a:srgbClr val="000000">
                    <a:alpha val="0"/>
                  </a:srgbClr>
                </a:highlight>
                <a:latin typeface="Bookman Old Style"/>
              </a:rPr>
              <a:t>, including </a:t>
            </a:r>
            <a:r>
              <a:rPr lang="en-GB" sz="1400" b="1" i="0" u="none" strike="noStrike" dirty="0">
                <a:solidFill>
                  <a:srgbClr val="000000"/>
                </a:solidFill>
                <a:highlight>
                  <a:srgbClr val="000000">
                    <a:alpha val="0"/>
                  </a:srgbClr>
                </a:highlight>
                <a:latin typeface="Bookman Old Style"/>
              </a:rPr>
              <a:t>general suffrage</a:t>
            </a:r>
            <a:r>
              <a:rPr lang="en-GB" sz="1400" b="0" i="0" u="none" strike="noStrike" dirty="0">
                <a:solidFill>
                  <a:srgbClr val="000000"/>
                </a:solidFill>
                <a:highlight>
                  <a:srgbClr val="000000">
                    <a:alpha val="0"/>
                  </a:srgbClr>
                </a:highlight>
                <a:latin typeface="Bookman Old Style"/>
              </a:rPr>
              <a:t>, freedom of the press, abolishing capital punishment and slavery in the </a:t>
            </a:r>
            <a:r>
              <a:rPr lang="en-GB" sz="1400" b="0" i="0" u="none" strike="noStrike" dirty="0" smtClean="0">
                <a:solidFill>
                  <a:srgbClr val="000000"/>
                </a:solidFill>
                <a:highlight>
                  <a:srgbClr val="000000">
                    <a:alpha val="0"/>
                  </a:srgbClr>
                </a:highlight>
                <a:latin typeface="Bookman Old Style"/>
              </a:rPr>
              <a:t>colonies</a:t>
            </a: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50900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268627"/>
            <a:ext cx="7559999" cy="1077943"/>
          </a:xfrm>
        </p:spPr>
        <p:txBody>
          <a:bodyPr>
            <a:noAutofit/>
          </a:bodyPr>
          <a:lstStyle/>
          <a:p>
            <a:pPr algn="ctr" rtl="0"/>
            <a:r>
              <a:rPr lang="en-GB" sz="2400" b="1" i="0" u="none" strike="noStrike">
                <a:highlight>
                  <a:srgbClr val="000000">
                    <a:alpha val="0"/>
                  </a:srgbClr>
                </a:highlight>
                <a:latin typeface="Arial"/>
              </a:rPr>
              <a:t>Revolution of 1848 in France</a:t>
            </a:r>
          </a:p>
        </p:txBody>
      </p:sp>
      <p:sp>
        <p:nvSpPr>
          <p:cNvPr id="3" name="Zástupný symbol pro obsah 2"/>
          <p:cNvSpPr>
            <a:spLocks noGrp="1"/>
          </p:cNvSpPr>
          <p:nvPr>
            <p:ph idx="1"/>
          </p:nvPr>
        </p:nvSpPr>
        <p:spPr>
          <a:xfrm>
            <a:off x="313038" y="1771135"/>
            <a:ext cx="8229600" cy="4481384"/>
          </a:xfrm>
        </p:spPr>
        <p:txBody>
          <a:bodyPr>
            <a:noAutofit/>
          </a:bodyPr>
          <a:lstStyle/>
          <a:p>
            <a:pPr rtl="0">
              <a:lnSpc>
                <a:spcPts val="2220"/>
              </a:lnSpc>
              <a:spcBef>
                <a:spcPts val="444"/>
              </a:spcBef>
            </a:pPr>
            <a:r>
              <a:rPr lang="en-GB" sz="1400" b="0" i="0" u="none" strike="noStrike" dirty="0" smtClean="0">
                <a:solidFill>
                  <a:srgbClr val="000000"/>
                </a:solidFill>
                <a:highlight>
                  <a:srgbClr val="000000">
                    <a:alpha val="0"/>
                  </a:srgbClr>
                </a:highlight>
                <a:latin typeface="Bookman Old Style"/>
              </a:rPr>
              <a:t>Soon</a:t>
            </a:r>
            <a:r>
              <a:rPr lang="en-GB" sz="1400" b="0" i="0" u="none" strike="noStrike" dirty="0">
                <a:solidFill>
                  <a:srgbClr val="000000"/>
                </a:solidFill>
                <a:highlight>
                  <a:srgbClr val="000000">
                    <a:alpha val="0"/>
                  </a:srgbClr>
                </a:highlight>
                <a:latin typeface="Bookman Old Style"/>
              </a:rPr>
              <a:t>, however, </a:t>
            </a:r>
            <a:r>
              <a:rPr lang="en-GB" sz="1400" b="1" i="0" u="none" strike="noStrike" dirty="0">
                <a:solidFill>
                  <a:srgbClr val="000000"/>
                </a:solidFill>
                <a:highlight>
                  <a:srgbClr val="000000">
                    <a:alpha val="0"/>
                  </a:srgbClr>
                </a:highlight>
                <a:latin typeface="Bookman Old Style"/>
              </a:rPr>
              <a:t>disputes arose between the right and the left</a:t>
            </a:r>
            <a:r>
              <a:rPr lang="en-GB" sz="1400" b="0" i="0" u="none" strike="noStrike" dirty="0">
                <a:solidFill>
                  <a:srgbClr val="000000"/>
                </a:solidFill>
                <a:highlight>
                  <a:srgbClr val="000000">
                    <a:alpha val="0"/>
                  </a:srgbClr>
                </a:highlight>
                <a:latin typeface="Bookman Old Style"/>
              </a:rPr>
              <a:t> wings of the government, and after the </a:t>
            </a:r>
            <a:r>
              <a:rPr lang="en-GB" sz="1400" b="1" i="0" u="none" strike="noStrike" dirty="0">
                <a:solidFill>
                  <a:srgbClr val="000000"/>
                </a:solidFill>
                <a:highlight>
                  <a:srgbClr val="000000">
                    <a:alpha val="0"/>
                  </a:srgbClr>
                </a:highlight>
                <a:latin typeface="Bookman Old Style"/>
              </a:rPr>
              <a:t>shuttering of national workshops for unemployed workers</a:t>
            </a:r>
            <a:r>
              <a:rPr lang="en-GB" sz="1400" b="0" i="0" u="none" strike="noStrike" dirty="0">
                <a:solidFill>
                  <a:srgbClr val="000000"/>
                </a:solidFill>
                <a:highlight>
                  <a:srgbClr val="000000">
                    <a:alpha val="0"/>
                  </a:srgbClr>
                </a:highlight>
                <a:latin typeface="Bookman Old Style"/>
              </a:rPr>
              <a:t>, another uprising broke out in Paris in </a:t>
            </a:r>
            <a:r>
              <a:rPr lang="en-GB" sz="1400" b="1" i="0" u="none" strike="noStrike" dirty="0">
                <a:solidFill>
                  <a:srgbClr val="000000"/>
                </a:solidFill>
                <a:highlight>
                  <a:srgbClr val="000000">
                    <a:alpha val="0"/>
                  </a:srgbClr>
                </a:highlight>
                <a:latin typeface="Bookman Old Style"/>
              </a:rPr>
              <a:t>June 1848</a:t>
            </a:r>
            <a:r>
              <a:rPr lang="en-GB" sz="1400" b="0" i="0" u="none" strike="noStrike" dirty="0">
                <a:solidFill>
                  <a:srgbClr val="000000"/>
                </a:solidFill>
                <a:highlight>
                  <a:srgbClr val="000000">
                    <a:alpha val="0"/>
                  </a:srgbClr>
                </a:highlight>
                <a:latin typeface="Bookman Old Style"/>
              </a:rPr>
              <a:t>, which was eventually</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bloodily</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suppressed</a:t>
            </a:r>
            <a:r>
              <a:rPr lang="en-GB" sz="1400" b="0" i="0" u="none" strike="noStrike" dirty="0">
                <a:solidFill>
                  <a:srgbClr val="000000"/>
                </a:solidFill>
                <a:highlight>
                  <a:srgbClr val="000000">
                    <a:alpha val="0"/>
                  </a:srgbClr>
                </a:highlight>
                <a:latin typeface="Bookman Old Style"/>
              </a:rPr>
              <a:t> </a:t>
            </a:r>
            <a:endParaRPr lang="cs-CZ" sz="1400" b="0" i="0" u="none" strike="noStrike" dirty="0">
              <a:solidFill>
                <a:srgbClr val="000000"/>
              </a:solidFill>
              <a:highlight>
                <a:srgbClr val="000000">
                  <a:alpha val="0"/>
                </a:srgbClr>
              </a:highlight>
              <a:latin typeface="Bookman Old Style"/>
            </a:endParaRPr>
          </a:p>
          <a:p>
            <a:pPr rtl="0">
              <a:lnSpc>
                <a:spcPts val="2220"/>
              </a:lnSpc>
              <a:spcBef>
                <a:spcPts val="444"/>
              </a:spcBef>
            </a:pPr>
            <a:r>
              <a:rPr lang="en-GB" sz="1400" b="0" i="0" u="none" strike="noStrike" dirty="0">
                <a:solidFill>
                  <a:srgbClr val="000000"/>
                </a:solidFill>
                <a:highlight>
                  <a:srgbClr val="000000">
                    <a:alpha val="0"/>
                  </a:srgbClr>
                </a:highlight>
                <a:latin typeface="Bookman Old Style"/>
              </a:rPr>
              <a:t>At the beginning of November 1848, the French parliament adopted a new liberal constitution and </a:t>
            </a:r>
            <a:r>
              <a:rPr lang="en-GB" sz="1400" b="1" i="0" u="none" strike="noStrike" dirty="0">
                <a:solidFill>
                  <a:srgbClr val="000000"/>
                </a:solidFill>
                <a:highlight>
                  <a:srgbClr val="000000">
                    <a:alpha val="0"/>
                  </a:srgbClr>
                </a:highlight>
                <a:latin typeface="Bookman Old Style"/>
              </a:rPr>
              <a:t>Louis Napoleon</a:t>
            </a:r>
            <a:r>
              <a:rPr lang="en-GB" sz="1400" b="0" i="0" u="none" strike="noStrike" dirty="0">
                <a:solidFill>
                  <a:srgbClr val="000000"/>
                </a:solidFill>
                <a:highlight>
                  <a:srgbClr val="000000">
                    <a:alpha val="0"/>
                  </a:srgbClr>
                </a:highlight>
                <a:latin typeface="Bookman Old Style"/>
              </a:rPr>
              <a:t> – Napoleon Bonaparte's nephew – was elected president. Louis Napoleon later granted himself dictatorial powers and</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in 1852</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declared himself </a:t>
            </a:r>
            <a:r>
              <a:rPr lang="cs-CZ" sz="1400" b="0" i="0" u="none" strike="noStrike" dirty="0">
                <a:solidFill>
                  <a:srgbClr val="000000"/>
                </a:solidFill>
                <a:highlight>
                  <a:srgbClr val="000000">
                    <a:alpha val="0"/>
                  </a:srgbClr>
                </a:highlight>
                <a:latin typeface="Bookman Old Style"/>
              </a:rPr>
              <a:t>E</a:t>
            </a:r>
            <a:r>
              <a:rPr lang="en-GB" sz="1400" b="0" i="0" u="none" strike="noStrike" dirty="0" err="1">
                <a:solidFill>
                  <a:srgbClr val="000000"/>
                </a:solidFill>
                <a:highlight>
                  <a:srgbClr val="000000">
                    <a:alpha val="0"/>
                  </a:srgbClr>
                </a:highlight>
                <a:latin typeface="Bookman Old Style"/>
              </a:rPr>
              <a:t>mperor</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Napoleon III</a:t>
            </a:r>
          </a:p>
          <a:p>
            <a:pPr>
              <a:lnSpc>
                <a:spcPts val="2220"/>
              </a:lnSpc>
              <a:spcBef>
                <a:spcPts val="444"/>
              </a:spcBef>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3074" name="Picture 2" descr="Napoleon III, Emperor of France - Chislehurst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35" y="3602006"/>
            <a:ext cx="3335426" cy="315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202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19766" y="1293387"/>
            <a:ext cx="7559999" cy="803631"/>
          </a:xfrm>
        </p:spPr>
        <p:txBody>
          <a:bodyPr>
            <a:noAutofit/>
          </a:bodyPr>
          <a:lstStyle/>
          <a:p>
            <a:pPr algn="ctr" rtl="0"/>
            <a:r>
              <a:rPr lang="en-GB" sz="2400" b="1" i="0" u="none" strike="noStrike" dirty="0">
                <a:highlight>
                  <a:srgbClr val="000000">
                    <a:alpha val="0"/>
                  </a:srgbClr>
                </a:highlight>
                <a:latin typeface="Arial"/>
              </a:rPr>
              <a:t>Revolutionary Events</a:t>
            </a:r>
            <a:r>
              <a:rPr lang="cs-CZ" sz="2400" b="1" i="0" u="none" strike="noStrike" dirty="0">
                <a:highlight>
                  <a:srgbClr val="000000">
                    <a:alpha val="0"/>
                  </a:srgbClr>
                </a:highlight>
                <a:latin typeface="Arial"/>
              </a:rPr>
              <a:t> </a:t>
            </a:r>
            <a:r>
              <a:rPr lang="cs-CZ" sz="2400" b="1" i="0" u="none" strike="noStrike" dirty="0" err="1">
                <a:highlight>
                  <a:srgbClr val="000000">
                    <a:alpha val="0"/>
                  </a:srgbClr>
                </a:highlight>
                <a:latin typeface="Arial"/>
              </a:rPr>
              <a:t>of</a:t>
            </a:r>
            <a:r>
              <a:rPr lang="cs-CZ" sz="2400" b="1" i="0" u="none" strike="noStrike" dirty="0">
                <a:highlight>
                  <a:srgbClr val="000000">
                    <a:alpha val="0"/>
                  </a:srgbClr>
                </a:highlight>
                <a:latin typeface="Arial"/>
              </a:rPr>
              <a:t> 1848</a:t>
            </a:r>
            <a:r>
              <a:rPr lang="en-GB" sz="2400" b="1" i="0" u="none" strike="noStrike" dirty="0">
                <a:highlight>
                  <a:srgbClr val="000000">
                    <a:alpha val="0"/>
                  </a:srgbClr>
                </a:highlight>
                <a:latin typeface="Arial"/>
              </a:rPr>
              <a:t> in Germany</a:t>
            </a:r>
          </a:p>
        </p:txBody>
      </p:sp>
      <p:sp>
        <p:nvSpPr>
          <p:cNvPr id="3" name="Zástupný symbol pro obsah 2"/>
          <p:cNvSpPr>
            <a:spLocks noGrp="1"/>
          </p:cNvSpPr>
          <p:nvPr>
            <p:ph idx="1"/>
          </p:nvPr>
        </p:nvSpPr>
        <p:spPr>
          <a:xfrm>
            <a:off x="216091" y="1861348"/>
            <a:ext cx="8567351" cy="4514335"/>
          </a:xfrm>
        </p:spPr>
        <p:txBody>
          <a:bodyPr>
            <a:noAutofit/>
          </a:bodyPr>
          <a:lstStyle/>
          <a:p>
            <a:pPr rtl="0">
              <a:lnSpc>
                <a:spcPts val="2220"/>
              </a:lnSpc>
              <a:spcBef>
                <a:spcPts val="444"/>
              </a:spcBef>
            </a:pPr>
            <a:r>
              <a:rPr lang="en-GB" sz="1300" b="0" i="0" u="none" strike="noStrike" dirty="0">
                <a:solidFill>
                  <a:srgbClr val="000000"/>
                </a:solidFill>
                <a:highlight>
                  <a:srgbClr val="000000">
                    <a:alpha val="0"/>
                  </a:srgbClr>
                </a:highlight>
                <a:latin typeface="Bookman Old Style"/>
              </a:rPr>
              <a:t>In 1848, the territory of present-day Germany was a fragmentary collection of states of various sizes, many of which had been united since 1815 in the </a:t>
            </a:r>
            <a:r>
              <a:rPr lang="en-GB" sz="1300" b="1" i="0" u="none" strike="noStrike" dirty="0">
                <a:solidFill>
                  <a:srgbClr val="000000"/>
                </a:solidFill>
                <a:highlight>
                  <a:srgbClr val="000000">
                    <a:alpha val="0"/>
                  </a:srgbClr>
                </a:highlight>
                <a:latin typeface="Bookman Old Style"/>
              </a:rPr>
              <a:t>German Confederation</a:t>
            </a:r>
            <a:r>
              <a:rPr lang="en-GB" sz="1300" b="0" i="0" u="none" strike="noStrike" dirty="0">
                <a:solidFill>
                  <a:srgbClr val="000000"/>
                </a:solidFill>
                <a:highlight>
                  <a:srgbClr val="000000">
                    <a:alpha val="0"/>
                  </a:srgbClr>
                </a:highlight>
                <a:latin typeface="Bookman Old Style"/>
              </a:rPr>
              <a:t> (effectively replaced the former Holy Roman Empire). </a:t>
            </a:r>
            <a:r>
              <a:rPr lang="en-GB" sz="1300" b="1" i="0" u="none" strike="noStrike" dirty="0">
                <a:solidFill>
                  <a:srgbClr val="000000"/>
                </a:solidFill>
                <a:highlight>
                  <a:srgbClr val="000000">
                    <a:alpha val="0"/>
                  </a:srgbClr>
                </a:highlight>
                <a:latin typeface="Bookman Old Style"/>
              </a:rPr>
              <a:t>Prussia</a:t>
            </a:r>
            <a:r>
              <a:rPr lang="en-GB" sz="1300" b="0" i="0" u="none" strike="noStrike" dirty="0">
                <a:solidFill>
                  <a:srgbClr val="000000"/>
                </a:solidFill>
                <a:highlight>
                  <a:srgbClr val="000000">
                    <a:alpha val="0"/>
                  </a:srgbClr>
                </a:highlight>
                <a:latin typeface="Bookman Old Style"/>
              </a:rPr>
              <a:t>, led by its </a:t>
            </a:r>
            <a:r>
              <a:rPr lang="en-GB" sz="1300" b="1" i="0" u="none" strike="noStrike" dirty="0">
                <a:solidFill>
                  <a:srgbClr val="000000"/>
                </a:solidFill>
                <a:highlight>
                  <a:srgbClr val="000000">
                    <a:alpha val="0"/>
                  </a:srgbClr>
                </a:highlight>
                <a:latin typeface="Bookman Old Style"/>
              </a:rPr>
              <a:t>king</a:t>
            </a:r>
            <a:r>
              <a:rPr lang="en-GB" sz="1300" b="0" i="0" u="none" strike="noStrike" dirty="0">
                <a:solidFill>
                  <a:srgbClr val="000000"/>
                </a:solidFill>
                <a:highlight>
                  <a:srgbClr val="000000">
                    <a:alpha val="0"/>
                  </a:srgbClr>
                </a:highlight>
                <a:latin typeface="Bookman Old Style"/>
              </a:rPr>
              <a:t>, occupied a dominant position among the German states.</a:t>
            </a:r>
            <a:endParaRPr lang="cs-CZ" sz="1300" b="1" dirty="0">
              <a:solidFill>
                <a:schemeClr val="tx1"/>
              </a:solidFill>
              <a:latin typeface="Bookman Old Style" panose="02050604050505020204" pitchFamily="18" charset="0"/>
            </a:endParaRPr>
          </a:p>
          <a:p>
            <a:pPr rtl="0">
              <a:lnSpc>
                <a:spcPts val="2220"/>
              </a:lnSpc>
              <a:spcBef>
                <a:spcPts val="444"/>
              </a:spcBef>
            </a:pPr>
            <a:r>
              <a:rPr lang="en-GB" sz="1300" b="0" i="0" u="none" strike="noStrike" dirty="0">
                <a:solidFill>
                  <a:srgbClr val="000000"/>
                </a:solidFill>
                <a:highlight>
                  <a:srgbClr val="000000">
                    <a:alpha val="0"/>
                  </a:srgbClr>
                </a:highlight>
                <a:latin typeface="Bookman Old Style"/>
              </a:rPr>
              <a:t>Revolutionary events spread to Germany from France and Belgium – the first of a series of revolutions took place in </a:t>
            </a:r>
            <a:r>
              <a:rPr lang="en-GB" sz="1300" b="1" i="0" u="none" strike="noStrike" dirty="0">
                <a:solidFill>
                  <a:srgbClr val="000000"/>
                </a:solidFill>
                <a:highlight>
                  <a:srgbClr val="000000">
                    <a:alpha val="0"/>
                  </a:srgbClr>
                </a:highlight>
                <a:latin typeface="Bookman Old Style"/>
              </a:rPr>
              <a:t>March 1848 in Baden</a:t>
            </a:r>
            <a:r>
              <a:rPr lang="en-GB" sz="1300" b="0" i="0" u="none" strike="noStrike" dirty="0">
                <a:solidFill>
                  <a:srgbClr val="000000"/>
                </a:solidFill>
                <a:highlight>
                  <a:srgbClr val="000000">
                    <a:alpha val="0"/>
                  </a:srgbClr>
                </a:highlight>
                <a:latin typeface="Bookman Old Style"/>
              </a:rPr>
              <a:t>, from where it spread farther throughout Germany – the revolution of 1848 referred to in German history as </a:t>
            </a:r>
            <a:r>
              <a:rPr lang="en-GB" sz="1300" b="1" i="0" u="none" strike="noStrike" dirty="0" err="1">
                <a:solidFill>
                  <a:srgbClr val="000000"/>
                </a:solidFill>
                <a:highlight>
                  <a:srgbClr val="000000">
                    <a:alpha val="0"/>
                  </a:srgbClr>
                </a:highlight>
                <a:latin typeface="Bookman Old Style"/>
              </a:rPr>
              <a:t>Märzrevolution</a:t>
            </a:r>
            <a:endParaRPr lang="cs-CZ" sz="1300" b="1" dirty="0">
              <a:solidFill>
                <a:schemeClr val="tx1"/>
              </a:solidFill>
              <a:latin typeface="Bookman Old Style" panose="02050604050505020204" pitchFamily="18" charset="0"/>
            </a:endParaRPr>
          </a:p>
          <a:p>
            <a:pPr rtl="0">
              <a:lnSpc>
                <a:spcPts val="2220"/>
              </a:lnSpc>
              <a:spcBef>
                <a:spcPts val="444"/>
              </a:spcBef>
            </a:pPr>
            <a:r>
              <a:rPr lang="en-GB" sz="1300" b="0" i="0" u="none" strike="noStrike" dirty="0">
                <a:solidFill>
                  <a:srgbClr val="000000"/>
                </a:solidFill>
                <a:highlight>
                  <a:srgbClr val="000000">
                    <a:alpha val="0"/>
                  </a:srgbClr>
                </a:highlight>
                <a:latin typeface="Bookman Old Style"/>
              </a:rPr>
              <a:t>In many German states</a:t>
            </a:r>
            <a:r>
              <a:rPr lang="cs-CZ" sz="1300" b="0" i="0" u="none" strike="noStrike" dirty="0">
                <a:solidFill>
                  <a:srgbClr val="000000"/>
                </a:solidFill>
                <a:highlight>
                  <a:srgbClr val="000000">
                    <a:alpha val="0"/>
                  </a:srgbClr>
                </a:highlight>
                <a:latin typeface="Bookman Old Style"/>
              </a:rPr>
              <a:t>,</a:t>
            </a:r>
            <a:r>
              <a:rPr lang="en-GB" sz="1300" b="1" i="0" u="none" strike="noStrike" dirty="0">
                <a:solidFill>
                  <a:srgbClr val="000000"/>
                </a:solidFill>
                <a:highlight>
                  <a:srgbClr val="000000">
                    <a:alpha val="0"/>
                  </a:srgbClr>
                </a:highlight>
                <a:latin typeface="Bookman Old Style"/>
              </a:rPr>
              <a:t> liberal constitutions were </a:t>
            </a:r>
            <a:r>
              <a:rPr lang="cs-CZ" sz="1300" b="1" dirty="0" err="1">
                <a:solidFill>
                  <a:srgbClr val="000000"/>
                </a:solidFill>
                <a:highlight>
                  <a:srgbClr val="000000">
                    <a:alpha val="0"/>
                  </a:srgbClr>
                </a:highlight>
                <a:latin typeface="Bookman Old Style"/>
              </a:rPr>
              <a:t>passed</a:t>
            </a:r>
            <a:r>
              <a:rPr lang="en-GB" sz="1300" b="1"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along with</a:t>
            </a:r>
            <a:r>
              <a:rPr lang="en-GB" sz="1300" b="1" i="0" u="none" strike="noStrike" dirty="0">
                <a:solidFill>
                  <a:srgbClr val="000000"/>
                </a:solidFill>
                <a:highlight>
                  <a:srgbClr val="000000">
                    <a:alpha val="0"/>
                  </a:srgbClr>
                </a:highlight>
                <a:latin typeface="Bookman Old Style"/>
              </a:rPr>
              <a:t> numerous social </a:t>
            </a:r>
            <a:r>
              <a:rPr lang="en-GB" sz="1300" b="1" i="0" u="none" strike="noStrike" dirty="0" smtClean="0">
                <a:solidFill>
                  <a:srgbClr val="000000"/>
                </a:solidFill>
                <a:highlight>
                  <a:srgbClr val="000000">
                    <a:alpha val="0"/>
                  </a:srgbClr>
                </a:highlight>
                <a:latin typeface="Bookman Old Style"/>
              </a:rPr>
              <a:t>reforms</a:t>
            </a:r>
            <a:endParaRPr lang="cs-CZ" sz="1300" b="1" i="0" u="none" strike="noStrike" dirty="0" smtClean="0">
              <a:solidFill>
                <a:srgbClr val="000000"/>
              </a:solidFill>
              <a:highlight>
                <a:srgbClr val="000000">
                  <a:alpha val="0"/>
                </a:srgbClr>
              </a:highlight>
              <a:latin typeface="Bookman Old Style"/>
            </a:endParaRPr>
          </a:p>
          <a:p>
            <a:pPr>
              <a:lnSpc>
                <a:spcPts val="2220"/>
              </a:lnSpc>
              <a:spcBef>
                <a:spcPts val="444"/>
              </a:spcBef>
            </a:pPr>
            <a:r>
              <a:rPr lang="cs-CZ" sz="1300" dirty="0">
                <a:solidFill>
                  <a:srgbClr val="000000"/>
                </a:solidFill>
                <a:highlight>
                  <a:srgbClr val="000000">
                    <a:alpha val="0"/>
                  </a:srgbClr>
                </a:highlight>
                <a:latin typeface="Bookman Old Style"/>
              </a:rPr>
              <a:t>A </a:t>
            </a:r>
            <a:r>
              <a:rPr lang="cs-CZ" sz="1300" dirty="0" err="1">
                <a:solidFill>
                  <a:srgbClr val="000000"/>
                </a:solidFill>
                <a:highlight>
                  <a:srgbClr val="000000">
                    <a:alpha val="0"/>
                  </a:srgbClr>
                </a:highlight>
                <a:latin typeface="Bookman Old Style"/>
              </a:rPr>
              <a:t>core</a:t>
            </a:r>
            <a:r>
              <a:rPr lang="cs-CZ" sz="1300" dirty="0">
                <a:solidFill>
                  <a:srgbClr val="000000"/>
                </a:solidFill>
                <a:highlight>
                  <a:srgbClr val="000000">
                    <a:alpha val="0"/>
                  </a:srgbClr>
                </a:highlight>
                <a:latin typeface="Bookman Old Style"/>
              </a:rPr>
              <a:t> </a:t>
            </a:r>
            <a:r>
              <a:rPr lang="cs-CZ" sz="1300" dirty="0" err="1">
                <a:solidFill>
                  <a:srgbClr val="000000"/>
                </a:solidFill>
                <a:highlight>
                  <a:srgbClr val="000000">
                    <a:alpha val="0"/>
                  </a:srgbClr>
                </a:highlight>
                <a:latin typeface="Bookman Old Style"/>
              </a:rPr>
              <a:t>aspect</a:t>
            </a:r>
            <a:r>
              <a:rPr lang="en-GB" sz="1300" dirty="0">
                <a:solidFill>
                  <a:srgbClr val="000000"/>
                </a:solidFill>
                <a:highlight>
                  <a:srgbClr val="000000">
                    <a:alpha val="0"/>
                  </a:srgbClr>
                </a:highlight>
                <a:latin typeface="Bookman Old Style"/>
              </a:rPr>
              <a:t> of the revolution – similarly to Italy – was an effort to establish a </a:t>
            </a:r>
            <a:r>
              <a:rPr lang="en-GB" sz="1300" b="1" dirty="0">
                <a:solidFill>
                  <a:srgbClr val="000000"/>
                </a:solidFill>
                <a:highlight>
                  <a:srgbClr val="000000">
                    <a:alpha val="0"/>
                  </a:srgbClr>
                </a:highlight>
                <a:latin typeface="Bookman Old Style"/>
              </a:rPr>
              <a:t>unified German state</a:t>
            </a:r>
            <a:r>
              <a:rPr lang="en-GB" sz="1300" dirty="0">
                <a:solidFill>
                  <a:srgbClr val="000000"/>
                </a:solidFill>
                <a:highlight>
                  <a:srgbClr val="000000">
                    <a:alpha val="0"/>
                  </a:srgbClr>
                </a:highlight>
                <a:latin typeface="Bookman Old Style"/>
              </a:rPr>
              <a:t> (concept of "</a:t>
            </a:r>
            <a:r>
              <a:rPr lang="en-GB" sz="1300" dirty="0" err="1">
                <a:solidFill>
                  <a:srgbClr val="000000"/>
                </a:solidFill>
                <a:highlight>
                  <a:srgbClr val="000000">
                    <a:alpha val="0"/>
                  </a:srgbClr>
                </a:highlight>
                <a:latin typeface="Bookman Old Style"/>
              </a:rPr>
              <a:t>pangermanism</a:t>
            </a:r>
            <a:r>
              <a:rPr lang="en-GB" sz="1300" dirty="0">
                <a:solidFill>
                  <a:srgbClr val="000000"/>
                </a:solidFill>
                <a:highlight>
                  <a:srgbClr val="000000">
                    <a:alpha val="0"/>
                  </a:srgbClr>
                </a:highlight>
                <a:latin typeface="Bookman Old Style"/>
              </a:rPr>
              <a:t>") For this purpose, the </a:t>
            </a:r>
            <a:r>
              <a:rPr lang="en-GB" sz="1300" b="1" dirty="0">
                <a:solidFill>
                  <a:srgbClr val="000000"/>
                </a:solidFill>
                <a:highlight>
                  <a:srgbClr val="000000">
                    <a:alpha val="0"/>
                  </a:srgbClr>
                </a:highlight>
                <a:latin typeface="Bookman Old Style"/>
              </a:rPr>
              <a:t>All-German (Frankfurt) Parliament</a:t>
            </a:r>
            <a:r>
              <a:rPr lang="en-GB" sz="1300" dirty="0">
                <a:solidFill>
                  <a:srgbClr val="000000"/>
                </a:solidFill>
                <a:highlight>
                  <a:srgbClr val="000000">
                    <a:alpha val="0"/>
                  </a:srgbClr>
                </a:highlight>
                <a:latin typeface="Bookman Old Style"/>
              </a:rPr>
              <a:t> was convened in </a:t>
            </a:r>
            <a:r>
              <a:rPr lang="en-GB" sz="1300" b="1" dirty="0">
                <a:solidFill>
                  <a:srgbClr val="000000"/>
                </a:solidFill>
                <a:highlight>
                  <a:srgbClr val="000000">
                    <a:alpha val="0"/>
                  </a:srgbClr>
                </a:highlight>
                <a:latin typeface="Bookman Old Style"/>
              </a:rPr>
              <a:t>Frankfurt am Main</a:t>
            </a:r>
            <a:r>
              <a:rPr lang="en-GB" sz="1300" dirty="0">
                <a:solidFill>
                  <a:srgbClr val="000000"/>
                </a:solidFill>
                <a:highlight>
                  <a:srgbClr val="000000">
                    <a:alpha val="0"/>
                  </a:srgbClr>
                </a:highlight>
                <a:latin typeface="Bookman Old Style"/>
              </a:rPr>
              <a:t> in May on the basis of earlier elections</a:t>
            </a:r>
            <a:r>
              <a:rPr lang="en-GB" sz="1300" dirty="0" smtClean="0">
                <a:solidFill>
                  <a:srgbClr val="000000"/>
                </a:solidFill>
                <a:highlight>
                  <a:srgbClr val="000000">
                    <a:alpha val="0"/>
                  </a:srgbClr>
                </a:highlight>
                <a:latin typeface="Bookman Old Style"/>
              </a:rPr>
              <a:t>.</a:t>
            </a:r>
            <a:endParaRPr lang="cs-CZ" sz="1300" dirty="0" smtClean="0">
              <a:solidFill>
                <a:srgbClr val="000000"/>
              </a:solidFill>
              <a:highlight>
                <a:srgbClr val="000000">
                  <a:alpha val="0"/>
                </a:srgbClr>
              </a:highlight>
              <a:latin typeface="Bookman Old Style"/>
            </a:endParaRPr>
          </a:p>
          <a:p>
            <a:pPr>
              <a:lnSpc>
                <a:spcPts val="2220"/>
              </a:lnSpc>
              <a:spcBef>
                <a:spcPts val="444"/>
              </a:spcBef>
            </a:pPr>
            <a:r>
              <a:rPr lang="en-GB" sz="1300" dirty="0">
                <a:solidFill>
                  <a:srgbClr val="000000"/>
                </a:solidFill>
                <a:highlight>
                  <a:srgbClr val="000000">
                    <a:alpha val="0"/>
                  </a:srgbClr>
                </a:highlight>
                <a:latin typeface="Bookman Old Style"/>
              </a:rPr>
              <a:t>The </a:t>
            </a:r>
            <a:r>
              <a:rPr lang="en-GB" sz="1300" b="1" dirty="0">
                <a:solidFill>
                  <a:srgbClr val="000000"/>
                </a:solidFill>
                <a:highlight>
                  <a:srgbClr val="000000">
                    <a:alpha val="0"/>
                  </a:srgbClr>
                </a:highlight>
                <a:latin typeface="Bookman Old Style"/>
              </a:rPr>
              <a:t>Frankfurt Parliament</a:t>
            </a:r>
            <a:r>
              <a:rPr lang="en-GB" sz="1300" dirty="0">
                <a:solidFill>
                  <a:srgbClr val="000000"/>
                </a:solidFill>
                <a:highlight>
                  <a:srgbClr val="000000">
                    <a:alpha val="0"/>
                  </a:srgbClr>
                </a:highlight>
                <a:latin typeface="Bookman Old Style"/>
              </a:rPr>
              <a:t> deliberated on the adoption of a liberal imperial constitution – the so-called </a:t>
            </a:r>
            <a:r>
              <a:rPr lang="en-GB" sz="1300" b="1" dirty="0">
                <a:solidFill>
                  <a:srgbClr val="000000"/>
                </a:solidFill>
                <a:highlight>
                  <a:srgbClr val="000000">
                    <a:alpha val="0"/>
                  </a:srgbClr>
                </a:highlight>
                <a:latin typeface="Bookman Old Style"/>
              </a:rPr>
              <a:t>unification of Germany "from bottom up"</a:t>
            </a:r>
            <a:r>
              <a:rPr lang="en-GB" sz="1300" dirty="0">
                <a:solidFill>
                  <a:srgbClr val="000000"/>
                </a:solidFill>
                <a:highlight>
                  <a:srgbClr val="000000">
                    <a:alpha val="0"/>
                  </a:srgbClr>
                </a:highlight>
                <a:latin typeface="Bookman Old Style"/>
              </a:rPr>
              <a:t> – but did not </a:t>
            </a:r>
            <a:r>
              <a:rPr lang="en-GB" sz="1300" b="1" dirty="0">
                <a:solidFill>
                  <a:srgbClr val="000000"/>
                </a:solidFill>
                <a:highlight>
                  <a:srgbClr val="000000">
                    <a:alpha val="0"/>
                  </a:srgbClr>
                </a:highlight>
                <a:latin typeface="Bookman Old Style"/>
              </a:rPr>
              <a:t>gain the support of Prussia</a:t>
            </a:r>
            <a:r>
              <a:rPr lang="en-GB" sz="1300" dirty="0">
                <a:solidFill>
                  <a:srgbClr val="000000"/>
                </a:solidFill>
                <a:highlight>
                  <a:srgbClr val="000000">
                    <a:alpha val="0"/>
                  </a:srgbClr>
                </a:highlight>
                <a:latin typeface="Bookman Old Style"/>
              </a:rPr>
              <a:t> in this regard, which sought a "controlled" </a:t>
            </a:r>
            <a:r>
              <a:rPr lang="en-GB" sz="1300" b="1" dirty="0">
                <a:solidFill>
                  <a:srgbClr val="000000"/>
                </a:solidFill>
                <a:highlight>
                  <a:srgbClr val="000000">
                    <a:alpha val="0"/>
                  </a:srgbClr>
                </a:highlight>
                <a:latin typeface="Bookman Old Style"/>
              </a:rPr>
              <a:t>unification of Germany "from top down"</a:t>
            </a:r>
            <a:r>
              <a:rPr lang="en-GB" sz="1300" dirty="0">
                <a:solidFill>
                  <a:srgbClr val="000000"/>
                </a:solidFill>
                <a:highlight>
                  <a:srgbClr val="000000">
                    <a:alpha val="0"/>
                  </a:srgbClr>
                </a:highlight>
                <a:latin typeface="Bookman Old Style"/>
              </a:rPr>
              <a:t> .</a:t>
            </a:r>
          </a:p>
          <a:p>
            <a:pPr>
              <a:lnSpc>
                <a:spcPts val="2220"/>
              </a:lnSpc>
              <a:spcBef>
                <a:spcPts val="444"/>
              </a:spcBef>
            </a:pPr>
            <a:endParaRPr lang="en-GB" sz="1300" dirty="0">
              <a:solidFill>
                <a:srgbClr val="000000"/>
              </a:solidFill>
              <a:highlight>
                <a:srgbClr val="000000">
                  <a:alpha val="0"/>
                </a:srgbClr>
              </a:highlight>
              <a:latin typeface="Bookman Old Style"/>
            </a:endParaRPr>
          </a:p>
          <a:p>
            <a:pPr marL="0" indent="0" rtl="0">
              <a:lnSpc>
                <a:spcPts val="2220"/>
              </a:lnSpc>
              <a:spcBef>
                <a:spcPts val="444"/>
              </a:spcBef>
              <a:buNone/>
            </a:pPr>
            <a:endParaRPr lang="en-GB" sz="1300" b="1" i="0" u="none" strike="noStrike" dirty="0">
              <a:solidFill>
                <a:srgbClr val="000000"/>
              </a:solidFill>
              <a:highlight>
                <a:srgbClr val="000000">
                  <a:alpha val="0"/>
                </a:srgbClr>
              </a:highlight>
              <a:latin typeface="Bookman Old Style"/>
            </a:endParaRPr>
          </a:p>
          <a:p>
            <a:pPr marL="0" indent="0">
              <a:lnSpc>
                <a:spcPts val="2220"/>
              </a:lnSpc>
              <a:buNone/>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357905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51005"/>
            <a:ext cx="7559999" cy="995565"/>
          </a:xfrm>
        </p:spPr>
        <p:txBody>
          <a:bodyPr>
            <a:noAutofit/>
          </a:bodyPr>
          <a:lstStyle/>
          <a:p>
            <a:pPr algn="ctr" rtl="0"/>
            <a:r>
              <a:rPr lang="en-GB" sz="2400" b="1" i="0" u="none" strike="noStrike" dirty="0">
                <a:highlight>
                  <a:srgbClr val="000000">
                    <a:alpha val="0"/>
                  </a:srgbClr>
                </a:highlight>
                <a:latin typeface="Arial"/>
              </a:rPr>
              <a:t>War in Northern Italy and the Rise of</a:t>
            </a:r>
            <a:br>
              <a:rPr lang="en-GB" sz="2400" b="1" i="0" u="none" strike="noStrike" dirty="0">
                <a:highlight>
                  <a:srgbClr val="000000">
                    <a:alpha val="0"/>
                  </a:srgbClr>
                </a:highlight>
                <a:latin typeface="Arial"/>
              </a:rPr>
            </a:br>
            <a:r>
              <a:rPr lang="en-GB" sz="2400" b="1" i="0" u="none" strike="noStrike" dirty="0">
                <a:highlight>
                  <a:srgbClr val="000000">
                    <a:alpha val="0"/>
                  </a:srgbClr>
                </a:highlight>
                <a:latin typeface="Arial"/>
              </a:rPr>
              <a:t> Napoleon Bonaparte</a:t>
            </a:r>
          </a:p>
        </p:txBody>
      </p:sp>
      <p:sp>
        <p:nvSpPr>
          <p:cNvPr id="3" name="Zástupný symbol pro obsah 2"/>
          <p:cNvSpPr>
            <a:spLocks noGrp="1"/>
          </p:cNvSpPr>
          <p:nvPr>
            <p:ph idx="1"/>
          </p:nvPr>
        </p:nvSpPr>
        <p:spPr>
          <a:xfrm>
            <a:off x="411892" y="2230889"/>
            <a:ext cx="8353167" cy="4244052"/>
          </a:xfrm>
        </p:spPr>
        <p:txBody>
          <a:bodyPr>
            <a:noAutofit/>
          </a:bodyPr>
          <a:lstStyle/>
          <a:p>
            <a:pPr rtl="0">
              <a:lnSpc>
                <a:spcPts val="2220"/>
              </a:lnSpc>
            </a:pPr>
            <a:r>
              <a:rPr lang="en-GB" sz="1400" b="1" i="0" u="none" strike="noStrike" dirty="0">
                <a:solidFill>
                  <a:srgbClr val="000000"/>
                </a:solidFill>
                <a:highlight>
                  <a:srgbClr val="000000">
                    <a:alpha val="0"/>
                  </a:srgbClr>
                </a:highlight>
                <a:latin typeface="Bookman Old Style"/>
              </a:rPr>
              <a:t>Napoleon Bonaparte </a:t>
            </a:r>
            <a:r>
              <a:rPr lang="en-GB" sz="1400" b="0" i="0" u="none" strike="noStrike" dirty="0">
                <a:solidFill>
                  <a:srgbClr val="000000"/>
                </a:solidFill>
                <a:highlight>
                  <a:srgbClr val="000000">
                    <a:alpha val="0"/>
                  </a:srgbClr>
                </a:highlight>
                <a:latin typeface="Bookman Old Style"/>
              </a:rPr>
              <a:t>led the</a:t>
            </a:r>
            <a:r>
              <a:rPr lang="en-GB" sz="1400" b="1"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fight against the</a:t>
            </a:r>
            <a:r>
              <a:rPr lang="en-GB" sz="1400" b="1" i="0" u="none" strike="noStrike" dirty="0">
                <a:solidFill>
                  <a:srgbClr val="000000"/>
                </a:solidFill>
                <a:highlight>
                  <a:srgbClr val="000000">
                    <a:alpha val="0"/>
                  </a:srgbClr>
                </a:highlight>
                <a:latin typeface="Bookman Old Style"/>
              </a:rPr>
              <a:t> Habsburg-led </a:t>
            </a:r>
            <a:r>
              <a:rPr lang="cs-CZ" sz="1400" dirty="0">
                <a:solidFill>
                  <a:srgbClr val="000000"/>
                </a:solidFill>
                <a:highlight>
                  <a:srgbClr val="000000">
                    <a:alpha val="0"/>
                  </a:srgbClr>
                </a:highlight>
                <a:latin typeface="Bookman Old Style"/>
              </a:rPr>
              <a:t>S</a:t>
            </a:r>
            <a:r>
              <a:rPr lang="en-GB" sz="1400" b="0" i="0" u="none" strike="noStrike" dirty="0" err="1">
                <a:solidFill>
                  <a:srgbClr val="000000"/>
                </a:solidFill>
                <a:highlight>
                  <a:srgbClr val="000000">
                    <a:alpha val="0"/>
                  </a:srgbClr>
                </a:highlight>
                <a:latin typeface="Bookman Old Style"/>
              </a:rPr>
              <a:t>econd</a:t>
            </a:r>
            <a:r>
              <a:rPr lang="en-GB" sz="1400" b="0" i="0" u="none" strike="noStrike" dirty="0">
                <a:solidFill>
                  <a:srgbClr val="000000"/>
                </a:solidFill>
                <a:highlight>
                  <a:srgbClr val="000000">
                    <a:alpha val="0"/>
                  </a:srgbClr>
                </a:highlight>
                <a:latin typeface="Bookman Old Style"/>
              </a:rPr>
              <a:t> </a:t>
            </a:r>
            <a:r>
              <a:rPr lang="cs-CZ" sz="1400" b="0" i="0" u="none" strike="noStrike" dirty="0">
                <a:solidFill>
                  <a:srgbClr val="000000"/>
                </a:solidFill>
                <a:highlight>
                  <a:srgbClr val="000000">
                    <a:alpha val="0"/>
                  </a:srgbClr>
                </a:highlight>
                <a:latin typeface="Bookman Old Style"/>
              </a:rPr>
              <a:t>C</a:t>
            </a:r>
            <a:r>
              <a:rPr lang="en-GB" sz="1400" b="0" i="0" u="none" strike="noStrike" dirty="0" err="1">
                <a:solidFill>
                  <a:srgbClr val="000000"/>
                </a:solidFill>
                <a:highlight>
                  <a:srgbClr val="000000">
                    <a:alpha val="0"/>
                  </a:srgbClr>
                </a:highlight>
                <a:latin typeface="Bookman Old Style"/>
              </a:rPr>
              <a:t>oalition</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against</a:t>
            </a:r>
            <a:r>
              <a:rPr lang="cs-CZ" sz="1400" b="0" i="0" u="none" strike="noStrike" dirty="0">
                <a:solidFill>
                  <a:srgbClr val="000000"/>
                </a:solidFill>
                <a:highlight>
                  <a:srgbClr val="000000">
                    <a:alpha val="0"/>
                  </a:srgbClr>
                </a:highlight>
                <a:latin typeface="Bookman Old Style"/>
              </a:rPr>
              <a:t> France</a:t>
            </a:r>
            <a:r>
              <a:rPr lang="en-GB" sz="1400" b="1"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in</a:t>
            </a:r>
            <a:r>
              <a:rPr lang="en-GB" sz="1400" b="1" i="0" u="none" strike="noStrike" dirty="0">
                <a:solidFill>
                  <a:srgbClr val="000000"/>
                </a:solidFill>
                <a:highlight>
                  <a:srgbClr val="000000">
                    <a:alpha val="0"/>
                  </a:srgbClr>
                </a:highlight>
                <a:latin typeface="Bookman Old Style"/>
              </a:rPr>
              <a:t> </a:t>
            </a:r>
            <a:r>
              <a:rPr lang="cs-CZ" sz="1400" b="1" i="0" u="none" strike="noStrike" dirty="0">
                <a:solidFill>
                  <a:srgbClr val="000000"/>
                </a:solidFill>
                <a:highlight>
                  <a:srgbClr val="000000">
                    <a:alpha val="0"/>
                  </a:srgbClr>
                </a:highlight>
                <a:latin typeface="Bookman Old Style"/>
              </a:rPr>
              <a:t>N</a:t>
            </a:r>
            <a:r>
              <a:rPr lang="en-GB" sz="1400" b="1" i="0" u="none" strike="noStrike" dirty="0" err="1">
                <a:solidFill>
                  <a:srgbClr val="000000"/>
                </a:solidFill>
                <a:highlight>
                  <a:srgbClr val="000000">
                    <a:alpha val="0"/>
                  </a:srgbClr>
                </a:highlight>
                <a:latin typeface="Bookman Old Style"/>
              </a:rPr>
              <a:t>orthern</a:t>
            </a:r>
            <a:r>
              <a:rPr lang="en-GB" sz="1400" b="1" i="0" u="none" strike="noStrike" dirty="0">
                <a:solidFill>
                  <a:srgbClr val="000000"/>
                </a:solidFill>
                <a:highlight>
                  <a:srgbClr val="000000">
                    <a:alpha val="0"/>
                  </a:srgbClr>
                </a:highlight>
                <a:latin typeface="Bookman Old Style"/>
              </a:rPr>
              <a:t> Italy</a:t>
            </a:r>
          </a:p>
          <a:p>
            <a:pPr marL="0" indent="0">
              <a:lnSpc>
                <a:spcPts val="2220"/>
              </a:lnSpc>
              <a:buNone/>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1026" name="Picture 2" descr="Milovaný i nenáviděný Napoleon Bonaparte: Ambiciózní vojevůdce zemřel ve  vyhnanství | Blesk.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476" y="3110712"/>
            <a:ext cx="5425093" cy="345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331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766" y="1312240"/>
            <a:ext cx="7559999" cy="803631"/>
          </a:xfrm>
        </p:spPr>
        <p:txBody>
          <a:bodyPr>
            <a:noAutofit/>
          </a:bodyPr>
          <a:lstStyle/>
          <a:p>
            <a:pPr algn="ctr" rtl="0"/>
            <a:r>
              <a:rPr lang="en-GB" sz="2400" b="1" i="0" u="none" strike="noStrike" dirty="0">
                <a:highlight>
                  <a:srgbClr val="000000">
                    <a:alpha val="0"/>
                  </a:srgbClr>
                </a:highlight>
                <a:latin typeface="Arial"/>
              </a:rPr>
              <a:t>Revolutionary Events</a:t>
            </a:r>
            <a:r>
              <a:rPr lang="cs-CZ" sz="2400" b="1" i="0" u="none" strike="noStrike" dirty="0">
                <a:highlight>
                  <a:srgbClr val="000000">
                    <a:alpha val="0"/>
                  </a:srgbClr>
                </a:highlight>
                <a:latin typeface="Arial"/>
              </a:rPr>
              <a:t> </a:t>
            </a:r>
            <a:r>
              <a:rPr lang="cs-CZ" sz="2400" b="1" i="0" u="none" strike="noStrike" dirty="0" err="1">
                <a:highlight>
                  <a:srgbClr val="000000">
                    <a:alpha val="0"/>
                  </a:srgbClr>
                </a:highlight>
                <a:latin typeface="Arial"/>
              </a:rPr>
              <a:t>of</a:t>
            </a:r>
            <a:r>
              <a:rPr lang="cs-CZ" sz="2400" b="1" i="0" u="none" strike="noStrike" dirty="0">
                <a:highlight>
                  <a:srgbClr val="000000">
                    <a:alpha val="0"/>
                  </a:srgbClr>
                </a:highlight>
                <a:latin typeface="Arial"/>
              </a:rPr>
              <a:t> 1848</a:t>
            </a:r>
            <a:r>
              <a:rPr lang="en-GB" sz="2400" b="1" i="0" u="none" strike="noStrike" dirty="0">
                <a:highlight>
                  <a:srgbClr val="000000">
                    <a:alpha val="0"/>
                  </a:srgbClr>
                </a:highlight>
                <a:latin typeface="Arial"/>
              </a:rPr>
              <a:t> in Germany</a:t>
            </a:r>
          </a:p>
        </p:txBody>
      </p:sp>
      <p:sp>
        <p:nvSpPr>
          <p:cNvPr id="3" name="Zástupný symbol pro obsah 2"/>
          <p:cNvSpPr>
            <a:spLocks noGrp="1"/>
          </p:cNvSpPr>
          <p:nvPr>
            <p:ph idx="1"/>
          </p:nvPr>
        </p:nvSpPr>
        <p:spPr>
          <a:xfrm>
            <a:off x="216091" y="1861348"/>
            <a:ext cx="8567351" cy="4514335"/>
          </a:xfrm>
        </p:spPr>
        <p:txBody>
          <a:bodyPr>
            <a:noAutofit/>
          </a:bodyPr>
          <a:lstStyle/>
          <a:p>
            <a:pPr rtl="0">
              <a:lnSpc>
                <a:spcPts val="2220"/>
              </a:lnSpc>
              <a:spcBef>
                <a:spcPts val="444"/>
              </a:spcBef>
            </a:pPr>
            <a:r>
              <a:rPr lang="en-GB" sz="1300" b="0" i="0" u="none" strike="noStrike" dirty="0" smtClean="0">
                <a:solidFill>
                  <a:srgbClr val="000000"/>
                </a:solidFill>
                <a:highlight>
                  <a:srgbClr val="000000">
                    <a:alpha val="0"/>
                  </a:srgbClr>
                </a:highlight>
                <a:latin typeface="Bookman Old Style"/>
              </a:rPr>
              <a:t>In </a:t>
            </a:r>
            <a:r>
              <a:rPr lang="en-GB" sz="1300" b="0" i="0" u="none" strike="noStrike" dirty="0">
                <a:solidFill>
                  <a:srgbClr val="000000"/>
                </a:solidFill>
                <a:highlight>
                  <a:srgbClr val="000000">
                    <a:alpha val="0"/>
                  </a:srgbClr>
                </a:highlight>
                <a:latin typeface="Bookman Old Style"/>
              </a:rPr>
              <a:t>1849, the Frankfurt Parliament </a:t>
            </a:r>
            <a:r>
              <a:rPr lang="en-GB" sz="1300" b="1" i="0" u="none" strike="noStrike" dirty="0">
                <a:solidFill>
                  <a:srgbClr val="000000"/>
                </a:solidFill>
                <a:highlight>
                  <a:srgbClr val="000000">
                    <a:alpha val="0"/>
                  </a:srgbClr>
                </a:highlight>
                <a:latin typeface="Bookman Old Style"/>
              </a:rPr>
              <a:t>gradually broke apart</a:t>
            </a:r>
            <a:r>
              <a:rPr lang="en-GB" sz="1300" b="0" i="0" u="none" strike="noStrike" dirty="0">
                <a:solidFill>
                  <a:srgbClr val="000000"/>
                </a:solidFill>
                <a:highlight>
                  <a:srgbClr val="000000">
                    <a:alpha val="0"/>
                  </a:srgbClr>
                </a:highlight>
                <a:latin typeface="Bookman Old Style"/>
              </a:rPr>
              <a:t> when it was first abandoned by deputies from the Austrian lands and Prussia, then transferred its proceedings to Stuttgart, where it was dissolved with assistance from the military in June 1849. This event </a:t>
            </a:r>
            <a:r>
              <a:rPr lang="en-GB" sz="1300" b="1" i="0" u="none" strike="noStrike" dirty="0">
                <a:solidFill>
                  <a:srgbClr val="000000"/>
                </a:solidFill>
                <a:highlight>
                  <a:srgbClr val="000000">
                    <a:alpha val="0"/>
                  </a:srgbClr>
                </a:highlight>
                <a:latin typeface="Bookman Old Style"/>
              </a:rPr>
              <a:t>symbolically ended the German Revolution</a:t>
            </a:r>
            <a:r>
              <a:rPr lang="en-GB" sz="1300" b="0" i="0" u="none" strike="noStrike" dirty="0">
                <a:solidFill>
                  <a:srgbClr val="000000"/>
                </a:solidFill>
                <a:highlight>
                  <a:srgbClr val="000000">
                    <a:alpha val="0"/>
                  </a:srgbClr>
                </a:highlight>
                <a:latin typeface="Bookman Old Style"/>
              </a:rPr>
              <a:t>.</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4098" name="Picture 2" descr="German revolutions of 1848–1849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357" y="2903455"/>
            <a:ext cx="4647082" cy="364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712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71912" y="1454739"/>
            <a:ext cx="7559999" cy="966574"/>
          </a:xfrm>
        </p:spPr>
        <p:txBody>
          <a:bodyPr>
            <a:noAutofit/>
          </a:bodyPr>
          <a:lstStyle/>
          <a:p>
            <a:pPr algn="ctr" rtl="0"/>
            <a:r>
              <a:rPr lang="en-GB" sz="1900" b="1" i="0" u="none" strike="noStrike" dirty="0">
                <a:highlight>
                  <a:srgbClr val="000000">
                    <a:alpha val="0"/>
                  </a:srgbClr>
                </a:highlight>
                <a:latin typeface="Arial"/>
              </a:rPr>
              <a:t>1848 Revolution in the Habsburg Monarchy</a:t>
            </a:r>
          </a:p>
        </p:txBody>
      </p:sp>
      <p:sp>
        <p:nvSpPr>
          <p:cNvPr id="3" name="Zástupný symbol pro obsah 2"/>
          <p:cNvSpPr>
            <a:spLocks noGrp="1"/>
          </p:cNvSpPr>
          <p:nvPr>
            <p:ph idx="1"/>
          </p:nvPr>
        </p:nvSpPr>
        <p:spPr>
          <a:xfrm>
            <a:off x="254523" y="2107708"/>
            <a:ext cx="8643811" cy="4064865"/>
          </a:xfrm>
        </p:spPr>
        <p:txBody>
          <a:bodyPr>
            <a:noAutofit/>
          </a:bodyPr>
          <a:lstStyle/>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Austria was an </a:t>
            </a:r>
            <a:r>
              <a:rPr lang="en-GB" sz="1400" b="1" i="0" u="none" strike="noStrike" dirty="0">
                <a:solidFill>
                  <a:srgbClr val="000000"/>
                </a:solidFill>
                <a:highlight>
                  <a:srgbClr val="000000">
                    <a:alpha val="0"/>
                  </a:srgbClr>
                </a:highlight>
                <a:latin typeface="Bookman Old Style"/>
              </a:rPr>
              <a:t>absolutist monarchy</a:t>
            </a:r>
            <a:r>
              <a:rPr lang="en-GB" sz="1400" b="0" i="0" u="none" strike="noStrike" dirty="0">
                <a:solidFill>
                  <a:srgbClr val="000000"/>
                </a:solidFill>
                <a:highlight>
                  <a:srgbClr val="000000">
                    <a:alpha val="0"/>
                  </a:srgbClr>
                </a:highlight>
                <a:latin typeface="Bookman Old Style"/>
              </a:rPr>
              <a:t> until 1848 – under the mentally d</a:t>
            </a:r>
            <a:r>
              <a:rPr lang="cs-CZ" sz="1400" b="0" i="0" u="none" strike="noStrike" dirty="0" err="1">
                <a:solidFill>
                  <a:srgbClr val="000000"/>
                </a:solidFill>
                <a:highlight>
                  <a:srgbClr val="000000">
                    <a:alpha val="0"/>
                  </a:srgbClr>
                </a:highlight>
                <a:latin typeface="Bookman Old Style"/>
              </a:rPr>
              <a:t>is</a:t>
            </a:r>
            <a:r>
              <a:rPr lang="en-GB" sz="1400" b="0" i="0" u="none" strike="noStrike" dirty="0">
                <a:solidFill>
                  <a:srgbClr val="000000"/>
                </a:solidFill>
                <a:highlight>
                  <a:srgbClr val="000000">
                    <a:alpha val="0"/>
                  </a:srgbClr>
                </a:highlight>
                <a:latin typeface="Bookman Old Style"/>
              </a:rPr>
              <a:t>abled </a:t>
            </a:r>
            <a:r>
              <a:rPr lang="en-GB" sz="1400" b="1" i="0" u="none" strike="noStrike" dirty="0">
                <a:solidFill>
                  <a:srgbClr val="000000"/>
                </a:solidFill>
                <a:highlight>
                  <a:srgbClr val="000000">
                    <a:alpha val="0"/>
                  </a:srgbClr>
                </a:highlight>
                <a:latin typeface="Bookman Old Style"/>
              </a:rPr>
              <a:t>Emperor Ferdinand I</a:t>
            </a:r>
            <a:r>
              <a:rPr lang="en-GB" sz="1400" b="0" i="0" u="none" strike="noStrike" dirty="0">
                <a:solidFill>
                  <a:srgbClr val="000000"/>
                </a:solidFill>
                <a:highlight>
                  <a:srgbClr val="000000">
                    <a:alpha val="0"/>
                  </a:srgbClr>
                </a:highlight>
                <a:latin typeface="Bookman Old Style"/>
              </a:rPr>
              <a:t>, </a:t>
            </a:r>
            <a:r>
              <a:rPr lang="cs-CZ" sz="1400" dirty="0" err="1">
                <a:solidFill>
                  <a:srgbClr val="000000"/>
                </a:solidFill>
                <a:highlight>
                  <a:srgbClr val="000000">
                    <a:alpha val="0"/>
                  </a:srgbClr>
                </a:highlight>
                <a:latin typeface="Bookman Old Style"/>
              </a:rPr>
              <a:t>the</a:t>
            </a:r>
            <a:r>
              <a:rPr lang="en-GB" sz="1400" b="1" i="0" u="none" strike="noStrike" dirty="0">
                <a:solidFill>
                  <a:srgbClr val="000000"/>
                </a:solidFill>
                <a:highlight>
                  <a:srgbClr val="000000">
                    <a:alpha val="0"/>
                  </a:srgbClr>
                </a:highlight>
                <a:latin typeface="Bookman Old Style"/>
              </a:rPr>
              <a:t> </a:t>
            </a:r>
            <a:r>
              <a:rPr lang="cs-CZ" sz="1400" b="1" dirty="0">
                <a:solidFill>
                  <a:srgbClr val="000000"/>
                </a:solidFill>
                <a:highlight>
                  <a:srgbClr val="000000">
                    <a:alpha val="0"/>
                  </a:srgbClr>
                </a:highlight>
                <a:latin typeface="Bookman Old Style"/>
              </a:rPr>
              <a:t>S</a:t>
            </a:r>
            <a:r>
              <a:rPr lang="en-GB" sz="1400" b="1" i="0" u="none" strike="noStrike" dirty="0" err="1">
                <a:solidFill>
                  <a:srgbClr val="000000"/>
                </a:solidFill>
                <a:highlight>
                  <a:srgbClr val="000000">
                    <a:alpha val="0"/>
                  </a:srgbClr>
                </a:highlight>
                <a:latin typeface="Bookman Old Style"/>
              </a:rPr>
              <a:t>tate</a:t>
            </a:r>
            <a:r>
              <a:rPr lang="en-GB" sz="1400" b="1" i="0" u="none" strike="noStrike" dirty="0">
                <a:solidFill>
                  <a:srgbClr val="000000"/>
                </a:solidFill>
                <a:highlight>
                  <a:srgbClr val="000000">
                    <a:alpha val="0"/>
                  </a:srgbClr>
                </a:highlight>
                <a:latin typeface="Bookman Old Style"/>
              </a:rPr>
              <a:t> </a:t>
            </a:r>
            <a:r>
              <a:rPr lang="cs-CZ" sz="1400" b="1" dirty="0">
                <a:solidFill>
                  <a:srgbClr val="000000"/>
                </a:solidFill>
                <a:highlight>
                  <a:srgbClr val="000000">
                    <a:alpha val="0"/>
                  </a:srgbClr>
                </a:highlight>
                <a:latin typeface="Bookman Old Style"/>
              </a:rPr>
              <a:t>C</a:t>
            </a:r>
            <a:r>
              <a:rPr lang="en-GB" sz="1400" b="1" i="0" u="none" strike="noStrike" dirty="0" err="1">
                <a:solidFill>
                  <a:srgbClr val="000000"/>
                </a:solidFill>
                <a:highlight>
                  <a:srgbClr val="000000">
                    <a:alpha val="0"/>
                  </a:srgbClr>
                </a:highlight>
                <a:latin typeface="Bookman Old Style"/>
              </a:rPr>
              <a:t>ouncil</a:t>
            </a:r>
            <a:r>
              <a:rPr lang="cs-CZ" sz="1400" b="1"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a:t>
            </a:r>
            <a:r>
              <a:rPr lang="cs-CZ" sz="1400" b="0" i="0" u="none" strike="noStrike" dirty="0">
                <a:solidFill>
                  <a:srgbClr val="000000"/>
                </a:solidFill>
                <a:highlight>
                  <a:srgbClr val="000000">
                    <a:alpha val="0"/>
                  </a:srgbClr>
                </a:highlight>
                <a:latin typeface="Bookman Old Style"/>
              </a:rPr>
              <a:t>led</a:t>
            </a:r>
            <a:r>
              <a:rPr lang="en-GB" sz="1400" b="0" i="0" u="none" strike="noStrike" dirty="0">
                <a:solidFill>
                  <a:srgbClr val="000000"/>
                </a:solidFill>
                <a:highlight>
                  <a:srgbClr val="000000">
                    <a:alpha val="0"/>
                  </a:srgbClr>
                </a:highlight>
                <a:latin typeface="Bookman Old Style"/>
              </a:rPr>
              <a:t> by </a:t>
            </a:r>
            <a:r>
              <a:rPr lang="en-GB" sz="1400" b="1" i="0" u="none" strike="noStrike" dirty="0">
                <a:solidFill>
                  <a:srgbClr val="000000"/>
                </a:solidFill>
                <a:highlight>
                  <a:srgbClr val="000000">
                    <a:alpha val="0"/>
                  </a:srgbClr>
                </a:highlight>
                <a:latin typeface="Bookman Old Style"/>
              </a:rPr>
              <a:t>K. W. von Metternich</a:t>
            </a:r>
            <a:r>
              <a:rPr lang="cs-CZ" sz="1400" b="1"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a:t>
            </a:r>
            <a:r>
              <a:rPr lang="en-GB" sz="1400" b="0" i="0" u="none" strike="noStrike" dirty="0" err="1">
                <a:solidFill>
                  <a:srgbClr val="000000"/>
                </a:solidFill>
                <a:highlight>
                  <a:srgbClr val="000000">
                    <a:alpha val="0"/>
                  </a:srgbClr>
                </a:highlight>
                <a:latin typeface="Bookman Old Style"/>
              </a:rPr>
              <a:t>promot</a:t>
            </a:r>
            <a:r>
              <a:rPr lang="cs-CZ" sz="1400" b="0" i="0" u="none" strike="noStrike" dirty="0" err="1">
                <a:solidFill>
                  <a:srgbClr val="000000"/>
                </a:solidFill>
                <a:highlight>
                  <a:srgbClr val="000000">
                    <a:alpha val="0"/>
                  </a:srgbClr>
                </a:highlight>
                <a:latin typeface="Bookman Old Style"/>
              </a:rPr>
              <a:t>ed</a:t>
            </a:r>
            <a:r>
              <a:rPr lang="en-GB" sz="1400" b="0" i="0" u="none" strike="noStrike" dirty="0">
                <a:solidFill>
                  <a:srgbClr val="000000"/>
                </a:solidFill>
                <a:highlight>
                  <a:srgbClr val="000000">
                    <a:alpha val="0"/>
                  </a:srgbClr>
                </a:highlight>
                <a:latin typeface="Bookman Old Style"/>
              </a:rPr>
              <a:t> a conservative policy following the conclusions of the Congress of Vienna in 1815 </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revolutionary events made their way to </a:t>
            </a:r>
            <a:r>
              <a:rPr lang="en-GB" sz="1400" b="1" i="0" u="none" strike="noStrike" dirty="0">
                <a:solidFill>
                  <a:srgbClr val="000000"/>
                </a:solidFill>
                <a:highlight>
                  <a:srgbClr val="000000">
                    <a:alpha val="0"/>
                  </a:srgbClr>
                </a:highlight>
                <a:latin typeface="Bookman Old Style"/>
              </a:rPr>
              <a:t>Vienna</a:t>
            </a:r>
            <a:r>
              <a:rPr lang="en-GB" sz="1400" b="0" i="0" u="none" strike="noStrike" dirty="0">
                <a:solidFill>
                  <a:srgbClr val="000000"/>
                </a:solidFill>
                <a:highlight>
                  <a:srgbClr val="000000">
                    <a:alpha val="0"/>
                  </a:srgbClr>
                </a:highlight>
                <a:latin typeface="Bookman Old Style"/>
              </a:rPr>
              <a:t> from Germany in </a:t>
            </a:r>
            <a:r>
              <a:rPr lang="en-GB" sz="1400" b="1" i="0" u="none" strike="noStrike" dirty="0">
                <a:solidFill>
                  <a:srgbClr val="000000"/>
                </a:solidFill>
                <a:highlight>
                  <a:srgbClr val="000000">
                    <a:alpha val="0"/>
                  </a:srgbClr>
                </a:highlight>
                <a:latin typeface="Bookman Old Style"/>
              </a:rPr>
              <a:t>March 1848</a:t>
            </a:r>
            <a:r>
              <a:rPr lang="en-GB" sz="1400" b="0" i="0" u="none" strike="noStrike" dirty="0">
                <a:solidFill>
                  <a:srgbClr val="000000"/>
                </a:solidFill>
                <a:highlight>
                  <a:srgbClr val="000000">
                    <a:alpha val="0"/>
                  </a:srgbClr>
                </a:highlight>
                <a:latin typeface="Bookman Old Style"/>
              </a:rPr>
              <a:t>. The state council resigned</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a:t>
            </a:r>
            <a:r>
              <a:rPr lang="en-GB" sz="1400" b="0" i="0" u="none" strike="noStrike" dirty="0" err="1">
                <a:solidFill>
                  <a:srgbClr val="000000"/>
                </a:solidFill>
                <a:highlight>
                  <a:srgbClr val="000000">
                    <a:alpha val="0"/>
                  </a:srgbClr>
                </a:highlight>
                <a:latin typeface="Bookman Old Style"/>
              </a:rPr>
              <a:t>Matternich</a:t>
            </a:r>
            <a:r>
              <a:rPr lang="en-GB" sz="1400" b="0" i="0" u="none" strike="noStrike" dirty="0">
                <a:solidFill>
                  <a:srgbClr val="000000"/>
                </a:solidFill>
                <a:highlight>
                  <a:srgbClr val="000000">
                    <a:alpha val="0"/>
                  </a:srgbClr>
                </a:highlight>
                <a:latin typeface="Bookman Old Style"/>
              </a:rPr>
              <a:t> emigrated</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The emperor promised a </a:t>
            </a:r>
            <a:r>
              <a:rPr lang="en-GB" sz="1400" b="1" i="0" u="none" strike="noStrike" dirty="0">
                <a:solidFill>
                  <a:srgbClr val="000000"/>
                </a:solidFill>
                <a:highlight>
                  <a:srgbClr val="000000">
                    <a:alpha val="0"/>
                  </a:srgbClr>
                </a:highlight>
                <a:latin typeface="Bookman Old Style"/>
              </a:rPr>
              <a:t>constitution</a:t>
            </a:r>
            <a:r>
              <a:rPr lang="en-GB" sz="1400" b="0" i="0" u="none" strike="noStrike" dirty="0">
                <a:solidFill>
                  <a:srgbClr val="000000"/>
                </a:solidFill>
                <a:highlight>
                  <a:srgbClr val="000000">
                    <a:alpha val="0"/>
                  </a:srgbClr>
                </a:highlight>
                <a:latin typeface="Bookman Old Style"/>
              </a:rPr>
              <a:t> and, soon, the </a:t>
            </a:r>
            <a:r>
              <a:rPr lang="en-GB" sz="1400" b="1" i="0" u="none" strike="noStrike" dirty="0">
                <a:solidFill>
                  <a:srgbClr val="000000"/>
                </a:solidFill>
                <a:highlight>
                  <a:srgbClr val="000000">
                    <a:alpha val="0"/>
                  </a:srgbClr>
                </a:highlight>
                <a:latin typeface="Bookman Old Style"/>
              </a:rPr>
              <a:t>first constitution in the history of the monarchy</a:t>
            </a:r>
            <a:r>
              <a:rPr lang="en-GB" sz="1400" b="0" i="0" u="none" strike="noStrike" dirty="0">
                <a:solidFill>
                  <a:srgbClr val="000000"/>
                </a:solidFill>
                <a:highlight>
                  <a:srgbClr val="000000">
                    <a:alpha val="0"/>
                  </a:srgbClr>
                </a:highlight>
                <a:latin typeface="Bookman Old Style"/>
              </a:rPr>
              <a:t> was presented (April 1848) – called the </a:t>
            </a:r>
            <a:r>
              <a:rPr lang="en-GB" sz="1400" b="1" i="0" u="none" strike="noStrike" dirty="0" err="1">
                <a:solidFill>
                  <a:srgbClr val="000000"/>
                </a:solidFill>
                <a:highlight>
                  <a:srgbClr val="000000">
                    <a:alpha val="0"/>
                  </a:srgbClr>
                </a:highlight>
                <a:latin typeface="Bookman Old Style"/>
              </a:rPr>
              <a:t>Pillersdorf</a:t>
            </a:r>
            <a:r>
              <a:rPr lang="en-GB" sz="1400" b="1" i="0" u="none" strike="noStrike" dirty="0">
                <a:solidFill>
                  <a:srgbClr val="000000"/>
                </a:solidFill>
                <a:highlight>
                  <a:srgbClr val="000000">
                    <a:alpha val="0"/>
                  </a:srgbClr>
                </a:highlight>
                <a:latin typeface="Bookman Old Style"/>
              </a:rPr>
              <a:t> Constitution</a:t>
            </a:r>
            <a:r>
              <a:rPr lang="en-GB" sz="1400" b="0" i="0" u="none" strike="noStrike" dirty="0">
                <a:solidFill>
                  <a:srgbClr val="000000"/>
                </a:solidFill>
                <a:highlight>
                  <a:srgbClr val="000000">
                    <a:alpha val="0"/>
                  </a:srgbClr>
                </a:highlight>
                <a:latin typeface="Bookman Old Style"/>
              </a:rPr>
              <a:t> after its author</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On the basis of this constitution, a </a:t>
            </a:r>
            <a:r>
              <a:rPr lang="en-GB" sz="1400" b="1" i="0" u="none" strike="noStrike" dirty="0">
                <a:solidFill>
                  <a:srgbClr val="000000"/>
                </a:solidFill>
                <a:highlight>
                  <a:srgbClr val="000000">
                    <a:alpha val="0"/>
                  </a:srgbClr>
                </a:highlight>
                <a:latin typeface="Bookman Old Style"/>
              </a:rPr>
              <a:t>parliament (</a:t>
            </a:r>
            <a:r>
              <a:rPr lang="cs-CZ" sz="1400" b="1" i="0" u="none" strike="noStrike" dirty="0">
                <a:solidFill>
                  <a:srgbClr val="000000"/>
                </a:solidFill>
                <a:highlight>
                  <a:srgbClr val="000000">
                    <a:alpha val="0"/>
                  </a:srgbClr>
                </a:highlight>
                <a:latin typeface="Bookman Old Style"/>
              </a:rPr>
              <a:t>I</a:t>
            </a:r>
            <a:r>
              <a:rPr lang="en-GB" sz="1400" b="1" i="0" u="none" strike="noStrike" dirty="0" err="1">
                <a:solidFill>
                  <a:srgbClr val="000000"/>
                </a:solidFill>
                <a:highlight>
                  <a:srgbClr val="000000">
                    <a:alpha val="0"/>
                  </a:srgbClr>
                </a:highlight>
                <a:latin typeface="Bookman Old Style"/>
              </a:rPr>
              <a:t>mperial</a:t>
            </a:r>
            <a:r>
              <a:rPr lang="en-GB" sz="1400" b="1" i="0" u="none" strike="noStrike" dirty="0">
                <a:solidFill>
                  <a:srgbClr val="000000"/>
                </a:solidFill>
                <a:highlight>
                  <a:srgbClr val="000000">
                    <a:alpha val="0"/>
                  </a:srgbClr>
                </a:highlight>
                <a:latin typeface="Bookman Old Style"/>
              </a:rPr>
              <a:t> </a:t>
            </a:r>
            <a:r>
              <a:rPr lang="cs-CZ" sz="1400" b="1" dirty="0">
                <a:solidFill>
                  <a:srgbClr val="000000"/>
                </a:solidFill>
                <a:highlight>
                  <a:srgbClr val="000000">
                    <a:alpha val="0"/>
                  </a:srgbClr>
                </a:highlight>
                <a:latin typeface="Bookman Old Style"/>
              </a:rPr>
              <a:t>C</a:t>
            </a:r>
            <a:r>
              <a:rPr lang="en-GB" sz="1400" b="1" i="0" u="none" strike="noStrike" dirty="0" err="1">
                <a:solidFill>
                  <a:srgbClr val="000000"/>
                </a:solidFill>
                <a:highlight>
                  <a:srgbClr val="000000">
                    <a:alpha val="0"/>
                  </a:srgbClr>
                </a:highlight>
                <a:latin typeface="Bookman Old Style"/>
              </a:rPr>
              <a:t>ouncil</a:t>
            </a:r>
            <a:r>
              <a:rPr lang="en-GB" sz="1400" b="1"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was established and numerous </a:t>
            </a:r>
            <a:r>
              <a:rPr lang="en-GB" sz="1400" b="1" i="0" u="none" strike="noStrike" dirty="0">
                <a:solidFill>
                  <a:srgbClr val="000000"/>
                </a:solidFill>
                <a:highlight>
                  <a:srgbClr val="000000">
                    <a:alpha val="0"/>
                  </a:srgbClr>
                </a:highlight>
                <a:latin typeface="Bookman Old Style"/>
              </a:rPr>
              <a:t>liberal and social reforms</a:t>
            </a:r>
            <a:r>
              <a:rPr lang="en-GB" sz="1400" b="0" i="0" u="none" strike="noStrike" dirty="0">
                <a:solidFill>
                  <a:srgbClr val="000000"/>
                </a:solidFill>
                <a:highlight>
                  <a:srgbClr val="000000">
                    <a:alpha val="0"/>
                  </a:srgbClr>
                </a:highlight>
                <a:latin typeface="Bookman Old Style"/>
              </a:rPr>
              <a:t> were implemented (e.g., abolition of servitude, establishment of self-government and others)</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 major complication was the </a:t>
            </a:r>
            <a:r>
              <a:rPr lang="en-GB" sz="1400" b="1" i="0" u="none" strike="noStrike" dirty="0">
                <a:solidFill>
                  <a:srgbClr val="000000"/>
                </a:solidFill>
                <a:highlight>
                  <a:srgbClr val="000000">
                    <a:alpha val="0"/>
                  </a:srgbClr>
                </a:highlight>
                <a:latin typeface="Bookman Old Style"/>
              </a:rPr>
              <a:t>national issue</a:t>
            </a:r>
            <a:r>
              <a:rPr lang="en-GB" sz="1400" b="0" i="0" u="none" strike="noStrike" dirty="0">
                <a:solidFill>
                  <a:srgbClr val="000000"/>
                </a:solidFill>
                <a:highlight>
                  <a:srgbClr val="000000">
                    <a:alpha val="0"/>
                  </a:srgbClr>
                </a:highlight>
                <a:latin typeface="Bookman Old Style"/>
              </a:rPr>
              <a:t> – the Habsburg monarchy contained many national entities within its borders, which at the time started strongly undergoing a </a:t>
            </a:r>
            <a:r>
              <a:rPr lang="en-GB" sz="1400" b="1" i="0" u="none" strike="noStrike" dirty="0">
                <a:solidFill>
                  <a:srgbClr val="000000"/>
                </a:solidFill>
                <a:highlight>
                  <a:srgbClr val="000000">
                    <a:alpha val="0"/>
                  </a:srgbClr>
                </a:highlight>
                <a:latin typeface="Bookman Old Style"/>
              </a:rPr>
              <a:t>process of</a:t>
            </a:r>
            <a:r>
              <a:rPr lang="cs-CZ" sz="1400" b="1" i="0" u="none" strike="noStrike" dirty="0">
                <a:solidFill>
                  <a:srgbClr val="000000"/>
                </a:solidFill>
                <a:highlight>
                  <a:srgbClr val="000000">
                    <a:alpha val="0"/>
                  </a:srgbClr>
                </a:highlight>
                <a:latin typeface="Bookman Old Style"/>
              </a:rPr>
              <a:t> </a:t>
            </a:r>
            <a:r>
              <a:rPr lang="cs-CZ" sz="1400" b="1" i="0" u="none" strike="noStrike" dirty="0" err="1">
                <a:solidFill>
                  <a:srgbClr val="000000"/>
                </a:solidFill>
                <a:highlight>
                  <a:srgbClr val="000000">
                    <a:alpha val="0"/>
                  </a:srgbClr>
                </a:highlight>
                <a:latin typeface="Bookman Old Style"/>
              </a:rPr>
              <a:t>developing</a:t>
            </a:r>
            <a:r>
              <a:rPr lang="cs-CZ" sz="1400" b="1" i="0" u="none" strike="noStrike" dirty="0">
                <a:solidFill>
                  <a:srgbClr val="000000"/>
                </a:solidFill>
                <a:highlight>
                  <a:srgbClr val="000000">
                    <a:alpha val="0"/>
                  </a:srgbClr>
                </a:highlight>
                <a:latin typeface="Bookman Old Style"/>
              </a:rPr>
              <a:t> a</a:t>
            </a:r>
            <a:r>
              <a:rPr lang="en-GB" sz="1400" b="1" i="0" u="none" strike="noStrike" dirty="0">
                <a:solidFill>
                  <a:srgbClr val="000000"/>
                </a:solidFill>
                <a:highlight>
                  <a:srgbClr val="000000">
                    <a:alpha val="0"/>
                  </a:srgbClr>
                </a:highlight>
                <a:latin typeface="Bookman Old Style"/>
              </a:rPr>
              <a:t> national consciousness</a:t>
            </a:r>
          </a:p>
          <a:p>
            <a:pPr>
              <a:lnSpc>
                <a:spcPts val="2220"/>
              </a:lnSpc>
            </a:pPr>
            <a:endParaRPr lang="cs-CZ" sz="11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0824484"/>
      </p:ext>
    </p:extLst>
  </p:cSld>
  <p:clrMapOvr>
    <a:masterClrMapping/>
  </p:clrMapOvr>
  <p:transition/>
  <p:extLst mod="1">
    <p:ext uri="{6950BFC3-D8DA-4A85-94F7-54DA5524770B}">
      <p188:commentRel xmlns:p188="http://schemas.microsoft.com/office/powerpoint/2018/8/main" xmlns=""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7644" y="1271480"/>
            <a:ext cx="7559999" cy="966574"/>
          </a:xfrm>
        </p:spPr>
        <p:txBody>
          <a:bodyPr>
            <a:noAutofit/>
          </a:bodyPr>
          <a:lstStyle/>
          <a:p>
            <a:pPr algn="ctr" rtl="0"/>
            <a:r>
              <a:rPr lang="en-GB" sz="1900" b="1" i="0" u="none" strike="noStrike" dirty="0">
                <a:highlight>
                  <a:srgbClr val="000000">
                    <a:alpha val="0"/>
                  </a:srgbClr>
                </a:highlight>
                <a:latin typeface="Arial"/>
              </a:rPr>
              <a:t>1848 Revolution in the Habsburg Monarchy</a:t>
            </a:r>
          </a:p>
        </p:txBody>
      </p:sp>
      <p:sp>
        <p:nvSpPr>
          <p:cNvPr id="3" name="Zástupný symbol pro obsah 2"/>
          <p:cNvSpPr>
            <a:spLocks noGrp="1"/>
          </p:cNvSpPr>
          <p:nvPr>
            <p:ph idx="1"/>
          </p:nvPr>
        </p:nvSpPr>
        <p:spPr>
          <a:xfrm>
            <a:off x="216816" y="1842128"/>
            <a:ext cx="4694549" cy="4064865"/>
          </a:xfrm>
        </p:spPr>
        <p:txBody>
          <a:bodyPr>
            <a:noAutofit/>
          </a:bodyPr>
          <a:lstStyle/>
          <a:p>
            <a:pPr rtl="0">
              <a:lnSpc>
                <a:spcPts val="2220"/>
              </a:lnSpc>
              <a:spcBef>
                <a:spcPts val="222"/>
              </a:spcBef>
            </a:pPr>
            <a:r>
              <a:rPr lang="en-GB" sz="1200" b="1" i="0" u="none" strike="noStrike" dirty="0" smtClean="0">
                <a:solidFill>
                  <a:srgbClr val="000000"/>
                </a:solidFill>
                <a:highlight>
                  <a:srgbClr val="000000">
                    <a:alpha val="0"/>
                  </a:srgbClr>
                </a:highlight>
                <a:latin typeface="Bookman Old Style"/>
              </a:rPr>
              <a:t>Within </a:t>
            </a:r>
            <a:r>
              <a:rPr lang="en-GB" sz="1200" b="1" i="0" u="none" strike="noStrike" dirty="0">
                <a:solidFill>
                  <a:srgbClr val="000000"/>
                </a:solidFill>
                <a:highlight>
                  <a:srgbClr val="000000">
                    <a:alpha val="0"/>
                  </a:srgbClr>
                </a:highlight>
                <a:latin typeface="Bookman Old Style"/>
              </a:rPr>
              <a:t>the various parts of the monarchy, therefore, the revolution had a strong national subtext </a:t>
            </a:r>
            <a:r>
              <a:rPr lang="en-GB" sz="1200" b="0" i="0" u="none" strike="noStrike" dirty="0">
                <a:solidFill>
                  <a:srgbClr val="000000"/>
                </a:solidFill>
                <a:highlight>
                  <a:srgbClr val="000000">
                    <a:alpha val="0"/>
                  </a:srgbClr>
                </a:highlight>
                <a:latin typeface="Bookman Old Style"/>
              </a:rPr>
              <a:t>– especially in Hungary, Northern Italy and the Czech lands</a:t>
            </a:r>
          </a:p>
          <a:p>
            <a:pPr rtl="0">
              <a:lnSpc>
                <a:spcPts val="2220"/>
              </a:lnSpc>
              <a:spcBef>
                <a:spcPts val="222"/>
              </a:spcBef>
            </a:pPr>
            <a:r>
              <a:rPr lang="en-GB" sz="1200" b="0" i="0" u="none" strike="noStrike" dirty="0">
                <a:solidFill>
                  <a:srgbClr val="000000"/>
                </a:solidFill>
                <a:highlight>
                  <a:srgbClr val="000000">
                    <a:alpha val="0"/>
                  </a:srgbClr>
                </a:highlight>
                <a:latin typeface="Bookman Old Style"/>
              </a:rPr>
              <a:t>As a result of the unrest from people seeking national autonomy in Hungary, a </a:t>
            </a:r>
            <a:r>
              <a:rPr lang="en-GB" sz="1200" b="1" i="0" u="none" strike="noStrike" dirty="0">
                <a:solidFill>
                  <a:srgbClr val="000000"/>
                </a:solidFill>
                <a:highlight>
                  <a:srgbClr val="000000">
                    <a:alpha val="0"/>
                  </a:srgbClr>
                </a:highlight>
                <a:latin typeface="Bookman Old Style"/>
              </a:rPr>
              <a:t>second revolutionary wave</a:t>
            </a:r>
            <a:r>
              <a:rPr lang="en-GB" sz="1200" b="0" i="0" u="none" strike="noStrike" dirty="0">
                <a:solidFill>
                  <a:srgbClr val="000000"/>
                </a:solidFill>
                <a:highlight>
                  <a:srgbClr val="000000">
                    <a:alpha val="0"/>
                  </a:srgbClr>
                </a:highlight>
                <a:latin typeface="Bookman Old Style"/>
              </a:rPr>
              <a:t> broke out in Vienna in </a:t>
            </a:r>
            <a:r>
              <a:rPr lang="en-GB" sz="1200" b="1" i="0" u="none" strike="noStrike" dirty="0">
                <a:solidFill>
                  <a:srgbClr val="000000"/>
                </a:solidFill>
                <a:highlight>
                  <a:srgbClr val="000000">
                    <a:alpha val="0"/>
                  </a:srgbClr>
                </a:highlight>
                <a:latin typeface="Bookman Old Style"/>
              </a:rPr>
              <a:t>October 1848</a:t>
            </a:r>
            <a:r>
              <a:rPr lang="en-GB" sz="1200" b="0" i="0" u="none" strike="noStrike" dirty="0">
                <a:solidFill>
                  <a:srgbClr val="000000"/>
                </a:solidFill>
                <a:highlight>
                  <a:srgbClr val="000000">
                    <a:alpha val="0"/>
                  </a:srgbClr>
                </a:highlight>
                <a:latin typeface="Bookman Old Style"/>
              </a:rPr>
              <a:t>. The parliament transferred its proceedings to </a:t>
            </a:r>
            <a:r>
              <a:rPr lang="en-GB" sz="1200" b="1" i="0" u="none" strike="noStrike" dirty="0" err="1">
                <a:solidFill>
                  <a:srgbClr val="000000"/>
                </a:solidFill>
                <a:highlight>
                  <a:srgbClr val="000000">
                    <a:alpha val="0"/>
                  </a:srgbClr>
                </a:highlight>
                <a:latin typeface="Bookman Old Style"/>
              </a:rPr>
              <a:t>Kroměříž</a:t>
            </a:r>
            <a:r>
              <a:rPr lang="en-GB" sz="1200" b="0" i="0" u="none" strike="noStrike" dirty="0">
                <a:solidFill>
                  <a:srgbClr val="000000"/>
                </a:solidFill>
                <a:highlight>
                  <a:srgbClr val="000000">
                    <a:alpha val="0"/>
                  </a:srgbClr>
                </a:highlight>
                <a:latin typeface="Bookman Old Style"/>
              </a:rPr>
              <a:t> in Moravia, and the emperor and court took refuge in </a:t>
            </a:r>
            <a:r>
              <a:rPr lang="en-GB" sz="1200" b="1" i="0" u="none" strike="noStrike" dirty="0">
                <a:solidFill>
                  <a:srgbClr val="000000"/>
                </a:solidFill>
                <a:highlight>
                  <a:srgbClr val="000000">
                    <a:alpha val="0"/>
                  </a:srgbClr>
                </a:highlight>
                <a:latin typeface="Bookman Old Style"/>
              </a:rPr>
              <a:t>Olomouc</a:t>
            </a:r>
            <a:r>
              <a:rPr lang="en-GB" sz="1200" b="0" i="0" u="none" strike="noStrike" dirty="0">
                <a:solidFill>
                  <a:srgbClr val="000000"/>
                </a:solidFill>
                <a:highlight>
                  <a:srgbClr val="000000">
                    <a:alpha val="0"/>
                  </a:srgbClr>
                </a:highlight>
                <a:latin typeface="Bookman Old Style"/>
              </a:rPr>
              <a:t>, Moravia, where Ferdinand I abdicated and on 2 December 1848, the young </a:t>
            </a:r>
            <a:r>
              <a:rPr lang="en-GB" sz="1200" b="1" i="0" u="none" strike="noStrike" dirty="0">
                <a:solidFill>
                  <a:srgbClr val="000000"/>
                </a:solidFill>
                <a:highlight>
                  <a:srgbClr val="000000">
                    <a:alpha val="0"/>
                  </a:srgbClr>
                </a:highlight>
                <a:latin typeface="Bookman Old Style"/>
              </a:rPr>
              <a:t>Franz Joseph I</a:t>
            </a:r>
            <a:r>
              <a:rPr lang="en-GB" sz="1200" b="0" i="0" u="none" strike="noStrike" dirty="0">
                <a:solidFill>
                  <a:srgbClr val="000000"/>
                </a:solidFill>
                <a:highlight>
                  <a:srgbClr val="000000">
                    <a:alpha val="0"/>
                  </a:srgbClr>
                </a:highlight>
                <a:latin typeface="Bookman Old Style"/>
              </a:rPr>
              <a:t> ascended the Austrian throne.</a:t>
            </a:r>
          </a:p>
          <a:p>
            <a:pPr marL="0" indent="0">
              <a:lnSpc>
                <a:spcPts val="2220"/>
              </a:lnSpc>
              <a:buNone/>
            </a:pPr>
            <a:endParaRPr lang="cs-CZ" sz="11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5122" name="Picture 2" descr="Prague Uprising of 1848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952" y="2349239"/>
            <a:ext cx="3897951" cy="281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53402"/>
      </p:ext>
    </p:extLst>
  </p:cSld>
  <p:clrMapOvr>
    <a:masterClrMapping/>
  </p:clrMapOvr>
  <p:transition/>
  <p:extLst mod="1">
    <p:ext uri="{6950BFC3-D8DA-4A85-94F7-54DA5524770B}">
      <p188:commentRel xmlns:p188="http://schemas.microsoft.com/office/powerpoint/2018/8/main" xmlns=""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7644" y="1271480"/>
            <a:ext cx="7559999" cy="966574"/>
          </a:xfrm>
        </p:spPr>
        <p:txBody>
          <a:bodyPr>
            <a:noAutofit/>
          </a:bodyPr>
          <a:lstStyle/>
          <a:p>
            <a:pPr algn="ctr" rtl="0"/>
            <a:r>
              <a:rPr lang="en-GB" sz="1900" b="1" i="0" u="none" strike="noStrike" dirty="0">
                <a:highlight>
                  <a:srgbClr val="000000">
                    <a:alpha val="0"/>
                  </a:srgbClr>
                </a:highlight>
                <a:latin typeface="Arial"/>
              </a:rPr>
              <a:t>1848 Revolution in the Habsburg Monarchy</a:t>
            </a:r>
          </a:p>
        </p:txBody>
      </p:sp>
      <p:sp>
        <p:nvSpPr>
          <p:cNvPr id="3" name="Zástupný symbol pro obsah 2"/>
          <p:cNvSpPr>
            <a:spLocks noGrp="1"/>
          </p:cNvSpPr>
          <p:nvPr>
            <p:ph idx="1"/>
          </p:nvPr>
        </p:nvSpPr>
        <p:spPr>
          <a:xfrm>
            <a:off x="216816" y="1842128"/>
            <a:ext cx="7946796" cy="4064865"/>
          </a:xfrm>
        </p:spPr>
        <p:txBody>
          <a:bodyPr>
            <a:noAutofit/>
          </a:bodyPr>
          <a:lstStyle/>
          <a:p>
            <a:pPr rtl="0">
              <a:lnSpc>
                <a:spcPts val="2220"/>
              </a:lnSpc>
              <a:spcBef>
                <a:spcPts val="222"/>
              </a:spcBef>
            </a:pPr>
            <a:r>
              <a:rPr lang="en-GB" sz="1200" b="0" i="0" u="none" strike="noStrike" dirty="0" smtClean="0">
                <a:solidFill>
                  <a:srgbClr val="000000"/>
                </a:solidFill>
                <a:highlight>
                  <a:srgbClr val="000000">
                    <a:alpha val="0"/>
                  </a:srgbClr>
                </a:highlight>
                <a:latin typeface="Bookman Old Style"/>
              </a:rPr>
              <a:t>The </a:t>
            </a:r>
            <a:r>
              <a:rPr lang="en-GB" sz="1200" b="0" i="0" u="none" strike="noStrike" dirty="0">
                <a:solidFill>
                  <a:srgbClr val="000000"/>
                </a:solidFill>
                <a:highlight>
                  <a:srgbClr val="000000">
                    <a:alpha val="0"/>
                  </a:srgbClr>
                </a:highlight>
                <a:latin typeface="Bookman Old Style"/>
              </a:rPr>
              <a:t>situation in the Habsburg monarchy gradually </a:t>
            </a:r>
            <a:r>
              <a:rPr lang="en-GB" sz="1200" b="1" i="0" u="none" strike="noStrike" dirty="0">
                <a:solidFill>
                  <a:srgbClr val="000000"/>
                </a:solidFill>
                <a:highlight>
                  <a:srgbClr val="000000">
                    <a:alpha val="0"/>
                  </a:srgbClr>
                </a:highlight>
                <a:latin typeface="Bookman Old Style"/>
              </a:rPr>
              <a:t>stabilised over the spring of 1849</a:t>
            </a:r>
            <a:r>
              <a:rPr lang="en-GB" sz="1200" b="0" i="0" u="none" strike="noStrike" dirty="0">
                <a:solidFill>
                  <a:srgbClr val="000000"/>
                </a:solidFill>
                <a:highlight>
                  <a:srgbClr val="000000">
                    <a:alpha val="0"/>
                  </a:srgbClr>
                </a:highlight>
                <a:latin typeface="Bookman Old Style"/>
              </a:rPr>
              <a:t>. In March, the </a:t>
            </a:r>
            <a:r>
              <a:rPr lang="en-GB" sz="1200" b="1" i="0" u="none" strike="noStrike" dirty="0">
                <a:solidFill>
                  <a:srgbClr val="000000"/>
                </a:solidFill>
                <a:highlight>
                  <a:srgbClr val="000000">
                    <a:alpha val="0"/>
                  </a:srgbClr>
                </a:highlight>
                <a:latin typeface="Bookman Old Style"/>
              </a:rPr>
              <a:t>parliament was dissolved</a:t>
            </a:r>
            <a:r>
              <a:rPr lang="en-GB" sz="1200" b="0" i="0" u="none" strike="noStrike" dirty="0">
                <a:solidFill>
                  <a:srgbClr val="000000"/>
                </a:solidFill>
                <a:highlight>
                  <a:srgbClr val="000000">
                    <a:alpha val="0"/>
                  </a:srgbClr>
                </a:highlight>
                <a:latin typeface="Bookman Old Style"/>
              </a:rPr>
              <a:t> and the government put out the </a:t>
            </a:r>
            <a:r>
              <a:rPr lang="en-GB" sz="1200" b="1" i="0" u="none" strike="noStrike" dirty="0">
                <a:solidFill>
                  <a:srgbClr val="000000"/>
                </a:solidFill>
                <a:highlight>
                  <a:srgbClr val="000000">
                    <a:alpha val="0"/>
                  </a:srgbClr>
                </a:highlight>
                <a:latin typeface="Bookman Old Style"/>
              </a:rPr>
              <a:t>Imposed Stadion Constitution</a:t>
            </a:r>
            <a:r>
              <a:rPr lang="en-GB" sz="1200" b="0" i="0" u="none" strike="noStrike" dirty="0">
                <a:solidFill>
                  <a:srgbClr val="000000"/>
                </a:solidFill>
                <a:highlight>
                  <a:srgbClr val="000000">
                    <a:alpha val="0"/>
                  </a:srgbClr>
                </a:highlight>
                <a:latin typeface="Bookman Old Style"/>
              </a:rPr>
              <a:t> with the emperor's approval</a:t>
            </a:r>
            <a:r>
              <a:rPr lang="cs-CZ" sz="1200" b="0" i="0" u="none" strike="noStrike" dirty="0">
                <a:solidFill>
                  <a:srgbClr val="000000"/>
                </a:solidFill>
                <a:highlight>
                  <a:srgbClr val="000000">
                    <a:alpha val="0"/>
                  </a:srgbClr>
                </a:highlight>
                <a:latin typeface="Bookman Old Style"/>
              </a:rPr>
              <a:t>.</a:t>
            </a:r>
            <a:r>
              <a:rPr lang="en-GB" sz="1200" b="0" i="0" u="none" strike="noStrike" dirty="0">
                <a:solidFill>
                  <a:srgbClr val="000000"/>
                </a:solidFill>
                <a:highlight>
                  <a:srgbClr val="000000">
                    <a:alpha val="0"/>
                  </a:srgbClr>
                </a:highlight>
                <a:latin typeface="Bookman Old Style"/>
              </a:rPr>
              <a:t> This act symbolically ended the revolutionary period. However, as a result of the revolutionary years 1848/1849, the Habsburg monarchy was transformed </a:t>
            </a:r>
            <a:r>
              <a:rPr lang="en-GB" sz="1200" b="1" i="0" u="none" strike="noStrike" dirty="0">
                <a:solidFill>
                  <a:srgbClr val="000000"/>
                </a:solidFill>
                <a:highlight>
                  <a:srgbClr val="000000">
                    <a:alpha val="0"/>
                  </a:srgbClr>
                </a:highlight>
                <a:latin typeface="Bookman Old Style"/>
              </a:rPr>
              <a:t>into a constitutional monarchy</a:t>
            </a:r>
            <a:r>
              <a:rPr lang="en-GB" sz="1200" b="0" i="0" u="none" strike="noStrike" dirty="0">
                <a:solidFill>
                  <a:srgbClr val="000000"/>
                </a:solidFill>
                <a:highlight>
                  <a:srgbClr val="000000">
                    <a:alpha val="0"/>
                  </a:srgbClr>
                </a:highlight>
                <a:latin typeface="Bookman Old Style"/>
              </a:rPr>
              <a:t>, in which </a:t>
            </a:r>
            <a:r>
              <a:rPr lang="en-GB" sz="1200" b="1" i="0" u="none" strike="noStrike" dirty="0">
                <a:solidFill>
                  <a:srgbClr val="000000"/>
                </a:solidFill>
                <a:highlight>
                  <a:srgbClr val="000000">
                    <a:alpha val="0"/>
                  </a:srgbClr>
                </a:highlight>
                <a:latin typeface="Bookman Old Style"/>
              </a:rPr>
              <a:t>parliamentary life and the foundations of civil society developed</a:t>
            </a:r>
            <a:r>
              <a:rPr lang="en-GB" sz="1200" b="0" i="0" u="none" strike="noStrike" dirty="0">
                <a:solidFill>
                  <a:srgbClr val="000000"/>
                </a:solidFill>
                <a:highlight>
                  <a:srgbClr val="000000">
                    <a:alpha val="0"/>
                  </a:srgbClr>
                </a:highlight>
                <a:latin typeface="Bookman Old Style"/>
              </a:rPr>
              <a:t> over the following decades.</a:t>
            </a:r>
          </a:p>
          <a:p>
            <a:pPr>
              <a:lnSpc>
                <a:spcPts val="2220"/>
              </a:lnSpc>
            </a:pPr>
            <a:endParaRPr lang="cs-CZ" sz="11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5124" name="Picture 4" descr="Printemps des peuples a Prague. Spring of Nations in Pr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068" y="3496415"/>
            <a:ext cx="2941477" cy="29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4999"/>
      </p:ext>
    </p:extLst>
  </p:cSld>
  <p:clrMapOvr>
    <a:masterClrMapping/>
  </p:clrMapOvr>
  <p:transition/>
  <p:extLst mod="1">
    <p:ext uri="{6950BFC3-D8DA-4A85-94F7-54DA5524770B}">
      <p188:commentRel xmlns:p188="http://schemas.microsoft.com/office/powerpoint/2018/8/main" xmlns="" r:id="rId4"/>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425147"/>
            <a:ext cx="7559999" cy="921424"/>
          </a:xfrm>
        </p:spPr>
        <p:txBody>
          <a:bodyPr>
            <a:noAutofit/>
          </a:bodyPr>
          <a:lstStyle/>
          <a:p>
            <a:pPr algn="ctr" rtl="0"/>
            <a:r>
              <a:rPr lang="en-GB" sz="2400" b="1" i="0" u="none" strike="noStrike">
                <a:highlight>
                  <a:srgbClr val="000000">
                    <a:alpha val="0"/>
                  </a:srgbClr>
                </a:highlight>
                <a:latin typeface="Arial"/>
              </a:rPr>
              <a:t>1848 in Other European Countries</a:t>
            </a:r>
          </a:p>
        </p:txBody>
      </p:sp>
      <p:sp>
        <p:nvSpPr>
          <p:cNvPr id="3" name="Zástupný symbol pro obsah 2"/>
          <p:cNvSpPr>
            <a:spLocks noGrp="1"/>
          </p:cNvSpPr>
          <p:nvPr>
            <p:ph idx="1"/>
          </p:nvPr>
        </p:nvSpPr>
        <p:spPr>
          <a:xfrm>
            <a:off x="222422" y="2034746"/>
            <a:ext cx="8575589" cy="4555523"/>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The revolutionary wave of 1848 also affected </a:t>
            </a:r>
            <a:r>
              <a:rPr lang="en-GB" sz="1400" b="1" i="0" u="none" strike="noStrike" dirty="0">
                <a:solidFill>
                  <a:srgbClr val="000000"/>
                </a:solidFill>
                <a:highlight>
                  <a:srgbClr val="000000">
                    <a:alpha val="0"/>
                  </a:srgbClr>
                </a:highlight>
                <a:latin typeface="Bookman Old Style"/>
              </a:rPr>
              <a:t>Belgium</a:t>
            </a:r>
            <a:r>
              <a:rPr lang="en-GB" sz="1400" b="0" i="0" u="none" strike="noStrike" dirty="0">
                <a:solidFill>
                  <a:srgbClr val="000000"/>
                </a:solidFill>
                <a:highlight>
                  <a:srgbClr val="000000">
                    <a:alpha val="0"/>
                  </a:srgbClr>
                </a:highlight>
                <a:latin typeface="Bookman Old Style"/>
              </a:rPr>
              <a:t>, t</a:t>
            </a:r>
            <a:r>
              <a:rPr lang="cs-CZ" sz="1400" b="0" i="0" u="none" strike="noStrike" dirty="0">
                <a:solidFill>
                  <a:srgbClr val="000000"/>
                </a:solidFill>
                <a:highlight>
                  <a:srgbClr val="000000">
                    <a:alpha val="0"/>
                  </a:srgbClr>
                </a:highlight>
                <a:latin typeface="Bookman Old Style"/>
              </a:rPr>
              <a:t>o a </a:t>
            </a:r>
            <a:r>
              <a:rPr lang="cs-CZ" sz="1400" b="0" i="0" u="none" strike="noStrike" dirty="0" err="1">
                <a:solidFill>
                  <a:srgbClr val="000000"/>
                </a:solidFill>
                <a:highlight>
                  <a:srgbClr val="000000">
                    <a:alpha val="0"/>
                  </a:srgbClr>
                </a:highlight>
                <a:latin typeface="Bookman Old Style"/>
              </a:rPr>
              <a:t>lesser</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extent</a:t>
            </a:r>
            <a:r>
              <a:rPr lang="en-GB" sz="1400" b="0" i="0" u="none" strike="noStrike" dirty="0">
                <a:solidFill>
                  <a:srgbClr val="000000"/>
                </a:solidFill>
                <a:highlight>
                  <a:srgbClr val="000000">
                    <a:alpha val="0"/>
                  </a:srgbClr>
                </a:highlight>
                <a:latin typeface="Bookman Old Style"/>
              </a:rPr>
              <a:t> unrest</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appeared</a:t>
            </a:r>
            <a:r>
              <a:rPr lang="en-GB" sz="1400" b="0" i="0" u="none" strike="noStrike" dirty="0">
                <a:solidFill>
                  <a:srgbClr val="000000"/>
                </a:solidFill>
                <a:highlight>
                  <a:srgbClr val="000000">
                    <a:alpha val="0"/>
                  </a:srgbClr>
                </a:highlight>
                <a:latin typeface="Bookman Old Style"/>
              </a:rPr>
              <a:t> two years prior – </a:t>
            </a:r>
            <a:r>
              <a:rPr lang="en-GB" sz="1400" b="1" i="0" u="none" strike="noStrike" dirty="0">
                <a:solidFill>
                  <a:srgbClr val="000000"/>
                </a:solidFill>
                <a:highlight>
                  <a:srgbClr val="000000">
                    <a:alpha val="0"/>
                  </a:srgbClr>
                </a:highlight>
                <a:latin typeface="Bookman Old Style"/>
              </a:rPr>
              <a:t>February and March 1846</a:t>
            </a:r>
            <a:r>
              <a:rPr lang="en-GB" sz="1400" b="0" i="0" u="none" strike="noStrike" dirty="0">
                <a:solidFill>
                  <a:srgbClr val="000000"/>
                </a:solidFill>
                <a:highlight>
                  <a:srgbClr val="000000">
                    <a:alpha val="0"/>
                  </a:srgbClr>
                </a:highlight>
                <a:latin typeface="Bookman Old Style"/>
              </a:rPr>
              <a:t> –</a:t>
            </a:r>
            <a:r>
              <a:rPr lang="cs-CZ" sz="1400" b="0"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in </a:t>
            </a:r>
            <a:r>
              <a:rPr lang="en-GB" sz="1400" b="1" i="0" u="none" strike="noStrike" dirty="0">
                <a:solidFill>
                  <a:srgbClr val="000000"/>
                </a:solidFill>
                <a:highlight>
                  <a:srgbClr val="000000">
                    <a:alpha val="0"/>
                  </a:srgbClr>
                </a:highlight>
                <a:latin typeface="Bookman Old Style"/>
              </a:rPr>
              <a:t>Krakow</a:t>
            </a:r>
            <a:r>
              <a:rPr lang="en-GB" sz="1400" b="0" i="0" u="none" strike="noStrike" dirty="0">
                <a:solidFill>
                  <a:srgbClr val="000000"/>
                </a:solidFill>
                <a:highlight>
                  <a:srgbClr val="000000">
                    <a:alpha val="0"/>
                  </a:srgbClr>
                </a:highlight>
                <a:latin typeface="Bookman Old Style"/>
              </a:rPr>
              <a:t>, where insurgents opposed Austrian rule</a:t>
            </a:r>
            <a:endParaRPr lang="cs-CZ" sz="140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The revolutions of 1848 basically </a:t>
            </a:r>
            <a:r>
              <a:rPr lang="en-GB" sz="1400" b="1" i="0" u="none" strike="noStrike" dirty="0">
                <a:solidFill>
                  <a:srgbClr val="000000"/>
                </a:solidFill>
                <a:highlight>
                  <a:srgbClr val="000000">
                    <a:alpha val="0"/>
                  </a:srgbClr>
                </a:highlight>
                <a:latin typeface="Bookman Old Style"/>
              </a:rPr>
              <a:t>missed the UK</a:t>
            </a:r>
            <a:r>
              <a:rPr lang="en-GB" sz="1400" b="0" i="0" u="none" strike="noStrike" dirty="0">
                <a:solidFill>
                  <a:srgbClr val="000000"/>
                </a:solidFill>
                <a:highlight>
                  <a:srgbClr val="000000">
                    <a:alpha val="0"/>
                  </a:srgbClr>
                </a:highlight>
                <a:latin typeface="Bookman Old Style"/>
              </a:rPr>
              <a:t> – at this time</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the country with the most developed industry and transport infrastructure, the world's foremost naval power and a </a:t>
            </a:r>
            <a:r>
              <a:rPr lang="en-GB" sz="1400" b="1" i="0" u="none" strike="noStrike" dirty="0">
                <a:solidFill>
                  <a:srgbClr val="000000"/>
                </a:solidFill>
                <a:highlight>
                  <a:srgbClr val="000000">
                    <a:alpha val="0"/>
                  </a:srgbClr>
                </a:highlight>
                <a:latin typeface="Bookman Old Style"/>
              </a:rPr>
              <a:t>country with a stable parliamentary system</a:t>
            </a:r>
          </a:p>
          <a:p>
            <a:pPr rtl="0">
              <a:lnSpc>
                <a:spcPts val="2220"/>
              </a:lnSpc>
            </a:pPr>
            <a:r>
              <a:rPr lang="en-GB" sz="1400" b="0" i="0" u="none" strike="noStrike" dirty="0">
                <a:solidFill>
                  <a:srgbClr val="000000"/>
                </a:solidFill>
                <a:highlight>
                  <a:srgbClr val="000000">
                    <a:alpha val="0"/>
                  </a:srgbClr>
                </a:highlight>
                <a:latin typeface="Bookman Old Style"/>
              </a:rPr>
              <a:t>The revolutionary year of 1848 was quite intense in </a:t>
            </a:r>
            <a:r>
              <a:rPr lang="en-GB" sz="1400" b="1" i="0" u="none" strike="noStrike" dirty="0">
                <a:solidFill>
                  <a:srgbClr val="000000"/>
                </a:solidFill>
                <a:highlight>
                  <a:srgbClr val="000000">
                    <a:alpha val="0"/>
                  </a:srgbClr>
                </a:highlight>
                <a:latin typeface="Bookman Old Style"/>
              </a:rPr>
              <a:t>Hungary</a:t>
            </a:r>
            <a:r>
              <a:rPr lang="en-GB" sz="1400" b="0" i="0" u="none" strike="noStrike" dirty="0">
                <a:solidFill>
                  <a:srgbClr val="000000"/>
                </a:solidFill>
                <a:highlight>
                  <a:srgbClr val="000000">
                    <a:alpha val="0"/>
                  </a:srgbClr>
                </a:highlight>
                <a:latin typeface="Bookman Old Style"/>
              </a:rPr>
              <a:t>, which was part of the Habsburg monarchy. Hungary e</a:t>
            </a:r>
            <a:r>
              <a:rPr lang="cs-CZ" sz="1400" b="0" i="0" u="none" strike="noStrike" dirty="0" err="1">
                <a:solidFill>
                  <a:srgbClr val="000000"/>
                </a:solidFill>
                <a:highlight>
                  <a:srgbClr val="000000">
                    <a:alpha val="0"/>
                  </a:srgbClr>
                </a:highlight>
                <a:latin typeface="Bookman Old Style"/>
              </a:rPr>
              <a:t>ssentially</a:t>
            </a:r>
            <a:r>
              <a:rPr lang="en-GB" sz="1400" b="0" i="0" u="none" strike="noStrike" dirty="0">
                <a:solidFill>
                  <a:srgbClr val="000000"/>
                </a:solidFill>
                <a:highlight>
                  <a:srgbClr val="000000">
                    <a:alpha val="0"/>
                  </a:srgbClr>
                </a:highlight>
                <a:latin typeface="Bookman Old Style"/>
              </a:rPr>
              <a:t> demanded </a:t>
            </a:r>
            <a:r>
              <a:rPr lang="en-GB" sz="1400" b="1" i="0" u="none" strike="noStrike" dirty="0">
                <a:solidFill>
                  <a:srgbClr val="000000"/>
                </a:solidFill>
                <a:highlight>
                  <a:srgbClr val="000000">
                    <a:alpha val="0"/>
                  </a:srgbClr>
                </a:highlight>
                <a:latin typeface="Bookman Old Style"/>
              </a:rPr>
              <a:t>independence</a:t>
            </a:r>
            <a:r>
              <a:rPr lang="en-GB" sz="1400" b="0" i="0" u="none" strike="noStrike" dirty="0">
                <a:solidFill>
                  <a:srgbClr val="000000"/>
                </a:solidFill>
                <a:highlight>
                  <a:srgbClr val="000000">
                    <a:alpha val="0"/>
                  </a:srgbClr>
                </a:highlight>
                <a:latin typeface="Bookman Old Style"/>
              </a:rPr>
              <a:t>. As early as March 1848, establishment of an independent Hungarian government, headed by Lajos </a:t>
            </a:r>
            <a:r>
              <a:rPr lang="en-GB" sz="1400" b="0" i="0" u="none" strike="noStrike" dirty="0" err="1">
                <a:solidFill>
                  <a:srgbClr val="000000"/>
                </a:solidFill>
                <a:highlight>
                  <a:srgbClr val="000000">
                    <a:alpha val="0"/>
                  </a:srgbClr>
                </a:highlight>
                <a:latin typeface="Bookman Old Style"/>
              </a:rPr>
              <a:t>Batthyány</a:t>
            </a:r>
            <a:r>
              <a:rPr lang="en-GB" sz="1400" b="0" i="0" u="none" strike="noStrike" dirty="0">
                <a:solidFill>
                  <a:srgbClr val="000000"/>
                </a:solidFill>
                <a:highlight>
                  <a:srgbClr val="000000">
                    <a:alpha val="0"/>
                  </a:srgbClr>
                </a:highlight>
                <a:latin typeface="Bookman Old Style"/>
              </a:rPr>
              <a:t>, and in early 1849, an independent "Hungarian" republic was declared, headed by </a:t>
            </a:r>
            <a:r>
              <a:rPr lang="en-GB" sz="1400" b="1" i="0" u="none" strike="noStrike" dirty="0">
                <a:solidFill>
                  <a:srgbClr val="000000"/>
                </a:solidFill>
                <a:highlight>
                  <a:srgbClr val="000000">
                    <a:alpha val="0"/>
                  </a:srgbClr>
                </a:highlight>
                <a:latin typeface="Bookman Old Style"/>
              </a:rPr>
              <a:t>Lajos </a:t>
            </a:r>
            <a:r>
              <a:rPr lang="en-GB" sz="1400" b="1" i="0" u="none" strike="noStrike" dirty="0" err="1">
                <a:solidFill>
                  <a:srgbClr val="000000"/>
                </a:solidFill>
                <a:highlight>
                  <a:srgbClr val="000000">
                    <a:alpha val="0"/>
                  </a:srgbClr>
                </a:highlight>
                <a:latin typeface="Bookman Old Style"/>
              </a:rPr>
              <a:t>Kossuth</a:t>
            </a:r>
            <a:endParaRPr lang="cs-CZ" sz="140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The unrest in Hungary related to the revolution of 1848 was definitively suppressed only with the help of Russian troops in </a:t>
            </a:r>
            <a:r>
              <a:rPr lang="en-GB" sz="1400" b="1" i="0" u="none" strike="noStrike" dirty="0">
                <a:solidFill>
                  <a:srgbClr val="000000"/>
                </a:solidFill>
                <a:highlight>
                  <a:srgbClr val="000000">
                    <a:alpha val="0"/>
                  </a:srgbClr>
                </a:highlight>
                <a:latin typeface="Bookman Old Style"/>
              </a:rPr>
              <a:t>August 1849</a:t>
            </a:r>
            <a:r>
              <a:rPr lang="en-GB" sz="1400" b="0" i="0" u="none" strike="noStrike" dirty="0">
                <a:solidFill>
                  <a:srgbClr val="000000"/>
                </a:solidFill>
                <a:highlight>
                  <a:srgbClr val="000000">
                    <a:alpha val="0"/>
                  </a:srgbClr>
                </a:highlight>
                <a:latin typeface="Bookman Old Style"/>
              </a:rPr>
              <a:t>, when the "rebels" were defeated in the </a:t>
            </a:r>
            <a:r>
              <a:rPr lang="en-GB" sz="1400" b="1" i="0" u="none" strike="noStrike" dirty="0">
                <a:solidFill>
                  <a:srgbClr val="000000"/>
                </a:solidFill>
                <a:highlight>
                  <a:srgbClr val="000000">
                    <a:alpha val="0"/>
                  </a:srgbClr>
                </a:highlight>
                <a:latin typeface="Bookman Old Style"/>
              </a:rPr>
              <a:t>Battle of </a:t>
            </a:r>
            <a:r>
              <a:rPr lang="en-GB" sz="1400" b="1" i="0" u="none" strike="noStrike" dirty="0" err="1">
                <a:solidFill>
                  <a:srgbClr val="000000"/>
                </a:solidFill>
                <a:highlight>
                  <a:srgbClr val="000000">
                    <a:alpha val="0"/>
                  </a:srgbClr>
                </a:highlight>
                <a:latin typeface="Bookman Old Style"/>
              </a:rPr>
              <a:t>Világos</a:t>
            </a:r>
            <a:r>
              <a:rPr lang="en-GB" sz="1400" b="0" i="0" u="none" strike="noStrike" dirty="0">
                <a:solidFill>
                  <a:srgbClr val="000000"/>
                </a:solidFill>
                <a:highlight>
                  <a:srgbClr val="000000">
                    <a:alpha val="0"/>
                  </a:srgbClr>
                </a:highlight>
                <a:latin typeface="Bookman Old Style"/>
              </a:rPr>
              <a:t>.</a:t>
            </a:r>
          </a:p>
          <a:p>
            <a:pPr rtl="0">
              <a:lnSpc>
                <a:spcPts val="2220"/>
              </a:lnSpc>
            </a:pPr>
            <a:r>
              <a:rPr lang="en-GB" sz="1400" b="0" i="0" u="none" strike="noStrike" dirty="0">
                <a:solidFill>
                  <a:srgbClr val="000000"/>
                </a:solidFill>
                <a:highlight>
                  <a:srgbClr val="000000">
                    <a:alpha val="0"/>
                  </a:srgbClr>
                </a:highlight>
                <a:latin typeface="Bookman Old Style"/>
              </a:rPr>
              <a:t>The revolution of 1848 also did not </a:t>
            </a:r>
            <a:r>
              <a:rPr lang="en-GB" sz="1400" b="1" i="0" u="none" strike="noStrike" dirty="0">
                <a:solidFill>
                  <a:srgbClr val="000000"/>
                </a:solidFill>
                <a:highlight>
                  <a:srgbClr val="000000">
                    <a:alpha val="0"/>
                  </a:srgbClr>
                </a:highlight>
                <a:latin typeface="Bookman Old Style"/>
              </a:rPr>
              <a:t>affect the Russian Empire</a:t>
            </a:r>
            <a:r>
              <a:rPr lang="en-GB" sz="1400" b="0" i="0" u="none" strike="noStrike" dirty="0">
                <a:solidFill>
                  <a:srgbClr val="000000"/>
                </a:solidFill>
                <a:highlight>
                  <a:srgbClr val="000000">
                    <a:alpha val="0"/>
                  </a:srgbClr>
                </a:highlight>
                <a:latin typeface="Bookman Old Style"/>
              </a:rPr>
              <a:t> in any way, with the patriarchal </a:t>
            </a:r>
            <a:r>
              <a:rPr lang="en-GB" sz="1400" b="1" i="0" u="none" strike="noStrike" dirty="0">
                <a:solidFill>
                  <a:srgbClr val="000000"/>
                </a:solidFill>
                <a:highlight>
                  <a:srgbClr val="000000">
                    <a:alpha val="0"/>
                  </a:srgbClr>
                </a:highlight>
                <a:latin typeface="Bookman Old Style"/>
              </a:rPr>
              <a:t>tsarist regime</a:t>
            </a:r>
            <a:r>
              <a:rPr lang="en-GB" sz="1400" b="0" i="0" u="none" strike="noStrike" dirty="0">
                <a:solidFill>
                  <a:srgbClr val="000000"/>
                </a:solidFill>
                <a:highlight>
                  <a:srgbClr val="000000">
                    <a:alpha val="0"/>
                  </a:srgbClr>
                </a:highlight>
                <a:latin typeface="Bookman Old Style"/>
              </a:rPr>
              <a:t> maintain a strong </a:t>
            </a:r>
            <a:r>
              <a:rPr lang="cs-CZ" sz="1400" b="0" i="0" u="none" strike="noStrike" dirty="0" err="1">
                <a:solidFill>
                  <a:srgbClr val="000000"/>
                </a:solidFill>
                <a:highlight>
                  <a:srgbClr val="000000">
                    <a:alpha val="0"/>
                  </a:srgbClr>
                </a:highlight>
                <a:latin typeface="Bookman Old Style"/>
              </a:rPr>
              <a:t>grip</a:t>
            </a:r>
            <a:endParaRPr lang="en-GB" sz="1400" b="0" i="0" u="none" strike="noStrike" dirty="0">
              <a:solidFill>
                <a:srgbClr val="000000"/>
              </a:solidFill>
              <a:highlight>
                <a:srgbClr val="000000">
                  <a:alpha val="0"/>
                </a:srgbClr>
              </a:highlight>
              <a:latin typeface="Bookman Old Style"/>
            </a:endParaRPr>
          </a:p>
          <a:p>
            <a:pPr>
              <a:lnSpc>
                <a:spcPts val="2220"/>
              </a:lnSpc>
            </a:pPr>
            <a:endParaRPr lang="cs-CZ" sz="1998" b="1" dirty="0">
              <a:solidFill>
                <a:schemeClr val="tx1"/>
              </a:solidFill>
              <a:latin typeface="Bookman Old Style" panose="02050604050505020204" pitchFamily="18" charset="0"/>
            </a:endParaRP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220357"/>
      </p:ext>
    </p:extLst>
  </p:cSld>
  <p:clrMapOvr>
    <a:masterClrMapping/>
  </p:clrMapOvr>
  <p:transition/>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51005"/>
            <a:ext cx="7559999" cy="995565"/>
          </a:xfrm>
        </p:spPr>
        <p:txBody>
          <a:bodyPr>
            <a:noAutofit/>
          </a:bodyPr>
          <a:lstStyle/>
          <a:p>
            <a:pPr algn="ctr" rtl="0"/>
            <a:r>
              <a:rPr lang="en-GB" sz="2400" b="1" i="0" u="none" strike="noStrike" dirty="0">
                <a:highlight>
                  <a:srgbClr val="000000">
                    <a:alpha val="0"/>
                  </a:srgbClr>
                </a:highlight>
                <a:latin typeface="Arial"/>
              </a:rPr>
              <a:t>War in Northern Italy and the Rise of</a:t>
            </a:r>
            <a:br>
              <a:rPr lang="en-GB" sz="2400" b="1" i="0" u="none" strike="noStrike" dirty="0">
                <a:highlight>
                  <a:srgbClr val="000000">
                    <a:alpha val="0"/>
                  </a:srgbClr>
                </a:highlight>
                <a:latin typeface="Arial"/>
              </a:rPr>
            </a:br>
            <a:r>
              <a:rPr lang="en-GB" sz="2400" b="1" i="0" u="none" strike="noStrike" dirty="0">
                <a:highlight>
                  <a:srgbClr val="000000">
                    <a:alpha val="0"/>
                  </a:srgbClr>
                </a:highlight>
                <a:latin typeface="Arial"/>
              </a:rPr>
              <a:t> Napoleon Bonaparte</a:t>
            </a:r>
          </a:p>
        </p:txBody>
      </p:sp>
      <p:sp>
        <p:nvSpPr>
          <p:cNvPr id="3" name="Zástupný symbol pro obsah 2"/>
          <p:cNvSpPr>
            <a:spLocks noGrp="1"/>
          </p:cNvSpPr>
          <p:nvPr>
            <p:ph idx="1"/>
          </p:nvPr>
        </p:nvSpPr>
        <p:spPr>
          <a:xfrm>
            <a:off x="411892" y="2230889"/>
            <a:ext cx="8353167" cy="4244052"/>
          </a:xfrm>
        </p:spPr>
        <p:txBody>
          <a:bodyPr>
            <a:noAutofit/>
          </a:bodyPr>
          <a:lstStyle/>
          <a:p>
            <a:pPr rtl="0">
              <a:lnSpc>
                <a:spcPts val="2220"/>
              </a:lnSpc>
            </a:pPr>
            <a:r>
              <a:rPr lang="en-GB" sz="1400" b="0" i="0" u="none" strike="noStrike" dirty="0" smtClean="0">
                <a:solidFill>
                  <a:srgbClr val="000000"/>
                </a:solidFill>
                <a:highlight>
                  <a:srgbClr val="000000">
                    <a:alpha val="0"/>
                  </a:srgbClr>
                </a:highlight>
                <a:latin typeface="Bookman Old Style"/>
              </a:rPr>
              <a:t>In </a:t>
            </a:r>
            <a:r>
              <a:rPr lang="en-GB" sz="1400" b="0" i="0" u="none" strike="noStrike" dirty="0">
                <a:solidFill>
                  <a:srgbClr val="000000"/>
                </a:solidFill>
                <a:highlight>
                  <a:srgbClr val="000000">
                    <a:alpha val="0"/>
                  </a:srgbClr>
                </a:highlight>
                <a:latin typeface="Bookman Old Style"/>
              </a:rPr>
              <a:t>this war, Napoleon demonstrated his </a:t>
            </a:r>
            <a:r>
              <a:rPr lang="en-GB" sz="1400" b="1" i="0" u="none" strike="noStrike" dirty="0">
                <a:solidFill>
                  <a:srgbClr val="000000"/>
                </a:solidFill>
                <a:highlight>
                  <a:srgbClr val="000000">
                    <a:alpha val="0"/>
                  </a:srgbClr>
                </a:highlight>
                <a:latin typeface="Bookman Old Style"/>
              </a:rPr>
              <a:t>strategic skills and thinking</a:t>
            </a:r>
            <a:r>
              <a:rPr lang="en-GB" sz="1400" b="0" i="0" u="none" strike="noStrike" dirty="0">
                <a:solidFill>
                  <a:srgbClr val="000000"/>
                </a:solidFill>
                <a:highlight>
                  <a:srgbClr val="000000">
                    <a:alpha val="0"/>
                  </a:srgbClr>
                </a:highlight>
                <a:latin typeface="Bookman Old Style"/>
              </a:rPr>
              <a:t> – he gained wide-s</a:t>
            </a:r>
            <a:r>
              <a:rPr lang="cs-CZ" sz="1400" b="0" i="0" u="none" strike="noStrike" dirty="0" err="1">
                <a:solidFill>
                  <a:srgbClr val="000000"/>
                </a:solidFill>
                <a:highlight>
                  <a:srgbClr val="000000">
                    <a:alpha val="0"/>
                  </a:srgbClr>
                </a:highlight>
                <a:latin typeface="Bookman Old Style"/>
              </a:rPr>
              <a:t>pread</a:t>
            </a:r>
            <a:r>
              <a:rPr lang="en-GB" sz="1400" b="0" i="0" u="none" strike="noStrike" dirty="0">
                <a:solidFill>
                  <a:srgbClr val="000000"/>
                </a:solidFill>
                <a:highlight>
                  <a:srgbClr val="000000">
                    <a:alpha val="0"/>
                  </a:srgbClr>
                </a:highlight>
                <a:latin typeface="Bookman Old Style"/>
              </a:rPr>
              <a:t> respect, especially from soldiers</a:t>
            </a:r>
          </a:p>
          <a:p>
            <a:pPr rtl="0">
              <a:lnSpc>
                <a:spcPts val="2220"/>
              </a:lnSpc>
            </a:pPr>
            <a:r>
              <a:rPr lang="en-GB" sz="1400" b="1" i="0" u="none" strike="noStrike" dirty="0">
                <a:solidFill>
                  <a:srgbClr val="000000"/>
                </a:solidFill>
                <a:highlight>
                  <a:srgbClr val="000000">
                    <a:alpha val="0"/>
                  </a:srgbClr>
                </a:highlight>
                <a:latin typeface="Bookman Old Style"/>
              </a:rPr>
              <a:t>Battle of Lodi</a:t>
            </a:r>
            <a:r>
              <a:rPr lang="en-GB" sz="1400" b="0" i="0" u="none" strike="noStrike" dirty="0">
                <a:solidFill>
                  <a:srgbClr val="000000"/>
                </a:solidFill>
                <a:highlight>
                  <a:srgbClr val="000000">
                    <a:alpha val="0"/>
                  </a:srgbClr>
                </a:highlight>
                <a:latin typeface="Bookman Old Style"/>
              </a:rPr>
              <a:t>: 10 May 1796 and defeat of the Austrian Imperial Army </a:t>
            </a:r>
          </a:p>
          <a:p>
            <a:pPr rtl="0">
              <a:lnSpc>
                <a:spcPts val="2220"/>
              </a:lnSpc>
            </a:pPr>
            <a:r>
              <a:rPr lang="en-GB" sz="1400" b="0" i="0" u="none" strike="noStrike" dirty="0">
                <a:solidFill>
                  <a:srgbClr val="000000"/>
                </a:solidFill>
                <a:highlight>
                  <a:srgbClr val="000000">
                    <a:alpha val="0"/>
                  </a:srgbClr>
                </a:highlight>
                <a:latin typeface="Bookman Old Style"/>
              </a:rPr>
              <a:t>This was followed by the </a:t>
            </a:r>
            <a:r>
              <a:rPr lang="en-GB" sz="1400" b="1" i="0" u="none" strike="noStrike" dirty="0">
                <a:solidFill>
                  <a:srgbClr val="000000"/>
                </a:solidFill>
                <a:highlight>
                  <a:srgbClr val="000000">
                    <a:alpha val="0"/>
                  </a:srgbClr>
                </a:highlight>
                <a:latin typeface="Bookman Old Style"/>
              </a:rPr>
              <a:t>Battle of Rivoli</a:t>
            </a:r>
            <a:r>
              <a:rPr lang="en-GB" sz="1400" b="0" i="0" u="none" strike="noStrike" dirty="0">
                <a:solidFill>
                  <a:srgbClr val="000000"/>
                </a:solidFill>
                <a:highlight>
                  <a:srgbClr val="000000">
                    <a:alpha val="0"/>
                  </a:srgbClr>
                </a:highlight>
                <a:latin typeface="Bookman Old Style"/>
              </a:rPr>
              <a:t> (14 January 1797), in which Napoleon again defeated the Austrian troops (while significantly outnumbered)</a:t>
            </a:r>
          </a:p>
          <a:p>
            <a:pPr rtl="0">
              <a:lnSpc>
                <a:spcPts val="2220"/>
              </a:lnSpc>
            </a:pPr>
            <a:r>
              <a:rPr lang="en-GB" sz="1400" b="0" i="0" u="none" strike="noStrike" dirty="0">
                <a:solidFill>
                  <a:srgbClr val="000000"/>
                </a:solidFill>
                <a:highlight>
                  <a:srgbClr val="000000">
                    <a:alpha val="0"/>
                  </a:srgbClr>
                </a:highlight>
                <a:latin typeface="Bookman Old Style"/>
              </a:rPr>
              <a:t>As a result of the defeats on the Italian battlefield</a:t>
            </a:r>
            <a:r>
              <a:rPr lang="cs-CZ" sz="1400" b="0" i="0" u="none" strike="noStrike" dirty="0">
                <a:solidFill>
                  <a:srgbClr val="000000"/>
                </a:solidFill>
                <a:highlight>
                  <a:srgbClr val="000000">
                    <a:alpha val="0"/>
                  </a:srgbClr>
                </a:highlight>
                <a:latin typeface="Bookman Old Style"/>
              </a:rPr>
              <a:t>s</a:t>
            </a:r>
            <a:r>
              <a:rPr lang="en-GB" sz="1400" b="0" i="0" u="none" strike="noStrike" dirty="0">
                <a:solidFill>
                  <a:srgbClr val="000000"/>
                </a:solidFill>
                <a:highlight>
                  <a:srgbClr val="000000">
                    <a:alpha val="0"/>
                  </a:srgbClr>
                </a:highlight>
                <a:latin typeface="Bookman Old Style"/>
              </a:rPr>
              <a:t>, the Habsburg Emperor </a:t>
            </a:r>
            <a:r>
              <a:rPr lang="en-GB" sz="1400" b="1" i="0" u="none" strike="noStrike" dirty="0">
                <a:solidFill>
                  <a:srgbClr val="000000"/>
                </a:solidFill>
                <a:highlight>
                  <a:srgbClr val="000000">
                    <a:alpha val="0"/>
                  </a:srgbClr>
                </a:highlight>
                <a:latin typeface="Bookman Old Style"/>
              </a:rPr>
              <a:t>Francis I</a:t>
            </a:r>
            <a:r>
              <a:rPr lang="en-GB" sz="1400" b="0" i="0" u="none" strike="noStrike" dirty="0">
                <a:solidFill>
                  <a:srgbClr val="000000"/>
                </a:solidFill>
                <a:highlight>
                  <a:srgbClr val="000000">
                    <a:alpha val="0"/>
                  </a:srgbClr>
                </a:highlight>
                <a:latin typeface="Bookman Old Style"/>
              </a:rPr>
              <a:t> asked for an armistice, which was confirmed by the </a:t>
            </a:r>
            <a:r>
              <a:rPr lang="en-GB" sz="1400" b="1" i="0" u="none" strike="noStrike" dirty="0">
                <a:solidFill>
                  <a:srgbClr val="000000"/>
                </a:solidFill>
                <a:highlight>
                  <a:srgbClr val="000000">
                    <a:alpha val="0"/>
                  </a:srgbClr>
                </a:highlight>
                <a:latin typeface="Bookman Old Style"/>
              </a:rPr>
              <a:t>Treaty</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of</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Campo </a:t>
            </a:r>
            <a:r>
              <a:rPr lang="en-GB" sz="1400" b="1" i="0" u="none" strike="noStrike" dirty="0" err="1">
                <a:solidFill>
                  <a:srgbClr val="000000"/>
                </a:solidFill>
                <a:highlight>
                  <a:srgbClr val="000000">
                    <a:alpha val="0"/>
                  </a:srgbClr>
                </a:highlight>
                <a:latin typeface="Bookman Old Style"/>
              </a:rPr>
              <a:t>Formio</a:t>
            </a:r>
            <a:r>
              <a:rPr lang="en-GB" sz="1400" b="0" i="0" u="none" strike="noStrike" dirty="0">
                <a:solidFill>
                  <a:srgbClr val="000000"/>
                </a:solidFill>
                <a:highlight>
                  <a:srgbClr val="000000">
                    <a:alpha val="0"/>
                  </a:srgbClr>
                </a:highlight>
                <a:latin typeface="Bookman Old Style"/>
              </a:rPr>
              <a:t>, signed in October </a:t>
            </a:r>
            <a:r>
              <a:rPr lang="en-GB" sz="1400" b="1" i="0" u="none" strike="noStrike" dirty="0">
                <a:solidFill>
                  <a:srgbClr val="000000"/>
                </a:solidFill>
                <a:highlight>
                  <a:srgbClr val="000000">
                    <a:alpha val="0"/>
                  </a:srgbClr>
                </a:highlight>
                <a:latin typeface="Bookman Old Style"/>
              </a:rPr>
              <a:t>1797</a:t>
            </a:r>
          </a:p>
          <a:p>
            <a:pPr rtl="0">
              <a:lnSpc>
                <a:spcPts val="2220"/>
              </a:lnSpc>
            </a:pPr>
            <a:r>
              <a:rPr lang="en-GB" sz="1400" b="0" i="0" u="none" strike="noStrike" dirty="0">
                <a:solidFill>
                  <a:srgbClr val="000000"/>
                </a:solidFill>
                <a:highlight>
                  <a:srgbClr val="000000">
                    <a:alpha val="0"/>
                  </a:srgbClr>
                </a:highlight>
                <a:latin typeface="Bookman Old Style"/>
              </a:rPr>
              <a:t>The victorious campaign in </a:t>
            </a:r>
            <a:r>
              <a:rPr lang="cs-CZ" sz="1400" b="0" i="0" u="none" strike="noStrike" dirty="0">
                <a:solidFill>
                  <a:srgbClr val="000000"/>
                </a:solidFill>
                <a:highlight>
                  <a:srgbClr val="000000">
                    <a:alpha val="0"/>
                  </a:srgbClr>
                </a:highlight>
                <a:latin typeface="Bookman Old Style"/>
              </a:rPr>
              <a:t>N</a:t>
            </a:r>
            <a:r>
              <a:rPr lang="en-GB" sz="1400" b="0" i="0" u="none" strike="noStrike" dirty="0" err="1">
                <a:solidFill>
                  <a:srgbClr val="000000"/>
                </a:solidFill>
                <a:highlight>
                  <a:srgbClr val="000000">
                    <a:alpha val="0"/>
                  </a:srgbClr>
                </a:highlight>
                <a:latin typeface="Bookman Old Style"/>
              </a:rPr>
              <a:t>orthern</a:t>
            </a:r>
            <a:r>
              <a:rPr lang="en-GB" sz="1400" b="0" i="0" u="none" strike="noStrike" dirty="0">
                <a:solidFill>
                  <a:srgbClr val="000000"/>
                </a:solidFill>
                <a:highlight>
                  <a:srgbClr val="000000">
                    <a:alpha val="0"/>
                  </a:srgbClr>
                </a:highlight>
                <a:latin typeface="Bookman Old Style"/>
              </a:rPr>
              <a:t> Italy strengthened Napoleon's position and he was lauded as a hero upon his return to Paris</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72426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en-GB" sz="1900" b="1" i="0" u="none" strike="noStrike">
                <a:highlight>
                  <a:srgbClr val="000000">
                    <a:alpha val="0"/>
                  </a:srgbClr>
                </a:highlight>
                <a:latin typeface="Arial"/>
              </a:rPr>
              <a:t>Invasion of Egypt and Napoleon as First Consul</a:t>
            </a:r>
          </a:p>
        </p:txBody>
      </p:sp>
      <p:sp>
        <p:nvSpPr>
          <p:cNvPr id="3" name="Zástupný symbol pro obsah 2"/>
          <p:cNvSpPr>
            <a:spLocks noGrp="1"/>
          </p:cNvSpPr>
          <p:nvPr>
            <p:ph idx="1"/>
          </p:nvPr>
        </p:nvSpPr>
        <p:spPr>
          <a:xfrm>
            <a:off x="461319" y="2230888"/>
            <a:ext cx="8221361" cy="3733307"/>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In 1798, a conflict broke out between France and </a:t>
            </a:r>
            <a:r>
              <a:rPr lang="cs-CZ" sz="1400" i="0" u="none" strike="noStrike" dirty="0" err="1">
                <a:solidFill>
                  <a:srgbClr val="000000"/>
                </a:solidFill>
                <a:highlight>
                  <a:srgbClr val="000000">
                    <a:alpha val="0"/>
                  </a:srgbClr>
                </a:highlight>
                <a:latin typeface="Bookman Old Style"/>
              </a:rPr>
              <a:t>the</a:t>
            </a:r>
            <a:r>
              <a:rPr lang="cs-CZ" sz="1400" i="0" u="none" strike="noStrike" dirty="0">
                <a:solidFill>
                  <a:srgbClr val="000000"/>
                </a:solidFill>
                <a:highlight>
                  <a:srgbClr val="000000">
                    <a:alpha val="0"/>
                  </a:srgbClr>
                </a:highlight>
                <a:latin typeface="Bookman Old Style"/>
              </a:rPr>
              <a:t> </a:t>
            </a:r>
            <a:r>
              <a:rPr lang="cs-CZ" sz="1400" b="1" i="0" u="none" strike="noStrike" dirty="0">
                <a:solidFill>
                  <a:srgbClr val="000000"/>
                </a:solidFill>
                <a:highlight>
                  <a:srgbClr val="000000">
                    <a:alpha val="0"/>
                  </a:srgbClr>
                </a:highlight>
                <a:latin typeface="Bookman Old Style"/>
              </a:rPr>
              <a:t>United </a:t>
            </a:r>
            <a:r>
              <a:rPr lang="cs-CZ" sz="1400" b="1" i="0" u="none" strike="noStrike" dirty="0" err="1">
                <a:solidFill>
                  <a:srgbClr val="000000"/>
                </a:solidFill>
                <a:highlight>
                  <a:srgbClr val="000000">
                    <a:alpha val="0"/>
                  </a:srgbClr>
                </a:highlight>
                <a:latin typeface="Bookman Old Style"/>
              </a:rPr>
              <a:t>Kingdom</a:t>
            </a:r>
            <a:endParaRPr lang="en-GB" sz="1400" b="1" i="0" u="none" strike="noStrike" dirty="0">
              <a:solidFill>
                <a:srgbClr val="000000"/>
              </a:solidFill>
              <a:highlight>
                <a:srgbClr val="000000">
                  <a:alpha val="0"/>
                </a:srgbClr>
              </a:highlight>
              <a:latin typeface="Bookman Old Style"/>
            </a:endParaRPr>
          </a:p>
          <a:p>
            <a:pPr rtl="0">
              <a:lnSpc>
                <a:spcPts val="2220"/>
              </a:lnSpc>
            </a:pPr>
            <a:r>
              <a:rPr lang="en-GB" sz="1400" b="0" i="0" u="none" strike="noStrike" dirty="0">
                <a:solidFill>
                  <a:srgbClr val="000000"/>
                </a:solidFill>
                <a:highlight>
                  <a:srgbClr val="000000">
                    <a:alpha val="0"/>
                  </a:srgbClr>
                </a:highlight>
                <a:latin typeface="Bookman Old Style"/>
              </a:rPr>
              <a:t>Instead of the originally intended invasion of Britain, Napoleon supported the proposal of Foreign Minister Charles Maurice de Talleyrand to focus instead </a:t>
            </a:r>
            <a:r>
              <a:rPr lang="cs-CZ" sz="1400" dirty="0">
                <a:solidFill>
                  <a:srgbClr val="000000"/>
                </a:solidFill>
                <a:highlight>
                  <a:srgbClr val="000000">
                    <a:alpha val="0"/>
                  </a:srgbClr>
                </a:highlight>
                <a:latin typeface="Bookman Old Style"/>
              </a:rPr>
              <a:t>on</a:t>
            </a:r>
            <a:r>
              <a:rPr lang="en-GB" sz="1400" b="0" i="0" u="none" strike="noStrike" dirty="0">
                <a:solidFill>
                  <a:srgbClr val="000000"/>
                </a:solidFill>
                <a:highlight>
                  <a:srgbClr val="000000">
                    <a:alpha val="0"/>
                  </a:srgbClr>
                </a:highlight>
                <a:latin typeface="Bookman Old Style"/>
              </a:rPr>
              <a:t> limit</a:t>
            </a:r>
            <a:r>
              <a:rPr lang="cs-CZ" sz="1400" b="0" i="0" u="none" strike="noStrike" dirty="0" err="1">
                <a:solidFill>
                  <a:srgbClr val="000000"/>
                </a:solidFill>
                <a:highlight>
                  <a:srgbClr val="000000">
                    <a:alpha val="0"/>
                  </a:srgbClr>
                </a:highlight>
                <a:latin typeface="Bookman Old Style"/>
              </a:rPr>
              <a:t>ing</a:t>
            </a:r>
            <a:r>
              <a:rPr lang="en-GB" sz="1400" b="0" i="0" u="none" strike="noStrike" dirty="0">
                <a:solidFill>
                  <a:srgbClr val="000000"/>
                </a:solidFill>
                <a:highlight>
                  <a:srgbClr val="000000">
                    <a:alpha val="0"/>
                  </a:srgbClr>
                </a:highlight>
                <a:latin typeface="Bookman Old Style"/>
              </a:rPr>
              <a:t> the influence of Britain in the Orient </a:t>
            </a:r>
          </a:p>
          <a:p>
            <a:pPr rtl="0">
              <a:lnSpc>
                <a:spcPts val="2220"/>
              </a:lnSpc>
            </a:pPr>
            <a:r>
              <a:rPr lang="en-GB" sz="1400" b="0" i="0" u="none" strike="noStrike" dirty="0">
                <a:solidFill>
                  <a:srgbClr val="000000"/>
                </a:solidFill>
                <a:highlight>
                  <a:srgbClr val="000000">
                    <a:alpha val="0"/>
                  </a:srgbClr>
                </a:highlight>
                <a:latin typeface="Bookman Old Style"/>
              </a:rPr>
              <a:t>In 1798, therefore, Napoleon Bonaparte led the army that carried out a successful invasion of </a:t>
            </a:r>
            <a:r>
              <a:rPr lang="en-GB" sz="1400" b="1" i="0" u="none" strike="noStrike" dirty="0">
                <a:solidFill>
                  <a:srgbClr val="000000"/>
                </a:solidFill>
                <a:highlight>
                  <a:srgbClr val="000000">
                    <a:alpha val="0"/>
                  </a:srgbClr>
                </a:highlight>
                <a:latin typeface="Bookman Old Style"/>
              </a:rPr>
              <a:t>Egypt</a:t>
            </a:r>
          </a:p>
          <a:p>
            <a:pPr rtl="0">
              <a:lnSpc>
                <a:spcPts val="2220"/>
              </a:lnSpc>
            </a:pPr>
            <a:r>
              <a:rPr lang="en-GB" sz="1400" b="0" i="0" u="none" strike="noStrike" dirty="0">
                <a:solidFill>
                  <a:srgbClr val="000000"/>
                </a:solidFill>
                <a:highlight>
                  <a:srgbClr val="000000">
                    <a:alpha val="0"/>
                  </a:srgbClr>
                </a:highlight>
                <a:latin typeface="Bookman Old Style"/>
              </a:rPr>
              <a:t>However, the French naval forces were defeated at the </a:t>
            </a:r>
            <a:r>
              <a:rPr lang="en-GB" sz="1400" b="1" i="0" u="none" strike="noStrike" dirty="0">
                <a:solidFill>
                  <a:srgbClr val="000000"/>
                </a:solidFill>
                <a:highlight>
                  <a:srgbClr val="000000">
                    <a:alpha val="0"/>
                  </a:srgbClr>
                </a:highlight>
                <a:latin typeface="Bookman Old Style"/>
              </a:rPr>
              <a:t>Battle of the Nile</a:t>
            </a:r>
            <a:r>
              <a:rPr lang="en-GB" sz="1400" b="0" i="0" u="none" strike="noStrike" dirty="0">
                <a:solidFill>
                  <a:srgbClr val="000000"/>
                </a:solidFill>
                <a:highlight>
                  <a:srgbClr val="000000">
                    <a:alpha val="0"/>
                  </a:srgbClr>
                </a:highlight>
                <a:latin typeface="Bookman Old Style"/>
              </a:rPr>
              <a:t> (1-2 August 1798) by the British fleet led by </a:t>
            </a:r>
            <a:r>
              <a:rPr lang="en-GB" sz="1400" b="1" i="0" u="none" strike="noStrike" dirty="0">
                <a:solidFill>
                  <a:srgbClr val="000000"/>
                </a:solidFill>
                <a:highlight>
                  <a:srgbClr val="000000">
                    <a:alpha val="0"/>
                  </a:srgbClr>
                </a:highlight>
                <a:latin typeface="Bookman Old Style"/>
              </a:rPr>
              <a:t>Admiral Nelson</a:t>
            </a:r>
            <a:r>
              <a:rPr lang="en-GB" sz="1400" b="0" i="0" u="none" strike="noStrike" dirty="0">
                <a:solidFill>
                  <a:srgbClr val="000000"/>
                </a:solidFill>
                <a:highlight>
                  <a:srgbClr val="000000">
                    <a:alpha val="0"/>
                  </a:srgbClr>
                </a:highlight>
                <a:latin typeface="Bookman Old Style"/>
              </a:rPr>
              <a:t> </a:t>
            </a:r>
          </a:p>
          <a:p>
            <a:pPr rtl="0">
              <a:lnSpc>
                <a:spcPts val="2220"/>
              </a:lnSpc>
            </a:pPr>
            <a:r>
              <a:rPr lang="en-GB" sz="1400" b="0" i="0" u="none" strike="noStrike" dirty="0">
                <a:solidFill>
                  <a:srgbClr val="000000"/>
                </a:solidFill>
                <a:highlight>
                  <a:srgbClr val="000000">
                    <a:alpha val="0"/>
                  </a:srgbClr>
                </a:highlight>
                <a:latin typeface="Bookman Old Style"/>
              </a:rPr>
              <a:t>Napoleon was therefore forced to </a:t>
            </a:r>
            <a:r>
              <a:rPr lang="en-GB" sz="1400" b="1" i="0" u="none" strike="noStrike" dirty="0">
                <a:solidFill>
                  <a:srgbClr val="000000"/>
                </a:solidFill>
                <a:highlight>
                  <a:srgbClr val="000000">
                    <a:alpha val="0"/>
                  </a:srgbClr>
                </a:highlight>
                <a:latin typeface="Bookman Old Style"/>
              </a:rPr>
              <a:t>give up</a:t>
            </a:r>
            <a:r>
              <a:rPr lang="en-GB" sz="1400" b="0" i="0" u="none" strike="noStrike" dirty="0">
                <a:solidFill>
                  <a:srgbClr val="000000"/>
                </a:solidFill>
                <a:highlight>
                  <a:srgbClr val="000000">
                    <a:alpha val="0"/>
                  </a:srgbClr>
                </a:highlight>
                <a:latin typeface="Bookman Old Style"/>
              </a:rPr>
              <a:t> on the Egyptian campaign</a:t>
            </a:r>
          </a:p>
          <a:p>
            <a:pPr rtl="0">
              <a:lnSpc>
                <a:spcPts val="2220"/>
              </a:lnSpc>
            </a:pPr>
            <a:r>
              <a:rPr lang="en-GB" sz="1400" b="0" i="0" u="none" strike="noStrike" dirty="0">
                <a:solidFill>
                  <a:srgbClr val="000000"/>
                </a:solidFill>
                <a:highlight>
                  <a:srgbClr val="000000">
                    <a:alpha val="0"/>
                  </a:srgbClr>
                </a:highlight>
                <a:latin typeface="Bookman Old Style"/>
              </a:rPr>
              <a:t>The</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only</a:t>
            </a:r>
            <a:r>
              <a:rPr lang="en-GB" sz="1400" b="0" i="0" u="none" strike="noStrike" dirty="0">
                <a:solidFill>
                  <a:srgbClr val="000000"/>
                </a:solidFill>
                <a:highlight>
                  <a:srgbClr val="000000">
                    <a:alpha val="0"/>
                  </a:srgbClr>
                </a:highlight>
                <a:latin typeface="Bookman Old Style"/>
              </a:rPr>
              <a:t> partly successful Egyptian campaign, along with </a:t>
            </a:r>
            <a:r>
              <a:rPr lang="en-GB" sz="1400" b="1" i="0" u="none" strike="noStrike" dirty="0">
                <a:solidFill>
                  <a:srgbClr val="000000"/>
                </a:solidFill>
                <a:highlight>
                  <a:srgbClr val="000000">
                    <a:alpha val="0"/>
                  </a:srgbClr>
                </a:highlight>
                <a:latin typeface="Bookman Old Style"/>
              </a:rPr>
              <a:t>failures of France</a:t>
            </a:r>
            <a:r>
              <a:rPr lang="en-GB" sz="1400" b="0" i="0" u="none" strike="noStrike" dirty="0">
                <a:solidFill>
                  <a:srgbClr val="000000"/>
                </a:solidFill>
                <a:highlight>
                  <a:srgbClr val="000000">
                    <a:alpha val="0"/>
                  </a:srgbClr>
                </a:highlight>
                <a:latin typeface="Bookman Old Style"/>
              </a:rPr>
              <a:t> on European battlefields led to a coup d'état: in November 1799, the </a:t>
            </a:r>
            <a:r>
              <a:rPr lang="en-GB" sz="1400" b="0" i="0" u="none" strike="noStrike" dirty="0" err="1">
                <a:solidFill>
                  <a:srgbClr val="000000"/>
                </a:solidFill>
                <a:highlight>
                  <a:srgbClr val="000000">
                    <a:alpha val="0"/>
                  </a:srgbClr>
                </a:highlight>
                <a:latin typeface="Bookman Old Style"/>
              </a:rPr>
              <a:t>Directorium</a:t>
            </a:r>
            <a:r>
              <a:rPr lang="en-GB" sz="1400" b="0" i="0" u="none" strike="noStrike" dirty="0">
                <a:solidFill>
                  <a:srgbClr val="000000"/>
                </a:solidFill>
                <a:highlight>
                  <a:srgbClr val="000000">
                    <a:alpha val="0"/>
                  </a:srgbClr>
                </a:highlight>
                <a:latin typeface="Bookman Old Style"/>
              </a:rPr>
              <a:t> was replaced by the rule of the </a:t>
            </a:r>
            <a:r>
              <a:rPr lang="en-GB" sz="1400" b="1" i="0" u="none" strike="noStrike" dirty="0">
                <a:solidFill>
                  <a:srgbClr val="000000"/>
                </a:solidFill>
                <a:highlight>
                  <a:srgbClr val="000000">
                    <a:alpha val="0"/>
                  </a:srgbClr>
                </a:highlight>
                <a:latin typeface="Bookman Old Style"/>
              </a:rPr>
              <a:t>Three Consuls</a:t>
            </a:r>
            <a:r>
              <a:rPr lang="en-GB" sz="1400" b="0" i="0" u="none" strike="noStrike" dirty="0">
                <a:solidFill>
                  <a:srgbClr val="000000"/>
                </a:solidFill>
                <a:highlight>
                  <a:srgbClr val="000000">
                    <a:alpha val="0"/>
                  </a:srgbClr>
                </a:highlight>
                <a:latin typeface="Bookman Old Style"/>
              </a:rPr>
              <a:t>, among which Napoleon held the leading role as </a:t>
            </a:r>
            <a:r>
              <a:rPr lang="en-GB" sz="1400" b="1" i="0" u="none" strike="noStrike" dirty="0">
                <a:solidFill>
                  <a:srgbClr val="000000"/>
                </a:solidFill>
                <a:highlight>
                  <a:srgbClr val="000000">
                    <a:alpha val="0"/>
                  </a:srgbClr>
                </a:highlight>
                <a:latin typeface="Bookman Old Style"/>
              </a:rPr>
              <a:t>First Consul</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p:txBody>
          <a:bodyPr>
            <a:noAutofit/>
          </a:bodyPr>
          <a:lstStyle/>
          <a:p>
            <a:pPr algn="ctr" defTabSz="669845" rtl="0">
              <a:defRPr/>
            </a:pPr>
            <a:r>
              <a:rPr lang="en-GB" sz="700" b="0" i="0" u="none" strike="noStrike">
                <a:solidFill>
                  <a:srgbClr val="006BAB"/>
                </a:solidFill>
                <a:highlight>
                  <a:srgbClr val="000000">
                    <a:alpha val="0"/>
                  </a:srgbClr>
                </a:highlight>
                <a:latin typeface="Arial"/>
              </a:rPr>
              <a:t>Mgr. Pavel Krákora, Ph.D., Faculty of Education, Department of Social Sciences</a:t>
            </a:r>
            <a:endParaRPr lang="cs-CZ" sz="740">
              <a:solidFill>
                <a:srgbClr val="006BAB"/>
              </a:solidFill>
            </a:endParaRPr>
          </a:p>
        </p:txBody>
      </p:sp>
    </p:spTree>
    <p:extLst>
      <p:ext uri="{BB962C8B-B14F-4D97-AF65-F5344CB8AC3E}">
        <p14:creationId xmlns:p14="http://schemas.microsoft.com/office/powerpoint/2010/main" val="3924305380"/>
      </p:ext>
    </p:extLst>
  </p:cSld>
  <p:clrMapOvr>
    <a:masterClrMapping/>
  </p:clrMapOvr>
  <p:transition/>
  <p:extLst>
    <p:ext uri="{6950BFC3-D8DA-4A85-94F7-54DA5524770B}">
      <p188:commentRel xmlns:p188="http://schemas.microsoft.com/office/powerpoint/2018/8/main" xmlns="" r:id="rId4"/>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en-GB" sz="1900" b="1" i="0" u="none" strike="noStrike" dirty="0">
                <a:highlight>
                  <a:srgbClr val="000000">
                    <a:alpha val="0"/>
                  </a:srgbClr>
                </a:highlight>
                <a:latin typeface="Arial"/>
              </a:rPr>
              <a:t>France's War with the UK and the Third Coalition</a:t>
            </a:r>
          </a:p>
        </p:txBody>
      </p:sp>
      <p:sp>
        <p:nvSpPr>
          <p:cNvPr id="3" name="Zástupný symbol pro obsah 2"/>
          <p:cNvSpPr>
            <a:spLocks noGrp="1"/>
          </p:cNvSpPr>
          <p:nvPr>
            <p:ph idx="1"/>
          </p:nvPr>
        </p:nvSpPr>
        <p:spPr>
          <a:xfrm>
            <a:off x="543697" y="2230888"/>
            <a:ext cx="7900087" cy="3642689"/>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The conflict with the UK was reignited in 1803 – invasion of French troops into Hanover</a:t>
            </a:r>
            <a:endParaRPr lang="cs-CZ" sz="140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Napoleon Bonaparte again plans an invasion of Britain</a:t>
            </a:r>
          </a:p>
          <a:p>
            <a:pPr rtl="0">
              <a:lnSpc>
                <a:spcPts val="2220"/>
              </a:lnSpc>
            </a:pPr>
            <a:r>
              <a:rPr lang="en-GB" sz="1400" b="0" i="0" u="none" strike="noStrike" dirty="0">
                <a:solidFill>
                  <a:srgbClr val="000000"/>
                </a:solidFill>
                <a:highlight>
                  <a:srgbClr val="000000">
                    <a:alpha val="0"/>
                  </a:srgbClr>
                </a:highlight>
                <a:latin typeface="Bookman Old Style"/>
              </a:rPr>
              <a:t>In </a:t>
            </a:r>
            <a:r>
              <a:rPr lang="en-GB" sz="1400" b="1" i="0" u="none" strike="noStrike" dirty="0">
                <a:solidFill>
                  <a:srgbClr val="000000"/>
                </a:solidFill>
                <a:highlight>
                  <a:srgbClr val="000000">
                    <a:alpha val="0"/>
                  </a:srgbClr>
                </a:highlight>
                <a:latin typeface="Bookman Old Style"/>
              </a:rPr>
              <a:t>1804</a:t>
            </a:r>
            <a:r>
              <a:rPr lang="en-GB" sz="1400" b="0" i="0" u="none" strike="noStrike" dirty="0">
                <a:solidFill>
                  <a:srgbClr val="000000"/>
                </a:solidFill>
                <a:highlight>
                  <a:srgbClr val="000000">
                    <a:alpha val="0"/>
                  </a:srgbClr>
                </a:highlight>
                <a:latin typeface="Bookman Old Style"/>
              </a:rPr>
              <a:t> (</a:t>
            </a:r>
            <a:r>
              <a:rPr lang="cs-CZ" sz="1400" b="0" i="0" u="none" strike="noStrike" dirty="0">
                <a:solidFill>
                  <a:srgbClr val="000000"/>
                </a:solidFill>
                <a:highlight>
                  <a:srgbClr val="000000">
                    <a:alpha val="0"/>
                  </a:srgbClr>
                </a:highlight>
                <a:latin typeface="Bookman Old Style"/>
              </a:rPr>
              <a:t>2 </a:t>
            </a:r>
            <a:r>
              <a:rPr lang="en-GB" sz="1400" b="0" i="0" u="none" strike="noStrike" dirty="0">
                <a:solidFill>
                  <a:srgbClr val="000000"/>
                </a:solidFill>
                <a:highlight>
                  <a:srgbClr val="000000">
                    <a:alpha val="0"/>
                  </a:srgbClr>
                </a:highlight>
                <a:latin typeface="Bookman Old Style"/>
              </a:rPr>
              <a:t>December), </a:t>
            </a:r>
            <a:r>
              <a:rPr lang="en-GB" sz="1400" b="1" i="0" u="none" strike="noStrike" dirty="0">
                <a:solidFill>
                  <a:srgbClr val="000000"/>
                </a:solidFill>
                <a:highlight>
                  <a:srgbClr val="000000">
                    <a:alpha val="0"/>
                  </a:srgbClr>
                </a:highlight>
                <a:latin typeface="Bookman Old Style"/>
              </a:rPr>
              <a:t>Napoleon Bonaparte was crowned </a:t>
            </a:r>
            <a:r>
              <a:rPr lang="cs-CZ" sz="1400" b="1" i="0" u="none" strike="noStrike" dirty="0">
                <a:solidFill>
                  <a:srgbClr val="000000"/>
                </a:solidFill>
                <a:highlight>
                  <a:srgbClr val="000000">
                    <a:alpha val="0"/>
                  </a:srgbClr>
                </a:highlight>
                <a:latin typeface="Bookman Old Style"/>
              </a:rPr>
              <a:t>E</a:t>
            </a:r>
            <a:r>
              <a:rPr lang="en-GB" sz="1400" b="1" i="0" u="none" strike="noStrike" dirty="0" err="1">
                <a:solidFill>
                  <a:srgbClr val="000000"/>
                </a:solidFill>
                <a:highlight>
                  <a:srgbClr val="000000">
                    <a:alpha val="0"/>
                  </a:srgbClr>
                </a:highlight>
                <a:latin typeface="Bookman Old Style"/>
              </a:rPr>
              <a:t>mperor</a:t>
            </a:r>
            <a:r>
              <a:rPr lang="en-GB" sz="1400" b="1" i="0" u="none" strike="noStrike" dirty="0">
                <a:solidFill>
                  <a:srgbClr val="000000"/>
                </a:solidFill>
                <a:highlight>
                  <a:srgbClr val="000000">
                    <a:alpha val="0"/>
                  </a:srgbClr>
                </a:highlight>
                <a:latin typeface="Bookman Old Style"/>
              </a:rPr>
              <a:t> of France</a:t>
            </a:r>
            <a:r>
              <a:rPr lang="en-GB" sz="1400" b="0" i="0" u="none" strike="noStrike" dirty="0">
                <a:solidFill>
                  <a:srgbClr val="000000"/>
                </a:solidFill>
                <a:highlight>
                  <a:srgbClr val="000000">
                    <a:alpha val="0"/>
                  </a:srgbClr>
                </a:highlight>
                <a:latin typeface="Bookman Old Style"/>
              </a:rPr>
              <a:t> – this act initiated the formation of the </a:t>
            </a:r>
            <a:r>
              <a:rPr lang="cs-CZ" sz="1400" b="1" i="0" u="none" strike="noStrike" dirty="0" err="1">
                <a:solidFill>
                  <a:srgbClr val="000000"/>
                </a:solidFill>
                <a:highlight>
                  <a:srgbClr val="000000">
                    <a:alpha val="0"/>
                  </a:srgbClr>
                </a:highlight>
                <a:latin typeface="Bookman Old Style"/>
              </a:rPr>
              <a:t>Third</a:t>
            </a:r>
            <a:r>
              <a:rPr lang="cs-CZ" sz="1400" b="1" i="0" u="none" strike="noStrike" dirty="0">
                <a:solidFill>
                  <a:srgbClr val="000000"/>
                </a:solidFill>
                <a:highlight>
                  <a:srgbClr val="000000">
                    <a:alpha val="0"/>
                  </a:srgbClr>
                </a:highlight>
                <a:latin typeface="Bookman Old Style"/>
              </a:rPr>
              <a:t> </a:t>
            </a:r>
            <a:r>
              <a:rPr lang="cs-CZ" sz="1400" b="1" i="0" u="none" strike="noStrike" dirty="0" err="1">
                <a:solidFill>
                  <a:srgbClr val="000000"/>
                </a:solidFill>
                <a:highlight>
                  <a:srgbClr val="000000">
                    <a:alpha val="0"/>
                  </a:srgbClr>
                </a:highlight>
                <a:latin typeface="Bookman Old Style"/>
              </a:rPr>
              <a:t>Coalition</a:t>
            </a:r>
            <a:r>
              <a:rPr lang="cs-CZ" sz="1400" b="1"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(UK, Austria, Russia and Sweden)</a:t>
            </a:r>
            <a:endParaRPr lang="cs-CZ" sz="140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The French naval forces were defeated at the </a:t>
            </a:r>
            <a:r>
              <a:rPr lang="en-GB" sz="1400" b="1" i="0" u="none" strike="noStrike" dirty="0">
                <a:solidFill>
                  <a:srgbClr val="000000"/>
                </a:solidFill>
                <a:highlight>
                  <a:srgbClr val="000000">
                    <a:alpha val="0"/>
                  </a:srgbClr>
                </a:highlight>
                <a:latin typeface="Bookman Old Style"/>
              </a:rPr>
              <a:t>Battle of Trafalgar</a:t>
            </a:r>
            <a:r>
              <a:rPr lang="en-GB" sz="1400" b="0" i="0" u="none" strike="noStrike" dirty="0">
                <a:solidFill>
                  <a:srgbClr val="000000"/>
                </a:solidFill>
                <a:highlight>
                  <a:srgbClr val="000000">
                    <a:alpha val="0"/>
                  </a:srgbClr>
                </a:highlight>
                <a:latin typeface="Bookman Old Style"/>
              </a:rPr>
              <a:t> (southwest of the port of Cádiz on 21 October 1805) by the British fleet led by </a:t>
            </a:r>
            <a:r>
              <a:rPr lang="en-GB" sz="1400" b="1" i="0" u="none" strike="noStrike" dirty="0">
                <a:solidFill>
                  <a:srgbClr val="000000"/>
                </a:solidFill>
                <a:highlight>
                  <a:srgbClr val="000000">
                    <a:alpha val="0"/>
                  </a:srgbClr>
                </a:highlight>
                <a:latin typeface="Bookman Old Style"/>
              </a:rPr>
              <a:t>Admiral  Nelson</a:t>
            </a:r>
          </a:p>
          <a:p>
            <a:pPr rtl="0">
              <a:lnSpc>
                <a:spcPts val="2220"/>
              </a:lnSpc>
            </a:pPr>
            <a:r>
              <a:rPr lang="en-GB" sz="1400" b="0" i="0" u="none" strike="noStrike" dirty="0">
                <a:solidFill>
                  <a:srgbClr val="000000"/>
                </a:solidFill>
                <a:highlight>
                  <a:srgbClr val="000000">
                    <a:alpha val="0"/>
                  </a:srgbClr>
                </a:highlight>
                <a:latin typeface="Bookman Old Style"/>
              </a:rPr>
              <a:t>The situation in continental Europe developed differently: Napoleon carried out an </a:t>
            </a:r>
            <a:r>
              <a:rPr lang="en-GB" sz="1400" b="1" i="0" u="none" strike="noStrike" dirty="0">
                <a:solidFill>
                  <a:srgbClr val="000000"/>
                </a:solidFill>
                <a:highlight>
                  <a:srgbClr val="000000">
                    <a:alpha val="0"/>
                  </a:srgbClr>
                </a:highlight>
                <a:latin typeface="Bookman Old Style"/>
              </a:rPr>
              <a:t>offensive in </a:t>
            </a:r>
            <a:r>
              <a:rPr lang="cs-CZ" sz="1400" b="1" i="0" u="none" strike="noStrike" dirty="0">
                <a:solidFill>
                  <a:srgbClr val="000000"/>
                </a:solidFill>
                <a:highlight>
                  <a:srgbClr val="000000">
                    <a:alpha val="0"/>
                  </a:srgbClr>
                </a:highlight>
                <a:latin typeface="Bookman Old Style"/>
              </a:rPr>
              <a:t>S</a:t>
            </a:r>
            <a:r>
              <a:rPr lang="en-GB" sz="1400" b="1" i="0" u="none" strike="noStrike" dirty="0" err="1">
                <a:solidFill>
                  <a:srgbClr val="000000"/>
                </a:solidFill>
                <a:highlight>
                  <a:srgbClr val="000000">
                    <a:alpha val="0"/>
                  </a:srgbClr>
                </a:highlight>
                <a:latin typeface="Bookman Old Style"/>
              </a:rPr>
              <a:t>outhern</a:t>
            </a:r>
            <a:r>
              <a:rPr lang="en-GB" sz="1400" b="1" i="0" u="none" strike="noStrike" dirty="0">
                <a:solidFill>
                  <a:srgbClr val="000000"/>
                </a:solidFill>
                <a:highlight>
                  <a:srgbClr val="000000">
                    <a:alpha val="0"/>
                  </a:srgbClr>
                </a:highlight>
                <a:latin typeface="Bookman Old Style"/>
              </a:rPr>
              <a:t> Germany</a:t>
            </a:r>
            <a:r>
              <a:rPr lang="en-GB" sz="1400" b="0" i="0" u="none" strike="noStrike" dirty="0">
                <a:solidFill>
                  <a:srgbClr val="000000"/>
                </a:solidFill>
                <a:highlight>
                  <a:srgbClr val="000000">
                    <a:alpha val="0"/>
                  </a:srgbClr>
                </a:highlight>
                <a:latin typeface="Bookman Old Style"/>
              </a:rPr>
              <a:t>, defeated Austrian troops at the </a:t>
            </a:r>
            <a:r>
              <a:rPr lang="en-GB" sz="1400" b="1" i="0" u="none" strike="noStrike" dirty="0">
                <a:solidFill>
                  <a:srgbClr val="000000"/>
                </a:solidFill>
                <a:highlight>
                  <a:srgbClr val="000000">
                    <a:alpha val="0"/>
                  </a:srgbClr>
                </a:highlight>
                <a:latin typeface="Bookman Old Style"/>
              </a:rPr>
              <a:t>Battle of Ulm</a:t>
            </a:r>
            <a:r>
              <a:rPr lang="en-GB" sz="1400" b="0" i="0" u="none" strike="noStrike" dirty="0">
                <a:solidFill>
                  <a:srgbClr val="000000"/>
                </a:solidFill>
                <a:highlight>
                  <a:srgbClr val="000000">
                    <a:alpha val="0"/>
                  </a:srgbClr>
                </a:highlight>
                <a:latin typeface="Bookman Old Style"/>
              </a:rPr>
              <a:t> and </a:t>
            </a:r>
            <a:r>
              <a:rPr lang="cs-CZ" sz="1400" b="0" i="0" u="none" strike="noStrike" dirty="0" err="1">
                <a:solidFill>
                  <a:srgbClr val="000000"/>
                </a:solidFill>
                <a:highlight>
                  <a:srgbClr val="000000">
                    <a:alpha val="0"/>
                  </a:srgbClr>
                </a:highlight>
                <a:latin typeface="Bookman Old Style"/>
              </a:rPr>
              <a:t>clashed</a:t>
            </a:r>
            <a:r>
              <a:rPr lang="en-GB" sz="1400" b="0" i="0" u="none" strike="noStrike" dirty="0">
                <a:solidFill>
                  <a:srgbClr val="000000"/>
                </a:solidFill>
                <a:highlight>
                  <a:srgbClr val="000000">
                    <a:alpha val="0"/>
                  </a:srgbClr>
                </a:highlight>
                <a:latin typeface="Bookman Old Style"/>
              </a:rPr>
              <a:t> with</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the</a:t>
            </a:r>
            <a:r>
              <a:rPr lang="en-GB" sz="1400" b="0" i="0" u="none" strike="noStrike" dirty="0">
                <a:solidFill>
                  <a:srgbClr val="000000"/>
                </a:solidFill>
                <a:highlight>
                  <a:srgbClr val="000000">
                    <a:alpha val="0"/>
                  </a:srgbClr>
                </a:highlight>
                <a:latin typeface="Bookman Old Style"/>
              </a:rPr>
              <a:t> Russian troops of </a:t>
            </a:r>
            <a:r>
              <a:rPr lang="en-GB" sz="1400" b="1" i="0" u="none" strike="noStrike" dirty="0">
                <a:solidFill>
                  <a:srgbClr val="000000"/>
                </a:solidFill>
                <a:highlight>
                  <a:srgbClr val="000000">
                    <a:alpha val="0"/>
                  </a:srgbClr>
                </a:highlight>
                <a:latin typeface="Bookman Old Style"/>
              </a:rPr>
              <a:t>General Kutuzov</a:t>
            </a:r>
            <a:r>
              <a:rPr lang="en-GB" sz="1400" b="0" i="0" u="none" strike="noStrike" dirty="0">
                <a:solidFill>
                  <a:srgbClr val="000000"/>
                </a:solidFill>
                <a:highlight>
                  <a:srgbClr val="000000">
                    <a:alpha val="0"/>
                  </a:srgbClr>
                </a:highlight>
                <a:latin typeface="Bookman Old Style"/>
              </a:rPr>
              <a:t> at </a:t>
            </a:r>
            <a:r>
              <a:rPr lang="en-GB" sz="1400" b="0" i="0" u="none" strike="noStrike" dirty="0" err="1">
                <a:solidFill>
                  <a:srgbClr val="000000"/>
                </a:solidFill>
                <a:highlight>
                  <a:srgbClr val="000000">
                    <a:alpha val="0"/>
                  </a:srgbClr>
                </a:highlight>
                <a:latin typeface="Bookman Old Style"/>
              </a:rPr>
              <a:t>Hollabrunn</a:t>
            </a:r>
            <a:r>
              <a:rPr lang="en-GB" sz="1400" b="0" i="0" u="none" strike="noStrike" dirty="0">
                <a:solidFill>
                  <a:srgbClr val="000000"/>
                </a:solidFill>
                <a:highlight>
                  <a:srgbClr val="000000">
                    <a:alpha val="0"/>
                  </a:srgbClr>
                </a:highlight>
                <a:latin typeface="Bookman Old Style"/>
              </a:rPr>
              <a:t>, which retreated to Olomouc where they joined forces under Tsar Alexander I </a:t>
            </a: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p:txBody>
          <a:bodyPr>
            <a:noAutofit/>
          </a:bodyPr>
          <a:lstStyle/>
          <a:p>
            <a:pPr algn="ctr" defTabSz="669845" rtl="0">
              <a:defRPr/>
            </a:pPr>
            <a:r>
              <a:rPr lang="en-GB" sz="700" b="0" i="0" u="none" strike="noStrike">
                <a:solidFill>
                  <a:srgbClr val="006BAB"/>
                </a:solidFill>
                <a:highlight>
                  <a:srgbClr val="000000">
                    <a:alpha val="0"/>
                  </a:srgbClr>
                </a:highlight>
                <a:latin typeface="Arial"/>
              </a:rPr>
              <a:t>Mgr. Pavel Krákora, Ph.D., Faculty of Education, Department of Social Sciences</a:t>
            </a:r>
            <a:endParaRPr lang="cs-CZ" sz="740">
              <a:solidFill>
                <a:srgbClr val="006BAB"/>
              </a:solidFill>
            </a:endParaRPr>
          </a:p>
        </p:txBody>
      </p:sp>
    </p:spTree>
    <p:extLst>
      <p:ext uri="{BB962C8B-B14F-4D97-AF65-F5344CB8AC3E}">
        <p14:creationId xmlns:p14="http://schemas.microsoft.com/office/powerpoint/2010/main" val="23898244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en-GB" sz="1900" b="1" i="0" u="none" strike="noStrike">
                <a:highlight>
                  <a:srgbClr val="000000">
                    <a:alpha val="0"/>
                  </a:srgbClr>
                </a:highlight>
                <a:latin typeface="Arial"/>
              </a:rPr>
              <a:t>The Battle of Austerlitz and the End of the Third Coalition</a:t>
            </a:r>
          </a:p>
        </p:txBody>
      </p:sp>
      <p:sp>
        <p:nvSpPr>
          <p:cNvPr id="3" name="Zástupný symbol pro obsah 2"/>
          <p:cNvSpPr>
            <a:spLocks noGrp="1"/>
          </p:cNvSpPr>
          <p:nvPr>
            <p:ph idx="1"/>
          </p:nvPr>
        </p:nvSpPr>
        <p:spPr>
          <a:xfrm>
            <a:off x="461319" y="2230888"/>
            <a:ext cx="8114269" cy="3856873"/>
          </a:xfrm>
        </p:spPr>
        <p:txBody>
          <a:bodyPr>
            <a:noAutofit/>
          </a:bodyPr>
          <a:lstStyle/>
          <a:p>
            <a:pPr rtl="0">
              <a:lnSpc>
                <a:spcPts val="2220"/>
              </a:lnSpc>
            </a:pPr>
            <a:r>
              <a:rPr lang="en-GB" sz="1300" b="0" i="0" u="none" strike="noStrike" dirty="0">
                <a:solidFill>
                  <a:srgbClr val="000000"/>
                </a:solidFill>
                <a:highlight>
                  <a:srgbClr val="000000">
                    <a:alpha val="0"/>
                  </a:srgbClr>
                </a:highlight>
                <a:latin typeface="Bookman Old Style"/>
              </a:rPr>
              <a:t>In November 1805, Napoleon Bonaparte's troops advanced on </a:t>
            </a:r>
            <a:r>
              <a:rPr lang="en-GB" sz="1300" b="1" i="0" u="none" strike="noStrike" dirty="0">
                <a:solidFill>
                  <a:srgbClr val="000000"/>
                </a:solidFill>
                <a:highlight>
                  <a:srgbClr val="000000">
                    <a:alpha val="0"/>
                  </a:srgbClr>
                </a:highlight>
                <a:latin typeface="Bookman Old Style"/>
              </a:rPr>
              <a:t>Moravia</a:t>
            </a:r>
          </a:p>
          <a:p>
            <a:pPr rtl="0">
              <a:lnSpc>
                <a:spcPts val="2220"/>
              </a:lnSpc>
            </a:pPr>
            <a:r>
              <a:rPr lang="en-GB" sz="1300" b="0" i="0" u="none" strike="noStrike" dirty="0">
                <a:solidFill>
                  <a:srgbClr val="000000"/>
                </a:solidFill>
                <a:highlight>
                  <a:srgbClr val="000000">
                    <a:alpha val="0"/>
                  </a:srgbClr>
                </a:highlight>
                <a:latin typeface="Bookman Old Style"/>
              </a:rPr>
              <a:t>The Russian </a:t>
            </a:r>
            <a:r>
              <a:rPr lang="en-GB" sz="1300" b="1" i="0" u="none" strike="noStrike" dirty="0">
                <a:solidFill>
                  <a:srgbClr val="000000"/>
                </a:solidFill>
                <a:highlight>
                  <a:srgbClr val="000000">
                    <a:alpha val="0"/>
                  </a:srgbClr>
                </a:highlight>
                <a:latin typeface="Bookman Old Style"/>
              </a:rPr>
              <a:t>Tsar Alexander I</a:t>
            </a:r>
            <a:r>
              <a:rPr lang="en-GB" sz="1300" b="0" i="0" u="none" strike="noStrike" dirty="0">
                <a:solidFill>
                  <a:srgbClr val="000000"/>
                </a:solidFill>
                <a:highlight>
                  <a:srgbClr val="000000">
                    <a:alpha val="0"/>
                  </a:srgbClr>
                </a:highlight>
                <a:latin typeface="Bookman Old Style"/>
              </a:rPr>
              <a:t> and the Austrian </a:t>
            </a:r>
            <a:r>
              <a:rPr lang="en-GB" sz="1300" b="1" i="0" u="none" strike="noStrike" dirty="0">
                <a:solidFill>
                  <a:srgbClr val="000000"/>
                </a:solidFill>
                <a:highlight>
                  <a:srgbClr val="000000">
                    <a:alpha val="0"/>
                  </a:srgbClr>
                </a:highlight>
                <a:latin typeface="Bookman Old Style"/>
              </a:rPr>
              <a:t>Emperor Francis I</a:t>
            </a:r>
            <a:r>
              <a:rPr lang="en-GB" sz="1300" b="0" i="0" u="none" strike="noStrike" dirty="0">
                <a:solidFill>
                  <a:srgbClr val="000000"/>
                </a:solidFill>
                <a:highlight>
                  <a:srgbClr val="000000">
                    <a:alpha val="0"/>
                  </a:srgbClr>
                </a:highlight>
                <a:latin typeface="Bookman Old Style"/>
              </a:rPr>
              <a:t> met in Olomouc and, </a:t>
            </a:r>
            <a:r>
              <a:rPr lang="cs-CZ" sz="1300" b="0" i="0" u="none" strike="noStrike" dirty="0" err="1">
                <a:solidFill>
                  <a:srgbClr val="000000"/>
                </a:solidFill>
                <a:highlight>
                  <a:srgbClr val="000000">
                    <a:alpha val="0"/>
                  </a:srgbClr>
                </a:highlight>
                <a:latin typeface="Bookman Old Style"/>
              </a:rPr>
              <a:t>against</a:t>
            </a:r>
            <a:r>
              <a:rPr lang="cs-CZ" sz="1300" b="0" i="0" u="none" strike="noStrike" dirty="0">
                <a:solidFill>
                  <a:srgbClr val="000000"/>
                </a:solidFill>
                <a:highlight>
                  <a:srgbClr val="000000">
                    <a:alpha val="0"/>
                  </a:srgbClr>
                </a:highlight>
                <a:latin typeface="Bookman Old Style"/>
              </a:rPr>
              <a:t> </a:t>
            </a:r>
            <a:r>
              <a:rPr lang="cs-CZ" sz="1300" b="0" i="0" u="none" strike="noStrike" dirty="0" err="1">
                <a:solidFill>
                  <a:srgbClr val="000000"/>
                </a:solidFill>
                <a:highlight>
                  <a:srgbClr val="000000">
                    <a:alpha val="0"/>
                  </a:srgbClr>
                </a:highlight>
                <a:latin typeface="Bookman Old Style"/>
              </a:rPr>
              <a:t>the</a:t>
            </a:r>
            <a:r>
              <a:rPr lang="cs-CZ" sz="1300" b="0" i="0" u="none" strike="noStrike" dirty="0">
                <a:solidFill>
                  <a:srgbClr val="000000"/>
                </a:solidFill>
                <a:highlight>
                  <a:srgbClr val="000000">
                    <a:alpha val="0"/>
                  </a:srgbClr>
                </a:highlight>
                <a:latin typeface="Bookman Old Style"/>
              </a:rPr>
              <a:t> </a:t>
            </a:r>
            <a:r>
              <a:rPr lang="cs-CZ" sz="1300" b="0" i="0" u="none" strike="noStrike" dirty="0" err="1">
                <a:solidFill>
                  <a:srgbClr val="000000"/>
                </a:solidFill>
                <a:highlight>
                  <a:srgbClr val="000000">
                    <a:alpha val="0"/>
                  </a:srgbClr>
                </a:highlight>
                <a:latin typeface="Bookman Old Style"/>
              </a:rPr>
              <a:t>consel</a:t>
            </a:r>
            <a:r>
              <a:rPr lang="cs-CZ" sz="1300" b="0"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of many generals, decided to battle the French troops.</a:t>
            </a:r>
          </a:p>
          <a:p>
            <a:pPr rtl="0">
              <a:lnSpc>
                <a:spcPts val="2220"/>
              </a:lnSpc>
            </a:pPr>
            <a:r>
              <a:rPr lang="en-GB" sz="1300" b="0" i="0" u="none" strike="noStrike" dirty="0">
                <a:solidFill>
                  <a:srgbClr val="000000"/>
                </a:solidFill>
                <a:highlight>
                  <a:srgbClr val="000000">
                    <a:alpha val="0"/>
                  </a:srgbClr>
                </a:highlight>
                <a:latin typeface="Bookman Old Style"/>
              </a:rPr>
              <a:t>The decisive battle took place </a:t>
            </a:r>
            <a:r>
              <a:rPr lang="en-GB" sz="1300" b="1" i="0" u="none" strike="noStrike" dirty="0">
                <a:solidFill>
                  <a:srgbClr val="000000"/>
                </a:solidFill>
                <a:highlight>
                  <a:srgbClr val="000000">
                    <a:alpha val="0"/>
                  </a:srgbClr>
                </a:highlight>
                <a:latin typeface="Bookman Old Style"/>
              </a:rPr>
              <a:t>2 December 1805</a:t>
            </a:r>
            <a:r>
              <a:rPr lang="en-GB" sz="1300" b="0" i="0" u="none" strike="noStrike" dirty="0">
                <a:solidFill>
                  <a:srgbClr val="000000"/>
                </a:solidFill>
                <a:highlight>
                  <a:srgbClr val="000000">
                    <a:alpha val="0"/>
                  </a:srgbClr>
                </a:highlight>
                <a:latin typeface="Bookman Old Style"/>
              </a:rPr>
              <a:t> near the Moravian </a:t>
            </a:r>
            <a:r>
              <a:rPr lang="en-GB" sz="1300" b="1" i="0" u="none" strike="noStrike" dirty="0">
                <a:solidFill>
                  <a:srgbClr val="000000"/>
                </a:solidFill>
                <a:highlight>
                  <a:srgbClr val="000000">
                    <a:alpha val="0"/>
                  </a:srgbClr>
                </a:highlight>
                <a:latin typeface="Bookman Old Style"/>
              </a:rPr>
              <a:t>Austerlitz (</a:t>
            </a:r>
            <a:r>
              <a:rPr lang="en-GB" sz="1300" b="1" i="0" u="none" strike="noStrike" dirty="0" err="1">
                <a:solidFill>
                  <a:srgbClr val="000000"/>
                </a:solidFill>
                <a:highlight>
                  <a:srgbClr val="000000">
                    <a:alpha val="0"/>
                  </a:srgbClr>
                </a:highlight>
                <a:latin typeface="Bookman Old Style"/>
              </a:rPr>
              <a:t>Slavkov</a:t>
            </a:r>
            <a:r>
              <a:rPr lang="en-GB" sz="1300" b="1" i="0" u="none" strike="noStrike" dirty="0">
                <a:solidFill>
                  <a:srgbClr val="000000"/>
                </a:solidFill>
                <a:highlight>
                  <a:srgbClr val="000000">
                    <a:alpha val="0"/>
                  </a:srgbClr>
                </a:highlight>
                <a:latin typeface="Bookman Old Style"/>
              </a:rPr>
              <a:t>)</a:t>
            </a:r>
            <a:r>
              <a:rPr lang="en-GB" sz="1300" b="0" i="0" u="none" strike="noStrike" dirty="0">
                <a:solidFill>
                  <a:srgbClr val="000000"/>
                </a:solidFill>
                <a:highlight>
                  <a:srgbClr val="000000">
                    <a:alpha val="0"/>
                  </a:srgbClr>
                </a:highlight>
                <a:latin typeface="Bookman Old Style"/>
              </a:rPr>
              <a:t>, in which Napoleon defeated the superior numbers of the combined Austro-Russian </a:t>
            </a:r>
            <a:r>
              <a:rPr lang="cs-CZ" sz="1300" dirty="0" err="1">
                <a:solidFill>
                  <a:srgbClr val="000000"/>
                </a:solidFill>
                <a:highlight>
                  <a:srgbClr val="000000">
                    <a:alpha val="0"/>
                  </a:srgbClr>
                </a:highlight>
                <a:latin typeface="Bookman Old Style"/>
              </a:rPr>
              <a:t>forces</a:t>
            </a:r>
            <a:r>
              <a:rPr lang="en-GB" sz="1300" b="0" i="0" u="none" strike="noStrike" dirty="0">
                <a:solidFill>
                  <a:srgbClr val="000000"/>
                </a:solidFill>
                <a:highlight>
                  <a:srgbClr val="000000">
                    <a:alpha val="0"/>
                  </a:srgbClr>
                </a:highlight>
                <a:latin typeface="Bookman Old Style"/>
              </a:rPr>
              <a:t>. This was </a:t>
            </a:r>
            <a:r>
              <a:rPr lang="en-GB" sz="1300" b="1" i="0" u="none" strike="noStrike" dirty="0">
                <a:solidFill>
                  <a:srgbClr val="000000"/>
                </a:solidFill>
                <a:highlight>
                  <a:srgbClr val="000000">
                    <a:alpha val="0"/>
                  </a:srgbClr>
                </a:highlight>
                <a:latin typeface="Bookman Old Style"/>
              </a:rPr>
              <a:t>Napoleon's most significant victory</a:t>
            </a:r>
            <a:r>
              <a:rPr lang="en-GB" sz="1300" b="0" i="0" u="none" strike="noStrike" dirty="0">
                <a:solidFill>
                  <a:srgbClr val="000000"/>
                </a:solidFill>
                <a:highlight>
                  <a:srgbClr val="000000">
                    <a:alpha val="0"/>
                  </a:srgbClr>
                </a:highlight>
                <a:latin typeface="Bookman Old Style"/>
              </a:rPr>
              <a:t> during the Napoleonic Wars, which de facto negated Britain's victory </a:t>
            </a:r>
            <a:r>
              <a:rPr lang="cs-CZ" sz="1300" dirty="0">
                <a:solidFill>
                  <a:srgbClr val="000000"/>
                </a:solidFill>
                <a:highlight>
                  <a:srgbClr val="000000">
                    <a:alpha val="0"/>
                  </a:srgbClr>
                </a:highlight>
                <a:latin typeface="Bookman Old Style"/>
              </a:rPr>
              <a:t>in</a:t>
            </a:r>
            <a:r>
              <a:rPr lang="en-GB" sz="1300" b="0" i="0" u="none" strike="noStrike" dirty="0">
                <a:solidFill>
                  <a:srgbClr val="000000"/>
                </a:solidFill>
                <a:highlight>
                  <a:srgbClr val="000000">
                    <a:alpha val="0"/>
                  </a:srgbClr>
                </a:highlight>
                <a:latin typeface="Bookman Old Style"/>
              </a:rPr>
              <a:t> the Battle of Trafalgar.</a:t>
            </a:r>
            <a:endParaRPr lang="cs-CZ" sz="1332" dirty="0">
              <a:solidFill>
                <a:schemeClr val="tx1"/>
              </a:solidFill>
              <a:latin typeface="Bookman Old Style" panose="02050604050505020204" pitchFamily="18" charset="0"/>
            </a:endParaRPr>
          </a:p>
          <a:p>
            <a:pPr rtl="0">
              <a:lnSpc>
                <a:spcPts val="2220"/>
              </a:lnSpc>
            </a:pPr>
            <a:r>
              <a:rPr lang="en-GB" sz="1300" b="0" i="0" u="none" strike="noStrike" dirty="0">
                <a:solidFill>
                  <a:srgbClr val="000000"/>
                </a:solidFill>
                <a:highlight>
                  <a:srgbClr val="000000">
                    <a:alpha val="0"/>
                  </a:srgbClr>
                </a:highlight>
                <a:latin typeface="Bookman Old Style"/>
              </a:rPr>
              <a:t>The end result of the Battle of Austerlitz was the </a:t>
            </a:r>
            <a:r>
              <a:rPr lang="en-GB" sz="1300" b="1" i="0" u="none" strike="noStrike" dirty="0">
                <a:solidFill>
                  <a:srgbClr val="000000"/>
                </a:solidFill>
                <a:highlight>
                  <a:srgbClr val="000000">
                    <a:alpha val="0"/>
                  </a:srgbClr>
                </a:highlight>
                <a:latin typeface="Bookman Old Style"/>
              </a:rPr>
              <a:t>Peace of </a:t>
            </a:r>
            <a:r>
              <a:rPr lang="en-GB" sz="1300" b="1" i="0" u="none" strike="noStrike" dirty="0" err="1">
                <a:solidFill>
                  <a:srgbClr val="000000"/>
                </a:solidFill>
                <a:highlight>
                  <a:srgbClr val="000000">
                    <a:alpha val="0"/>
                  </a:srgbClr>
                </a:highlight>
                <a:latin typeface="Bookman Old Style"/>
              </a:rPr>
              <a:t>Pressburg</a:t>
            </a:r>
            <a:r>
              <a:rPr lang="en-GB" sz="1300" b="0" i="0" u="none" strike="noStrike" dirty="0">
                <a:solidFill>
                  <a:srgbClr val="000000"/>
                </a:solidFill>
                <a:highlight>
                  <a:srgbClr val="000000">
                    <a:alpha val="0"/>
                  </a:srgbClr>
                </a:highlight>
                <a:latin typeface="Bookman Old Style"/>
              </a:rPr>
              <a:t> </a:t>
            </a:r>
            <a:r>
              <a:rPr lang="cs-CZ" sz="1300" b="0" i="0" u="none" strike="noStrike" dirty="0">
                <a:solidFill>
                  <a:srgbClr val="000000"/>
                </a:solidFill>
                <a:highlight>
                  <a:srgbClr val="000000">
                    <a:alpha val="0"/>
                  </a:srgbClr>
                </a:highlight>
                <a:latin typeface="Bookman Old Style"/>
              </a:rPr>
              <a:t>on </a:t>
            </a:r>
            <a:r>
              <a:rPr lang="en-GB" sz="1300" b="0" i="0" u="none" strike="noStrike" dirty="0">
                <a:solidFill>
                  <a:srgbClr val="000000"/>
                </a:solidFill>
                <a:highlight>
                  <a:srgbClr val="000000">
                    <a:alpha val="0"/>
                  </a:srgbClr>
                </a:highlight>
                <a:latin typeface="Bookman Old Style"/>
              </a:rPr>
              <a:t>26 December 1805, on the basis of which the territorially deprived Austrian monarchy became an </a:t>
            </a:r>
            <a:r>
              <a:rPr lang="en-GB" sz="1300" b="1" i="0" u="none" strike="noStrike" dirty="0">
                <a:solidFill>
                  <a:srgbClr val="000000"/>
                </a:solidFill>
                <a:highlight>
                  <a:srgbClr val="000000">
                    <a:alpha val="0"/>
                  </a:srgbClr>
                </a:highlight>
                <a:latin typeface="Bookman Old Style"/>
              </a:rPr>
              <a:t>ally</a:t>
            </a:r>
            <a:r>
              <a:rPr lang="en-GB" sz="1300" b="0" i="0" u="none" strike="noStrike" dirty="0">
                <a:solidFill>
                  <a:srgbClr val="000000"/>
                </a:solidFill>
                <a:highlight>
                  <a:srgbClr val="000000">
                    <a:alpha val="0"/>
                  </a:srgbClr>
                </a:highlight>
                <a:latin typeface="Bookman Old Style"/>
              </a:rPr>
              <a:t> of Napoleonic France.</a:t>
            </a:r>
          </a:p>
          <a:p>
            <a:pPr rtl="0">
              <a:lnSpc>
                <a:spcPts val="2220"/>
              </a:lnSpc>
            </a:pPr>
            <a:r>
              <a:rPr lang="en-GB" sz="1300" b="0" i="0" u="none" strike="noStrike" dirty="0">
                <a:solidFill>
                  <a:srgbClr val="000000"/>
                </a:solidFill>
                <a:highlight>
                  <a:srgbClr val="000000">
                    <a:alpha val="0"/>
                  </a:srgbClr>
                </a:highlight>
                <a:latin typeface="Bookman Old Style"/>
              </a:rPr>
              <a:t>At the same time, the </a:t>
            </a:r>
            <a:r>
              <a:rPr lang="en-GB" sz="1300" b="1" i="0" u="none" strike="noStrike" dirty="0">
                <a:solidFill>
                  <a:srgbClr val="000000"/>
                </a:solidFill>
                <a:highlight>
                  <a:srgbClr val="000000">
                    <a:alpha val="0"/>
                  </a:srgbClr>
                </a:highlight>
                <a:latin typeface="Bookman Old Style"/>
              </a:rPr>
              <a:t>Holy Roman Empire</a:t>
            </a:r>
            <a:r>
              <a:rPr lang="en-GB" sz="1300" b="0" i="0" u="none" strike="noStrike" dirty="0">
                <a:solidFill>
                  <a:srgbClr val="000000"/>
                </a:solidFill>
                <a:highlight>
                  <a:srgbClr val="000000">
                    <a:alpha val="0"/>
                  </a:srgbClr>
                </a:highlight>
                <a:latin typeface="Bookman Old Style"/>
              </a:rPr>
              <a:t> definitively ceased to exist after the establishment of the French-controlled </a:t>
            </a:r>
            <a:r>
              <a:rPr lang="en-GB" sz="1300" b="1" i="0" u="none" strike="noStrike" dirty="0">
                <a:solidFill>
                  <a:srgbClr val="000000"/>
                </a:solidFill>
                <a:highlight>
                  <a:srgbClr val="000000">
                    <a:alpha val="0"/>
                  </a:srgbClr>
                </a:highlight>
                <a:latin typeface="Bookman Old Style"/>
              </a:rPr>
              <a:t>Confederation of the Rhine</a:t>
            </a:r>
            <a:r>
              <a:rPr lang="en-GB" sz="1300" b="0" i="0" u="none" strike="noStrike" dirty="0">
                <a:solidFill>
                  <a:srgbClr val="000000"/>
                </a:solidFill>
                <a:highlight>
                  <a:srgbClr val="000000">
                    <a:alpha val="0"/>
                  </a:srgbClr>
                </a:highlight>
                <a:latin typeface="Bookman Old Style"/>
              </a:rPr>
              <a:t> on the territory of the German lands.</a:t>
            </a:r>
          </a:p>
          <a:p>
            <a:pPr>
              <a:lnSpc>
                <a:spcPts val="2220"/>
              </a:lnSpc>
            </a:pPr>
            <a:endParaRPr lang="cs-CZ" sz="1998" b="1" dirty="0">
              <a:solidFill>
                <a:schemeClr val="tx1"/>
              </a:solidFill>
              <a:latin typeface="Bookman Old Style" panose="02050604050505020204" pitchFamily="18" charset="0"/>
            </a:endParaRP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p:txBody>
          <a:bodyPr>
            <a:noAutofit/>
          </a:bodyPr>
          <a:lstStyle/>
          <a:p>
            <a:pPr algn="ctr" defTabSz="669845" rtl="0">
              <a:defRPr/>
            </a:pPr>
            <a:r>
              <a:rPr lang="en-GB" sz="700" b="0" i="0" u="none" strike="noStrike">
                <a:solidFill>
                  <a:srgbClr val="006BAB"/>
                </a:solidFill>
                <a:highlight>
                  <a:srgbClr val="000000">
                    <a:alpha val="0"/>
                  </a:srgbClr>
                </a:highlight>
                <a:latin typeface="Arial"/>
              </a:rPr>
              <a:t>Mgr. Pavel Krákora, Ph.D., Faculty of Education, Department of Social Sciences</a:t>
            </a:r>
            <a:endParaRPr lang="cs-CZ" sz="740">
              <a:solidFill>
                <a:srgbClr val="006BAB"/>
              </a:solidFill>
            </a:endParaRPr>
          </a:p>
        </p:txBody>
      </p:sp>
    </p:spTree>
    <p:extLst>
      <p:ext uri="{BB962C8B-B14F-4D97-AF65-F5344CB8AC3E}">
        <p14:creationId xmlns:p14="http://schemas.microsoft.com/office/powerpoint/2010/main" val="25891926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en-GB" sz="1900" b="1" i="0" u="none" strike="noStrike" dirty="0">
                <a:highlight>
                  <a:srgbClr val="000000">
                    <a:alpha val="0"/>
                  </a:srgbClr>
                </a:highlight>
                <a:latin typeface="Arial"/>
              </a:rPr>
              <a:t>The War of the Fourth Coalition</a:t>
            </a:r>
          </a:p>
        </p:txBody>
      </p:sp>
      <p:sp>
        <p:nvSpPr>
          <p:cNvPr id="3" name="Zástupný symbol pro obsah 2"/>
          <p:cNvSpPr>
            <a:spLocks noGrp="1"/>
          </p:cNvSpPr>
          <p:nvPr>
            <p:ph idx="1"/>
          </p:nvPr>
        </p:nvSpPr>
        <p:spPr>
          <a:xfrm>
            <a:off x="428368" y="2230889"/>
            <a:ext cx="8221362" cy="3898062"/>
          </a:xfrm>
        </p:spPr>
        <p:txBody>
          <a:bodyPr>
            <a:noAutofit/>
          </a:bodyPr>
          <a:lstStyle/>
          <a:p>
            <a:pPr rtl="0">
              <a:lnSpc>
                <a:spcPts val="2220"/>
              </a:lnSpc>
            </a:pPr>
            <a:r>
              <a:rPr lang="en-GB" sz="1300" b="0" i="0" u="none" strike="noStrike" dirty="0">
                <a:solidFill>
                  <a:srgbClr val="000000"/>
                </a:solidFill>
                <a:highlight>
                  <a:srgbClr val="000000">
                    <a:alpha val="0"/>
                  </a:srgbClr>
                </a:highlight>
                <a:latin typeface="Bookman Old Style"/>
              </a:rPr>
              <a:t>The </a:t>
            </a:r>
            <a:r>
              <a:rPr lang="cs-CZ" sz="1300" dirty="0">
                <a:solidFill>
                  <a:srgbClr val="000000"/>
                </a:solidFill>
                <a:highlight>
                  <a:srgbClr val="000000">
                    <a:alpha val="0"/>
                  </a:srgbClr>
                </a:highlight>
                <a:latin typeface="Bookman Old Style"/>
              </a:rPr>
              <a:t>establishment</a:t>
            </a:r>
            <a:r>
              <a:rPr lang="en-GB" sz="1300" b="0" i="0" u="none" strike="noStrike" dirty="0">
                <a:solidFill>
                  <a:srgbClr val="000000"/>
                </a:solidFill>
                <a:highlight>
                  <a:srgbClr val="000000">
                    <a:alpha val="0"/>
                  </a:srgbClr>
                </a:highlight>
                <a:latin typeface="Bookman Old Style"/>
              </a:rPr>
              <a:t> of the </a:t>
            </a:r>
            <a:r>
              <a:rPr lang="en-GB" sz="1300" b="1" i="0" u="none" strike="noStrike" dirty="0">
                <a:solidFill>
                  <a:srgbClr val="000000"/>
                </a:solidFill>
                <a:highlight>
                  <a:srgbClr val="000000">
                    <a:alpha val="0"/>
                  </a:srgbClr>
                </a:highlight>
                <a:latin typeface="Bookman Old Style"/>
              </a:rPr>
              <a:t>Confederation of the Rhine</a:t>
            </a:r>
            <a:r>
              <a:rPr lang="en-GB" sz="1300" b="0" i="0" u="none" strike="noStrike" dirty="0">
                <a:solidFill>
                  <a:srgbClr val="000000"/>
                </a:solidFill>
                <a:highlight>
                  <a:srgbClr val="000000">
                    <a:alpha val="0"/>
                  </a:srgbClr>
                </a:highlight>
                <a:latin typeface="Bookman Old Style"/>
              </a:rPr>
              <a:t> caused the displeasure of </a:t>
            </a:r>
            <a:r>
              <a:rPr lang="en-GB" sz="1300" b="1" i="0" u="none" strike="noStrike" dirty="0">
                <a:solidFill>
                  <a:srgbClr val="000000"/>
                </a:solidFill>
                <a:highlight>
                  <a:srgbClr val="000000">
                    <a:alpha val="0"/>
                  </a:srgbClr>
                </a:highlight>
                <a:latin typeface="Bookman Old Style"/>
              </a:rPr>
              <a:t>Prussia</a:t>
            </a:r>
            <a:r>
              <a:rPr lang="en-GB" sz="1300" b="0" i="0" u="none" strike="noStrike" dirty="0">
                <a:solidFill>
                  <a:srgbClr val="000000"/>
                </a:solidFill>
                <a:highlight>
                  <a:srgbClr val="000000">
                    <a:alpha val="0"/>
                  </a:srgbClr>
                </a:highlight>
                <a:latin typeface="Bookman Old Style"/>
              </a:rPr>
              <a:t>, which retaliated against France in 1806, starting the war of the so-called </a:t>
            </a:r>
            <a:r>
              <a:rPr lang="cs-CZ" sz="1300" b="1" dirty="0">
                <a:solidFill>
                  <a:srgbClr val="000000"/>
                </a:solidFill>
                <a:highlight>
                  <a:srgbClr val="000000">
                    <a:alpha val="0"/>
                  </a:srgbClr>
                </a:highlight>
                <a:latin typeface="Bookman Old Style"/>
              </a:rPr>
              <a:t>F</a:t>
            </a:r>
            <a:r>
              <a:rPr lang="en-GB" sz="1300" b="1" i="0" u="none" strike="noStrike" dirty="0" err="1">
                <a:solidFill>
                  <a:srgbClr val="000000"/>
                </a:solidFill>
                <a:highlight>
                  <a:srgbClr val="000000">
                    <a:alpha val="0"/>
                  </a:srgbClr>
                </a:highlight>
                <a:latin typeface="Bookman Old Style"/>
              </a:rPr>
              <a:t>ourth</a:t>
            </a:r>
            <a:r>
              <a:rPr lang="en-GB" sz="1300" b="1" i="0" u="none" strike="noStrike" dirty="0">
                <a:solidFill>
                  <a:srgbClr val="000000"/>
                </a:solidFill>
                <a:highlight>
                  <a:srgbClr val="000000">
                    <a:alpha val="0"/>
                  </a:srgbClr>
                </a:highlight>
                <a:latin typeface="Bookman Old Style"/>
              </a:rPr>
              <a:t> </a:t>
            </a:r>
            <a:r>
              <a:rPr lang="cs-CZ" sz="1300" b="1" dirty="0">
                <a:solidFill>
                  <a:srgbClr val="000000"/>
                </a:solidFill>
                <a:highlight>
                  <a:srgbClr val="000000">
                    <a:alpha val="0"/>
                  </a:srgbClr>
                </a:highlight>
                <a:latin typeface="Bookman Old Style"/>
              </a:rPr>
              <a:t>C</a:t>
            </a:r>
            <a:r>
              <a:rPr lang="en-GB" sz="1300" b="1" i="0" u="none" strike="noStrike" dirty="0" err="1">
                <a:solidFill>
                  <a:srgbClr val="000000"/>
                </a:solidFill>
                <a:highlight>
                  <a:srgbClr val="000000">
                    <a:alpha val="0"/>
                  </a:srgbClr>
                </a:highlight>
                <a:latin typeface="Bookman Old Style"/>
              </a:rPr>
              <a:t>oalition</a:t>
            </a:r>
            <a:r>
              <a:rPr lang="en-GB" sz="1300" b="0" i="0" u="none" strike="noStrike" dirty="0">
                <a:solidFill>
                  <a:srgbClr val="000000"/>
                </a:solidFill>
                <a:highlight>
                  <a:srgbClr val="000000">
                    <a:alpha val="0"/>
                  </a:srgbClr>
                </a:highlight>
                <a:latin typeface="Bookman Old Style"/>
              </a:rPr>
              <a:t> (Prussia, Russia and </a:t>
            </a:r>
            <a:r>
              <a:rPr lang="cs-CZ" sz="1300" dirty="0" err="1">
                <a:solidFill>
                  <a:srgbClr val="000000"/>
                </a:solidFill>
                <a:highlight>
                  <a:srgbClr val="000000">
                    <a:alpha val="0"/>
                  </a:srgbClr>
                </a:highlight>
                <a:latin typeface="Bookman Old Style"/>
              </a:rPr>
              <a:t>the</a:t>
            </a:r>
            <a:r>
              <a:rPr lang="cs-CZ" sz="1300" dirty="0">
                <a:solidFill>
                  <a:srgbClr val="000000"/>
                </a:solidFill>
                <a:highlight>
                  <a:srgbClr val="000000">
                    <a:alpha val="0"/>
                  </a:srgbClr>
                </a:highlight>
                <a:latin typeface="Bookman Old Style"/>
              </a:rPr>
              <a:t> UK</a:t>
            </a:r>
            <a:r>
              <a:rPr lang="en-GB" sz="1300" b="0" i="0" u="none" strike="noStrike" dirty="0">
                <a:solidFill>
                  <a:srgbClr val="000000"/>
                </a:solidFill>
                <a:highlight>
                  <a:srgbClr val="000000">
                    <a:alpha val="0"/>
                  </a:srgbClr>
                </a:highlight>
                <a:latin typeface="Bookman Old Style"/>
              </a:rPr>
              <a:t>).</a:t>
            </a:r>
            <a:endParaRPr lang="cs-CZ" sz="1332" b="1" dirty="0">
              <a:solidFill>
                <a:schemeClr val="tx1"/>
              </a:solidFill>
              <a:latin typeface="Bookman Old Style" panose="02050604050505020204" pitchFamily="18" charset="0"/>
            </a:endParaRPr>
          </a:p>
          <a:p>
            <a:pPr rtl="0">
              <a:lnSpc>
                <a:spcPts val="2220"/>
              </a:lnSpc>
            </a:pPr>
            <a:r>
              <a:rPr lang="en-GB" sz="1300" b="0" i="0" u="none" strike="noStrike" dirty="0">
                <a:solidFill>
                  <a:srgbClr val="000000"/>
                </a:solidFill>
                <a:highlight>
                  <a:srgbClr val="000000">
                    <a:alpha val="0"/>
                  </a:srgbClr>
                </a:highlight>
                <a:latin typeface="Bookman Old Style"/>
              </a:rPr>
              <a:t>The Prussian army, which had a reputation of "invincibility", suffered a series of crushing defeats in the conflict – the most significant of which was the </a:t>
            </a:r>
            <a:r>
              <a:rPr lang="en-GB" sz="1300" b="1" i="0" u="none" strike="noStrike" dirty="0">
                <a:solidFill>
                  <a:srgbClr val="000000"/>
                </a:solidFill>
                <a:highlight>
                  <a:srgbClr val="000000">
                    <a:alpha val="0"/>
                  </a:srgbClr>
                </a:highlight>
                <a:latin typeface="Bookman Old Style"/>
              </a:rPr>
              <a:t>Battle of Jena</a:t>
            </a:r>
            <a:r>
              <a:rPr lang="en-GB" sz="1300" b="0" i="0" u="none" strike="noStrike" dirty="0">
                <a:solidFill>
                  <a:srgbClr val="000000"/>
                </a:solidFill>
                <a:highlight>
                  <a:srgbClr val="000000">
                    <a:alpha val="0"/>
                  </a:srgbClr>
                </a:highlight>
                <a:latin typeface="Bookman Old Style"/>
              </a:rPr>
              <a:t> on 14 October 1806.</a:t>
            </a:r>
          </a:p>
          <a:p>
            <a:pPr rtl="0">
              <a:lnSpc>
                <a:spcPts val="2220"/>
              </a:lnSpc>
            </a:pPr>
            <a:r>
              <a:rPr lang="en-GB" sz="1300" b="0" i="0" u="none" strike="noStrike" dirty="0">
                <a:solidFill>
                  <a:srgbClr val="000000"/>
                </a:solidFill>
                <a:highlight>
                  <a:srgbClr val="000000">
                    <a:alpha val="0"/>
                  </a:srgbClr>
                </a:highlight>
                <a:latin typeface="Bookman Old Style"/>
              </a:rPr>
              <a:t>In November 1806, French troops occupied </a:t>
            </a:r>
            <a:r>
              <a:rPr lang="en-GB" sz="1300" b="1" i="0" u="none" strike="noStrike" dirty="0">
                <a:solidFill>
                  <a:srgbClr val="000000"/>
                </a:solidFill>
                <a:highlight>
                  <a:srgbClr val="000000">
                    <a:alpha val="0"/>
                  </a:srgbClr>
                </a:highlight>
                <a:latin typeface="Bookman Old Style"/>
              </a:rPr>
              <a:t>Berlin</a:t>
            </a:r>
            <a:r>
              <a:rPr lang="en-GB" sz="1300" b="0" i="0" u="none" strike="noStrike" dirty="0">
                <a:solidFill>
                  <a:srgbClr val="000000"/>
                </a:solidFill>
                <a:highlight>
                  <a:srgbClr val="000000">
                    <a:alpha val="0"/>
                  </a:srgbClr>
                </a:highlight>
                <a:latin typeface="Bookman Old Style"/>
              </a:rPr>
              <a:t> – the capital of the Kingdom of Prussia. There Napoleon also declared a </a:t>
            </a:r>
            <a:r>
              <a:rPr lang="en-GB" sz="1300" b="1" i="0" u="none" strike="noStrike" dirty="0">
                <a:solidFill>
                  <a:srgbClr val="000000"/>
                </a:solidFill>
                <a:highlight>
                  <a:srgbClr val="000000">
                    <a:alpha val="0"/>
                  </a:srgbClr>
                </a:highlight>
                <a:latin typeface="Bookman Old Style"/>
              </a:rPr>
              <a:t>continental blockade</a:t>
            </a:r>
            <a:r>
              <a:rPr lang="cs-CZ" sz="1300" b="1" i="0" u="none" strike="noStrike" dirty="0">
                <a:solidFill>
                  <a:srgbClr val="000000"/>
                </a:solidFill>
                <a:highlight>
                  <a:srgbClr val="000000">
                    <a:alpha val="0"/>
                  </a:srgbClr>
                </a:highlight>
                <a:latin typeface="Bookman Old Style"/>
              </a:rPr>
              <a:t> </a:t>
            </a:r>
            <a:r>
              <a:rPr lang="cs-CZ" sz="1300" b="1" i="0" u="none" strike="noStrike" dirty="0" err="1">
                <a:solidFill>
                  <a:srgbClr val="000000"/>
                </a:solidFill>
                <a:highlight>
                  <a:srgbClr val="000000">
                    <a:alpha val="0"/>
                  </a:srgbClr>
                </a:highlight>
                <a:latin typeface="Bookman Old Style"/>
              </a:rPr>
              <a:t>of</a:t>
            </a:r>
            <a:r>
              <a:rPr lang="en-GB" sz="1300" b="1" i="0" u="none" strike="noStrike" dirty="0">
                <a:solidFill>
                  <a:srgbClr val="000000"/>
                </a:solidFill>
                <a:highlight>
                  <a:srgbClr val="000000">
                    <a:alpha val="0"/>
                  </a:srgbClr>
                </a:highlight>
                <a:latin typeface="Bookman Old Style"/>
              </a:rPr>
              <a:t> </a:t>
            </a:r>
            <a:r>
              <a:rPr lang="cs-CZ" sz="1300" b="1" i="0" u="none" strike="noStrike" dirty="0" err="1">
                <a:solidFill>
                  <a:srgbClr val="000000"/>
                </a:solidFill>
                <a:highlight>
                  <a:srgbClr val="000000">
                    <a:alpha val="0"/>
                  </a:srgbClr>
                </a:highlight>
                <a:latin typeface="Bookman Old Style"/>
              </a:rPr>
              <a:t>Britain</a:t>
            </a:r>
            <a:r>
              <a:rPr lang="en-GB" sz="1300" b="0" i="0" u="none" strike="noStrike" dirty="0">
                <a:solidFill>
                  <a:srgbClr val="000000"/>
                </a:solidFill>
                <a:highlight>
                  <a:srgbClr val="000000">
                    <a:alpha val="0"/>
                  </a:srgbClr>
                </a:highlight>
                <a:latin typeface="Bookman Old Style"/>
              </a:rPr>
              <a:t>.</a:t>
            </a:r>
          </a:p>
          <a:p>
            <a:pPr rtl="0">
              <a:lnSpc>
                <a:spcPts val="2220"/>
              </a:lnSpc>
            </a:pPr>
            <a:r>
              <a:rPr lang="en-GB" sz="1300" b="0" i="0" u="none" strike="noStrike" dirty="0">
                <a:solidFill>
                  <a:srgbClr val="000000"/>
                </a:solidFill>
                <a:highlight>
                  <a:srgbClr val="000000">
                    <a:alpha val="0"/>
                  </a:srgbClr>
                </a:highlight>
                <a:latin typeface="Bookman Old Style"/>
              </a:rPr>
              <a:t>Napoleon Bonaparte then clashed with Russian troops in several indecisive battles (such as the Battle of </a:t>
            </a:r>
            <a:r>
              <a:rPr lang="en-GB" sz="1300" b="0" i="0" u="none" strike="noStrike" dirty="0" err="1">
                <a:solidFill>
                  <a:srgbClr val="000000"/>
                </a:solidFill>
                <a:highlight>
                  <a:srgbClr val="000000">
                    <a:alpha val="0"/>
                  </a:srgbClr>
                </a:highlight>
                <a:latin typeface="Bookman Old Style"/>
              </a:rPr>
              <a:t>Eylau</a:t>
            </a:r>
            <a:r>
              <a:rPr lang="en-GB" sz="1300" b="0" i="0" u="none" strike="noStrike" dirty="0">
                <a:solidFill>
                  <a:srgbClr val="000000"/>
                </a:solidFill>
                <a:highlight>
                  <a:srgbClr val="000000">
                    <a:alpha val="0"/>
                  </a:srgbClr>
                </a:highlight>
                <a:latin typeface="Bookman Old Style"/>
              </a:rPr>
              <a:t>). The turning point came </a:t>
            </a:r>
            <a:r>
              <a:rPr lang="cs-CZ" sz="1300" dirty="0" err="1">
                <a:solidFill>
                  <a:srgbClr val="000000"/>
                </a:solidFill>
                <a:highlight>
                  <a:srgbClr val="000000">
                    <a:alpha val="0"/>
                  </a:srgbClr>
                </a:highlight>
                <a:latin typeface="Bookman Old Style"/>
              </a:rPr>
              <a:t>with</a:t>
            </a:r>
            <a:r>
              <a:rPr lang="cs-CZ" sz="1300" dirty="0">
                <a:solidFill>
                  <a:srgbClr val="000000"/>
                </a:solidFill>
                <a:highlight>
                  <a:srgbClr val="000000">
                    <a:alpha val="0"/>
                  </a:srgbClr>
                </a:highlight>
                <a:latin typeface="Bookman Old Style"/>
              </a:rPr>
              <a:t> </a:t>
            </a:r>
            <a:r>
              <a:rPr lang="cs-CZ" sz="1300" dirty="0" err="1">
                <a:solidFill>
                  <a:srgbClr val="000000"/>
                </a:solidFill>
                <a:highlight>
                  <a:srgbClr val="000000">
                    <a:alpha val="0"/>
                  </a:srgbClr>
                </a:highlight>
                <a:latin typeface="Bookman Old Style"/>
              </a:rPr>
              <a:t>the</a:t>
            </a:r>
            <a:r>
              <a:rPr lang="en-GB" sz="1300" b="0" i="0" u="none" strike="noStrike"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Battle of Friedland</a:t>
            </a:r>
            <a:r>
              <a:rPr lang="en-GB" sz="1300" b="0" i="0" u="none" strike="noStrike" dirty="0">
                <a:solidFill>
                  <a:srgbClr val="000000"/>
                </a:solidFill>
                <a:highlight>
                  <a:srgbClr val="000000">
                    <a:alpha val="0"/>
                  </a:srgbClr>
                </a:highlight>
                <a:latin typeface="Bookman Old Style"/>
              </a:rPr>
              <a:t> (February 1807) in East Prussia, in which </a:t>
            </a:r>
            <a:r>
              <a:rPr lang="en-GB" sz="1300" b="1" i="0" u="none" strike="noStrike" dirty="0">
                <a:solidFill>
                  <a:srgbClr val="000000"/>
                </a:solidFill>
                <a:highlight>
                  <a:srgbClr val="000000">
                    <a:alpha val="0"/>
                  </a:srgbClr>
                </a:highlight>
                <a:latin typeface="Bookman Old Style"/>
              </a:rPr>
              <a:t>Russian troops were defeated</a:t>
            </a:r>
            <a:r>
              <a:rPr lang="en-GB" sz="1300" b="0" i="0" u="none" strike="noStrike" dirty="0">
                <a:solidFill>
                  <a:srgbClr val="000000"/>
                </a:solidFill>
                <a:highlight>
                  <a:srgbClr val="000000">
                    <a:alpha val="0"/>
                  </a:srgbClr>
                </a:highlight>
                <a:latin typeface="Bookman Old Style"/>
              </a:rPr>
              <a:t>.</a:t>
            </a:r>
          </a:p>
          <a:p>
            <a:pPr rtl="0">
              <a:lnSpc>
                <a:spcPts val="2220"/>
              </a:lnSpc>
            </a:pPr>
            <a:r>
              <a:rPr lang="en-GB" sz="1300" b="0" i="0" u="none" strike="noStrike" dirty="0">
                <a:solidFill>
                  <a:srgbClr val="000000"/>
                </a:solidFill>
                <a:highlight>
                  <a:srgbClr val="000000">
                    <a:alpha val="0"/>
                  </a:srgbClr>
                </a:highlight>
                <a:latin typeface="Bookman Old Style"/>
              </a:rPr>
              <a:t>Subsequently, the </a:t>
            </a:r>
            <a:r>
              <a:rPr lang="en-GB" sz="1300" b="1" i="0" u="none" strike="noStrike" dirty="0">
                <a:solidFill>
                  <a:srgbClr val="000000"/>
                </a:solidFill>
                <a:highlight>
                  <a:srgbClr val="000000">
                    <a:alpha val="0"/>
                  </a:srgbClr>
                </a:highlight>
                <a:latin typeface="Bookman Old Style"/>
              </a:rPr>
              <a:t>Treaty of Tilsit</a:t>
            </a:r>
            <a:r>
              <a:rPr lang="en-GB" sz="1300" b="0" i="0" u="none" strike="noStrike" dirty="0">
                <a:solidFill>
                  <a:srgbClr val="000000"/>
                </a:solidFill>
                <a:highlight>
                  <a:srgbClr val="000000">
                    <a:alpha val="0"/>
                  </a:srgbClr>
                </a:highlight>
                <a:latin typeface="Bookman Old Style"/>
              </a:rPr>
              <a:t> was concluded, on the basis of which France and Russia became (temporary) allies. The Treaty of Tilsit also enabled the establishment of the Duchy of Warsaw.</a:t>
            </a:r>
          </a:p>
          <a:p>
            <a:pPr>
              <a:lnSpc>
                <a:spcPts val="2220"/>
              </a:lnSpc>
            </a:pPr>
            <a:endParaRPr lang="cs-CZ" sz="1998" b="1" dirty="0">
              <a:solidFill>
                <a:schemeClr val="tx1"/>
              </a:solidFill>
              <a:latin typeface="Bookman Old Style" panose="02050604050505020204" pitchFamily="18" charset="0"/>
            </a:endParaRP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p:txBody>
          <a:bodyPr>
            <a:noAutofit/>
          </a:bodyPr>
          <a:lstStyle/>
          <a:p>
            <a:pPr algn="ctr" defTabSz="669845">
              <a:defRPr/>
            </a:pPr>
            <a:endParaRPr lang="cs-CZ" sz="740">
              <a:solidFill>
                <a:srgbClr val="006BAB"/>
              </a:solidFill>
            </a:endParaRPr>
          </a:p>
        </p:txBody>
      </p:sp>
    </p:spTree>
    <p:extLst>
      <p:ext uri="{BB962C8B-B14F-4D97-AF65-F5344CB8AC3E}">
        <p14:creationId xmlns:p14="http://schemas.microsoft.com/office/powerpoint/2010/main" val="20501810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en-GB" sz="1900" b="1" i="0" u="none" strike="noStrike" dirty="0">
                <a:highlight>
                  <a:srgbClr val="000000">
                    <a:alpha val="0"/>
                  </a:srgbClr>
                </a:highlight>
                <a:latin typeface="Arial"/>
              </a:rPr>
              <a:t>War on the Iberian Peninsula</a:t>
            </a:r>
          </a:p>
        </p:txBody>
      </p:sp>
      <p:sp>
        <p:nvSpPr>
          <p:cNvPr id="3" name="Zástupný symbol pro obsah 2"/>
          <p:cNvSpPr>
            <a:spLocks noGrp="1"/>
          </p:cNvSpPr>
          <p:nvPr>
            <p:ph idx="1"/>
          </p:nvPr>
        </p:nvSpPr>
        <p:spPr>
          <a:xfrm>
            <a:off x="535460" y="2405449"/>
            <a:ext cx="7900086" cy="3649362"/>
          </a:xfrm>
        </p:spPr>
        <p:txBody>
          <a:bodyPr>
            <a:noAutofit/>
          </a:bodyPr>
          <a:lstStyle/>
          <a:p>
            <a:pPr rtl="0">
              <a:lnSpc>
                <a:spcPts val="2220"/>
              </a:lnSpc>
            </a:pPr>
            <a:r>
              <a:rPr lang="en-GB" sz="1300" b="0" i="0" u="none" strike="noStrike" dirty="0">
                <a:solidFill>
                  <a:srgbClr val="000000"/>
                </a:solidFill>
                <a:highlight>
                  <a:srgbClr val="000000">
                    <a:alpha val="0"/>
                  </a:srgbClr>
                </a:highlight>
                <a:latin typeface="Bookman Old Style"/>
              </a:rPr>
              <a:t>In 1808, Napoleon's brother </a:t>
            </a:r>
            <a:r>
              <a:rPr lang="en-GB" sz="1300" b="1" i="0" u="none" strike="noStrike" dirty="0">
                <a:solidFill>
                  <a:srgbClr val="000000"/>
                </a:solidFill>
                <a:highlight>
                  <a:srgbClr val="000000">
                    <a:alpha val="0"/>
                  </a:srgbClr>
                </a:highlight>
                <a:latin typeface="Bookman Old Style"/>
              </a:rPr>
              <a:t>Joseph Bonaparte</a:t>
            </a:r>
            <a:r>
              <a:rPr lang="en-GB" sz="1300" b="0" i="0" u="none" strike="noStrike" dirty="0">
                <a:solidFill>
                  <a:srgbClr val="000000"/>
                </a:solidFill>
                <a:highlight>
                  <a:srgbClr val="000000">
                    <a:alpha val="0"/>
                  </a:srgbClr>
                </a:highlight>
                <a:latin typeface="Bookman Old Style"/>
              </a:rPr>
              <a:t> was installed on the Spanish throne</a:t>
            </a:r>
          </a:p>
          <a:p>
            <a:pPr rtl="0">
              <a:lnSpc>
                <a:spcPts val="2220"/>
              </a:lnSpc>
            </a:pPr>
            <a:r>
              <a:rPr lang="en-GB" sz="1300" b="0" i="0" u="none" strike="noStrike" dirty="0">
                <a:solidFill>
                  <a:srgbClr val="000000"/>
                </a:solidFill>
                <a:highlight>
                  <a:srgbClr val="000000">
                    <a:alpha val="0"/>
                  </a:srgbClr>
                </a:highlight>
                <a:latin typeface="Bookman Old Style"/>
              </a:rPr>
              <a:t>This act provoked an </a:t>
            </a:r>
            <a:r>
              <a:rPr lang="en-GB" sz="1300" b="1" i="0" u="none" strike="noStrike" dirty="0">
                <a:solidFill>
                  <a:srgbClr val="000000"/>
                </a:solidFill>
                <a:highlight>
                  <a:srgbClr val="000000">
                    <a:alpha val="0"/>
                  </a:srgbClr>
                </a:highlight>
                <a:latin typeface="Bookman Old Style"/>
              </a:rPr>
              <a:t>uprising</a:t>
            </a:r>
            <a:r>
              <a:rPr lang="en-GB" sz="1300" b="0" i="0" u="none" strike="noStrike" dirty="0">
                <a:solidFill>
                  <a:srgbClr val="000000"/>
                </a:solidFill>
                <a:highlight>
                  <a:srgbClr val="000000">
                    <a:alpha val="0"/>
                  </a:srgbClr>
                </a:highlight>
                <a:latin typeface="Bookman Old Style"/>
              </a:rPr>
              <a:t> in Spain, which the French army tried to suppress</a:t>
            </a:r>
          </a:p>
          <a:p>
            <a:pPr rtl="0">
              <a:lnSpc>
                <a:spcPts val="2220"/>
              </a:lnSpc>
            </a:pPr>
            <a:r>
              <a:rPr lang="cs-CZ" sz="1300" dirty="0" err="1">
                <a:solidFill>
                  <a:srgbClr val="000000"/>
                </a:solidFill>
                <a:highlight>
                  <a:srgbClr val="000000">
                    <a:alpha val="0"/>
                  </a:srgbClr>
                </a:highlight>
                <a:latin typeface="Bookman Old Style"/>
              </a:rPr>
              <a:t>During</a:t>
            </a:r>
            <a:r>
              <a:rPr lang="cs-CZ" sz="1300"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1808</a:t>
            </a:r>
            <a:r>
              <a:rPr lang="cs-CZ" sz="1300" dirty="0">
                <a:solidFill>
                  <a:srgbClr val="000000"/>
                </a:solidFill>
                <a:highlight>
                  <a:srgbClr val="000000">
                    <a:alpha val="0"/>
                  </a:srgbClr>
                </a:highlight>
                <a:latin typeface="Bookman Old Style"/>
              </a:rPr>
              <a:t>-</a:t>
            </a:r>
            <a:r>
              <a:rPr lang="en-GB" sz="1300" b="1" i="0" u="none" strike="noStrike" dirty="0">
                <a:solidFill>
                  <a:srgbClr val="000000"/>
                </a:solidFill>
                <a:highlight>
                  <a:srgbClr val="000000">
                    <a:alpha val="0"/>
                  </a:srgbClr>
                </a:highlight>
                <a:latin typeface="Bookman Old Style"/>
              </a:rPr>
              <a:t>1814</a:t>
            </a:r>
            <a:r>
              <a:rPr lang="en-GB" sz="1300" b="0" i="0" u="none" strike="noStrike" dirty="0">
                <a:solidFill>
                  <a:srgbClr val="000000"/>
                </a:solidFill>
                <a:highlight>
                  <a:srgbClr val="000000">
                    <a:alpha val="0"/>
                  </a:srgbClr>
                </a:highlight>
                <a:latin typeface="Bookman Old Style"/>
              </a:rPr>
              <a:t>, there was a bloody </a:t>
            </a:r>
            <a:r>
              <a:rPr lang="en-GB" sz="1300" b="1" i="0" u="none" strike="noStrike" dirty="0">
                <a:solidFill>
                  <a:srgbClr val="000000"/>
                </a:solidFill>
                <a:highlight>
                  <a:srgbClr val="000000">
                    <a:alpha val="0"/>
                  </a:srgbClr>
                </a:highlight>
                <a:latin typeface="Bookman Old Style"/>
              </a:rPr>
              <a:t>guerrilla war</a:t>
            </a:r>
            <a:r>
              <a:rPr lang="en-GB" sz="1300" b="0" i="0" u="none" strike="noStrike" dirty="0">
                <a:solidFill>
                  <a:srgbClr val="000000"/>
                </a:solidFill>
                <a:highlight>
                  <a:srgbClr val="000000">
                    <a:alpha val="0"/>
                  </a:srgbClr>
                </a:highlight>
                <a:latin typeface="Bookman Old Style"/>
              </a:rPr>
              <a:t> between the Spanish rebels and France</a:t>
            </a:r>
          </a:p>
          <a:p>
            <a:pPr rtl="0">
              <a:lnSpc>
                <a:spcPts val="2220"/>
              </a:lnSpc>
            </a:pPr>
            <a:r>
              <a:rPr lang="en-GB" sz="1300" b="0" i="0" u="none" strike="noStrike" dirty="0">
                <a:solidFill>
                  <a:srgbClr val="000000"/>
                </a:solidFill>
                <a:highlight>
                  <a:srgbClr val="000000">
                    <a:alpha val="0"/>
                  </a:srgbClr>
                </a:highlight>
                <a:latin typeface="Bookman Old Style"/>
              </a:rPr>
              <a:t>The </a:t>
            </a:r>
            <a:r>
              <a:rPr lang="en-GB" sz="1300" b="1" i="0" u="none" strike="noStrike" dirty="0">
                <a:solidFill>
                  <a:srgbClr val="000000"/>
                </a:solidFill>
                <a:highlight>
                  <a:srgbClr val="000000">
                    <a:alpha val="0"/>
                  </a:srgbClr>
                </a:highlight>
                <a:latin typeface="Bookman Old Style"/>
              </a:rPr>
              <a:t>UK</a:t>
            </a:r>
            <a:r>
              <a:rPr lang="en-GB" sz="1300" b="0" i="0" u="none" strike="noStrike" dirty="0">
                <a:solidFill>
                  <a:srgbClr val="000000"/>
                </a:solidFill>
                <a:highlight>
                  <a:srgbClr val="000000">
                    <a:alpha val="0"/>
                  </a:srgbClr>
                </a:highlight>
                <a:latin typeface="Bookman Old Style"/>
              </a:rPr>
              <a:t> also intervened in the war, invading Portugal under the command of </a:t>
            </a:r>
            <a:r>
              <a:rPr lang="en-GB" sz="1300" b="1" i="0" u="none" strike="noStrike" dirty="0">
                <a:solidFill>
                  <a:srgbClr val="000000"/>
                </a:solidFill>
                <a:highlight>
                  <a:srgbClr val="000000">
                    <a:alpha val="0"/>
                  </a:srgbClr>
                </a:highlight>
                <a:latin typeface="Bookman Old Style"/>
              </a:rPr>
              <a:t>Arthur Wellesley</a:t>
            </a:r>
            <a:r>
              <a:rPr lang="en-GB" sz="1300" b="0" i="0" u="none" strike="noStrike"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Duke of Wellington</a:t>
            </a:r>
            <a:r>
              <a:rPr lang="en-GB" sz="1300" b="0" i="0" u="none" strike="noStrike" dirty="0">
                <a:solidFill>
                  <a:srgbClr val="000000"/>
                </a:solidFill>
                <a:highlight>
                  <a:srgbClr val="000000">
                    <a:alpha val="0"/>
                  </a:srgbClr>
                </a:highlight>
                <a:latin typeface="Bookman Old Style"/>
              </a:rPr>
              <a:t>) as a way of supporting the Spanish rebels.</a:t>
            </a:r>
            <a:endParaRPr lang="cs-CZ" sz="1332" b="1" dirty="0">
              <a:solidFill>
                <a:schemeClr val="tx1"/>
              </a:solidFill>
              <a:latin typeface="Bookman Old Style" panose="02050604050505020204" pitchFamily="18" charset="0"/>
            </a:endParaRPr>
          </a:p>
          <a:p>
            <a:pPr rtl="0">
              <a:lnSpc>
                <a:spcPts val="2220"/>
              </a:lnSpc>
            </a:pPr>
            <a:r>
              <a:rPr lang="en-GB" sz="1300" b="0" i="0" u="none" strike="noStrike" dirty="0">
                <a:solidFill>
                  <a:srgbClr val="000000"/>
                </a:solidFill>
                <a:highlight>
                  <a:srgbClr val="000000">
                    <a:alpha val="0"/>
                  </a:srgbClr>
                </a:highlight>
                <a:latin typeface="Bookman Old Style"/>
              </a:rPr>
              <a:t>The French army never managed to </a:t>
            </a:r>
            <a:r>
              <a:rPr lang="en-GB" sz="1300" b="1" i="0" u="none" strike="noStrike" dirty="0">
                <a:solidFill>
                  <a:srgbClr val="000000"/>
                </a:solidFill>
                <a:highlight>
                  <a:srgbClr val="000000">
                    <a:alpha val="0"/>
                  </a:srgbClr>
                </a:highlight>
                <a:latin typeface="Bookman Old Style"/>
              </a:rPr>
              <a:t>fully</a:t>
            </a:r>
            <a:r>
              <a:rPr lang="en-GB" sz="1300" b="0" i="0" u="none" strike="noStrike" dirty="0">
                <a:solidFill>
                  <a:srgbClr val="000000"/>
                </a:solidFill>
                <a:highlight>
                  <a:srgbClr val="000000">
                    <a:alpha val="0"/>
                  </a:srgbClr>
                </a:highlight>
                <a:latin typeface="Bookman Old Style"/>
              </a:rPr>
              <a:t> defeat the Spanish insurgents and, in the end, the French had to </a:t>
            </a:r>
            <a:r>
              <a:rPr lang="en-GB" sz="1300" b="1" i="0" u="none" strike="noStrike" dirty="0">
                <a:solidFill>
                  <a:srgbClr val="000000"/>
                </a:solidFill>
                <a:highlight>
                  <a:srgbClr val="000000">
                    <a:alpha val="0"/>
                  </a:srgbClr>
                </a:highlight>
                <a:latin typeface="Bookman Old Style"/>
              </a:rPr>
              <a:t>withdraw</a:t>
            </a:r>
            <a:r>
              <a:rPr lang="en-GB" sz="1300" b="0" i="0" u="none" strike="noStrike" dirty="0">
                <a:solidFill>
                  <a:srgbClr val="000000"/>
                </a:solidFill>
                <a:highlight>
                  <a:srgbClr val="000000">
                    <a:alpha val="0"/>
                  </a:srgbClr>
                </a:highlight>
                <a:latin typeface="Bookman Old Style"/>
              </a:rPr>
              <a:t> in 1814</a:t>
            </a:r>
            <a:r>
              <a:rPr lang="cs-CZ" sz="1300" b="0" i="0" u="none" strike="noStrike" dirty="0">
                <a:solidFill>
                  <a:srgbClr val="000000"/>
                </a:solidFill>
                <a:highlight>
                  <a:srgbClr val="000000">
                    <a:alpha val="0"/>
                  </a:srgbClr>
                </a:highlight>
                <a:latin typeface="Bookman Old Style"/>
              </a:rPr>
              <a:t>,</a:t>
            </a:r>
            <a:r>
              <a:rPr lang="en-GB" sz="1300" b="0" i="0" u="none" strike="noStrike" dirty="0">
                <a:solidFill>
                  <a:srgbClr val="000000"/>
                </a:solidFill>
                <a:highlight>
                  <a:srgbClr val="000000">
                    <a:alpha val="0"/>
                  </a:srgbClr>
                </a:highlight>
                <a:latin typeface="Bookman Old Style"/>
              </a:rPr>
              <a:t> </a:t>
            </a:r>
            <a:r>
              <a:rPr lang="cs-CZ" sz="1300" b="0" i="0" u="none" strike="noStrike" dirty="0" err="1">
                <a:solidFill>
                  <a:srgbClr val="000000"/>
                </a:solidFill>
                <a:highlight>
                  <a:srgbClr val="000000">
                    <a:alpha val="0"/>
                  </a:srgbClr>
                </a:highlight>
                <a:latin typeface="Bookman Old Style"/>
              </a:rPr>
              <a:t>following</a:t>
            </a:r>
            <a:r>
              <a:rPr lang="en-GB" sz="1300" b="0" i="0" u="none" strike="noStrike" dirty="0">
                <a:solidFill>
                  <a:srgbClr val="000000"/>
                </a:solidFill>
                <a:highlight>
                  <a:srgbClr val="000000">
                    <a:alpha val="0"/>
                  </a:srgbClr>
                </a:highlight>
                <a:latin typeface="Bookman Old Style"/>
              </a:rPr>
              <a:t> Napoleon's unsuccessful campaign </a:t>
            </a:r>
            <a:r>
              <a:rPr lang="cs-CZ" sz="1300" dirty="0">
                <a:solidFill>
                  <a:srgbClr val="000000"/>
                </a:solidFill>
                <a:highlight>
                  <a:srgbClr val="000000">
                    <a:alpha val="0"/>
                  </a:srgbClr>
                </a:highlight>
                <a:latin typeface="Bookman Old Style"/>
              </a:rPr>
              <a:t>in</a:t>
            </a:r>
            <a:r>
              <a:rPr lang="en-GB" sz="1300" b="0" i="0" u="none" strike="noStrike" dirty="0">
                <a:solidFill>
                  <a:srgbClr val="000000"/>
                </a:solidFill>
                <a:highlight>
                  <a:srgbClr val="000000">
                    <a:alpha val="0"/>
                  </a:srgbClr>
                </a:highlight>
                <a:latin typeface="Bookman Old Style"/>
              </a:rPr>
              <a:t> Russia, and Joseph Bonaparte left Spain in 1813</a:t>
            </a:r>
          </a:p>
          <a:p>
            <a:pPr>
              <a:lnSpc>
                <a:spcPts val="2220"/>
              </a:lnSpc>
            </a:pPr>
            <a:endParaRPr lang="cs-CZ" sz="1998" b="1" dirty="0">
              <a:solidFill>
                <a:schemeClr val="tx1"/>
              </a:solidFill>
              <a:latin typeface="Bookman Old Style" panose="02050604050505020204" pitchFamily="18" charset="0"/>
            </a:endParaRP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883848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768157"/>
            <a:ext cx="7559999" cy="578413"/>
          </a:xfrm>
        </p:spPr>
        <p:txBody>
          <a:bodyPr>
            <a:noAutofit/>
          </a:bodyPr>
          <a:lstStyle/>
          <a:p>
            <a:pPr algn="ctr" rtl="0"/>
            <a:r>
              <a:rPr lang="cs-CZ" sz="1900" b="1" i="0" u="none" strike="noStrike" dirty="0" err="1">
                <a:highlight>
                  <a:srgbClr val="000000">
                    <a:alpha val="0"/>
                  </a:srgbClr>
                </a:highlight>
                <a:latin typeface="Arial"/>
              </a:rPr>
              <a:t>The</a:t>
            </a:r>
            <a:r>
              <a:rPr lang="cs-CZ" sz="1900" b="1" i="0" u="none" strike="noStrike" dirty="0">
                <a:highlight>
                  <a:srgbClr val="000000">
                    <a:alpha val="0"/>
                  </a:srgbClr>
                </a:highlight>
                <a:latin typeface="Arial"/>
              </a:rPr>
              <a:t> </a:t>
            </a:r>
            <a:r>
              <a:rPr lang="en-GB" sz="1900" b="1" i="0" u="none" strike="noStrike" dirty="0">
                <a:highlight>
                  <a:srgbClr val="000000">
                    <a:alpha val="0"/>
                  </a:srgbClr>
                </a:highlight>
                <a:latin typeface="Arial"/>
              </a:rPr>
              <a:t>War of the Fifth Coalition</a:t>
            </a:r>
          </a:p>
        </p:txBody>
      </p:sp>
      <p:sp>
        <p:nvSpPr>
          <p:cNvPr id="3" name="Zástupný symbol pro obsah 2"/>
          <p:cNvSpPr>
            <a:spLocks noGrp="1"/>
          </p:cNvSpPr>
          <p:nvPr>
            <p:ph idx="1"/>
          </p:nvPr>
        </p:nvSpPr>
        <p:spPr>
          <a:xfrm>
            <a:off x="535460" y="2346570"/>
            <a:ext cx="7850660" cy="3765906"/>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In 1809, </a:t>
            </a:r>
            <a:r>
              <a:rPr lang="en-GB" sz="1400" b="1" i="0" u="none" strike="noStrike" dirty="0">
                <a:solidFill>
                  <a:srgbClr val="000000"/>
                </a:solidFill>
                <a:highlight>
                  <a:srgbClr val="000000">
                    <a:alpha val="0"/>
                  </a:srgbClr>
                </a:highlight>
                <a:latin typeface="Bookman Old Style"/>
              </a:rPr>
              <a:t>Austria</a:t>
            </a:r>
            <a:r>
              <a:rPr lang="en-GB" sz="1400" b="0" i="0" u="none" strike="noStrike" dirty="0">
                <a:solidFill>
                  <a:srgbClr val="000000"/>
                </a:solidFill>
                <a:highlight>
                  <a:srgbClr val="000000">
                    <a:alpha val="0"/>
                  </a:srgbClr>
                </a:highlight>
                <a:latin typeface="Bookman Old Style"/>
              </a:rPr>
              <a:t> opposed its "ally" </a:t>
            </a:r>
            <a:r>
              <a:rPr lang="cs-CZ" sz="1400" b="0" i="0" u="none" strike="noStrike" dirty="0" err="1">
                <a:solidFill>
                  <a:srgbClr val="000000"/>
                </a:solidFill>
                <a:highlight>
                  <a:srgbClr val="000000">
                    <a:alpha val="0"/>
                  </a:srgbClr>
                </a:highlight>
                <a:latin typeface="Bookman Old Style"/>
              </a:rPr>
              <a:t>of</a:t>
            </a:r>
            <a:r>
              <a:rPr lang="cs-CZ" sz="1400" b="0"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France, weakened by the conflict with Russia and the </a:t>
            </a:r>
            <a:r>
              <a:rPr lang="cs-CZ" sz="1400" dirty="0" err="1">
                <a:solidFill>
                  <a:srgbClr val="000000"/>
                </a:solidFill>
                <a:highlight>
                  <a:srgbClr val="000000">
                    <a:alpha val="0"/>
                  </a:srgbClr>
                </a:highlight>
                <a:latin typeface="Bookman Old Style"/>
              </a:rPr>
              <a:t>ongoing</a:t>
            </a:r>
            <a:r>
              <a:rPr lang="en-GB" sz="1400" b="0" i="0" u="none" strike="noStrike" dirty="0">
                <a:solidFill>
                  <a:srgbClr val="000000"/>
                </a:solidFill>
                <a:highlight>
                  <a:srgbClr val="000000">
                    <a:alpha val="0"/>
                  </a:srgbClr>
                </a:highlight>
                <a:latin typeface="Bookman Old Style"/>
              </a:rPr>
              <a:t> conflict in Spain.</a:t>
            </a:r>
            <a:endParaRPr lang="cs-CZ" sz="148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Napoleon Bonaparte's army entered the territory of Germany (Bavaria) and defeated the Austrian troops in several skirmishes</a:t>
            </a:r>
          </a:p>
          <a:p>
            <a:pPr rtl="0">
              <a:lnSpc>
                <a:spcPts val="2220"/>
              </a:lnSpc>
            </a:pPr>
            <a:r>
              <a:rPr lang="en-GB" sz="1400" b="0" i="0" u="none" strike="noStrike" dirty="0">
                <a:solidFill>
                  <a:srgbClr val="000000"/>
                </a:solidFill>
                <a:highlight>
                  <a:srgbClr val="000000">
                    <a:alpha val="0"/>
                  </a:srgbClr>
                </a:highlight>
                <a:latin typeface="Bookman Old Style"/>
              </a:rPr>
              <a:t>In May 1809, Napoleon Bonaparte took </a:t>
            </a:r>
            <a:r>
              <a:rPr lang="en-GB" sz="1400" b="1" i="0" u="none" strike="noStrike" dirty="0">
                <a:solidFill>
                  <a:srgbClr val="000000"/>
                </a:solidFill>
                <a:highlight>
                  <a:srgbClr val="000000">
                    <a:alpha val="0"/>
                  </a:srgbClr>
                </a:highlight>
                <a:latin typeface="Bookman Old Style"/>
              </a:rPr>
              <a:t>Vienna</a:t>
            </a:r>
            <a:r>
              <a:rPr lang="en-GB" sz="1400" b="0" i="0" u="none" strike="noStrike" dirty="0">
                <a:solidFill>
                  <a:srgbClr val="000000"/>
                </a:solidFill>
                <a:highlight>
                  <a:srgbClr val="000000">
                    <a:alpha val="0"/>
                  </a:srgbClr>
                </a:highlight>
                <a:latin typeface="Bookman Old Style"/>
              </a:rPr>
              <a:t> without a fight and fought with Austrian troops in the </a:t>
            </a:r>
            <a:r>
              <a:rPr lang="en-GB" sz="1400" b="1" i="0" u="none" strike="noStrike" dirty="0">
                <a:solidFill>
                  <a:srgbClr val="000000"/>
                </a:solidFill>
                <a:highlight>
                  <a:srgbClr val="000000">
                    <a:alpha val="0"/>
                  </a:srgbClr>
                </a:highlight>
                <a:latin typeface="Bookman Old Style"/>
              </a:rPr>
              <a:t>Battle of </a:t>
            </a:r>
            <a:r>
              <a:rPr lang="en-GB" sz="1400" b="1" i="0" u="none" strike="noStrike" dirty="0" err="1">
                <a:solidFill>
                  <a:srgbClr val="000000"/>
                </a:solidFill>
                <a:highlight>
                  <a:srgbClr val="000000">
                    <a:alpha val="0"/>
                  </a:srgbClr>
                </a:highlight>
                <a:latin typeface="Bookman Old Style"/>
              </a:rPr>
              <a:t>Aspern-Essling</a:t>
            </a:r>
            <a:r>
              <a:rPr lang="en-GB" sz="1400" b="0" i="0" u="none" strike="noStrike" dirty="0">
                <a:solidFill>
                  <a:srgbClr val="000000"/>
                </a:solidFill>
                <a:highlight>
                  <a:srgbClr val="000000">
                    <a:alpha val="0"/>
                  </a:srgbClr>
                </a:highlight>
                <a:latin typeface="Bookman Old Style"/>
              </a:rPr>
              <a:t>, which ended in his defeat, but the French then had a decisive victory in the </a:t>
            </a:r>
            <a:r>
              <a:rPr lang="en-GB" sz="1400" b="1" i="0" u="none" strike="noStrike" dirty="0">
                <a:solidFill>
                  <a:srgbClr val="000000"/>
                </a:solidFill>
                <a:highlight>
                  <a:srgbClr val="000000">
                    <a:alpha val="0"/>
                  </a:srgbClr>
                </a:highlight>
                <a:latin typeface="Bookman Old Style"/>
              </a:rPr>
              <a:t>Battle of Wagram</a:t>
            </a:r>
            <a:r>
              <a:rPr lang="en-GB" sz="1400" b="0" i="0" u="none" strike="noStrike" dirty="0">
                <a:solidFill>
                  <a:srgbClr val="000000"/>
                </a:solidFill>
                <a:highlight>
                  <a:srgbClr val="000000">
                    <a:alpha val="0"/>
                  </a:srgbClr>
                </a:highlight>
                <a:latin typeface="Bookman Old Style"/>
              </a:rPr>
              <a:t> (July 1809).</a:t>
            </a:r>
          </a:p>
          <a:p>
            <a:pPr rtl="0">
              <a:lnSpc>
                <a:spcPts val="2220"/>
              </a:lnSpc>
            </a:pPr>
            <a:r>
              <a:rPr lang="en-GB" sz="1400" b="0" i="0" u="none" strike="noStrike" dirty="0">
                <a:solidFill>
                  <a:srgbClr val="000000"/>
                </a:solidFill>
                <a:highlight>
                  <a:srgbClr val="000000">
                    <a:alpha val="0"/>
                  </a:srgbClr>
                </a:highlight>
                <a:latin typeface="Bookman Old Style"/>
              </a:rPr>
              <a:t>On 12 July 1809, the Austrian Emperor </a:t>
            </a:r>
            <a:r>
              <a:rPr lang="en-GB" sz="1400" b="1" i="0" u="none" strike="noStrike" dirty="0">
                <a:solidFill>
                  <a:srgbClr val="000000"/>
                </a:solidFill>
                <a:highlight>
                  <a:srgbClr val="000000">
                    <a:alpha val="0"/>
                  </a:srgbClr>
                </a:highlight>
                <a:latin typeface="Bookman Old Style"/>
              </a:rPr>
              <a:t>Francis I</a:t>
            </a:r>
            <a:r>
              <a:rPr lang="en-GB" sz="1400" b="0" i="0" u="none" strike="noStrike" dirty="0">
                <a:solidFill>
                  <a:srgbClr val="000000"/>
                </a:solidFill>
                <a:highlight>
                  <a:srgbClr val="000000">
                    <a:alpha val="0"/>
                  </a:srgbClr>
                </a:highlight>
                <a:latin typeface="Bookman Old Style"/>
              </a:rPr>
              <a:t> requested an armistice in </a:t>
            </a:r>
            <a:r>
              <a:rPr lang="en-GB" sz="1400" b="0" i="0" u="none" strike="noStrike" dirty="0" err="1">
                <a:solidFill>
                  <a:srgbClr val="000000"/>
                </a:solidFill>
                <a:highlight>
                  <a:srgbClr val="000000">
                    <a:alpha val="0"/>
                  </a:srgbClr>
                </a:highlight>
                <a:latin typeface="Bookman Old Style"/>
              </a:rPr>
              <a:t>Znojmo</a:t>
            </a:r>
            <a:r>
              <a:rPr lang="en-GB" sz="1400" b="0" i="0" u="none" strike="noStrike" dirty="0">
                <a:solidFill>
                  <a:srgbClr val="000000"/>
                </a:solidFill>
                <a:highlight>
                  <a:srgbClr val="000000">
                    <a:alpha val="0"/>
                  </a:srgbClr>
                </a:highlight>
                <a:latin typeface="Bookman Old Style"/>
              </a:rPr>
              <a:t>, which was sealed by a </a:t>
            </a:r>
            <a:r>
              <a:rPr lang="en-GB" sz="1400" b="1" i="0" u="none" strike="noStrike" dirty="0">
                <a:solidFill>
                  <a:srgbClr val="000000"/>
                </a:solidFill>
                <a:highlight>
                  <a:srgbClr val="000000">
                    <a:alpha val="0"/>
                  </a:srgbClr>
                </a:highlight>
                <a:latin typeface="Bookman Old Style"/>
              </a:rPr>
              <a:t>peace treaty concluded</a:t>
            </a:r>
            <a:r>
              <a:rPr lang="en-GB" sz="1400" b="0" i="0" u="none" strike="noStrike" dirty="0">
                <a:solidFill>
                  <a:srgbClr val="000000"/>
                </a:solidFill>
                <a:highlight>
                  <a:srgbClr val="000000">
                    <a:alpha val="0"/>
                  </a:srgbClr>
                </a:highlight>
                <a:latin typeface="Bookman Old Style"/>
              </a:rPr>
              <a:t> on 14 October 1809 in </a:t>
            </a:r>
            <a:r>
              <a:rPr lang="en-GB" sz="1400" b="1" i="0" u="none" strike="noStrike" dirty="0" err="1">
                <a:solidFill>
                  <a:srgbClr val="000000"/>
                </a:solidFill>
                <a:highlight>
                  <a:srgbClr val="000000">
                    <a:alpha val="0"/>
                  </a:srgbClr>
                </a:highlight>
                <a:latin typeface="Bookman Old Style"/>
              </a:rPr>
              <a:t>Schönbrunn</a:t>
            </a:r>
            <a:r>
              <a:rPr lang="en-GB" sz="1400" b="0" i="0" u="none" strike="noStrike" dirty="0">
                <a:solidFill>
                  <a:srgbClr val="000000"/>
                </a:solidFill>
                <a:highlight>
                  <a:srgbClr val="000000">
                    <a:alpha val="0"/>
                  </a:srgbClr>
                </a:highlight>
                <a:latin typeface="Bookman Old Style"/>
              </a:rPr>
              <a:t>.</a:t>
            </a:r>
            <a:endParaRPr lang="cs-CZ" sz="148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The Austrian monarchy lost additional territory and the daughter of Francis I, </a:t>
            </a:r>
            <a:r>
              <a:rPr lang="en-GB" sz="1400" b="1" i="0" u="none" strike="noStrike" dirty="0">
                <a:solidFill>
                  <a:srgbClr val="000000"/>
                </a:solidFill>
                <a:highlight>
                  <a:srgbClr val="000000">
                    <a:alpha val="0"/>
                  </a:srgbClr>
                </a:highlight>
                <a:latin typeface="Bookman Old Style"/>
              </a:rPr>
              <a:t>Marie Louise</a:t>
            </a:r>
            <a:r>
              <a:rPr lang="en-GB" sz="1400" b="0" i="0" u="none" strike="noStrike" dirty="0">
                <a:solidFill>
                  <a:srgbClr val="000000"/>
                </a:solidFill>
                <a:highlight>
                  <a:srgbClr val="000000">
                    <a:alpha val="0"/>
                  </a:srgbClr>
                </a:highlight>
                <a:latin typeface="Bookman Old Style"/>
              </a:rPr>
              <a:t> was </a:t>
            </a:r>
            <a:r>
              <a:rPr lang="cs-CZ" sz="1400" b="0" i="0" u="none" strike="noStrike" dirty="0">
                <a:solidFill>
                  <a:srgbClr val="000000"/>
                </a:solidFill>
                <a:highlight>
                  <a:srgbClr val="000000">
                    <a:alpha val="0"/>
                  </a:srgbClr>
                </a:highlight>
                <a:latin typeface="Bookman Old Style"/>
              </a:rPr>
              <a:t>made to </a:t>
            </a:r>
            <a:r>
              <a:rPr lang="cs-CZ" sz="1400" b="0" i="0" u="none" strike="noStrike" dirty="0" err="1">
                <a:solidFill>
                  <a:srgbClr val="000000"/>
                </a:solidFill>
                <a:highlight>
                  <a:srgbClr val="000000">
                    <a:alpha val="0"/>
                  </a:srgbClr>
                </a:highlight>
                <a:latin typeface="Bookman Old Style"/>
              </a:rPr>
              <a:t>marry</a:t>
            </a:r>
            <a:r>
              <a:rPr lang="cs-CZ" sz="1400" b="0" i="0" u="none" strike="noStrike" dirty="0">
                <a:solidFill>
                  <a:srgbClr val="000000"/>
                </a:solidFill>
                <a:highlight>
                  <a:srgbClr val="000000">
                    <a:alpha val="0"/>
                  </a:srgbClr>
                </a:highlight>
                <a:latin typeface="Bookman Old Style"/>
              </a:rPr>
              <a:t> Napoleon Bonaparte</a:t>
            </a:r>
            <a:endParaRPr lang="en-GB" sz="1400" b="0" i="0" u="none" strike="noStrike" dirty="0">
              <a:solidFill>
                <a:srgbClr val="000000"/>
              </a:solidFill>
              <a:highlight>
                <a:srgbClr val="000000">
                  <a:alpha val="0"/>
                </a:srgbClr>
              </a:highlight>
              <a:latin typeface="Bookman Old Style"/>
            </a:endParaRPr>
          </a:p>
          <a:p>
            <a:pPr>
              <a:lnSpc>
                <a:spcPts val="2220"/>
              </a:lnSpc>
            </a:pPr>
            <a:endParaRPr lang="cs-CZ" sz="1998" b="1" dirty="0">
              <a:solidFill>
                <a:schemeClr val="tx1"/>
              </a:solidFill>
              <a:latin typeface="Bookman Old Style" panose="02050604050505020204" pitchFamily="18" charset="0"/>
            </a:endParaRP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sp>
        <p:nvSpPr>
          <p:cNvPr id="4" name="Zástupný symbol pro zápatí 3"/>
          <p:cNvSpPr>
            <a:spLocks noGrp="1"/>
          </p:cNvSpPr>
          <p:nvPr>
            <p:ph type="ftr" sz="quarter" idx="11"/>
          </p:nvPr>
        </p:nvSpPr>
        <p:spPr/>
        <p:txBody>
          <a:bodyPr>
            <a:noAutofit/>
          </a:bodyPr>
          <a:lstStyle/>
          <a:p>
            <a:pPr algn="ctr" defTabSz="669845">
              <a:defRPr/>
            </a:pPr>
            <a:endParaRPr lang="cs-CZ" sz="740">
              <a:solidFill>
                <a:srgbClr val="006BAB"/>
              </a:solidFill>
            </a:endParaRPr>
          </a:p>
        </p:txBody>
      </p:sp>
    </p:spTree>
    <p:extLst>
      <p:ext uri="{BB962C8B-B14F-4D97-AF65-F5344CB8AC3E}">
        <p14:creationId xmlns:p14="http://schemas.microsoft.com/office/powerpoint/2010/main" val="28039977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1_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6x9.potx" id="{F892C289-41A8-4571-8012-227E5D00B9BC}" vid="{94DB3C90-5850-4E98-8046-7CED1A1F99B2}"/>
    </a:ext>
  </a:extLst>
</a:theme>
</file>

<file path=ppt/theme/theme3.xml><?xml version="1.0" encoding="utf-8"?>
<a:theme xmlns:a="http://schemas.openxmlformats.org/drawingml/2006/main" name="2_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6x9.potx" id="{F892C289-41A8-4571-8012-227E5D00B9BC}" vid="{94DB3C90-5850-4E98-8046-7CED1A1F99B2}"/>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3525</TotalTime>
  <Words>3253</Words>
  <Application>Microsoft Office PowerPoint</Application>
  <PresentationFormat>Vlastní</PresentationFormat>
  <Paragraphs>158</Paragraphs>
  <Slides>24</Slides>
  <Notes>23</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24</vt:i4>
      </vt:variant>
    </vt:vector>
  </HeadingPairs>
  <TitlesOfParts>
    <vt:vector size="30" baseType="lpstr">
      <vt:lpstr>Arial</vt:lpstr>
      <vt:lpstr>Bookman Old Style</vt:lpstr>
      <vt:lpstr>Calibri</vt:lpstr>
      <vt:lpstr>Motiv Office</vt:lpstr>
      <vt:lpstr>1_Motiv Office</vt:lpstr>
      <vt:lpstr>2_Motiv Office</vt:lpstr>
      <vt:lpstr>  History of Europe – forming a European identity 4  </vt:lpstr>
      <vt:lpstr>War in Northern Italy and the Rise of  Napoleon Bonaparte</vt:lpstr>
      <vt:lpstr>War in Northern Italy and the Rise of  Napoleon Bonaparte</vt:lpstr>
      <vt:lpstr>Invasion of Egypt and Napoleon as First Consul</vt:lpstr>
      <vt:lpstr>France's War with the UK and the Third Coalition</vt:lpstr>
      <vt:lpstr>The Battle of Austerlitz and the End of the Third Coalition</vt:lpstr>
      <vt:lpstr>The War of the Fourth Coalition</vt:lpstr>
      <vt:lpstr>War on the Iberian Peninsula</vt:lpstr>
      <vt:lpstr>The War of the Fifth Coalition</vt:lpstr>
      <vt:lpstr>Napoleon's Russian Campaign</vt:lpstr>
      <vt:lpstr>The War of the Sixth Coalition</vt:lpstr>
      <vt:lpstr>Congress of Vienna</vt:lpstr>
      <vt:lpstr>Congress of Vienna</vt:lpstr>
      <vt:lpstr>The Revolution of 1848 and Its Causes</vt:lpstr>
      <vt:lpstr>Begginings of the 1848 Revolution</vt:lpstr>
      <vt:lpstr>Begginings of the 1848 Revolution</vt:lpstr>
      <vt:lpstr>Revolution of 1848 in France</vt:lpstr>
      <vt:lpstr>Revolution of 1848 in France</vt:lpstr>
      <vt:lpstr>Revolutionary Events of 1848 in Germany</vt:lpstr>
      <vt:lpstr>Revolutionary Events of 1848 in Germany</vt:lpstr>
      <vt:lpstr>1848 Revolution in the Habsburg Monarchy</vt:lpstr>
      <vt:lpstr>1848 Revolution in the Habsburg Monarchy</vt:lpstr>
      <vt:lpstr>1848 Revolution in the Habsburg Monarchy</vt:lpstr>
      <vt:lpstr>1848 in Other European Countries</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242</cp:revision>
  <dcterms:created xsi:type="dcterms:W3CDTF">2016-08-19T08:22:30Z</dcterms:created>
  <dcterms:modified xsi:type="dcterms:W3CDTF">2022-10-23T12:17:25Z</dcterms:modified>
</cp:coreProperties>
</file>