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558" autoAdjust="0"/>
  </p:normalViewPr>
  <p:slideViewPr>
    <p:cSldViewPr snapToGrid="0">
      <p:cViewPr varScale="1">
        <p:scale>
          <a:sx n="84" d="100"/>
          <a:sy n="84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330B-79C9-4711-8AA1-C0841FCEF9F1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EF92C-A2B2-4EA9-B7EF-EC91B4306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64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NAETINEM: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of National and European Identity in the New Millennium (NAETINEM)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č. 2019-1-CZ01-KA203-061227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F92C-A2B2-4EA9-B7EF-EC91B43060A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22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Sources</a:t>
            </a:r>
            <a:r>
              <a:rPr lang="cs-CZ" b="1" dirty="0" smtClean="0"/>
              <a:t>: 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Hofstede G. &amp; Hofstede G. J.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 and Organizations: Software for the Mind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York, NY: McGraw-Hill Professional, 2004.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F92C-A2B2-4EA9-B7EF-EC91B43060A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49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Sources</a:t>
            </a:r>
            <a:r>
              <a:rPr lang="cs-CZ" b="1" dirty="0" smtClean="0"/>
              <a:t>: 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Richard. D. </a:t>
            </a:r>
            <a:r>
              <a:rPr lang="cs-CZ" dirty="0" err="1" smtClean="0"/>
              <a:t>Lewis</a:t>
            </a:r>
            <a:r>
              <a:rPr lang="cs-CZ" dirty="0" smtClean="0"/>
              <a:t>.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 Cultural Communication: A Visual Approach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UNKNO, 1999.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F92C-A2B2-4EA9-B7EF-EC91B43060A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Sources</a:t>
            </a:r>
            <a:r>
              <a:rPr lang="cs-CZ" b="1" dirty="0" smtClean="0"/>
              <a:t>: 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https://unitedbycultureblog.wordpress.com/the-lewis-model/the-lewis-model-explanation/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F92C-A2B2-4EA9-B7EF-EC91B43060A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68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Sources</a:t>
            </a:r>
            <a:r>
              <a:rPr lang="cs-CZ" b="1" dirty="0" smtClean="0"/>
              <a:t>: </a:t>
            </a:r>
            <a:endParaRPr lang="cs-CZ" dirty="0" smtClean="0"/>
          </a:p>
          <a:p>
            <a:r>
              <a:rPr lang="cs-CZ" dirty="0" smtClean="0"/>
              <a:t>Veronika </a:t>
            </a:r>
            <a:r>
              <a:rPr lang="en-US" dirty="0" err="1" smtClean="0"/>
              <a:t>Kolaříková</a:t>
            </a:r>
            <a:r>
              <a:rPr lang="cs-CZ" dirty="0" smtClean="0"/>
              <a:t>.</a:t>
            </a:r>
            <a:r>
              <a:rPr lang="cs-CZ" baseline="0" dirty="0" smtClean="0"/>
              <a:t> </a:t>
            </a:r>
            <a:r>
              <a:rPr lang="en-US" dirty="0" smtClean="0"/>
              <a:t>Czech National Identity and the Elements Through Which is Constructed. </a:t>
            </a:r>
            <a:r>
              <a:rPr lang="en-US" i="1" dirty="0" smtClean="0"/>
              <a:t>Czech-Polish Historical and Pedagogical Journal</a:t>
            </a:r>
            <a:r>
              <a:rPr lang="en-US" dirty="0" smtClean="0"/>
              <a:t>, 12/2,</a:t>
            </a:r>
            <a:r>
              <a:rPr lang="cs-CZ" dirty="0" smtClean="0"/>
              <a:t> 2020,</a:t>
            </a:r>
            <a:r>
              <a:rPr lang="en-US" dirty="0" smtClean="0"/>
              <a:t> </a:t>
            </a:r>
            <a:r>
              <a:rPr lang="cs-CZ" dirty="0" smtClean="0"/>
              <a:t>s. </a:t>
            </a:r>
            <a:r>
              <a:rPr lang="en-US" dirty="0" smtClean="0"/>
              <a:t>66–96.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* Český statistický úřad. (2014). Národnostní struktura obyvatel. Český statistický úřad. p. 2. [cit. 15. 12. 2018].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: https://www.czso.cz/documents/10180/20551765/170223- 14.pdf/d0d27736-ef15-4f4f-bf26-e7cb3770e187?version=1.0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F92C-A2B2-4EA9-B7EF-EC91B43060A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52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Sources</a:t>
            </a:r>
            <a:r>
              <a:rPr lang="cs-CZ" b="1" dirty="0" smtClean="0"/>
              <a:t>: </a:t>
            </a:r>
            <a:endParaRPr lang="cs-CZ" dirty="0" smtClean="0"/>
          </a:p>
          <a:p>
            <a:r>
              <a:rPr lang="cs-CZ" dirty="0" smtClean="0"/>
              <a:t>David</a:t>
            </a:r>
            <a:r>
              <a:rPr lang="cs-CZ" baseline="0" dirty="0" smtClean="0"/>
              <a:t> Černý: </a:t>
            </a:r>
            <a:r>
              <a:rPr lang="cs-CZ" i="1" baseline="0" dirty="0" err="1" smtClean="0"/>
              <a:t>Entropa</a:t>
            </a:r>
            <a:r>
              <a:rPr lang="cs-CZ" baseline="0" dirty="0" smtClean="0"/>
              <a:t> (2009)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EF92C-A2B2-4EA9-B7EF-EC91B43060A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3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0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3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1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8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7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C492F55-D1B5-4501-9387-05A0A62FE2D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7369" y="4860158"/>
            <a:ext cx="7772400" cy="1825777"/>
          </a:xfrm>
        </p:spPr>
        <p:txBody>
          <a:bodyPr>
            <a:normAutofit/>
          </a:bodyPr>
          <a:lstStyle/>
          <a:p>
            <a:r>
              <a:rPr lang="cs-CZ" sz="4400" dirty="0" err="1"/>
              <a:t>national</a:t>
            </a:r>
            <a:r>
              <a:rPr lang="cs-CZ" sz="4400" dirty="0"/>
              <a:t> </a:t>
            </a:r>
            <a:r>
              <a:rPr lang="cs-CZ" sz="4400" dirty="0" err="1"/>
              <a:t>stereotypes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47" y="5491945"/>
            <a:ext cx="2096347" cy="5622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47" y="4770102"/>
            <a:ext cx="2560589" cy="5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3004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a number of elements through which national identity is constructed.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These </a:t>
            </a:r>
            <a:r>
              <a:rPr lang="en-US" dirty="0"/>
              <a:t>elements, respectively their </a:t>
            </a:r>
            <a:r>
              <a:rPr lang="en-US" dirty="0" smtClean="0"/>
              <a:t>categories often </a:t>
            </a:r>
            <a:r>
              <a:rPr lang="en-US" dirty="0"/>
              <a:t>overlap and relate to each other.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Still</a:t>
            </a:r>
            <a:r>
              <a:rPr lang="en-US" dirty="0"/>
              <a:t>, it is useful to include them in these categories for clarity and other analytical work.</a:t>
            </a:r>
            <a:endParaRPr lang="cs-CZ" dirty="0"/>
          </a:p>
        </p:txBody>
      </p:sp>
      <p:pic>
        <p:nvPicPr>
          <p:cNvPr id="8194" name="Picture 2" descr="Do national identities exist? | Center for Nationalism 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68" y="2286000"/>
            <a:ext cx="3447732" cy="34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0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228" y="574548"/>
            <a:ext cx="9720072" cy="1499616"/>
          </a:xfrm>
        </p:spPr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9923" y="2074164"/>
            <a:ext cx="542429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first category consists of (1) </a:t>
            </a:r>
            <a:r>
              <a:rPr lang="en-US" b="1" dirty="0"/>
              <a:t>historical </a:t>
            </a:r>
            <a:r>
              <a:rPr lang="en-US" b="1" dirty="0" smtClean="0"/>
              <a:t>memory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An </a:t>
            </a:r>
            <a:r>
              <a:rPr lang="en-US" dirty="0"/>
              <a:t>important role in shaping national identity always had national history and national myths. They gave the community a feeling of continuity, thus not only describing its existence, but also legitimizing it. </a:t>
            </a:r>
            <a:endParaRPr lang="cs-CZ" dirty="0"/>
          </a:p>
        </p:txBody>
      </p:sp>
      <p:pic>
        <p:nvPicPr>
          <p:cNvPr id="9218" name="Picture 2" descr="Czech Republic approves national day in memory of 1968 Soviet-led invasion  - Kafkade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567619"/>
            <a:ext cx="5414389" cy="30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6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376672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addition to historical memory, the collective (national) identity is further shaped by (2) </a:t>
            </a:r>
            <a:r>
              <a:rPr lang="en-US" b="1" dirty="0"/>
              <a:t>characteristic cultural features of </a:t>
            </a:r>
            <a:r>
              <a:rPr lang="en-US" b="1" dirty="0" smtClean="0"/>
              <a:t>groups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These </a:t>
            </a:r>
            <a:r>
              <a:rPr lang="en-US" dirty="0"/>
              <a:t>are group-specific values – sacrament values, heroism, </a:t>
            </a:r>
            <a:r>
              <a:rPr lang="en-US" dirty="0" err="1"/>
              <a:t>honour</a:t>
            </a:r>
            <a:r>
              <a:rPr lang="en-US" dirty="0"/>
              <a:t>, justice, democracy, etc., norms, canonical texts, symbols and sacred objects, food, dressing, emblems, </a:t>
            </a:r>
            <a:r>
              <a:rPr lang="en-US" dirty="0" err="1" smtClean="0"/>
              <a:t>etc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en-US" dirty="0" smtClean="0"/>
              <a:t>role </a:t>
            </a:r>
            <a:r>
              <a:rPr lang="en-US" dirty="0"/>
              <a:t>have also shared traditions, festive feasts, rituals, and other specific activities (e.g. religious practices) that shape and strengthen the collective identity of the group, sense of reciprocity and unity.</a:t>
            </a:r>
            <a:endParaRPr lang="cs-CZ" dirty="0"/>
          </a:p>
        </p:txBody>
      </p:sp>
      <p:pic>
        <p:nvPicPr>
          <p:cNvPr id="10242" name="Picture 2" descr="Czech republic culture symbol set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92" y="2084832"/>
            <a:ext cx="3284757" cy="35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9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42442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Another category of elements involved in the process of forming the national identity consists of (3) </a:t>
            </a:r>
            <a:r>
              <a:rPr lang="en-US" b="1" dirty="0"/>
              <a:t>national stereotypes </a:t>
            </a:r>
            <a:r>
              <a:rPr lang="en-US" dirty="0"/>
              <a:t>through which members of a nation create categorization of themselves and the outside </a:t>
            </a:r>
            <a:r>
              <a:rPr lang="en-US" dirty="0" smtClean="0"/>
              <a:t>world.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These </a:t>
            </a:r>
            <a:r>
              <a:rPr lang="en-US" dirty="0"/>
              <a:t>stereotypes are based on </a:t>
            </a:r>
            <a:r>
              <a:rPr lang="en-US" dirty="0" err="1"/>
              <a:t>autostereotypes</a:t>
            </a:r>
            <a:r>
              <a:rPr lang="en-US" dirty="0"/>
              <a:t> (ideas about ourselves) and </a:t>
            </a:r>
            <a:r>
              <a:rPr lang="en-US" dirty="0" err="1"/>
              <a:t>heterostereotypes</a:t>
            </a:r>
            <a:r>
              <a:rPr lang="en-US" dirty="0"/>
              <a:t> (ideas of others).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Autostereotypes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heterostereotypes</a:t>
            </a:r>
            <a:r>
              <a:rPr lang="en-US" dirty="0"/>
              <a:t> are involved in differentiation and exclusion processes, which are </a:t>
            </a:r>
            <a:r>
              <a:rPr lang="en-US" dirty="0" smtClean="0"/>
              <a:t>involved </a:t>
            </a:r>
            <a:r>
              <a:rPr lang="en-US" dirty="0"/>
              <a:t>in shaping the boundaries between communities. </a:t>
            </a:r>
            <a:endParaRPr lang="cs-CZ" dirty="0"/>
          </a:p>
        </p:txBody>
      </p:sp>
      <p:pic>
        <p:nvPicPr>
          <p:cNvPr id="11266" name="Picture 2" descr="Czech Stereotypes We Need to Retire—Now - Prague, Czech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76" y="2759075"/>
            <a:ext cx="3736099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0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Czechs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633847" cy="4023360"/>
          </a:xfrm>
        </p:spPr>
        <p:txBody>
          <a:bodyPr/>
          <a:lstStyle/>
          <a:p>
            <a:r>
              <a:rPr lang="en-US" dirty="0"/>
              <a:t>Socks with Sandals ≠ Fashion.</a:t>
            </a:r>
          </a:p>
          <a:p>
            <a:r>
              <a:rPr lang="en-US" dirty="0"/>
              <a:t>Today's Mood, not Necessarily Unhappy.</a:t>
            </a:r>
          </a:p>
          <a:p>
            <a:r>
              <a:rPr lang="en-US" dirty="0"/>
              <a:t>They're Awful Service Providers.</a:t>
            </a:r>
          </a:p>
          <a:p>
            <a:r>
              <a:rPr lang="en-US" dirty="0"/>
              <a:t>Czechs Lack Vision.</a:t>
            </a:r>
          </a:p>
          <a:p>
            <a:r>
              <a:rPr lang="en-US" dirty="0"/>
              <a:t>Indifference Is Part of the Cultural Identity.</a:t>
            </a:r>
          </a:p>
          <a:p>
            <a:r>
              <a:rPr lang="en-US" dirty="0"/>
              <a:t>Everyone Is an Atheist…</a:t>
            </a:r>
          </a:p>
          <a:p>
            <a:r>
              <a:rPr lang="en-US" dirty="0"/>
              <a:t>… But Nothing Is More Sacred than Beer.</a:t>
            </a:r>
          </a:p>
          <a:p>
            <a:r>
              <a:rPr lang="en-US" dirty="0"/>
              <a:t>Tightfistedness Is a National Trait.</a:t>
            </a:r>
          </a:p>
          <a:p>
            <a:endParaRPr lang="cs-CZ" dirty="0"/>
          </a:p>
        </p:txBody>
      </p:sp>
      <p:pic>
        <p:nvPicPr>
          <p:cNvPr id="12290" name="Picture 2" descr="Czech Artist Courts Controversy. | The View 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413635"/>
            <a:ext cx="4381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4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Czechs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04329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are Czech </a:t>
            </a:r>
            <a:r>
              <a:rPr lang="en-US" dirty="0" smtClean="0"/>
              <a:t>traits?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They </a:t>
            </a:r>
            <a:r>
              <a:rPr lang="en-US" dirty="0"/>
              <a:t>are a bit </a:t>
            </a:r>
            <a:r>
              <a:rPr lang="en-US" b="1" dirty="0"/>
              <a:t>egoistic, prudent, sometimes bad, never in a good mood</a:t>
            </a:r>
            <a:r>
              <a:rPr lang="en-US" dirty="0"/>
              <a:t>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However</a:t>
            </a:r>
            <a:r>
              <a:rPr lang="en-US" dirty="0"/>
              <a:t>, they also have a sense of humor, like jokes, and are never serious.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They </a:t>
            </a:r>
            <a:r>
              <a:rPr lang="en-US" dirty="0"/>
              <a:t>often go outside, like to have fun. Czechs do sports very actively, almost every Czech can ski.</a:t>
            </a:r>
          </a:p>
          <a:p>
            <a:endParaRPr lang="cs-CZ" dirty="0"/>
          </a:p>
        </p:txBody>
      </p:sp>
      <p:pic>
        <p:nvPicPr>
          <p:cNvPr id="13314" name="Picture 2" descr="Mentality of Czech people | Foreigners.cz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0" y="2910998"/>
            <a:ext cx="3765569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2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Hofstede G. &amp; Hofstede G. J. </a:t>
            </a:r>
            <a:r>
              <a:rPr lang="en-US" sz="2400" i="1" dirty="0"/>
              <a:t>Cultures and Organizations: Software for the Mind</a:t>
            </a:r>
            <a:r>
              <a:rPr lang="en-US" sz="2400" dirty="0"/>
              <a:t>, New York, NY: McGraw-Hill Professional, 2004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endParaRPr lang="cs-CZ" sz="2400" dirty="0"/>
          </a:p>
          <a:p>
            <a:r>
              <a:rPr lang="en-US" sz="2400" dirty="0" err="1"/>
              <a:t>Kolaříková</a:t>
            </a:r>
            <a:r>
              <a:rPr lang="cs-CZ" sz="2400" dirty="0"/>
              <a:t> Veronika. </a:t>
            </a:r>
            <a:r>
              <a:rPr lang="en-US" sz="2400" dirty="0"/>
              <a:t>Czech National Identity and the Elements Through Which is Constructed. </a:t>
            </a:r>
            <a:r>
              <a:rPr lang="en-US" sz="2400" i="1" dirty="0"/>
              <a:t>Czech-Polish Historical and Pedagogical Journal</a:t>
            </a:r>
            <a:r>
              <a:rPr lang="en-US" sz="2400" dirty="0"/>
              <a:t>, 12/2,</a:t>
            </a:r>
            <a:r>
              <a:rPr lang="cs-CZ" sz="2400" dirty="0"/>
              <a:t> 2020,</a:t>
            </a:r>
            <a:r>
              <a:rPr lang="en-US" sz="2400" dirty="0"/>
              <a:t> </a:t>
            </a:r>
            <a:r>
              <a:rPr lang="cs-CZ" sz="2400" dirty="0"/>
              <a:t>s. </a:t>
            </a:r>
            <a:r>
              <a:rPr lang="en-US" sz="2400" dirty="0"/>
              <a:t>66–96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Lewis</a:t>
            </a:r>
            <a:r>
              <a:rPr lang="cs-CZ" sz="2400" dirty="0" smtClean="0"/>
              <a:t> Richard</a:t>
            </a:r>
            <a:r>
              <a:rPr lang="cs-CZ" sz="2400" dirty="0"/>
              <a:t>. D</a:t>
            </a:r>
            <a:r>
              <a:rPr lang="cs-CZ" sz="2400" dirty="0" smtClean="0"/>
              <a:t>.. </a:t>
            </a:r>
            <a:r>
              <a:rPr lang="en-US" sz="2400" i="1" dirty="0"/>
              <a:t>Cross Cultural Communication: A Visual Approach</a:t>
            </a:r>
            <a:r>
              <a:rPr lang="cs-CZ" sz="2400" dirty="0"/>
              <a:t>. UNKNO, 1999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2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Český statistický úřad. (2014). Národnostní struktura obyvatel. Český statistický úřad. p. 2. [cit. 15. 12. 2018]. </a:t>
            </a:r>
            <a:r>
              <a:rPr lang="cs-CZ" sz="2000" dirty="0" err="1"/>
              <a:t>Available</a:t>
            </a:r>
            <a:r>
              <a:rPr lang="cs-CZ" sz="2000" dirty="0"/>
              <a:t> </a:t>
            </a:r>
            <a:r>
              <a:rPr lang="cs-CZ" sz="2000" dirty="0" err="1"/>
              <a:t>from:https</a:t>
            </a:r>
            <a:r>
              <a:rPr lang="cs-CZ" sz="2000" dirty="0"/>
              <a:t>://www.czso.cz/documents/10180/20551765/170223- 14.pdf/d0d27736-ef15-4f4f-bf26-e7cb3770e187?version=1.0 </a:t>
            </a:r>
          </a:p>
          <a:p>
            <a:endParaRPr lang="cs-CZ" sz="2000" dirty="0"/>
          </a:p>
          <a:p>
            <a:r>
              <a:rPr lang="cs-CZ" sz="2000" dirty="0"/>
              <a:t>https://unitedbycultureblog.wordpress.com/the-lewis-model/the-lewis-model-explanation/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5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2291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1. </a:t>
            </a:r>
            <a:r>
              <a:rPr lang="cs-CZ" dirty="0" err="1" smtClean="0">
                <a:hlinkClick r:id="rId2" action="ppaction://hlinksldjump"/>
              </a:rPr>
              <a:t>What</a:t>
            </a:r>
            <a:r>
              <a:rPr lang="cs-CZ" dirty="0" smtClean="0">
                <a:hlinkClick r:id="rId2" action="ppaction://hlinksldjump"/>
              </a:rPr>
              <a:t> </a:t>
            </a:r>
            <a:r>
              <a:rPr lang="cs-CZ" dirty="0" err="1" smtClean="0">
                <a:hlinkClick r:id="rId2" action="ppaction://hlinksldjump"/>
              </a:rPr>
              <a:t>is</a:t>
            </a:r>
            <a:r>
              <a:rPr lang="cs-CZ" dirty="0" smtClean="0">
                <a:hlinkClick r:id="rId2" action="ppaction://hlinksldjump"/>
              </a:rPr>
              <a:t> a Stereotype?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2. </a:t>
            </a:r>
            <a:r>
              <a:rPr lang="cs-CZ" dirty="0" err="1" smtClean="0">
                <a:hlinkClick r:id="rId3" action="ppaction://hlinksldjump"/>
              </a:rPr>
              <a:t>National</a:t>
            </a:r>
            <a:r>
              <a:rPr lang="cs-CZ" dirty="0" smtClean="0">
                <a:hlinkClick r:id="rId3" action="ppaction://hlinksldjump"/>
              </a:rPr>
              <a:t> </a:t>
            </a:r>
            <a:r>
              <a:rPr lang="cs-CZ" dirty="0" err="1" smtClean="0">
                <a:hlinkClick r:id="rId3" action="ppaction://hlinksldjump"/>
              </a:rPr>
              <a:t>Stereotypes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3. </a:t>
            </a:r>
            <a:r>
              <a:rPr lang="cs-CZ" dirty="0" err="1" smtClean="0">
                <a:hlinkClick r:id="rId4" action="ppaction://hlinksldjump"/>
              </a:rPr>
              <a:t>National</a:t>
            </a:r>
            <a:r>
              <a:rPr lang="cs-CZ" dirty="0" smtClean="0">
                <a:hlinkClick r:id="rId4" action="ppaction://hlinksldjump"/>
              </a:rPr>
              <a:t> </a:t>
            </a:r>
            <a:r>
              <a:rPr lang="cs-CZ" dirty="0" err="1" smtClean="0">
                <a:hlinkClick r:id="rId4" action="ppaction://hlinksldjump"/>
              </a:rPr>
              <a:t>Stereotypes</a:t>
            </a:r>
            <a:r>
              <a:rPr lang="cs-CZ" dirty="0" smtClean="0">
                <a:hlinkClick r:id="rId4" action="ppaction://hlinksldjump"/>
              </a:rPr>
              <a:t> </a:t>
            </a:r>
            <a:r>
              <a:rPr lang="cs-CZ" dirty="0" err="1">
                <a:hlinkClick r:id="rId4" action="ppaction://hlinksldjump"/>
              </a:rPr>
              <a:t>about</a:t>
            </a:r>
            <a:r>
              <a:rPr lang="cs-CZ" dirty="0">
                <a:hlinkClick r:id="rId4" action="ppaction://hlinksldjump"/>
              </a:rPr>
              <a:t> </a:t>
            </a:r>
            <a:r>
              <a:rPr lang="cs-CZ" dirty="0" err="1" smtClean="0">
                <a:hlinkClick r:id="rId4" action="ppaction://hlinksldjump"/>
              </a:rPr>
              <a:t>Czechs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4. </a:t>
            </a:r>
            <a:r>
              <a:rPr lang="cs-CZ" dirty="0" err="1" smtClean="0">
                <a:hlinkClick r:id="rId5" action="ppaction://hlinksldjump"/>
              </a:rPr>
              <a:t>Sources</a:t>
            </a:r>
            <a:endParaRPr lang="cs-CZ" dirty="0" smtClean="0"/>
          </a:p>
          <a:p>
            <a:endParaRPr lang="cs-CZ" dirty="0"/>
          </a:p>
          <a:p>
            <a:pPr marL="128016" lvl="1" indent="0">
              <a:buNone/>
            </a:pPr>
            <a:r>
              <a:rPr lang="cs-CZ" dirty="0" smtClean="0"/>
              <a:t>4.1 </a:t>
            </a:r>
            <a:r>
              <a:rPr lang="cs-CZ" dirty="0" smtClean="0">
                <a:hlinkClick r:id="rId6" action="ppaction://hlinksldjump"/>
              </a:rPr>
              <a:t>Online </a:t>
            </a:r>
            <a:r>
              <a:rPr lang="cs-CZ" dirty="0" err="1" smtClean="0">
                <a:hlinkClick r:id="rId6" action="ppaction://hlinksldjump"/>
              </a:rPr>
              <a:t>Sources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smtClean="0"/>
              <a:t>stereotype?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75483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b="1" dirty="0"/>
              <a:t>stereotype</a:t>
            </a:r>
            <a:r>
              <a:rPr lang="en-US" dirty="0"/>
              <a:t> is a settled, usually simplified attitude or opinion about a certain group of people. This opinion is then transferred to a specific individual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en-US" dirty="0" smtClean="0"/>
              <a:t>Stereotypes </a:t>
            </a:r>
            <a:r>
              <a:rPr lang="en-US" dirty="0"/>
              <a:t>presented by the media are referred to as media stereotypes.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771525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stereotype?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862447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G</a:t>
            </a:r>
            <a:r>
              <a:rPr lang="cs-CZ" dirty="0"/>
              <a:t>. </a:t>
            </a:r>
            <a:r>
              <a:rPr lang="cs-CZ" dirty="0" err="1"/>
              <a:t>Hofstede</a:t>
            </a:r>
            <a:r>
              <a:rPr lang="cs-CZ" dirty="0"/>
              <a:t> &amp; G. J. </a:t>
            </a:r>
            <a:r>
              <a:rPr lang="cs-CZ" dirty="0" err="1"/>
              <a:t>Hofstede</a:t>
            </a:r>
            <a:r>
              <a:rPr lang="cs-CZ" dirty="0"/>
              <a:t> has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dimensions</a:t>
            </a:r>
            <a:r>
              <a:rPr lang="cs-CZ" dirty="0"/>
              <a:t>: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power</a:t>
            </a:r>
            <a:r>
              <a:rPr lang="cs-CZ" dirty="0" smtClean="0"/>
              <a:t> distance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uncertainty</a:t>
            </a:r>
            <a:r>
              <a:rPr lang="cs-CZ" dirty="0" smtClean="0"/>
              <a:t> </a:t>
            </a:r>
            <a:r>
              <a:rPr lang="cs-CZ" dirty="0" err="1"/>
              <a:t>avoidance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masculinity</a:t>
            </a:r>
            <a:r>
              <a:rPr lang="cs-CZ" dirty="0" smtClean="0"/>
              <a:t> </a:t>
            </a:r>
            <a:r>
              <a:rPr lang="cs-CZ" dirty="0"/>
              <a:t>versus </a:t>
            </a:r>
            <a:r>
              <a:rPr lang="cs-CZ" dirty="0" err="1"/>
              <a:t>femininity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individualism</a:t>
            </a:r>
            <a:r>
              <a:rPr lang="cs-CZ" dirty="0" smtClean="0"/>
              <a:t> </a:t>
            </a:r>
            <a:r>
              <a:rPr lang="cs-CZ" dirty="0"/>
              <a:t>versus </a:t>
            </a:r>
            <a:r>
              <a:rPr lang="cs-CZ" dirty="0" err="1" smtClean="0"/>
              <a:t>collectivism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long </a:t>
            </a:r>
            <a:r>
              <a:rPr lang="cs-CZ" dirty="0"/>
              <a:t>versus </a:t>
            </a:r>
            <a:r>
              <a:rPr lang="cs-CZ" dirty="0" err="1"/>
              <a:t>short</a:t>
            </a:r>
            <a:r>
              <a:rPr lang="cs-CZ" dirty="0"/>
              <a:t> term </a:t>
            </a:r>
            <a:r>
              <a:rPr lang="cs-CZ" dirty="0" err="1" smtClean="0"/>
              <a:t>orientation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ofstede's Cultural Dimensions - Research-Method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48" y="2286000"/>
            <a:ext cx="3310052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stereotype?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363359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Richard D. </a:t>
            </a:r>
            <a:r>
              <a:rPr lang="en-US" dirty="0" smtClean="0"/>
              <a:t>Lewis </a:t>
            </a:r>
            <a:r>
              <a:rPr lang="en-US" dirty="0"/>
              <a:t>model of cultural </a:t>
            </a:r>
            <a:r>
              <a:rPr lang="en-US" dirty="0" smtClean="0"/>
              <a:t>types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Lewis Model is designed to indicate with which particular cultural group an individual would have empathy with.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Lewis </a:t>
            </a:r>
            <a:r>
              <a:rPr lang="en-US" dirty="0"/>
              <a:t>named his three typologies </a:t>
            </a:r>
            <a:r>
              <a:rPr lang="en-US" b="1" dirty="0"/>
              <a:t>Linear-active, Multi-active and Reactive</a:t>
            </a:r>
            <a:r>
              <a:rPr lang="en-US" dirty="0"/>
              <a:t>.</a:t>
            </a:r>
          </a:p>
          <a:p>
            <a:endParaRPr lang="cs-CZ" dirty="0"/>
          </a:p>
        </p:txBody>
      </p:sp>
      <p:pic>
        <p:nvPicPr>
          <p:cNvPr id="3074" name="Picture 2" descr="National cultures in Lewis' model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2373313"/>
            <a:ext cx="5727402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3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stereotype?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024247" cy="4023360"/>
          </a:xfrm>
        </p:spPr>
        <p:txBody>
          <a:bodyPr/>
          <a:lstStyle/>
          <a:p>
            <a:r>
              <a:rPr lang="en-US" dirty="0"/>
              <a:t>A schematic overview of the </a:t>
            </a:r>
            <a:r>
              <a:rPr lang="en-US" dirty="0" smtClean="0"/>
              <a:t>characteristics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098" name="Picture 2" descr="Afbeeld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25" y="2549048"/>
            <a:ext cx="4667399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3098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en-US" dirty="0" smtClean="0"/>
              <a:t>According </a:t>
            </a:r>
            <a:r>
              <a:rPr lang="en-US" dirty="0"/>
              <a:t>to the Czech Population and Housing </a:t>
            </a:r>
            <a:r>
              <a:rPr lang="en-US" dirty="0" smtClean="0"/>
              <a:t>Census</a:t>
            </a:r>
            <a:r>
              <a:rPr lang="cs-CZ" dirty="0" smtClean="0"/>
              <a:t>*</a:t>
            </a:r>
            <a:r>
              <a:rPr lang="en-US" dirty="0" smtClean="0"/>
              <a:t> </a:t>
            </a:r>
            <a:r>
              <a:rPr lang="en-US" dirty="0"/>
              <a:t>from the year 2011, the Czech Republic is characterized by national homogeneity with a dominant representation of Czech </a:t>
            </a:r>
            <a:r>
              <a:rPr lang="en-US" dirty="0" smtClean="0"/>
              <a:t>nationality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 descr="Czech Stereotypes We Need to Retire—Now - Prague, Czech Republ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1" y="2286000"/>
            <a:ext cx="5198169" cy="26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5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89089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National identity is one of many identities of (post) modern man and as such, it can be mutually combined with other identities (regional, ethnic, class, gender, etc.).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National </a:t>
            </a:r>
            <a:r>
              <a:rPr lang="en-US" dirty="0"/>
              <a:t>identity tells us and our surroundings who we are</a:t>
            </a:r>
            <a:r>
              <a:rPr lang="en-US" dirty="0" smtClean="0"/>
              <a:t>.</a:t>
            </a:r>
            <a:endParaRPr lang="cs-CZ" dirty="0" smtClean="0"/>
          </a:p>
        </p:txBody>
      </p:sp>
      <p:pic>
        <p:nvPicPr>
          <p:cNvPr id="6146" name="Picture 2" descr="National Stereotypes - TV Tr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084832"/>
            <a:ext cx="3333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0718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several perspectives through which we can look at national identity.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Currently </a:t>
            </a:r>
            <a:r>
              <a:rPr lang="en-US" dirty="0"/>
              <a:t>in scientific discourse dominates the modernist conception of the </a:t>
            </a:r>
            <a:r>
              <a:rPr lang="en-US" dirty="0" smtClean="0"/>
              <a:t>nation</a:t>
            </a:r>
            <a:r>
              <a:rPr lang="cs-CZ" dirty="0" smtClean="0"/>
              <a:t>. </a:t>
            </a:r>
            <a:r>
              <a:rPr lang="en-US" dirty="0" smtClean="0"/>
              <a:t>This </a:t>
            </a:r>
            <a:r>
              <a:rPr lang="en-US" dirty="0"/>
              <a:t>concept understands nation as an unintended consequence of modern (European) society, in which at the turn of the 18th and 19th century the on-going structural changes caused the rise of nationalism.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 descr="What is a Nation State? | Nation State Examples &amp; Characteristics - Video &amp; 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91" y="3012598"/>
            <a:ext cx="4571309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60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1036</TotalTime>
  <Words>988</Words>
  <Application>Microsoft Office PowerPoint</Application>
  <PresentationFormat>Širokoúhlá obrazovka</PresentationFormat>
  <Paragraphs>117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Calibri</vt:lpstr>
      <vt:lpstr>Tw Cen MT</vt:lpstr>
      <vt:lpstr>Tw Cen MT Condensed</vt:lpstr>
      <vt:lpstr>Wingdings</vt:lpstr>
      <vt:lpstr>Wingdings 3</vt:lpstr>
      <vt:lpstr>Integrál</vt:lpstr>
      <vt:lpstr>national stereotypes</vt:lpstr>
      <vt:lpstr>content</vt:lpstr>
      <vt:lpstr>what is a stereotype?</vt:lpstr>
      <vt:lpstr>what is a stereotype?</vt:lpstr>
      <vt:lpstr>what is a stereotype?</vt:lpstr>
      <vt:lpstr>what is a stereotype?</vt:lpstr>
      <vt:lpstr>National stereotypes</vt:lpstr>
      <vt:lpstr>National stereotypes</vt:lpstr>
      <vt:lpstr>National stereotypes</vt:lpstr>
      <vt:lpstr>National stereotypes</vt:lpstr>
      <vt:lpstr>National stereotypes</vt:lpstr>
      <vt:lpstr>National stereotypes</vt:lpstr>
      <vt:lpstr>National stereotypes</vt:lpstr>
      <vt:lpstr>national stereotypes about Czechs</vt:lpstr>
      <vt:lpstr>national stereotypes about Czechs</vt:lpstr>
      <vt:lpstr>sources</vt:lpstr>
      <vt:lpstr>Online sources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jazyka Sémiotika a teorie (jazykového) znaku</dc:title>
  <dc:creator>Kříž Michal</dc:creator>
  <cp:lastModifiedBy>maresh</cp:lastModifiedBy>
  <cp:revision>81</cp:revision>
  <dcterms:created xsi:type="dcterms:W3CDTF">2016-10-06T07:56:26Z</dcterms:created>
  <dcterms:modified xsi:type="dcterms:W3CDTF">2022-10-23T12:52:35Z</dcterms:modified>
</cp:coreProperties>
</file>