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30"/>
  </p:notesMasterIdLst>
  <p:sldIdLst>
    <p:sldId id="256" r:id="rId2"/>
    <p:sldId id="276" r:id="rId3"/>
    <p:sldId id="257" r:id="rId4"/>
    <p:sldId id="258" r:id="rId5"/>
    <p:sldId id="259" r:id="rId6"/>
    <p:sldId id="260" r:id="rId7"/>
    <p:sldId id="27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3" r:id="rId22"/>
    <p:sldId id="274" r:id="rId23"/>
    <p:sldId id="279" r:id="rId24"/>
    <p:sldId id="280" r:id="rId25"/>
    <p:sldId id="281" r:id="rId26"/>
    <p:sldId id="282" r:id="rId27"/>
    <p:sldId id="283" r:id="rId28"/>
    <p:sldId id="28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7558" autoAdjust="0"/>
  </p:normalViewPr>
  <p:slideViewPr>
    <p:cSldViewPr snapToGrid="0">
      <p:cViewPr varScale="1">
        <p:scale>
          <a:sx n="73" d="100"/>
          <a:sy n="73"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D330B-79C9-4711-8AA1-C0841FCEF9F1}"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EF92C-A2B2-4EA9-B7EF-EC91B43060A0}" type="slidenum">
              <a:rPr lang="cs-CZ" smtClean="0"/>
              <a:t>‹#›</a:t>
            </a:fld>
            <a:endParaRPr lang="cs-CZ"/>
          </a:p>
        </p:txBody>
      </p:sp>
    </p:spTree>
    <p:extLst>
      <p:ext uri="{BB962C8B-B14F-4D97-AF65-F5344CB8AC3E}">
        <p14:creationId xmlns:p14="http://schemas.microsoft.com/office/powerpoint/2010/main" val="116364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NAETINEM: </a:t>
            </a:r>
            <a:r>
              <a:rPr lang="en-US" sz="1200" b="0" i="0" kern="1200" dirty="0" smtClean="0">
                <a:solidFill>
                  <a:schemeClr val="tx1"/>
                </a:solidFill>
                <a:effectLst/>
                <a:latin typeface="+mn-lt"/>
                <a:ea typeface="+mn-ea"/>
                <a:cs typeface="+mn-cs"/>
              </a:rPr>
              <a:t>Reflection of National and European Identity in the New Millennium (NAETINEM)„</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r</a:t>
            </a:r>
            <a:r>
              <a:rPr lang="en-US" sz="1200" b="1" i="0" kern="1200" dirty="0" err="1" smtClean="0">
                <a:solidFill>
                  <a:schemeClr val="tx1"/>
                </a:solidFill>
                <a:effectLst/>
                <a:latin typeface="+mn-lt"/>
                <a:ea typeface="+mn-ea"/>
                <a:cs typeface="+mn-cs"/>
              </a:rPr>
              <a:t>eg</a:t>
            </a:r>
            <a:r>
              <a:rPr lang="en-US" sz="1200" b="1" i="0" kern="1200" dirty="0" smtClean="0">
                <a:solidFill>
                  <a:schemeClr val="tx1"/>
                </a:solidFill>
                <a:effectLst/>
                <a:latin typeface="+mn-lt"/>
                <a:ea typeface="+mn-ea"/>
                <a:cs typeface="+mn-cs"/>
              </a:rPr>
              <a:t>. č. 2019-1-CZ01-KA203-061227</a:t>
            </a:r>
            <a:endParaRPr lang="cs-CZ" b="1"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1</a:t>
            </a:fld>
            <a:endParaRPr lang="cs-CZ"/>
          </a:p>
        </p:txBody>
      </p:sp>
    </p:spTree>
    <p:extLst>
      <p:ext uri="{BB962C8B-B14F-4D97-AF65-F5344CB8AC3E}">
        <p14:creationId xmlns:p14="http://schemas.microsoft.com/office/powerpoint/2010/main" val="362422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Sources</a:t>
            </a:r>
            <a:r>
              <a:rPr lang="cs-CZ" b="1" dirty="0" smtClean="0"/>
              <a:t>: </a:t>
            </a:r>
          </a:p>
          <a:p>
            <a:r>
              <a:rPr lang="cs-CZ" b="0" dirty="0" smtClean="0"/>
              <a:t>Macura, </a:t>
            </a:r>
            <a:r>
              <a:rPr lang="cs-CZ" b="0" dirty="0" err="1" smtClean="0"/>
              <a:t>Vl</a:t>
            </a:r>
            <a:r>
              <a:rPr lang="cs-CZ" b="0" dirty="0" smtClean="0"/>
              <a:t>. </a:t>
            </a:r>
            <a:r>
              <a:rPr lang="cs-CZ" b="0" i="1" dirty="0" smtClean="0"/>
              <a:t>Znamení zrodu a české sny</a:t>
            </a:r>
            <a:r>
              <a:rPr lang="cs-CZ" b="0" dirty="0" smtClean="0"/>
              <a:t>. Praha: Academia 2015.</a:t>
            </a:r>
            <a:endParaRPr lang="cs-CZ" b="0"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3</a:t>
            </a:fld>
            <a:endParaRPr lang="cs-CZ"/>
          </a:p>
        </p:txBody>
      </p:sp>
    </p:spTree>
    <p:extLst>
      <p:ext uri="{BB962C8B-B14F-4D97-AF65-F5344CB8AC3E}">
        <p14:creationId xmlns:p14="http://schemas.microsoft.com/office/powerpoint/2010/main" val="320868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Sources</a:t>
            </a:r>
            <a:r>
              <a:rPr lang="cs-CZ" b="1" dirty="0" smtClean="0"/>
              <a:t>:</a:t>
            </a:r>
          </a:p>
          <a:p>
            <a:pPr marL="0" indent="0">
              <a:buFont typeface="Arial" panose="020B0604020202020204" pitchFamily="34" charset="0"/>
              <a:buNone/>
            </a:pPr>
            <a:r>
              <a:rPr lang="cs-CZ" b="0" dirty="0" err="1" smtClean="0"/>
              <a:t>Lotman</a:t>
            </a:r>
            <a:r>
              <a:rPr lang="cs-CZ" b="0" dirty="0" smtClean="0"/>
              <a:t>, J.</a:t>
            </a:r>
            <a:r>
              <a:rPr lang="cs-CZ" b="0" baseline="0" dirty="0" smtClean="0"/>
              <a:t> </a:t>
            </a:r>
            <a:r>
              <a:rPr lang="cs-CZ" b="0" i="1" baseline="0" dirty="0" err="1" smtClean="0"/>
              <a:t>Staťji</a:t>
            </a:r>
            <a:r>
              <a:rPr lang="cs-CZ" b="0" i="1" baseline="0" dirty="0" smtClean="0"/>
              <a:t> po </a:t>
            </a:r>
            <a:r>
              <a:rPr lang="cs-CZ" b="0" i="1" baseline="0" dirty="0" err="1" smtClean="0"/>
              <a:t>tipologiji</a:t>
            </a:r>
            <a:r>
              <a:rPr lang="cs-CZ" b="0" i="1" baseline="0" dirty="0" smtClean="0"/>
              <a:t> kultury</a:t>
            </a:r>
            <a:r>
              <a:rPr lang="cs-CZ" b="0" baseline="0" dirty="0" smtClean="0"/>
              <a:t>. </a:t>
            </a:r>
            <a:r>
              <a:rPr lang="cs-CZ" b="0" baseline="0" dirty="0" err="1" smtClean="0"/>
              <a:t>Tartu</a:t>
            </a:r>
            <a:r>
              <a:rPr lang="cs-CZ" b="0" baseline="0" dirty="0" smtClean="0"/>
              <a:t>: </a:t>
            </a:r>
            <a:r>
              <a:rPr lang="cs-CZ" b="0" baseline="0" dirty="0" err="1" smtClean="0"/>
              <a:t>Tartuskij</a:t>
            </a:r>
            <a:r>
              <a:rPr lang="cs-CZ" b="0" baseline="0" dirty="0" smtClean="0"/>
              <a:t> </a:t>
            </a:r>
            <a:r>
              <a:rPr lang="cs-CZ" b="0" baseline="0" dirty="0" err="1" smtClean="0"/>
              <a:t>gosudarstvennyj</a:t>
            </a:r>
            <a:r>
              <a:rPr lang="cs-CZ" b="0" baseline="0" dirty="0" smtClean="0"/>
              <a:t> </a:t>
            </a:r>
            <a:r>
              <a:rPr lang="cs-CZ" b="0" baseline="0" dirty="0" err="1" smtClean="0"/>
              <a:t>universitet</a:t>
            </a:r>
            <a:r>
              <a:rPr lang="cs-CZ" b="0" baseline="0" dirty="0" smtClean="0"/>
              <a:t> 1973.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i="0" kern="1200" dirty="0" err="1" smtClean="0">
                <a:solidFill>
                  <a:schemeClr val="tx1"/>
                </a:solidFill>
                <a:effectLst/>
                <a:latin typeface="+mn-lt"/>
                <a:ea typeface="+mn-ea"/>
                <a:cs typeface="+mn-cs"/>
              </a:rPr>
              <a:t>Nöth</a:t>
            </a:r>
            <a:r>
              <a:rPr lang="cs-CZ" sz="1200" b="0" i="0" kern="1200" dirty="0" smtClean="0">
                <a:solidFill>
                  <a:schemeClr val="tx1"/>
                </a:solidFill>
                <a:effectLst/>
                <a:latin typeface="+mn-lt"/>
                <a:ea typeface="+mn-ea"/>
                <a:cs typeface="+mn-cs"/>
              </a:rPr>
              <a:t>, W. „</a:t>
            </a:r>
            <a:r>
              <a:rPr lang="en-US" sz="1200" b="0" i="0" kern="1200" dirty="0" smtClean="0">
                <a:solidFill>
                  <a:schemeClr val="tx1"/>
                </a:solidFill>
                <a:effectLst/>
                <a:latin typeface="+mn-lt"/>
                <a:ea typeface="+mn-ea"/>
                <a:cs typeface="+mn-cs"/>
              </a:rPr>
              <a:t>The topography of Yuri </a:t>
            </a:r>
            <a:r>
              <a:rPr lang="en-US" sz="1200" b="0" i="0" kern="1200" dirty="0" err="1" smtClean="0">
                <a:solidFill>
                  <a:schemeClr val="tx1"/>
                </a:solidFill>
                <a:effectLst/>
                <a:latin typeface="+mn-lt"/>
                <a:ea typeface="+mn-ea"/>
                <a:cs typeface="+mn-cs"/>
              </a:rPr>
              <a:t>Lotman's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semiosphere</a:t>
            </a:r>
            <a:r>
              <a:rPr lang="cs-CZ" sz="1200" b="0" i="0" kern="1200" dirty="0" smtClean="0">
                <a:solidFill>
                  <a:schemeClr val="tx1"/>
                </a:solidFill>
                <a:effectLst/>
                <a:latin typeface="+mn-lt"/>
                <a:ea typeface="+mn-ea"/>
                <a:cs typeface="+mn-cs"/>
              </a:rPr>
              <a:t>“. In: </a:t>
            </a:r>
            <a:r>
              <a:rPr lang="en-US" sz="1200" b="0" i="1" kern="1200" dirty="0" smtClean="0">
                <a:solidFill>
                  <a:schemeClr val="tx1"/>
                </a:solidFill>
                <a:effectLst/>
                <a:latin typeface="+mn-lt"/>
                <a:ea typeface="+mn-ea"/>
                <a:cs typeface="+mn-cs"/>
              </a:rPr>
              <a:t>International Journal of Cultural Studies</a:t>
            </a:r>
            <a:r>
              <a:rPr lang="en-US" sz="1200" b="0" i="0" kern="1200" dirty="0" smtClean="0">
                <a:solidFill>
                  <a:schemeClr val="tx1"/>
                </a:solidFill>
                <a:effectLst/>
                <a:latin typeface="+mn-lt"/>
                <a:ea typeface="+mn-ea"/>
                <a:cs typeface="+mn-cs"/>
              </a:rPr>
              <a:t> 18(1)</a:t>
            </a:r>
            <a:r>
              <a:rPr lang="cs-CZ" sz="1200" b="0" i="0" kern="1200" dirty="0" smtClean="0">
                <a:solidFill>
                  <a:schemeClr val="tx1"/>
                </a:solidFill>
                <a:effectLst/>
                <a:latin typeface="+mn-lt"/>
                <a:ea typeface="+mn-ea"/>
                <a:cs typeface="+mn-cs"/>
              </a:rPr>
              <a:t> 2014.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err="1" smtClean="0">
                <a:solidFill>
                  <a:schemeClr val="tx1"/>
                </a:solidFill>
                <a:effectLst/>
                <a:latin typeface="+mn-lt"/>
                <a:ea typeface="+mn-ea"/>
                <a:cs typeface="+mn-cs"/>
              </a:rPr>
              <a:t>Lotman</a:t>
            </a:r>
            <a:r>
              <a:rPr lang="en-US" sz="1200" b="0" i="0" kern="1200" dirty="0" smtClean="0">
                <a:solidFill>
                  <a:schemeClr val="tx1"/>
                </a:solidFill>
                <a:effectLst/>
                <a:latin typeface="+mn-lt"/>
                <a:ea typeface="+mn-ea"/>
                <a:cs typeface="+mn-cs"/>
              </a:rPr>
              <a:t> YM</a:t>
            </a:r>
            <a:r>
              <a:rPr lang="cs-CZ" sz="1200" b="0" i="0" kern="1200" dirty="0" smtClean="0">
                <a:solidFill>
                  <a:schemeClr val="tx1"/>
                </a:solidFill>
                <a:effectLst/>
                <a:latin typeface="+mn-lt"/>
                <a:ea typeface="+mn-ea"/>
                <a:cs typeface="+mn-cs"/>
              </a:rPr>
              <a:t>.</a:t>
            </a:r>
            <a:r>
              <a:rPr lang="cs-CZ"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Universe of the Mind: A Semiotic Theory of Culture</a:t>
            </a:r>
            <a:r>
              <a:rPr lang="en-US" sz="1200" b="0" i="0" kern="1200" dirty="0" smtClean="0">
                <a:solidFill>
                  <a:schemeClr val="tx1"/>
                </a:solidFill>
                <a:effectLst/>
                <a:latin typeface="+mn-lt"/>
                <a:ea typeface="+mn-ea"/>
                <a:cs typeface="+mn-cs"/>
              </a:rPr>
              <a:t>, trans. </a:t>
            </a:r>
            <a:r>
              <a:rPr lang="en-US" sz="1200" b="0" i="0" kern="1200" dirty="0" err="1" smtClean="0">
                <a:solidFill>
                  <a:schemeClr val="tx1"/>
                </a:solidFill>
                <a:effectLst/>
                <a:latin typeface="+mn-lt"/>
                <a:ea typeface="+mn-ea"/>
                <a:cs typeface="+mn-cs"/>
              </a:rPr>
              <a:t>Shukman</a:t>
            </a:r>
            <a:r>
              <a:rPr lang="en-US" sz="1200" b="0" i="0" kern="1200" dirty="0" smtClean="0">
                <a:solidFill>
                  <a:schemeClr val="tx1"/>
                </a:solidFill>
                <a:effectLst/>
                <a:latin typeface="+mn-lt"/>
                <a:ea typeface="+mn-ea"/>
                <a:cs typeface="+mn-cs"/>
              </a:rPr>
              <a:t> A.</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Bloomington, IN: Indiana University Press</a:t>
            </a:r>
            <a:r>
              <a:rPr lang="cs-CZ" sz="1200" b="0" i="0" kern="1200" baseline="0" dirty="0" smtClean="0">
                <a:solidFill>
                  <a:schemeClr val="tx1"/>
                </a:solidFill>
                <a:effectLst/>
                <a:latin typeface="+mn-lt"/>
                <a:ea typeface="+mn-ea"/>
                <a:cs typeface="+mn-cs"/>
              </a:rPr>
              <a:t> 1990.</a:t>
            </a:r>
          </a:p>
          <a:p>
            <a:r>
              <a:rPr lang="cs-CZ" sz="1200" b="0" i="0" u="none" strike="noStrike" kern="1200" baseline="0" dirty="0" err="1" smtClean="0">
                <a:solidFill>
                  <a:schemeClr val="tx1"/>
                </a:solidFill>
                <a:latin typeface="+mn-lt"/>
                <a:ea typeface="+mn-ea"/>
                <a:cs typeface="+mn-cs"/>
              </a:rPr>
              <a:t>Vernadsky</a:t>
            </a:r>
            <a:r>
              <a:rPr lang="cs-CZ" sz="1200" b="0" i="0" u="none" strike="noStrike" kern="1200" baseline="0" dirty="0" smtClean="0">
                <a:solidFill>
                  <a:schemeClr val="tx1"/>
                </a:solidFill>
                <a:latin typeface="+mn-lt"/>
                <a:ea typeface="+mn-ea"/>
                <a:cs typeface="+mn-cs"/>
              </a:rPr>
              <a:t> V. (1926) </a:t>
            </a:r>
            <a:r>
              <a:rPr lang="cs-CZ" sz="1200" b="0" i="1" u="none" strike="noStrike" kern="1200" baseline="0" dirty="0" err="1" smtClean="0">
                <a:solidFill>
                  <a:schemeClr val="tx1"/>
                </a:solidFill>
                <a:latin typeface="+mn-lt"/>
                <a:ea typeface="+mn-ea"/>
                <a:cs typeface="+mn-cs"/>
              </a:rPr>
              <a:t>Biosfera</a:t>
            </a:r>
            <a:r>
              <a:rPr lang="cs-CZ" sz="1200" b="0" i="0" u="none" strike="noStrike" kern="1200" baseline="0" dirty="0" smtClean="0">
                <a:solidFill>
                  <a:schemeClr val="tx1"/>
                </a:solidFill>
                <a:latin typeface="+mn-lt"/>
                <a:ea typeface="+mn-ea"/>
                <a:cs typeface="+mn-cs"/>
              </a:rPr>
              <a:t>. Leningrad. (Trans. </a:t>
            </a:r>
            <a:r>
              <a:rPr lang="cs-CZ" sz="1200" b="0" i="0" u="none" strike="noStrike" kern="1200" baseline="0" dirty="0" err="1" smtClean="0">
                <a:solidFill>
                  <a:schemeClr val="tx1"/>
                </a:solidFill>
                <a:latin typeface="+mn-lt"/>
                <a:ea typeface="+mn-ea"/>
                <a:cs typeface="+mn-cs"/>
              </a:rPr>
              <a:t>Langmuir</a:t>
            </a:r>
            <a:r>
              <a:rPr lang="cs-CZ" sz="1200" b="0" i="0" u="none" strike="noStrike" kern="1200" baseline="0" dirty="0" smtClean="0">
                <a:solidFill>
                  <a:schemeClr val="tx1"/>
                </a:solidFill>
                <a:latin typeface="+mn-lt"/>
                <a:ea typeface="+mn-ea"/>
                <a:cs typeface="+mn-cs"/>
              </a:rPr>
              <a:t> DB, </a:t>
            </a:r>
            <a:r>
              <a:rPr lang="cs-CZ" sz="1200" b="0" i="1" u="none" strike="noStrike" kern="1200" baseline="0" dirty="0" err="1" smtClean="0">
                <a:solidFill>
                  <a:schemeClr val="tx1"/>
                </a:solidFill>
                <a:latin typeface="+mn-lt"/>
                <a:ea typeface="+mn-ea"/>
                <a:cs typeface="+mn-cs"/>
              </a:rPr>
              <a:t>The</a:t>
            </a:r>
            <a:r>
              <a:rPr lang="cs-CZ" sz="1200" b="0" i="1" u="none" strike="noStrike" kern="1200" baseline="0" dirty="0" smtClean="0">
                <a:solidFill>
                  <a:schemeClr val="tx1"/>
                </a:solidFill>
                <a:latin typeface="+mn-lt"/>
                <a:ea typeface="+mn-ea"/>
                <a:cs typeface="+mn-cs"/>
              </a:rPr>
              <a:t> </a:t>
            </a:r>
            <a:r>
              <a:rPr lang="cs-CZ" sz="1200" b="0" i="1" u="none" strike="noStrike" kern="1200" baseline="0" dirty="0" err="1" smtClean="0">
                <a:solidFill>
                  <a:schemeClr val="tx1"/>
                </a:solidFill>
                <a:latin typeface="+mn-lt"/>
                <a:ea typeface="+mn-ea"/>
                <a:cs typeface="+mn-cs"/>
              </a:rPr>
              <a:t>Biosphere</a:t>
            </a:r>
            <a:r>
              <a:rPr lang="cs-CZ" sz="1200" b="0" i="0" u="none" strike="noStrike" kern="1200" baseline="0" dirty="0" smtClean="0">
                <a:solidFill>
                  <a:schemeClr val="tx1"/>
                </a:solidFill>
                <a:latin typeface="+mn-lt"/>
                <a:ea typeface="+mn-ea"/>
                <a:cs typeface="+mn-cs"/>
              </a:rPr>
              <a:t>. New York: </a:t>
            </a:r>
            <a:r>
              <a:rPr lang="cs-CZ" sz="1200" b="0" i="0" u="none" strike="noStrike" kern="1200" baseline="0" dirty="0" err="1" smtClean="0">
                <a:solidFill>
                  <a:schemeClr val="tx1"/>
                </a:solidFill>
                <a:latin typeface="+mn-lt"/>
                <a:ea typeface="+mn-ea"/>
                <a:cs typeface="+mn-cs"/>
              </a:rPr>
              <a:t>Copernicus</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Springer</a:t>
            </a:r>
            <a:r>
              <a:rPr lang="cs-CZ" sz="1200" b="0" i="0" u="none" strike="noStrike" kern="1200" baseline="0" dirty="0" smtClean="0">
                <a:solidFill>
                  <a:schemeClr val="tx1"/>
                </a:solidFill>
                <a:latin typeface="+mn-lt"/>
                <a:ea typeface="+mn-ea"/>
                <a:cs typeface="+mn-cs"/>
              </a:rPr>
              <a:t>, 1998.)</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cs-CZ" b="0"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4</a:t>
            </a:fld>
            <a:endParaRPr lang="cs-CZ"/>
          </a:p>
        </p:txBody>
      </p:sp>
    </p:spTree>
    <p:extLst>
      <p:ext uri="{BB962C8B-B14F-4D97-AF65-F5344CB8AC3E}">
        <p14:creationId xmlns:p14="http://schemas.microsoft.com/office/powerpoint/2010/main" val="10412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Sources</a:t>
            </a:r>
            <a:r>
              <a:rPr lang="cs-CZ" b="1" dirty="0" smtClean="0"/>
              <a:t>:</a:t>
            </a:r>
          </a:p>
          <a:p>
            <a:r>
              <a:rPr lang="pt-BR" sz="1200" b="0" i="0" u="none" strike="noStrike" kern="1200" baseline="0" dirty="0" smtClean="0">
                <a:solidFill>
                  <a:schemeClr val="tx1"/>
                </a:solidFill>
                <a:latin typeface="+mn-lt"/>
                <a:ea typeface="+mn-ea"/>
                <a:cs typeface="+mn-cs"/>
              </a:rPr>
              <a:t>Santaella</a:t>
            </a:r>
            <a:r>
              <a:rPr lang="cs-CZ" sz="1200" b="0" i="0" u="none" strike="noStrike" kern="1200" baseline="0" dirty="0" smtClean="0">
                <a:solidFill>
                  <a:schemeClr val="tx1"/>
                </a:solidFill>
                <a:latin typeface="+mn-lt"/>
                <a:ea typeface="+mn-ea"/>
                <a:cs typeface="+mn-cs"/>
              </a:rPr>
              <a:t>, L. </a:t>
            </a:r>
            <a:r>
              <a:rPr lang="pt-BR" sz="1200" b="0" i="1" u="none" strike="noStrike" kern="1200" baseline="0" dirty="0" smtClean="0">
                <a:solidFill>
                  <a:schemeClr val="tx1"/>
                </a:solidFill>
                <a:latin typeface="+mn-lt"/>
                <a:ea typeface="+mn-ea"/>
                <a:cs typeface="+mn-cs"/>
              </a:rPr>
              <a:t>A ecologia pluralista da comunicacao: conectividade, mobilidade, ubiquidade</a:t>
            </a:r>
            <a:r>
              <a:rPr lang="pt-BR" sz="1200" b="0"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Sao</a:t>
            </a:r>
            <a:r>
              <a:rPr lang="cs-CZ" sz="1200" b="0" i="0" u="none" strike="noStrike" kern="1200" baseline="0" dirty="0" smtClean="0">
                <a:solidFill>
                  <a:schemeClr val="tx1"/>
                </a:solidFill>
                <a:latin typeface="+mn-lt"/>
                <a:ea typeface="+mn-ea"/>
                <a:cs typeface="+mn-cs"/>
              </a:rPr>
              <a:t> Paulo: Paulus 2010.</a:t>
            </a:r>
            <a:endParaRPr lang="cs-CZ"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7</a:t>
            </a:fld>
            <a:endParaRPr lang="cs-CZ"/>
          </a:p>
        </p:txBody>
      </p:sp>
    </p:spTree>
    <p:extLst>
      <p:ext uri="{BB962C8B-B14F-4D97-AF65-F5344CB8AC3E}">
        <p14:creationId xmlns:p14="http://schemas.microsoft.com/office/powerpoint/2010/main" val="26082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Sources</a:t>
            </a:r>
            <a:r>
              <a:rPr lang="cs-CZ"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t>Chatman</a:t>
            </a:r>
            <a:r>
              <a:rPr lang="cs-CZ" dirty="0" smtClean="0"/>
              <a:t>,</a:t>
            </a:r>
            <a:r>
              <a:rPr lang="cs-CZ" baseline="0" dirty="0" smtClean="0"/>
              <a:t> S.</a:t>
            </a:r>
            <a:r>
              <a:rPr lang="cs-CZ" dirty="0" smtClean="0"/>
              <a:t> </a:t>
            </a:r>
            <a:r>
              <a:rPr lang="cs-CZ" i="1" dirty="0" smtClean="0"/>
              <a:t>Story and </a:t>
            </a:r>
            <a:r>
              <a:rPr lang="cs-CZ" i="1" dirty="0" err="1" smtClean="0"/>
              <a:t>Discourse</a:t>
            </a:r>
            <a:r>
              <a:rPr lang="cs-CZ" i="1" dirty="0" smtClean="0"/>
              <a:t>. </a:t>
            </a:r>
            <a:r>
              <a:rPr lang="cs-CZ" i="1" dirty="0" err="1" smtClean="0"/>
              <a:t>Narrative</a:t>
            </a:r>
            <a:r>
              <a:rPr lang="cs-CZ" i="1" dirty="0" smtClean="0"/>
              <a:t> </a:t>
            </a:r>
            <a:r>
              <a:rPr lang="cs-CZ" i="1" dirty="0" err="1" smtClean="0"/>
              <a:t>Structure</a:t>
            </a:r>
            <a:r>
              <a:rPr lang="cs-CZ" i="1" dirty="0" smtClean="0"/>
              <a:t> in Fiction and Film</a:t>
            </a:r>
            <a:r>
              <a:rPr lang="cs-CZ" i="0" dirty="0" smtClean="0"/>
              <a:t>.</a:t>
            </a:r>
            <a:r>
              <a:rPr lang="cs-CZ" i="0" baseline="0" dirty="0" smtClean="0"/>
              <a:t> </a:t>
            </a:r>
            <a:r>
              <a:rPr lang="cs-CZ" sz="1200" b="0" i="0" kern="1200" dirty="0" err="1" smtClean="0">
                <a:solidFill>
                  <a:schemeClr val="tx1"/>
                </a:solidFill>
                <a:effectLst/>
                <a:latin typeface="+mn-lt"/>
                <a:ea typeface="+mn-ea"/>
                <a:cs typeface="+mn-cs"/>
              </a:rPr>
              <a:t>Cornell</a:t>
            </a:r>
            <a:r>
              <a:rPr lang="cs-CZ" sz="1200" b="0" i="0" kern="1200" dirty="0" smtClean="0">
                <a:solidFill>
                  <a:schemeClr val="tx1"/>
                </a:solidFill>
                <a:effectLst/>
                <a:latin typeface="+mn-lt"/>
                <a:ea typeface="+mn-ea"/>
                <a:cs typeface="+mn-cs"/>
              </a:rPr>
              <a:t> University </a:t>
            </a:r>
            <a:r>
              <a:rPr lang="cs-CZ" sz="1200" b="0" i="0" kern="1200" dirty="0" err="1" smtClean="0">
                <a:solidFill>
                  <a:schemeClr val="tx1"/>
                </a:solidFill>
                <a:effectLst/>
                <a:latin typeface="+mn-lt"/>
                <a:ea typeface="+mn-ea"/>
                <a:cs typeface="+mn-cs"/>
              </a:rPr>
              <a:t>Press</a:t>
            </a:r>
            <a:r>
              <a:rPr lang="cs-CZ" sz="1200" b="0" i="0" kern="1200" dirty="0" smtClean="0">
                <a:solidFill>
                  <a:schemeClr val="tx1"/>
                </a:solidFill>
                <a:effectLst/>
                <a:latin typeface="+mn-lt"/>
                <a:ea typeface="+mn-ea"/>
                <a:cs typeface="+mn-cs"/>
              </a:rPr>
              <a:t> 1980.</a:t>
            </a:r>
            <a:endParaRPr lang="cs-CZ" dirty="0" smtClean="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20</a:t>
            </a:fld>
            <a:endParaRPr lang="cs-CZ"/>
          </a:p>
        </p:txBody>
      </p:sp>
    </p:spTree>
    <p:extLst>
      <p:ext uri="{BB962C8B-B14F-4D97-AF65-F5344CB8AC3E}">
        <p14:creationId xmlns:p14="http://schemas.microsoft.com/office/powerpoint/2010/main" val="32061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https://www.youtube.com/watch?v=dLbLCv4YMA4</a:t>
            </a:r>
          </a:p>
          <a:p>
            <a:endParaRPr lang="cs-CZ" dirty="0" smtClean="0"/>
          </a:p>
          <a:p>
            <a:r>
              <a:rPr lang="cs-CZ" b="1" dirty="0" smtClean="0"/>
              <a:t>Source</a:t>
            </a:r>
            <a:r>
              <a:rPr lang="cs-CZ" dirty="0" smtClean="0"/>
              <a:t>: Youtube.com</a:t>
            </a:r>
          </a:p>
          <a:p>
            <a:endParaRPr lang="cs-CZ"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22</a:t>
            </a:fld>
            <a:endParaRPr lang="cs-CZ"/>
          </a:p>
        </p:txBody>
      </p:sp>
    </p:spTree>
    <p:extLst>
      <p:ext uri="{BB962C8B-B14F-4D97-AF65-F5344CB8AC3E}">
        <p14:creationId xmlns:p14="http://schemas.microsoft.com/office/powerpoint/2010/main" val="131813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23</a:t>
            </a:fld>
            <a:endParaRPr lang="cs-CZ"/>
          </a:p>
        </p:txBody>
      </p:sp>
    </p:spTree>
    <p:extLst>
      <p:ext uri="{BB962C8B-B14F-4D97-AF65-F5344CB8AC3E}">
        <p14:creationId xmlns:p14="http://schemas.microsoft.com/office/powerpoint/2010/main" val="89711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https://youtu.be/jlFr5Y7TvdE</a:t>
            </a:r>
          </a:p>
          <a:p>
            <a:endParaRPr lang="cs-CZ" dirty="0" smtClean="0"/>
          </a:p>
          <a:p>
            <a:r>
              <a:rPr lang="cs-CZ" dirty="0" smtClean="0"/>
              <a:t>Source:</a:t>
            </a:r>
            <a:r>
              <a:rPr lang="cs-CZ" baseline="0" dirty="0" smtClean="0"/>
              <a:t> Youtube.com</a:t>
            </a:r>
            <a:endParaRPr lang="cs-CZ"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24</a:t>
            </a:fld>
            <a:endParaRPr lang="cs-CZ"/>
          </a:p>
        </p:txBody>
      </p:sp>
    </p:spTree>
    <p:extLst>
      <p:ext uri="{BB962C8B-B14F-4D97-AF65-F5344CB8AC3E}">
        <p14:creationId xmlns:p14="http://schemas.microsoft.com/office/powerpoint/2010/main" val="339278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https://youtu.be/26QqV9jBHpU</a:t>
            </a:r>
          </a:p>
          <a:p>
            <a:endParaRPr lang="cs-CZ" dirty="0" smtClean="0"/>
          </a:p>
          <a:p>
            <a:r>
              <a:rPr lang="cs-CZ" dirty="0" smtClean="0"/>
              <a:t>Source:  Youtube.com</a:t>
            </a:r>
            <a:endParaRPr lang="cs-CZ" dirty="0"/>
          </a:p>
        </p:txBody>
      </p:sp>
      <p:sp>
        <p:nvSpPr>
          <p:cNvPr id="4" name="Zástupný symbol pro číslo snímku 3"/>
          <p:cNvSpPr>
            <a:spLocks noGrp="1"/>
          </p:cNvSpPr>
          <p:nvPr>
            <p:ph type="sldNum" sz="quarter" idx="10"/>
          </p:nvPr>
        </p:nvSpPr>
        <p:spPr/>
        <p:txBody>
          <a:bodyPr/>
          <a:lstStyle/>
          <a:p>
            <a:fld id="{405EF92C-A2B2-4EA9-B7EF-EC91B43060A0}" type="slidenum">
              <a:rPr lang="cs-CZ" smtClean="0"/>
              <a:t>26</a:t>
            </a:fld>
            <a:endParaRPr lang="cs-CZ"/>
          </a:p>
        </p:txBody>
      </p:sp>
    </p:spTree>
    <p:extLst>
      <p:ext uri="{BB962C8B-B14F-4D97-AF65-F5344CB8AC3E}">
        <p14:creationId xmlns:p14="http://schemas.microsoft.com/office/powerpoint/2010/main" val="12997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DC492F55-D1B5-4501-9387-05A0A62FE2DB}"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7D198C8-E6E4-4712-A3D6-F03B114BC1D7}"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0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492F55-D1B5-4501-9387-05A0A62FE2DB}"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242206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cs-CZ" smtClean="0"/>
              <a:t>Kliknutím lze upravit styl.</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492F55-D1B5-4501-9387-05A0A62FE2DB}"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7D198C8-E6E4-4712-A3D6-F03B114BC1D7}"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31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C492F55-D1B5-4501-9387-05A0A62FE2DB}"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230938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smtClean="0"/>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C492F55-D1B5-4501-9387-05A0A62FE2DB}"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7D198C8-E6E4-4712-A3D6-F03B114BC1D7}"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51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C492F55-D1B5-4501-9387-05A0A62FE2DB}" type="datetimeFigureOut">
              <a:rPr lang="cs-CZ" smtClean="0"/>
              <a:t>23.10.2022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10769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smtClean="0"/>
              <a:t>Kliknutím lze upravit styly předlohy textu.</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C492F55-D1B5-4501-9387-05A0A62FE2DB}" type="datetimeFigureOut">
              <a:rPr lang="cs-CZ" smtClean="0"/>
              <a:t>23.10.2022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374009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C492F55-D1B5-4501-9387-05A0A62FE2DB}" type="datetimeFigureOut">
              <a:rPr lang="cs-CZ" smtClean="0"/>
              <a:t>23.10.2022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300126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92F55-D1B5-4501-9387-05A0A62FE2DB}" type="datetimeFigureOut">
              <a:rPr lang="cs-CZ" smtClean="0"/>
              <a:t>23.10.2022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1547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smtClean="0"/>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C492F55-D1B5-4501-9387-05A0A62FE2DB}" type="datetimeFigureOut">
              <a:rPr lang="cs-CZ" smtClean="0"/>
              <a:t>23.10.2022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7D198C8-E6E4-4712-A3D6-F03B114BC1D7}" type="slidenum">
              <a:rPr lang="cs-CZ" smtClean="0"/>
              <a:t>‹#›</a:t>
            </a:fld>
            <a:endParaRPr lang="cs-CZ"/>
          </a:p>
        </p:txBody>
      </p:sp>
    </p:spTree>
    <p:extLst>
      <p:ext uri="{BB962C8B-B14F-4D97-AF65-F5344CB8AC3E}">
        <p14:creationId xmlns:p14="http://schemas.microsoft.com/office/powerpoint/2010/main" val="12151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C492F55-D1B5-4501-9387-05A0A62FE2DB}" type="datetimeFigureOut">
              <a:rPr lang="cs-CZ" smtClean="0"/>
              <a:t>23.10.2022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7D198C8-E6E4-4712-A3D6-F03B114BC1D7}" type="slidenum">
              <a:rPr lang="cs-CZ" smtClean="0"/>
              <a:t>‹#›</a:t>
            </a:fld>
            <a:endParaRPr lang="cs-CZ"/>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6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C492F55-D1B5-4501-9387-05A0A62FE2DB}" type="datetimeFigureOut">
              <a:rPr lang="cs-CZ" smtClean="0"/>
              <a:t>23.10.2022</a:t>
            </a:fld>
            <a:endParaRPr lang="cs-CZ"/>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cs-CZ"/>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7D198C8-E6E4-4712-A3D6-F03B114BC1D7}"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6154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LbLCv4YMA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mDtYH2v2NnY&amp;list=RDmDtYH2v2NnY&amp;start_radio=1&amp;t=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26QqV9jBHp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7200" y="4597400"/>
            <a:ext cx="7772400" cy="1825777"/>
          </a:xfrm>
        </p:spPr>
        <p:txBody>
          <a:bodyPr>
            <a:normAutofit/>
          </a:bodyPr>
          <a:lstStyle/>
          <a:p>
            <a:r>
              <a:rPr lang="cs-CZ" sz="4400" dirty="0" smtClean="0"/>
              <a:t>Film </a:t>
            </a:r>
            <a:r>
              <a:rPr lang="cs-CZ" sz="4400" dirty="0" err="1" smtClean="0"/>
              <a:t>aDAPTATION</a:t>
            </a:r>
            <a:r>
              <a:rPr lang="cs-CZ" sz="4400" dirty="0" smtClean="0"/>
              <a:t> as a </a:t>
            </a:r>
            <a:r>
              <a:rPr lang="cs-CZ" sz="4400" dirty="0" err="1" smtClean="0"/>
              <a:t>device</a:t>
            </a:r>
            <a:r>
              <a:rPr lang="cs-CZ" sz="4400" dirty="0" smtClean="0"/>
              <a:t> </a:t>
            </a:r>
            <a:r>
              <a:rPr lang="cs-CZ" sz="4400" dirty="0" err="1" smtClean="0"/>
              <a:t>of</a:t>
            </a:r>
            <a:r>
              <a:rPr lang="cs-CZ" sz="4400" dirty="0" smtClean="0"/>
              <a:t> </a:t>
            </a:r>
            <a:r>
              <a:rPr lang="cs-CZ" sz="4400" dirty="0" err="1" smtClean="0"/>
              <a:t>creating</a:t>
            </a:r>
            <a:r>
              <a:rPr lang="cs-CZ" sz="4400" dirty="0" smtClean="0"/>
              <a:t> </a:t>
            </a:r>
            <a:r>
              <a:rPr lang="cs-CZ" sz="4400" dirty="0" err="1" smtClean="0"/>
              <a:t>the</a:t>
            </a:r>
            <a:r>
              <a:rPr lang="cs-CZ" sz="4400" dirty="0" smtClean="0"/>
              <a:t> „Czech </a:t>
            </a:r>
            <a:r>
              <a:rPr lang="cs-CZ" sz="4400" dirty="0" err="1" smtClean="0"/>
              <a:t>world</a:t>
            </a:r>
            <a:r>
              <a:rPr lang="cs-CZ" sz="4400" dirty="0" smtClean="0"/>
              <a:t>“</a:t>
            </a:r>
            <a:endParaRPr lang="cs-CZ" sz="4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823" y="3807670"/>
            <a:ext cx="2560589" cy="581238"/>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823" y="5491945"/>
            <a:ext cx="2096347" cy="562202"/>
          </a:xfrm>
          <a:prstGeom prst="rect">
            <a:avLst/>
          </a:prstGeom>
        </p:spPr>
      </p:pic>
    </p:spTree>
    <p:extLst>
      <p:ext uri="{BB962C8B-B14F-4D97-AF65-F5344CB8AC3E}">
        <p14:creationId xmlns:p14="http://schemas.microsoft.com/office/powerpoint/2010/main" val="246949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p:cNvSpPr>
            <a:spLocks noGrp="1"/>
          </p:cNvSpPr>
          <p:nvPr>
            <p:ph idx="1"/>
          </p:nvPr>
        </p:nvSpPr>
        <p:spPr/>
        <p:txBody>
          <a:bodyPr/>
          <a:lstStyle/>
          <a:p>
            <a:r>
              <a:rPr lang="cs-CZ" dirty="0"/>
              <a:t>(1) T</a:t>
            </a:r>
            <a:r>
              <a:rPr lang="en-US" dirty="0"/>
              <a:t>he film is more prone to </a:t>
            </a:r>
            <a:r>
              <a:rPr lang="en-US" dirty="0" err="1"/>
              <a:t>explicitity</a:t>
            </a:r>
            <a:r>
              <a:rPr lang="en-US" dirty="0"/>
              <a:t> in the </a:t>
            </a:r>
            <a:r>
              <a:rPr lang="en-US" dirty="0" err="1"/>
              <a:t>proces</a:t>
            </a:r>
            <a:r>
              <a:rPr lang="cs-CZ" dirty="0"/>
              <a:t> </a:t>
            </a:r>
            <a:r>
              <a:rPr lang="cs-CZ" dirty="0" err="1"/>
              <a:t>of</a:t>
            </a:r>
            <a:r>
              <a:rPr lang="cs-CZ" dirty="0"/>
              <a:t> </a:t>
            </a:r>
            <a:r>
              <a:rPr lang="en-US" dirty="0"/>
              <a:t>"read</a:t>
            </a:r>
            <a:r>
              <a:rPr lang="cs-CZ" dirty="0" err="1"/>
              <a:t>ing</a:t>
            </a:r>
            <a:r>
              <a:rPr lang="cs-CZ" dirty="0"/>
              <a:t>“.</a:t>
            </a:r>
            <a:r>
              <a:rPr lang="en-US" dirty="0"/>
              <a:t> </a:t>
            </a:r>
            <a:endParaRPr lang="cs-CZ" dirty="0"/>
          </a:p>
          <a:p>
            <a:r>
              <a:rPr lang="cs-CZ" dirty="0"/>
              <a:t>(2) F</a:t>
            </a:r>
            <a:r>
              <a:rPr lang="en-US" dirty="0" err="1"/>
              <a:t>ilm</a:t>
            </a:r>
            <a:r>
              <a:rPr lang="en-US" dirty="0"/>
              <a:t> as a realistic form par excellence</a:t>
            </a:r>
            <a:r>
              <a:rPr lang="cs-CZ" dirty="0" smtClean="0"/>
              <a:t>.</a:t>
            </a:r>
            <a:endParaRPr lang="cs-CZ" dirty="0"/>
          </a:p>
          <a:p>
            <a:r>
              <a:rPr lang="cs-CZ" dirty="0"/>
              <a:t>(3) </a:t>
            </a:r>
            <a:r>
              <a:rPr lang="en-US" dirty="0"/>
              <a:t>Realism as what the reader / viewer </a:t>
            </a:r>
            <a:r>
              <a:rPr lang="cs-CZ" dirty="0" err="1"/>
              <a:t>usually</a:t>
            </a:r>
            <a:r>
              <a:rPr lang="cs-CZ" dirty="0"/>
              <a:t> </a:t>
            </a:r>
            <a:r>
              <a:rPr lang="en-US" dirty="0"/>
              <a:t>brings to the text</a:t>
            </a:r>
            <a:r>
              <a:rPr lang="cs-CZ" dirty="0"/>
              <a:t>.</a:t>
            </a:r>
          </a:p>
          <a:p>
            <a:r>
              <a:rPr lang="cs-CZ" dirty="0"/>
              <a:t>(4) R</a:t>
            </a:r>
            <a:r>
              <a:rPr lang="en-US" dirty="0" err="1"/>
              <a:t>ealism</a:t>
            </a:r>
            <a:r>
              <a:rPr lang="en-US" dirty="0"/>
              <a:t> as a "</a:t>
            </a:r>
            <a:r>
              <a:rPr lang="en-US" dirty="0" err="1"/>
              <a:t>pasti</a:t>
            </a:r>
            <a:r>
              <a:rPr lang="cs-CZ" dirty="0"/>
              <a:t>che</a:t>
            </a:r>
            <a:r>
              <a:rPr lang="en-US" dirty="0"/>
              <a:t>": through the secondary </a:t>
            </a:r>
            <a:r>
              <a:rPr lang="en-US" i="1" dirty="0"/>
              <a:t>mimesis</a:t>
            </a:r>
            <a:r>
              <a:rPr lang="en-US" dirty="0"/>
              <a:t> it copies what is already a copy!</a:t>
            </a:r>
            <a:endParaRPr lang="cs-CZ" dirty="0"/>
          </a:p>
          <a:p>
            <a:endParaRPr lang="cs-CZ" dirty="0" smtClean="0"/>
          </a:p>
          <a:p>
            <a:r>
              <a:rPr lang="en-US" dirty="0" smtClean="0"/>
              <a:t>(</a:t>
            </a:r>
            <a:r>
              <a:rPr lang="en-US" dirty="0"/>
              <a:t>The dexterity of literature and film lies in the illumination of the world that is meaningful)</a:t>
            </a:r>
            <a:r>
              <a:rPr lang="cs-CZ" dirty="0"/>
              <a:t>.</a:t>
            </a:r>
          </a:p>
          <a:p>
            <a:endParaRPr lang="cs-CZ" dirty="0"/>
          </a:p>
        </p:txBody>
      </p:sp>
    </p:spTree>
    <p:extLst>
      <p:ext uri="{BB962C8B-B14F-4D97-AF65-F5344CB8AC3E}">
        <p14:creationId xmlns:p14="http://schemas.microsoft.com/office/powerpoint/2010/main" val="2271696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sp>
        <p:nvSpPr>
          <p:cNvPr id="3" name="Zástupný symbol pro obsah 2"/>
          <p:cNvSpPr>
            <a:spLocks noGrp="1"/>
          </p:cNvSpPr>
          <p:nvPr>
            <p:ph idx="1"/>
          </p:nvPr>
        </p:nvSpPr>
        <p:spPr/>
        <p:txBody>
          <a:bodyPr/>
          <a:lstStyle/>
          <a:p>
            <a:r>
              <a:rPr lang="cs-CZ" dirty="0"/>
              <a:t>(5) T</a:t>
            </a:r>
            <a:r>
              <a:rPr lang="en-US" dirty="0"/>
              <a:t>he basic rule of realism: the dependence of one type of codification on another → the realistic description depends on the codified painting standard (each literary description is </a:t>
            </a:r>
            <a:r>
              <a:rPr lang="cs-CZ" dirty="0"/>
              <a:t>a </a:t>
            </a:r>
            <a:r>
              <a:rPr lang="en-US" dirty="0"/>
              <a:t>"view", </a:t>
            </a:r>
            <a:r>
              <a:rPr lang="cs-CZ" dirty="0"/>
              <a:t>to </a:t>
            </a:r>
            <a:r>
              <a:rPr lang="cs-CZ" dirty="0" err="1"/>
              <a:t>describe</a:t>
            </a:r>
            <a:r>
              <a:rPr lang="cs-CZ" dirty="0"/>
              <a:t> </a:t>
            </a:r>
            <a:r>
              <a:rPr lang="en-US" dirty="0"/>
              <a:t>rather means to put a "framework" on reality (writer's easel) rather than deciding on how the continuum of objects could be described</a:t>
            </a:r>
            <a:r>
              <a:rPr lang="en-US" dirty="0" smtClean="0"/>
              <a:t>).</a:t>
            </a:r>
            <a:endParaRPr lang="cs-CZ" dirty="0" smtClean="0"/>
          </a:p>
          <a:p>
            <a:endParaRPr lang="cs-CZ" dirty="0"/>
          </a:p>
          <a:p>
            <a:r>
              <a:rPr lang="cs-CZ" dirty="0"/>
              <a:t>(6) B</a:t>
            </a:r>
            <a:r>
              <a:rPr lang="en-US" dirty="0" err="1"/>
              <a:t>ut</a:t>
            </a:r>
            <a:r>
              <a:rPr lang="en-US" dirty="0"/>
              <a:t> the film is not a "copy of a copy" like literature, but rather a process in which the "framing" code, inherited from painting, coexist with the operation</a:t>
            </a:r>
            <a:r>
              <a:rPr lang="cs-CZ" dirty="0"/>
              <a:t> </a:t>
            </a:r>
            <a:r>
              <a:rPr lang="cs-CZ" dirty="0" err="1"/>
              <a:t>of</a:t>
            </a:r>
            <a:r>
              <a:rPr lang="cs-CZ" dirty="0"/>
              <a:t> i</a:t>
            </a:r>
            <a:r>
              <a:rPr lang="en-US" dirty="0"/>
              <a:t>mage production.</a:t>
            </a:r>
            <a:endParaRPr lang="cs-CZ" dirty="0"/>
          </a:p>
          <a:p>
            <a:endParaRPr lang="cs-CZ" dirty="0"/>
          </a:p>
        </p:txBody>
      </p:sp>
    </p:spTree>
    <p:extLst>
      <p:ext uri="{BB962C8B-B14F-4D97-AF65-F5344CB8AC3E}">
        <p14:creationId xmlns:p14="http://schemas.microsoft.com/office/powerpoint/2010/main" val="260949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sp>
        <p:nvSpPr>
          <p:cNvPr id="3" name="Zástupný symbol pro obsah 2"/>
          <p:cNvSpPr>
            <a:spLocks noGrp="1"/>
          </p:cNvSpPr>
          <p:nvPr>
            <p:ph idx="1"/>
          </p:nvPr>
        </p:nvSpPr>
        <p:spPr>
          <a:xfrm>
            <a:off x="1024129" y="2286000"/>
            <a:ext cx="4128896" cy="4023360"/>
          </a:xfrm>
        </p:spPr>
        <p:txBody>
          <a:bodyPr/>
          <a:lstStyle/>
          <a:p>
            <a:r>
              <a:rPr lang="cs-CZ" dirty="0"/>
              <a:t>(7) T</a:t>
            </a:r>
            <a:r>
              <a:rPr lang="en-US" dirty="0"/>
              <a:t>hat "real" (in realistic text) is just a code of representation (signification), it is never a</a:t>
            </a:r>
            <a:r>
              <a:rPr lang="cs-CZ" dirty="0"/>
              <a:t> </a:t>
            </a:r>
            <a:r>
              <a:rPr lang="en-US" dirty="0"/>
              <a:t>code</a:t>
            </a:r>
            <a:r>
              <a:rPr lang="cs-CZ" dirty="0"/>
              <a:t> </a:t>
            </a:r>
            <a:r>
              <a:rPr lang="cs-CZ" dirty="0" err="1"/>
              <a:t>of</a:t>
            </a:r>
            <a:r>
              <a:rPr lang="cs-CZ" dirty="0"/>
              <a:t> </a:t>
            </a:r>
            <a:r>
              <a:rPr lang="cs-CZ" dirty="0" err="1"/>
              <a:t>execution</a:t>
            </a:r>
            <a:r>
              <a:rPr lang="en-US" dirty="0"/>
              <a:t>: the fictional reality</a:t>
            </a:r>
            <a:r>
              <a:rPr lang="cs-CZ" dirty="0"/>
              <a:t> </a:t>
            </a:r>
            <a:r>
              <a:rPr lang="cs-CZ" dirty="0" err="1"/>
              <a:t>or</a:t>
            </a:r>
            <a:r>
              <a:rPr lang="cs-CZ" dirty="0"/>
              <a:t> </a:t>
            </a:r>
            <a:r>
              <a:rPr lang="cs-CZ" dirty="0" err="1"/>
              <a:t>the</a:t>
            </a:r>
            <a:r>
              <a:rPr lang="cs-CZ" dirty="0"/>
              <a:t> reality </a:t>
            </a:r>
            <a:r>
              <a:rPr lang="cs-CZ" dirty="0" err="1"/>
              <a:t>of</a:t>
            </a:r>
            <a:r>
              <a:rPr lang="cs-CZ" dirty="0"/>
              <a:t> a fiction (novel)</a:t>
            </a:r>
            <a:r>
              <a:rPr lang="en-US" dirty="0"/>
              <a:t> is not feasible</a:t>
            </a:r>
            <a:r>
              <a:rPr lang="en-US" dirty="0" smtClean="0"/>
              <a:t>.</a:t>
            </a:r>
            <a:endParaRPr lang="cs-CZ" dirty="0" smtClean="0"/>
          </a:p>
          <a:p>
            <a:pPr marL="0" indent="0">
              <a:buNone/>
            </a:pPr>
            <a:endParaRPr lang="en-US" dirty="0"/>
          </a:p>
          <a:p>
            <a:r>
              <a:rPr lang="en-US" dirty="0"/>
              <a:t>            (system of meaning → order of feasibility).</a:t>
            </a:r>
            <a:endParaRPr lang="cs-CZ" dirty="0"/>
          </a:p>
          <a:p>
            <a:endParaRPr lang="cs-CZ" dirty="0"/>
          </a:p>
        </p:txBody>
      </p:sp>
      <p:pic>
        <p:nvPicPr>
          <p:cNvPr id="6146" name="Picture 2" descr="The Story of Italian Neo-Realism. This film movement marked an apex in… |  by Conor Bigley | Movie Musing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286000"/>
            <a:ext cx="6308726" cy="315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0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smtClean="0"/>
              <a:t> </a:t>
            </a:r>
            <a:r>
              <a:rPr lang="en-US" dirty="0" smtClean="0"/>
              <a:t>What's </a:t>
            </a:r>
            <a:r>
              <a:rPr lang="en-US" dirty="0"/>
              <a:t>going on between </a:t>
            </a:r>
            <a:r>
              <a:rPr lang="cs-CZ" dirty="0"/>
              <a:t>a </a:t>
            </a:r>
            <a:r>
              <a:rPr lang="en-US" dirty="0"/>
              <a:t>book and </a:t>
            </a:r>
            <a:r>
              <a:rPr lang="cs-CZ" dirty="0"/>
              <a:t>a</a:t>
            </a:r>
            <a:r>
              <a:rPr lang="en-US" dirty="0"/>
              <a:t> movie</a:t>
            </a:r>
            <a:r>
              <a:rPr lang="en-US" dirty="0" smtClean="0"/>
              <a:t>?</a:t>
            </a:r>
            <a:r>
              <a:rPr lang="cs-CZ" dirty="0" smtClean="0"/>
              <a:t> (Text 1 &amp; Text 2)</a:t>
            </a:r>
          </a:p>
          <a:p>
            <a:pPr>
              <a:buFont typeface="Wingdings" panose="05000000000000000000" pitchFamily="2" charset="2"/>
              <a:buChar char="§"/>
            </a:pPr>
            <a:endParaRPr lang="cs-CZ" dirty="0"/>
          </a:p>
          <a:p>
            <a:pPr>
              <a:buFont typeface="Wingdings" panose="05000000000000000000" pitchFamily="2" charset="2"/>
              <a:buChar char="§"/>
            </a:pPr>
            <a:r>
              <a:rPr lang="en-US" b="1" dirty="0" smtClean="0"/>
              <a:t>3 </a:t>
            </a:r>
            <a:r>
              <a:rPr lang="en-US" b="1" dirty="0"/>
              <a:t>basic concepts:</a:t>
            </a:r>
            <a:endParaRPr lang="cs-CZ" b="1" dirty="0"/>
          </a:p>
          <a:p>
            <a:endParaRPr lang="cs-CZ" b="1" dirty="0" smtClean="0"/>
          </a:p>
          <a:p>
            <a:r>
              <a:rPr lang="cs-CZ" b="1" dirty="0" smtClean="0"/>
              <a:t>        (</a:t>
            </a:r>
            <a:r>
              <a:rPr lang="cs-CZ" b="1" dirty="0"/>
              <a:t>1) </a:t>
            </a:r>
            <a:r>
              <a:rPr lang="en-US" b="1" dirty="0"/>
              <a:t>„</a:t>
            </a:r>
            <a:r>
              <a:rPr lang="cs-CZ" b="1" dirty="0"/>
              <a:t>P</a:t>
            </a:r>
            <a:r>
              <a:rPr lang="en-US" b="1" dirty="0" err="1"/>
              <a:t>sychological</a:t>
            </a:r>
            <a:r>
              <a:rPr lang="en-US" b="1" dirty="0"/>
              <a:t>" concept of adaptation</a:t>
            </a:r>
          </a:p>
          <a:p>
            <a:r>
              <a:rPr lang="en-US" dirty="0"/>
              <a:t>      </a:t>
            </a:r>
            <a:r>
              <a:rPr lang="cs-CZ" dirty="0" smtClean="0"/>
              <a:t>       </a:t>
            </a:r>
            <a:r>
              <a:rPr lang="en-US" dirty="0" smtClean="0"/>
              <a:t>book</a:t>
            </a:r>
            <a:r>
              <a:rPr lang="cs-CZ" dirty="0" smtClean="0"/>
              <a:t> </a:t>
            </a:r>
            <a:r>
              <a:rPr lang="en-US" dirty="0"/>
              <a:t>model ------ → movie: "spirit of the text"</a:t>
            </a:r>
          </a:p>
          <a:p>
            <a:r>
              <a:rPr lang="en-US" dirty="0"/>
              <a:t>  </a:t>
            </a:r>
            <a:endParaRPr lang="cs-CZ" dirty="0"/>
          </a:p>
          <a:p>
            <a:pPr marL="0" indent="0">
              <a:buNone/>
            </a:pPr>
            <a:endParaRPr lang="cs-CZ" dirty="0"/>
          </a:p>
        </p:txBody>
      </p:sp>
      <p:pic>
        <p:nvPicPr>
          <p:cNvPr id="4" name="Obrázek 3">
            <a:extLst>
              <a:ext uri="{FF2B5EF4-FFF2-40B4-BE49-F238E27FC236}">
                <a16:creationId xmlns:a16="http://schemas.microsoft.com/office/drawing/2014/main" id="{96DD83E4-F3AB-4FD4-956A-355E3D02A426}"/>
              </a:ext>
            </a:extLst>
          </p:cNvPr>
          <p:cNvPicPr>
            <a:picLocks noChangeAspect="1"/>
          </p:cNvPicPr>
          <p:nvPr/>
        </p:nvPicPr>
        <p:blipFill>
          <a:blip r:embed="rId2"/>
          <a:stretch>
            <a:fillRect/>
          </a:stretch>
        </p:blipFill>
        <p:spPr>
          <a:xfrm>
            <a:off x="9401174" y="1769093"/>
            <a:ext cx="2308851" cy="1033814"/>
          </a:xfrm>
          <a:prstGeom prst="rect">
            <a:avLst/>
          </a:prstGeom>
        </p:spPr>
      </p:pic>
    </p:spTree>
    <p:extLst>
      <p:ext uri="{BB962C8B-B14F-4D97-AF65-F5344CB8AC3E}">
        <p14:creationId xmlns:p14="http://schemas.microsoft.com/office/powerpoint/2010/main" val="205410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p:cNvSpPr>
            <a:spLocks noGrp="1"/>
          </p:cNvSpPr>
          <p:nvPr>
            <p:ph idx="1"/>
          </p:nvPr>
        </p:nvSpPr>
        <p:spPr>
          <a:xfrm>
            <a:off x="1024128" y="2286000"/>
            <a:ext cx="8091297" cy="4023360"/>
          </a:xfrm>
        </p:spPr>
        <p:txBody>
          <a:bodyPr/>
          <a:lstStyle/>
          <a:p>
            <a:endParaRPr lang="cs-CZ" dirty="0" smtClean="0"/>
          </a:p>
          <a:p>
            <a:r>
              <a:rPr lang="en-US" dirty="0" smtClean="0"/>
              <a:t>Christopher </a:t>
            </a:r>
            <a:r>
              <a:rPr lang="en-US" dirty="0"/>
              <a:t>Orr: </a:t>
            </a:r>
            <a:r>
              <a:rPr lang="en-US" i="1" dirty="0"/>
              <a:t>"A good adaptation must be true to the spirit of the original literary model".</a:t>
            </a:r>
          </a:p>
          <a:p>
            <a:endParaRPr lang="cs-CZ" dirty="0" smtClean="0"/>
          </a:p>
          <a:p>
            <a:endParaRPr lang="cs-CZ" dirty="0" smtClean="0"/>
          </a:p>
          <a:p>
            <a:r>
              <a:rPr lang="en-US" dirty="0" smtClean="0"/>
              <a:t>Luis </a:t>
            </a:r>
            <a:r>
              <a:rPr lang="en-US" dirty="0"/>
              <a:t>Bunuel: </a:t>
            </a:r>
            <a:r>
              <a:rPr lang="en-US" i="1" dirty="0"/>
              <a:t>"[...] I want to remain true to the spirit of the original".</a:t>
            </a:r>
            <a:endParaRPr lang="cs-CZ" i="1" dirty="0"/>
          </a:p>
          <a:p>
            <a:endParaRPr lang="cs-CZ" dirty="0"/>
          </a:p>
        </p:txBody>
      </p:sp>
      <p:pic>
        <p:nvPicPr>
          <p:cNvPr id="7170" name="Picture 2" descr="Luis Buñuel | Diretores de cinema, Diretor de filme, Realizador de cine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9" y="1716405"/>
            <a:ext cx="1432449" cy="196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5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p:cNvSpPr>
            <a:spLocks noGrp="1"/>
          </p:cNvSpPr>
          <p:nvPr>
            <p:ph idx="1"/>
          </p:nvPr>
        </p:nvSpPr>
        <p:spPr/>
        <p:txBody>
          <a:bodyPr/>
          <a:lstStyle/>
          <a:p>
            <a:r>
              <a:rPr lang="en-US" u="sng" dirty="0"/>
              <a:t>Assumption 1</a:t>
            </a:r>
            <a:r>
              <a:rPr lang="en-US" dirty="0"/>
              <a:t>: a certain psychological connection in which the "spirit of the text" passes from the novel to the reader (in the case of film adaptation the reader is the filmmaker) and from the film to the </a:t>
            </a:r>
            <a:r>
              <a:rPr lang="cs-CZ" dirty="0"/>
              <a:t>a </a:t>
            </a:r>
            <a:r>
              <a:rPr lang="en-US" dirty="0"/>
              <a:t>viewer.</a:t>
            </a:r>
          </a:p>
          <a:p>
            <a:endParaRPr lang="cs-CZ" u="sng" dirty="0" smtClean="0"/>
          </a:p>
          <a:p>
            <a:r>
              <a:rPr lang="cs-CZ" u="sng" dirty="0" smtClean="0"/>
              <a:t>A</a:t>
            </a:r>
            <a:r>
              <a:rPr lang="en-US" u="sng" dirty="0" err="1"/>
              <a:t>ssumption</a:t>
            </a:r>
            <a:r>
              <a:rPr lang="en-US" u="sng" dirty="0"/>
              <a:t> 2</a:t>
            </a:r>
            <a:r>
              <a:rPr lang="en-US" dirty="0"/>
              <a:t>: the form may change, the spirit / meaning remains. The task of adaptation is to capture the "spirit" of the artwork to preserve it despite changes </a:t>
            </a:r>
            <a:r>
              <a:rPr lang="cs-CZ" dirty="0" err="1"/>
              <a:t>of</a:t>
            </a:r>
            <a:r>
              <a:rPr lang="cs-CZ" dirty="0"/>
              <a:t> a</a:t>
            </a:r>
            <a:r>
              <a:rPr lang="en-US" dirty="0"/>
              <a:t> form and</a:t>
            </a:r>
            <a:r>
              <a:rPr lang="cs-CZ" dirty="0"/>
              <a:t>/</a:t>
            </a:r>
            <a:r>
              <a:rPr lang="cs-CZ" dirty="0" err="1"/>
              <a:t>or</a:t>
            </a:r>
            <a:r>
              <a:rPr lang="cs-CZ" dirty="0"/>
              <a:t> a</a:t>
            </a:r>
            <a:r>
              <a:rPr lang="en-US" dirty="0"/>
              <a:t> </a:t>
            </a:r>
            <a:r>
              <a:rPr lang="en-US" dirty="0" err="1"/>
              <a:t>medi</a:t>
            </a:r>
            <a:r>
              <a:rPr lang="cs-CZ" dirty="0"/>
              <a:t>um</a:t>
            </a:r>
            <a:r>
              <a:rPr lang="en-US" dirty="0"/>
              <a:t>.</a:t>
            </a:r>
            <a:endParaRPr lang="cs-CZ" dirty="0"/>
          </a:p>
          <a:p>
            <a:endParaRPr lang="cs-CZ" dirty="0"/>
          </a:p>
          <a:p>
            <a:r>
              <a:rPr lang="cs-CZ" b="1" dirty="0" err="1"/>
              <a:t>The</a:t>
            </a:r>
            <a:r>
              <a:rPr lang="cs-CZ" b="1" dirty="0"/>
              <a:t> </a:t>
            </a:r>
            <a:r>
              <a:rPr lang="cs-CZ" b="1" dirty="0" err="1"/>
              <a:t>novel’s</a:t>
            </a:r>
            <a:r>
              <a:rPr lang="cs-CZ" b="1" dirty="0"/>
              <a:t> </a:t>
            </a:r>
            <a:r>
              <a:rPr lang="cs-CZ" b="1" dirty="0" err="1"/>
              <a:t>spirit</a:t>
            </a:r>
            <a:r>
              <a:rPr lang="cs-CZ" b="1" dirty="0"/>
              <a:t> → (</a:t>
            </a:r>
            <a:r>
              <a:rPr lang="cs-CZ" b="1" dirty="0" err="1"/>
              <a:t>the</a:t>
            </a:r>
            <a:r>
              <a:rPr lang="cs-CZ" b="1" dirty="0"/>
              <a:t> </a:t>
            </a:r>
            <a:r>
              <a:rPr lang="cs-CZ" b="1" dirty="0" err="1"/>
              <a:t>novel’s</a:t>
            </a:r>
            <a:r>
              <a:rPr lang="cs-CZ" b="1" dirty="0"/>
              <a:t> </a:t>
            </a:r>
            <a:r>
              <a:rPr lang="cs-CZ" b="1" dirty="0" err="1"/>
              <a:t>form</a:t>
            </a:r>
            <a:r>
              <a:rPr lang="cs-CZ" b="1" dirty="0"/>
              <a:t>) → (</a:t>
            </a:r>
            <a:r>
              <a:rPr lang="cs-CZ" b="1" dirty="0" err="1"/>
              <a:t>filmmaker</a:t>
            </a:r>
            <a:r>
              <a:rPr lang="cs-CZ" b="1" dirty="0"/>
              <a:t> response) → (film) → </a:t>
            </a:r>
            <a:r>
              <a:rPr lang="cs-CZ" b="1" dirty="0" err="1"/>
              <a:t>viewer</a:t>
            </a:r>
            <a:r>
              <a:rPr lang="cs-CZ" b="1" dirty="0"/>
              <a:t> response</a:t>
            </a:r>
            <a:endParaRPr lang="cs-CZ" dirty="0"/>
          </a:p>
          <a:p>
            <a:endParaRPr lang="cs-CZ" dirty="0"/>
          </a:p>
        </p:txBody>
      </p:sp>
    </p:spTree>
    <p:extLst>
      <p:ext uri="{BB962C8B-B14F-4D97-AF65-F5344CB8AC3E}">
        <p14:creationId xmlns:p14="http://schemas.microsoft.com/office/powerpoint/2010/main" val="178666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p:cNvSpPr>
            <a:spLocks noGrp="1"/>
          </p:cNvSpPr>
          <p:nvPr>
            <p:ph idx="1"/>
          </p:nvPr>
        </p:nvSpPr>
        <p:spPr/>
        <p:txBody>
          <a:bodyPr/>
          <a:lstStyle/>
          <a:p>
            <a:pPr fontAlgn="base"/>
            <a:endParaRPr lang="cs-CZ" b="1" dirty="0" smtClean="0"/>
          </a:p>
          <a:p>
            <a:pPr fontAlgn="base"/>
            <a:endParaRPr lang="cs-CZ" b="1" dirty="0"/>
          </a:p>
          <a:p>
            <a:pPr fontAlgn="base"/>
            <a:r>
              <a:rPr lang="cs-CZ" b="1" dirty="0" smtClean="0"/>
              <a:t>(</a:t>
            </a:r>
            <a:r>
              <a:rPr lang="cs-CZ" b="1" dirty="0"/>
              <a:t>2)</a:t>
            </a:r>
            <a:r>
              <a:rPr lang="en-US" b="1" dirty="0"/>
              <a:t> „</a:t>
            </a:r>
            <a:r>
              <a:rPr lang="cs-CZ" b="1" u="sng" dirty="0" err="1"/>
              <a:t>Ventriloquist</a:t>
            </a:r>
            <a:r>
              <a:rPr lang="en-US" b="1" dirty="0"/>
              <a:t>" </a:t>
            </a:r>
            <a:r>
              <a:rPr lang="cs-CZ" b="1" dirty="0" smtClean="0"/>
              <a:t>C</a:t>
            </a:r>
            <a:r>
              <a:rPr lang="en-US" b="1" dirty="0" err="1" smtClean="0"/>
              <a:t>oncept</a:t>
            </a:r>
            <a:r>
              <a:rPr lang="en-US" b="1" dirty="0" smtClean="0"/>
              <a:t> </a:t>
            </a:r>
            <a:r>
              <a:rPr lang="en-US" b="1" dirty="0"/>
              <a:t>of </a:t>
            </a:r>
            <a:r>
              <a:rPr lang="cs-CZ" b="1" dirty="0"/>
              <a:t>A</a:t>
            </a:r>
            <a:r>
              <a:rPr lang="en-US" b="1" dirty="0" err="1" smtClean="0"/>
              <a:t>daptation</a:t>
            </a:r>
            <a:endParaRPr lang="cs-CZ" b="1" dirty="0" smtClean="0"/>
          </a:p>
          <a:p>
            <a:pPr fontAlgn="base"/>
            <a:endParaRPr lang="en-US" b="1" dirty="0"/>
          </a:p>
          <a:p>
            <a:pPr marL="0" indent="0">
              <a:buClr>
                <a:srgbClr val="92D050"/>
              </a:buClr>
              <a:buNone/>
            </a:pPr>
            <a:r>
              <a:rPr lang="en-US" dirty="0"/>
              <a:t>    - what goes from book to film is not "spirit of the text" but "dead body", </a:t>
            </a:r>
            <a:r>
              <a:rPr lang="cs-CZ" dirty="0" err="1" smtClean="0"/>
              <a:t>e.g</a:t>
            </a:r>
            <a:r>
              <a:rPr lang="en-US" dirty="0"/>
              <a:t>. that adaptation, like a ventriloquist, supports the dead work and inhales its voice.</a:t>
            </a:r>
          </a:p>
          <a:p>
            <a:endParaRPr lang="cs-CZ" dirty="0"/>
          </a:p>
        </p:txBody>
      </p:sp>
      <p:pic>
        <p:nvPicPr>
          <p:cNvPr id="4" name="Obrázek 3">
            <a:extLst>
              <a:ext uri="{FF2B5EF4-FFF2-40B4-BE49-F238E27FC236}">
                <a16:creationId xmlns:a16="http://schemas.microsoft.com/office/drawing/2014/main" id="{96DD83E4-F3AB-4FD4-956A-355E3D02A426}"/>
              </a:ext>
            </a:extLst>
          </p:cNvPr>
          <p:cNvPicPr>
            <a:picLocks noChangeAspect="1"/>
          </p:cNvPicPr>
          <p:nvPr/>
        </p:nvPicPr>
        <p:blipFill>
          <a:blip r:embed="rId2"/>
          <a:stretch>
            <a:fillRect/>
          </a:stretch>
        </p:blipFill>
        <p:spPr>
          <a:xfrm>
            <a:off x="9620250" y="1769093"/>
            <a:ext cx="2089775" cy="935720"/>
          </a:xfrm>
          <a:prstGeom prst="rect">
            <a:avLst/>
          </a:prstGeom>
        </p:spPr>
      </p:pic>
    </p:spTree>
    <p:extLst>
      <p:ext uri="{BB962C8B-B14F-4D97-AF65-F5344CB8AC3E}">
        <p14:creationId xmlns:p14="http://schemas.microsoft.com/office/powerpoint/2010/main" val="321536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p:cNvSpPr>
            <a:spLocks noGrp="1"/>
          </p:cNvSpPr>
          <p:nvPr>
            <p:ph idx="1"/>
          </p:nvPr>
        </p:nvSpPr>
        <p:spPr>
          <a:xfrm>
            <a:off x="1024128" y="2286000"/>
            <a:ext cx="8481822" cy="4023360"/>
          </a:xfrm>
        </p:spPr>
        <p:txBody>
          <a:bodyPr>
            <a:normAutofit lnSpcReduction="10000"/>
          </a:bodyPr>
          <a:lstStyle/>
          <a:p>
            <a:pPr marL="0" indent="0">
              <a:buClr>
                <a:srgbClr val="92D050"/>
              </a:buClr>
              <a:buNone/>
            </a:pPr>
            <a:endParaRPr lang="cs-CZ" dirty="0" smtClean="0"/>
          </a:p>
          <a:p>
            <a:pPr>
              <a:buClr>
                <a:srgbClr val="92D050"/>
              </a:buClr>
              <a:buFontTx/>
              <a:buChar char="-"/>
            </a:pPr>
            <a:r>
              <a:rPr lang="en-US" dirty="0" smtClean="0"/>
              <a:t>this </a:t>
            </a:r>
            <a:r>
              <a:rPr lang="en-US" dirty="0"/>
              <a:t>concept is related to the concept of connotation according to Roland Barthes</a:t>
            </a:r>
            <a:r>
              <a:rPr lang="en-US" dirty="0" smtClean="0"/>
              <a:t>:</a:t>
            </a:r>
            <a:endParaRPr lang="cs-CZ" dirty="0" smtClean="0"/>
          </a:p>
          <a:p>
            <a:pPr>
              <a:buClr>
                <a:srgbClr val="92D050"/>
              </a:buClr>
              <a:buFontTx/>
              <a:buChar char="-"/>
            </a:pPr>
            <a:endParaRPr lang="cs-CZ" dirty="0"/>
          </a:p>
          <a:p>
            <a:r>
              <a:rPr lang="cs-CZ" b="1" dirty="0"/>
              <a:t>1    </a:t>
            </a:r>
            <a:r>
              <a:rPr lang="cs-CZ" b="1" dirty="0" err="1"/>
              <a:t>The</a:t>
            </a:r>
            <a:r>
              <a:rPr lang="cs-CZ" b="1" dirty="0"/>
              <a:t> </a:t>
            </a:r>
            <a:r>
              <a:rPr lang="cs-CZ" b="1" dirty="0" err="1"/>
              <a:t>novel’s</a:t>
            </a:r>
            <a:r>
              <a:rPr lang="cs-CZ" b="1" dirty="0"/>
              <a:t> </a:t>
            </a:r>
            <a:r>
              <a:rPr lang="cs-CZ" b="1" dirty="0" err="1"/>
              <a:t>signs</a:t>
            </a:r>
            <a:r>
              <a:rPr lang="cs-CZ" b="1" dirty="0"/>
              <a:t> – </a:t>
            </a:r>
            <a:r>
              <a:rPr lang="cs-CZ" b="1" dirty="0" err="1"/>
              <a:t>the</a:t>
            </a:r>
            <a:r>
              <a:rPr lang="cs-CZ" b="1" dirty="0"/>
              <a:t> novel </a:t>
            </a:r>
            <a:r>
              <a:rPr lang="cs-CZ" b="1" dirty="0" err="1"/>
              <a:t>signifieds</a:t>
            </a:r>
            <a:r>
              <a:rPr lang="cs-CZ" b="1" dirty="0"/>
              <a:t> = </a:t>
            </a:r>
            <a:r>
              <a:rPr lang="cs-CZ" b="1" dirty="0" err="1"/>
              <a:t>the</a:t>
            </a:r>
            <a:r>
              <a:rPr lang="cs-CZ" b="1" dirty="0"/>
              <a:t> </a:t>
            </a:r>
            <a:r>
              <a:rPr lang="cs-CZ" b="1" dirty="0" err="1"/>
              <a:t>novel’s</a:t>
            </a:r>
            <a:r>
              <a:rPr lang="cs-CZ" b="1" dirty="0"/>
              <a:t> </a:t>
            </a:r>
            <a:r>
              <a:rPr lang="cs-CZ" b="1" dirty="0" err="1" smtClean="0"/>
              <a:t>signifiers</a:t>
            </a:r>
            <a:endParaRPr lang="cs-CZ" b="1" dirty="0" smtClean="0"/>
          </a:p>
          <a:p>
            <a:endParaRPr lang="cs-CZ" dirty="0"/>
          </a:p>
          <a:p>
            <a:r>
              <a:rPr lang="cs-CZ" b="1" dirty="0"/>
              <a:t>2    </a:t>
            </a:r>
            <a:r>
              <a:rPr lang="cs-CZ" b="1" dirty="0" err="1"/>
              <a:t>The</a:t>
            </a:r>
            <a:r>
              <a:rPr lang="cs-CZ" b="1" dirty="0"/>
              <a:t> </a:t>
            </a:r>
            <a:r>
              <a:rPr lang="cs-CZ" b="1" dirty="0" err="1"/>
              <a:t>novel’s</a:t>
            </a:r>
            <a:r>
              <a:rPr lang="cs-CZ" b="1" dirty="0"/>
              <a:t> </a:t>
            </a:r>
            <a:r>
              <a:rPr lang="cs-CZ" b="1" dirty="0" err="1"/>
              <a:t>signifiers</a:t>
            </a:r>
            <a:r>
              <a:rPr lang="cs-CZ" b="1" dirty="0"/>
              <a:t> + </a:t>
            </a:r>
            <a:r>
              <a:rPr lang="cs-CZ" b="1" dirty="0" err="1"/>
              <a:t>the</a:t>
            </a:r>
            <a:r>
              <a:rPr lang="cs-CZ" b="1" dirty="0"/>
              <a:t> </a:t>
            </a:r>
            <a:r>
              <a:rPr lang="cs-CZ" b="1" dirty="0" err="1"/>
              <a:t>films</a:t>
            </a:r>
            <a:r>
              <a:rPr lang="cs-CZ" b="1" dirty="0"/>
              <a:t> </a:t>
            </a:r>
            <a:r>
              <a:rPr lang="cs-CZ" b="1" dirty="0" err="1"/>
              <a:t>signifieds</a:t>
            </a:r>
            <a:r>
              <a:rPr lang="cs-CZ" b="1" dirty="0"/>
              <a:t> = </a:t>
            </a:r>
            <a:r>
              <a:rPr lang="cs-CZ" b="1" dirty="0" err="1"/>
              <a:t>the</a:t>
            </a:r>
            <a:r>
              <a:rPr lang="cs-CZ" b="1" dirty="0"/>
              <a:t> </a:t>
            </a:r>
            <a:r>
              <a:rPr lang="cs-CZ" b="1" dirty="0" err="1"/>
              <a:t>adaptation</a:t>
            </a:r>
            <a:r>
              <a:rPr lang="cs-CZ" b="1" dirty="0"/>
              <a:t> </a:t>
            </a:r>
            <a:r>
              <a:rPr lang="cs-CZ" b="1" dirty="0" err="1" smtClean="0"/>
              <a:t>signs</a:t>
            </a:r>
            <a:endParaRPr lang="cs-CZ" b="1" dirty="0" smtClean="0"/>
          </a:p>
          <a:p>
            <a:endParaRPr lang="cs-CZ" dirty="0"/>
          </a:p>
          <a:p>
            <a:pPr algn="ctr"/>
            <a:r>
              <a:rPr lang="cs-CZ" dirty="0"/>
              <a:t>   </a:t>
            </a:r>
            <a:r>
              <a:rPr lang="cs-CZ" i="1" dirty="0" err="1"/>
              <a:t>adaptation</a:t>
            </a:r>
            <a:r>
              <a:rPr lang="cs-CZ" dirty="0"/>
              <a:t> = novel + film</a:t>
            </a:r>
          </a:p>
          <a:p>
            <a:endParaRPr lang="cs-CZ" dirty="0"/>
          </a:p>
        </p:txBody>
      </p:sp>
      <p:pic>
        <p:nvPicPr>
          <p:cNvPr id="5" name="Obrázek 4"/>
          <p:cNvPicPr>
            <a:picLocks noChangeAspect="1"/>
          </p:cNvPicPr>
          <p:nvPr/>
        </p:nvPicPr>
        <p:blipFill>
          <a:blip r:embed="rId2"/>
          <a:stretch>
            <a:fillRect/>
          </a:stretch>
        </p:blipFill>
        <p:spPr>
          <a:xfrm>
            <a:off x="9870281" y="1624013"/>
            <a:ext cx="1747838" cy="1747838"/>
          </a:xfrm>
          <a:prstGeom prst="rect">
            <a:avLst/>
          </a:prstGeom>
        </p:spPr>
      </p:pic>
    </p:spTree>
    <p:extLst>
      <p:ext uri="{BB962C8B-B14F-4D97-AF65-F5344CB8AC3E}">
        <p14:creationId xmlns:p14="http://schemas.microsoft.com/office/powerpoint/2010/main" val="8660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sp>
        <p:nvSpPr>
          <p:cNvPr id="3" name="Zástupný symbol pro obsah 2"/>
          <p:cNvSpPr>
            <a:spLocks noGrp="1"/>
          </p:cNvSpPr>
          <p:nvPr>
            <p:ph idx="1"/>
          </p:nvPr>
        </p:nvSpPr>
        <p:spPr/>
        <p:txBody>
          <a:bodyPr/>
          <a:lstStyle/>
          <a:p>
            <a:endParaRPr lang="cs-CZ" b="1" dirty="0" smtClean="0"/>
          </a:p>
          <a:p>
            <a:r>
              <a:rPr lang="en-US" b="1" dirty="0" smtClean="0"/>
              <a:t>(</a:t>
            </a:r>
            <a:r>
              <a:rPr lang="en-US" b="1" dirty="0"/>
              <a:t>3) </a:t>
            </a:r>
            <a:r>
              <a:rPr lang="cs-CZ" b="1" dirty="0"/>
              <a:t>G</a:t>
            </a:r>
            <a:r>
              <a:rPr lang="en-US" b="1" dirty="0" err="1"/>
              <a:t>enetic</a:t>
            </a:r>
            <a:r>
              <a:rPr lang="en-US" b="1" dirty="0"/>
              <a:t> </a:t>
            </a:r>
            <a:r>
              <a:rPr lang="cs-CZ" b="1" dirty="0" smtClean="0"/>
              <a:t>C</a:t>
            </a:r>
            <a:r>
              <a:rPr lang="en-US" b="1" dirty="0" err="1" smtClean="0"/>
              <a:t>oncept</a:t>
            </a:r>
            <a:r>
              <a:rPr lang="cs-CZ" b="1" dirty="0" smtClean="0"/>
              <a:t> </a:t>
            </a:r>
            <a:r>
              <a:rPr lang="cs-CZ" b="1" dirty="0" err="1"/>
              <a:t>of</a:t>
            </a:r>
            <a:r>
              <a:rPr lang="cs-CZ" b="1" dirty="0"/>
              <a:t> A</a:t>
            </a:r>
            <a:r>
              <a:rPr lang="en-US" b="1" dirty="0" err="1" smtClean="0"/>
              <a:t>daptation</a:t>
            </a:r>
            <a:endParaRPr lang="cs-CZ" b="1" dirty="0" smtClean="0"/>
          </a:p>
          <a:p>
            <a:endParaRPr lang="en-US" b="1" dirty="0"/>
          </a:p>
          <a:p>
            <a:r>
              <a:rPr lang="en-US" dirty="0"/>
              <a:t>      - well established in </a:t>
            </a:r>
            <a:r>
              <a:rPr lang="en-US" dirty="0" err="1"/>
              <a:t>narratologically</a:t>
            </a:r>
            <a:r>
              <a:rPr lang="en-US" dirty="0"/>
              <a:t> oriented </a:t>
            </a:r>
            <a:r>
              <a:rPr lang="en-US" dirty="0" smtClean="0"/>
              <a:t>theories</a:t>
            </a:r>
            <a:endParaRPr lang="cs-CZ" dirty="0" smtClean="0"/>
          </a:p>
          <a:p>
            <a:endParaRPr lang="en-US" dirty="0"/>
          </a:p>
          <a:p>
            <a:r>
              <a:rPr lang="en-US" dirty="0"/>
              <a:t>      - what is the subject of transformation between book and film is a certain depth narrative structure similar to genetic structure.</a:t>
            </a:r>
            <a:endParaRPr lang="cs-CZ" dirty="0"/>
          </a:p>
          <a:p>
            <a:endParaRPr lang="cs-CZ" dirty="0"/>
          </a:p>
        </p:txBody>
      </p:sp>
      <p:pic>
        <p:nvPicPr>
          <p:cNvPr id="4" name="Obrázek 3">
            <a:extLst>
              <a:ext uri="{FF2B5EF4-FFF2-40B4-BE49-F238E27FC236}">
                <a16:creationId xmlns:a16="http://schemas.microsoft.com/office/drawing/2014/main" id="{96DD83E4-F3AB-4FD4-956A-355E3D02A426}"/>
              </a:ext>
            </a:extLst>
          </p:cNvPr>
          <p:cNvPicPr>
            <a:picLocks noChangeAspect="1"/>
          </p:cNvPicPr>
          <p:nvPr/>
        </p:nvPicPr>
        <p:blipFill>
          <a:blip r:embed="rId2"/>
          <a:stretch>
            <a:fillRect/>
          </a:stretch>
        </p:blipFill>
        <p:spPr>
          <a:xfrm>
            <a:off x="9699311" y="1818140"/>
            <a:ext cx="2089775" cy="935720"/>
          </a:xfrm>
          <a:prstGeom prst="rect">
            <a:avLst/>
          </a:prstGeom>
        </p:spPr>
      </p:pic>
    </p:spTree>
    <p:extLst>
      <p:ext uri="{BB962C8B-B14F-4D97-AF65-F5344CB8AC3E}">
        <p14:creationId xmlns:p14="http://schemas.microsoft.com/office/powerpoint/2010/main" val="1150975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sp>
        <p:nvSpPr>
          <p:cNvPr id="3" name="Zástupný symbol pro obsah 2"/>
          <p:cNvSpPr>
            <a:spLocks noGrp="1"/>
          </p:cNvSpPr>
          <p:nvPr>
            <p:ph idx="1"/>
          </p:nvPr>
        </p:nvSpPr>
        <p:spPr>
          <a:xfrm>
            <a:off x="1024130" y="2359914"/>
            <a:ext cx="7672196" cy="4023360"/>
          </a:xfrm>
        </p:spPr>
        <p:txBody>
          <a:bodyPr/>
          <a:lstStyle/>
          <a:p>
            <a:r>
              <a:rPr lang="en-US" dirty="0"/>
              <a:t>Seymour Chatman: "manifesting substance" like genetic material expects a clear substance in cells and body tissue</a:t>
            </a:r>
            <a:r>
              <a:rPr lang="en-US" dirty="0" smtClean="0"/>
              <a:t>.</a:t>
            </a:r>
            <a:endParaRPr lang="cs-CZ" dirty="0" smtClean="0"/>
          </a:p>
          <a:p>
            <a:endParaRPr lang="en-US" dirty="0"/>
          </a:p>
          <a:p>
            <a:r>
              <a:rPr lang="en-US" dirty="0"/>
              <a:t>Brian McFarlane: The "depth structure" that passes from novel to film is the so-called </a:t>
            </a:r>
            <a:r>
              <a:rPr lang="en-US" i="1" dirty="0"/>
              <a:t>cardinal function </a:t>
            </a:r>
            <a:r>
              <a:rPr lang="en-US" dirty="0"/>
              <a:t>(form of expression). What is the subject of transformation (form of content) requires specific mechanisms ("</a:t>
            </a:r>
            <a:r>
              <a:rPr lang="en-US" i="1" dirty="0"/>
              <a:t>adaptation proper</a:t>
            </a:r>
            <a:r>
              <a:rPr lang="en-US" dirty="0"/>
              <a:t>") → e</a:t>
            </a:r>
            <a:r>
              <a:rPr lang="cs-CZ" dirty="0"/>
              <a:t>.</a:t>
            </a:r>
            <a:r>
              <a:rPr lang="en-US" dirty="0"/>
              <a:t>g</a:t>
            </a:r>
            <a:r>
              <a:rPr lang="cs-CZ" dirty="0"/>
              <a:t>.</a:t>
            </a:r>
            <a:r>
              <a:rPr lang="en-US" dirty="0"/>
              <a:t> different plot-building strategies (e</a:t>
            </a:r>
            <a:r>
              <a:rPr lang="cs-CZ" dirty="0"/>
              <a:t>.</a:t>
            </a:r>
            <a:r>
              <a:rPr lang="en-US" dirty="0"/>
              <a:t>g</a:t>
            </a:r>
            <a:r>
              <a:rPr lang="cs-CZ" dirty="0"/>
              <a:t>.</a:t>
            </a:r>
            <a:r>
              <a:rPr lang="en-US" dirty="0"/>
              <a:t> sequence of events</a:t>
            </a:r>
            <a:r>
              <a:rPr lang="cs-CZ" dirty="0"/>
              <a:t>: </a:t>
            </a:r>
            <a:r>
              <a:rPr lang="en-US" i="1" dirty="0"/>
              <a:t>sequencing</a:t>
            </a:r>
            <a:r>
              <a:rPr lang="en-US" dirty="0"/>
              <a:t>).</a:t>
            </a:r>
            <a:endParaRPr lang="cs-CZ" dirty="0"/>
          </a:p>
          <a:p>
            <a:endParaRPr lang="cs-CZ" dirty="0"/>
          </a:p>
        </p:txBody>
      </p:sp>
      <p:pic>
        <p:nvPicPr>
          <p:cNvPr id="5" name="Obrázek 4"/>
          <p:cNvPicPr>
            <a:picLocks noChangeAspect="1"/>
          </p:cNvPicPr>
          <p:nvPr/>
        </p:nvPicPr>
        <p:blipFill>
          <a:blip r:embed="rId2"/>
          <a:stretch>
            <a:fillRect/>
          </a:stretch>
        </p:blipFill>
        <p:spPr>
          <a:xfrm>
            <a:off x="9953625" y="1769364"/>
            <a:ext cx="1352550" cy="1650111"/>
          </a:xfrm>
          <a:prstGeom prst="rect">
            <a:avLst/>
          </a:prstGeom>
        </p:spPr>
      </p:pic>
    </p:spTree>
    <p:extLst>
      <p:ext uri="{BB962C8B-B14F-4D97-AF65-F5344CB8AC3E}">
        <p14:creationId xmlns:p14="http://schemas.microsoft.com/office/powerpoint/2010/main" val="48583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content</a:t>
            </a:r>
            <a:endParaRPr lang="cs-CZ" dirty="0"/>
          </a:p>
        </p:txBody>
      </p:sp>
      <p:sp>
        <p:nvSpPr>
          <p:cNvPr id="3" name="Zástupný symbol pro obsah 2"/>
          <p:cNvSpPr>
            <a:spLocks noGrp="1"/>
          </p:cNvSpPr>
          <p:nvPr>
            <p:ph idx="1"/>
          </p:nvPr>
        </p:nvSpPr>
        <p:spPr>
          <a:xfrm>
            <a:off x="1024128" y="2286000"/>
            <a:ext cx="9720071" cy="4229100"/>
          </a:xfrm>
        </p:spPr>
        <p:txBody>
          <a:bodyPr>
            <a:normAutofit fontScale="92500" lnSpcReduction="10000"/>
          </a:bodyPr>
          <a:lstStyle/>
          <a:p>
            <a:r>
              <a:rPr lang="cs-CZ" dirty="0" smtClean="0"/>
              <a:t>1. </a:t>
            </a:r>
            <a:r>
              <a:rPr lang="cs-CZ" dirty="0" smtClean="0">
                <a:hlinkClick r:id="rId2" action="ppaction://hlinksldjump"/>
              </a:rPr>
              <a:t>Czech </a:t>
            </a:r>
            <a:r>
              <a:rPr lang="cs-CZ" dirty="0" err="1" smtClean="0">
                <a:hlinkClick r:id="rId2" action="ppaction://hlinksldjump"/>
              </a:rPr>
              <a:t>World</a:t>
            </a:r>
            <a:endParaRPr lang="cs-CZ" dirty="0" smtClean="0"/>
          </a:p>
          <a:p>
            <a:endParaRPr lang="cs-CZ" dirty="0"/>
          </a:p>
          <a:p>
            <a:r>
              <a:rPr lang="cs-CZ" dirty="0" smtClean="0"/>
              <a:t>2. </a:t>
            </a:r>
            <a:r>
              <a:rPr lang="cs-CZ" dirty="0" smtClean="0">
                <a:hlinkClick r:id="rId3" action="ppaction://hlinksldjump"/>
              </a:rPr>
              <a:t>Film </a:t>
            </a:r>
            <a:r>
              <a:rPr lang="cs-CZ" dirty="0" err="1" smtClean="0">
                <a:hlinkClick r:id="rId3" action="ppaction://hlinksldjump"/>
              </a:rPr>
              <a:t>Adaptation</a:t>
            </a:r>
            <a:r>
              <a:rPr lang="en-US" dirty="0" smtClean="0">
                <a:hlinkClick r:id="rId3" action="ppaction://hlinksldjump"/>
              </a:rPr>
              <a:t> </a:t>
            </a:r>
            <a:r>
              <a:rPr lang="en-US" dirty="0">
                <a:hlinkClick r:id="rId3" action="ppaction://hlinksldjump"/>
              </a:rPr>
              <a:t>as a </a:t>
            </a:r>
            <a:r>
              <a:rPr lang="cs-CZ" dirty="0" smtClean="0">
                <a:hlinkClick r:id="rId3" action="ppaction://hlinksldjump"/>
              </a:rPr>
              <a:t>D</a:t>
            </a:r>
            <a:r>
              <a:rPr lang="en-US" dirty="0" err="1" smtClean="0">
                <a:hlinkClick r:id="rId3" action="ppaction://hlinksldjump"/>
              </a:rPr>
              <a:t>evice</a:t>
            </a:r>
            <a:r>
              <a:rPr lang="en-US" dirty="0" smtClean="0">
                <a:hlinkClick r:id="rId3" action="ppaction://hlinksldjump"/>
              </a:rPr>
              <a:t> </a:t>
            </a:r>
            <a:r>
              <a:rPr lang="en-US" dirty="0">
                <a:hlinkClick r:id="rId3" action="ppaction://hlinksldjump"/>
              </a:rPr>
              <a:t>of </a:t>
            </a:r>
            <a:r>
              <a:rPr lang="cs-CZ" dirty="0" smtClean="0">
                <a:hlinkClick r:id="rId3" action="ppaction://hlinksldjump"/>
              </a:rPr>
              <a:t>C</a:t>
            </a:r>
            <a:r>
              <a:rPr lang="en-US" dirty="0" err="1" smtClean="0">
                <a:hlinkClick r:id="rId3" action="ppaction://hlinksldjump"/>
              </a:rPr>
              <a:t>reating</a:t>
            </a:r>
            <a:r>
              <a:rPr lang="en-US" dirty="0" smtClean="0">
                <a:hlinkClick r:id="rId3" action="ppaction://hlinksldjump"/>
              </a:rPr>
              <a:t> </a:t>
            </a:r>
            <a:r>
              <a:rPr lang="en-US" dirty="0">
                <a:hlinkClick r:id="rId3" action="ppaction://hlinksldjump"/>
              </a:rPr>
              <a:t>the „Czech </a:t>
            </a:r>
            <a:r>
              <a:rPr lang="cs-CZ" dirty="0" smtClean="0">
                <a:hlinkClick r:id="rId3" action="ppaction://hlinksldjump"/>
              </a:rPr>
              <a:t>W</a:t>
            </a:r>
            <a:r>
              <a:rPr lang="en-US" dirty="0" err="1" smtClean="0">
                <a:hlinkClick r:id="rId3" action="ppaction://hlinksldjump"/>
              </a:rPr>
              <a:t>orld</a:t>
            </a:r>
            <a:r>
              <a:rPr lang="en-US" dirty="0" smtClean="0">
                <a:hlinkClick r:id="rId3" action="ppaction://hlinksldjump"/>
              </a:rPr>
              <a:t>“</a:t>
            </a:r>
            <a:endParaRPr lang="cs-CZ" dirty="0" smtClean="0"/>
          </a:p>
          <a:p>
            <a:endParaRPr lang="cs-CZ" dirty="0"/>
          </a:p>
          <a:p>
            <a:r>
              <a:rPr lang="cs-CZ" dirty="0" smtClean="0"/>
              <a:t>3. </a:t>
            </a:r>
            <a:r>
              <a:rPr lang="cs-CZ" dirty="0" smtClean="0">
                <a:hlinkClick r:id="rId4" action="ppaction://hlinksldjump"/>
              </a:rPr>
              <a:t>Case </a:t>
            </a:r>
            <a:r>
              <a:rPr lang="cs-CZ" dirty="0" err="1" smtClean="0">
                <a:hlinkClick r:id="rId4" action="ppaction://hlinksldjump"/>
              </a:rPr>
              <a:t>Studies</a:t>
            </a:r>
            <a:endParaRPr lang="cs-CZ" dirty="0" smtClean="0"/>
          </a:p>
          <a:p>
            <a:r>
              <a:rPr lang="cs-CZ" dirty="0"/>
              <a:t> </a:t>
            </a:r>
            <a:r>
              <a:rPr lang="cs-CZ" dirty="0" smtClean="0"/>
              <a:t> 3.1 </a:t>
            </a:r>
            <a:r>
              <a:rPr lang="cs-CZ" dirty="0" smtClean="0">
                <a:hlinkClick r:id="rId4" action="ppaction://hlinksldjump"/>
              </a:rPr>
              <a:t>Case Study 1 - </a:t>
            </a:r>
            <a:r>
              <a:rPr lang="cs-CZ" dirty="0" smtClean="0">
                <a:cs typeface="Calibri" panose="020F0502020204030204" pitchFamily="34" charset="0"/>
                <a:hlinkClick r:id="rId4" action="ppaction://hlinksldjump"/>
              </a:rPr>
              <a:t>A </a:t>
            </a:r>
            <a:r>
              <a:rPr lang="cs-CZ" dirty="0" err="1">
                <a:cs typeface="Calibri" panose="020F0502020204030204" pitchFamily="34" charset="0"/>
                <a:hlinkClick r:id="rId4" action="ppaction://hlinksldjump"/>
              </a:rPr>
              <a:t>Hunting</a:t>
            </a:r>
            <a:r>
              <a:rPr lang="cs-CZ" dirty="0">
                <a:cs typeface="Calibri" panose="020F0502020204030204" pitchFamily="34" charset="0"/>
                <a:hlinkClick r:id="rId4" action="ppaction://hlinksldjump"/>
              </a:rPr>
              <a:t> </a:t>
            </a:r>
            <a:r>
              <a:rPr lang="cs-CZ" dirty="0" err="1">
                <a:cs typeface="Calibri" panose="020F0502020204030204" pitchFamily="34" charset="0"/>
                <a:hlinkClick r:id="rId4" action="ppaction://hlinksldjump"/>
              </a:rPr>
              <a:t>Logbook</a:t>
            </a:r>
            <a:endParaRPr lang="cs-CZ" dirty="0" smtClean="0"/>
          </a:p>
          <a:p>
            <a:r>
              <a:rPr lang="cs-CZ" dirty="0"/>
              <a:t> </a:t>
            </a:r>
            <a:r>
              <a:rPr lang="cs-CZ" dirty="0" smtClean="0"/>
              <a:t> 3.2 </a:t>
            </a:r>
            <a:r>
              <a:rPr lang="cs-CZ" dirty="0" smtClean="0">
                <a:hlinkClick r:id="rId5" action="ppaction://hlinksldjump"/>
              </a:rPr>
              <a:t>Case Study 2 – </a:t>
            </a:r>
            <a:r>
              <a:rPr lang="cs-CZ" dirty="0" err="1" smtClean="0">
                <a:hlinkClick r:id="rId5" action="ppaction://hlinksldjump"/>
              </a:rPr>
              <a:t>Cosy</a:t>
            </a:r>
            <a:r>
              <a:rPr lang="cs-CZ" dirty="0" smtClean="0">
                <a:hlinkClick r:id="rId5" action="ppaction://hlinksldjump"/>
              </a:rPr>
              <a:t> </a:t>
            </a:r>
            <a:r>
              <a:rPr lang="cs-CZ" dirty="0" err="1" smtClean="0">
                <a:hlinkClick r:id="rId5" action="ppaction://hlinksldjump"/>
              </a:rPr>
              <a:t>Dens</a:t>
            </a:r>
            <a:endParaRPr lang="cs-CZ" dirty="0" smtClean="0"/>
          </a:p>
          <a:p>
            <a:r>
              <a:rPr lang="cs-CZ" dirty="0"/>
              <a:t> </a:t>
            </a:r>
            <a:r>
              <a:rPr lang="cs-CZ" dirty="0" smtClean="0"/>
              <a:t> 3.3 </a:t>
            </a:r>
            <a:r>
              <a:rPr lang="cs-CZ" dirty="0" smtClean="0">
                <a:hlinkClick r:id="rId6" action="ppaction://hlinksldjump"/>
              </a:rPr>
              <a:t>Case Study 3 – Romance </a:t>
            </a:r>
            <a:r>
              <a:rPr lang="cs-CZ" dirty="0" err="1" smtClean="0">
                <a:hlinkClick r:id="rId6" action="ppaction://hlinksldjump"/>
              </a:rPr>
              <a:t>for</a:t>
            </a:r>
            <a:r>
              <a:rPr lang="cs-CZ" dirty="0" smtClean="0">
                <a:hlinkClick r:id="rId6" action="ppaction://hlinksldjump"/>
              </a:rPr>
              <a:t> </a:t>
            </a:r>
            <a:r>
              <a:rPr lang="cs-CZ" dirty="0" err="1" smtClean="0">
                <a:hlinkClick r:id="rId6" action="ppaction://hlinksldjump"/>
              </a:rPr>
              <a:t>the</a:t>
            </a:r>
            <a:r>
              <a:rPr lang="cs-CZ" dirty="0" smtClean="0">
                <a:hlinkClick r:id="rId6" action="ppaction://hlinksldjump"/>
              </a:rPr>
              <a:t> </a:t>
            </a:r>
            <a:r>
              <a:rPr lang="cs-CZ" dirty="0" err="1" smtClean="0">
                <a:hlinkClick r:id="rId6" action="ppaction://hlinksldjump"/>
              </a:rPr>
              <a:t>Bugle</a:t>
            </a:r>
            <a:endParaRPr lang="cs-CZ" dirty="0"/>
          </a:p>
          <a:p>
            <a:endParaRPr lang="cs-CZ" dirty="0" smtClean="0"/>
          </a:p>
          <a:p>
            <a:r>
              <a:rPr lang="cs-CZ" dirty="0" smtClean="0"/>
              <a:t>4. </a:t>
            </a:r>
            <a:r>
              <a:rPr lang="cs-CZ" dirty="0" err="1" smtClean="0">
                <a:hlinkClick r:id="rId7" action="ppaction://hlinksldjump"/>
              </a:rPr>
              <a:t>Sources</a:t>
            </a:r>
            <a:endParaRPr lang="cs-CZ" dirty="0"/>
          </a:p>
        </p:txBody>
      </p:sp>
    </p:spTree>
    <p:extLst>
      <p:ext uri="{BB962C8B-B14F-4D97-AF65-F5344CB8AC3E}">
        <p14:creationId xmlns:p14="http://schemas.microsoft.com/office/powerpoint/2010/main" val="124915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230F3-1E79-4D4A-B637-FB5C2FD9CA05}"/>
              </a:ext>
            </a:extLst>
          </p:cNvPr>
          <p:cNvSpPr>
            <a:spLocks noGrp="1"/>
          </p:cNvSpPr>
          <p:nvPr>
            <p:ph type="title"/>
          </p:nvPr>
        </p:nvSpPr>
        <p:spPr/>
        <p:txBody>
          <a:bodyPr/>
          <a:lstStyle/>
          <a:p>
            <a:r>
              <a:rPr lang="cs-CZ" sz="5400" dirty="0"/>
              <a:t>Film </a:t>
            </a:r>
            <a:r>
              <a:rPr lang="cs-CZ" sz="5400" dirty="0" err="1"/>
              <a:t>aDAPTATION</a:t>
            </a:r>
            <a:r>
              <a:rPr lang="cs-CZ" sz="5400" dirty="0"/>
              <a:t> as a </a:t>
            </a:r>
            <a:r>
              <a:rPr lang="cs-CZ" sz="5400" dirty="0" err="1"/>
              <a:t>device</a:t>
            </a:r>
            <a:r>
              <a:rPr lang="cs-CZ" sz="5400" dirty="0"/>
              <a:t> </a:t>
            </a:r>
            <a:r>
              <a:rPr lang="cs-CZ" sz="5400" dirty="0" err="1"/>
              <a:t>of</a:t>
            </a:r>
            <a:r>
              <a:rPr lang="cs-CZ" sz="5400" dirty="0"/>
              <a:t> </a:t>
            </a:r>
            <a:r>
              <a:rPr lang="cs-CZ" sz="5400" dirty="0" err="1"/>
              <a:t>creating</a:t>
            </a:r>
            <a:r>
              <a:rPr lang="cs-CZ" sz="5400" dirty="0"/>
              <a:t> </a:t>
            </a:r>
            <a:r>
              <a:rPr lang="cs-CZ" sz="5400" dirty="0" err="1"/>
              <a:t>the</a:t>
            </a:r>
            <a:r>
              <a:rPr lang="cs-CZ" sz="5400" dirty="0"/>
              <a:t> „Czech </a:t>
            </a:r>
            <a:r>
              <a:rPr lang="cs-CZ" sz="5400" dirty="0" err="1"/>
              <a:t>world</a:t>
            </a:r>
            <a:r>
              <a:rPr lang="cs-CZ" sz="5400" dirty="0"/>
              <a:t>“</a:t>
            </a:r>
            <a:endParaRPr lang="cs-CZ" dirty="0"/>
          </a:p>
        </p:txBody>
      </p:sp>
      <p:sp>
        <p:nvSpPr>
          <p:cNvPr id="3" name="Zástupný symbol pro obsah 2">
            <a:extLst>
              <a:ext uri="{FF2B5EF4-FFF2-40B4-BE49-F238E27FC236}">
                <a16:creationId xmlns:a16="http://schemas.microsoft.com/office/drawing/2014/main" id="{6A337B86-BE81-467E-B6FD-81E972E84868}"/>
              </a:ext>
            </a:extLst>
          </p:cNvPr>
          <p:cNvSpPr>
            <a:spLocks noGrp="1"/>
          </p:cNvSpPr>
          <p:nvPr>
            <p:ph idx="1"/>
          </p:nvPr>
        </p:nvSpPr>
        <p:spPr/>
        <p:txBody>
          <a:bodyPr/>
          <a:lstStyle/>
          <a:p>
            <a:r>
              <a:rPr lang="cs-CZ" dirty="0"/>
              <a:t>                         </a:t>
            </a:r>
            <a:r>
              <a:rPr lang="cs-CZ" b="1" dirty="0" err="1"/>
              <a:t>Expression</a:t>
            </a:r>
            <a:r>
              <a:rPr lang="cs-CZ" b="1" dirty="0"/>
              <a:t>                                   </a:t>
            </a:r>
            <a:r>
              <a:rPr lang="cs-CZ" b="1" dirty="0" err="1"/>
              <a:t>Content</a:t>
            </a:r>
            <a:endParaRPr lang="cs-CZ" b="1" dirty="0"/>
          </a:p>
          <a:p>
            <a:endParaRPr lang="cs-CZ" dirty="0"/>
          </a:p>
          <a:p>
            <a:pPr marL="0" indent="0">
              <a:buNone/>
            </a:pPr>
            <a:r>
              <a:rPr lang="cs-CZ" dirty="0"/>
              <a:t> </a:t>
            </a:r>
            <a:r>
              <a:rPr lang="cs-CZ" b="1" dirty="0"/>
              <a:t>Substance</a:t>
            </a:r>
          </a:p>
          <a:p>
            <a:endParaRPr lang="cs-CZ" dirty="0"/>
          </a:p>
          <a:p>
            <a:pPr marL="0" indent="0">
              <a:buNone/>
            </a:pPr>
            <a:endParaRPr lang="cs-CZ" dirty="0"/>
          </a:p>
          <a:p>
            <a:pPr marL="0" indent="0">
              <a:buNone/>
            </a:pPr>
            <a:r>
              <a:rPr lang="cs-CZ" dirty="0"/>
              <a:t>      </a:t>
            </a:r>
            <a:r>
              <a:rPr lang="cs-CZ" b="1" dirty="0" err="1"/>
              <a:t>Form</a:t>
            </a:r>
            <a:endParaRPr lang="cs-CZ" b="1" dirty="0"/>
          </a:p>
        </p:txBody>
      </p:sp>
      <p:graphicFrame>
        <p:nvGraphicFramePr>
          <p:cNvPr id="13" name="Tabulka 12">
            <a:extLst>
              <a:ext uri="{FF2B5EF4-FFF2-40B4-BE49-F238E27FC236}">
                <a16:creationId xmlns:a16="http://schemas.microsoft.com/office/drawing/2014/main" id="{4DA2B5BC-8095-4024-A18C-584E16C0B759}"/>
              </a:ext>
            </a:extLst>
          </p:cNvPr>
          <p:cNvGraphicFramePr>
            <a:graphicFrameLocks noGrp="1"/>
          </p:cNvGraphicFramePr>
          <p:nvPr>
            <p:extLst>
              <p:ext uri="{D42A27DB-BD31-4B8C-83A1-F6EECF244321}">
                <p14:modId xmlns:p14="http://schemas.microsoft.com/office/powerpoint/2010/main" val="4026163024"/>
              </p:ext>
            </p:extLst>
          </p:nvPr>
        </p:nvGraphicFramePr>
        <p:xfrm>
          <a:off x="2827419" y="3001536"/>
          <a:ext cx="6113487" cy="2592288"/>
        </p:xfrm>
        <a:graphic>
          <a:graphicData uri="http://schemas.openxmlformats.org/drawingml/2006/table">
            <a:tbl>
              <a:tblPr firstRow="1" bandRow="1">
                <a:tableStyleId>{5C22544A-7EE6-4342-B048-85BDC9FD1C3A}</a:tableStyleId>
              </a:tblPr>
              <a:tblGrid>
                <a:gridCol w="3065487">
                  <a:extLst>
                    <a:ext uri="{9D8B030D-6E8A-4147-A177-3AD203B41FA5}">
                      <a16:colId xmlns:a16="http://schemas.microsoft.com/office/drawing/2014/main" val="3760578455"/>
                    </a:ext>
                  </a:extLst>
                </a:gridCol>
                <a:gridCol w="3048000">
                  <a:extLst>
                    <a:ext uri="{9D8B030D-6E8A-4147-A177-3AD203B41FA5}">
                      <a16:colId xmlns:a16="http://schemas.microsoft.com/office/drawing/2014/main" val="33836805"/>
                    </a:ext>
                  </a:extLst>
                </a:gridCol>
              </a:tblGrid>
              <a:tr h="1296144">
                <a:tc>
                  <a:txBody>
                    <a:bodyPr/>
                    <a:lstStyle/>
                    <a:p>
                      <a:r>
                        <a:rPr lang="en-US" sz="1600" b="0" dirty="0">
                          <a:solidFill>
                            <a:schemeClr val="tx1"/>
                          </a:solidFill>
                        </a:rPr>
                        <a:t>Media insofar as they can </a:t>
                      </a:r>
                      <a:r>
                        <a:rPr lang="en-US" sz="1600" b="0" dirty="0" err="1">
                          <a:solidFill>
                            <a:schemeClr val="tx1"/>
                          </a:solidFill>
                        </a:rPr>
                        <a:t>communicat</a:t>
                      </a:r>
                      <a:r>
                        <a:rPr lang="cs-CZ" sz="1600" b="0" dirty="0">
                          <a:solidFill>
                            <a:schemeClr val="tx1"/>
                          </a:solidFill>
                        </a:rPr>
                        <a:t>e </a:t>
                      </a:r>
                      <a:r>
                        <a:rPr lang="en-US" sz="1600" b="0" dirty="0">
                          <a:solidFill>
                            <a:schemeClr val="tx1"/>
                          </a:solidFill>
                        </a:rPr>
                        <a:t>stories.(Some media are semiotic</a:t>
                      </a:r>
                      <a:r>
                        <a:rPr lang="cs-CZ" sz="1600" b="0" dirty="0">
                          <a:solidFill>
                            <a:schemeClr val="tx1"/>
                          </a:solidFill>
                        </a:rPr>
                        <a:t> </a:t>
                      </a:r>
                      <a:r>
                        <a:rPr lang="en-US" sz="1600" b="0" dirty="0">
                          <a:solidFill>
                            <a:schemeClr val="tx1"/>
                          </a:solidFill>
                        </a:rPr>
                        <a:t>systems in their own right.) </a:t>
                      </a:r>
                      <a:endParaRPr lang="cs-CZ" sz="1600" b="0" dirty="0">
                        <a:solidFill>
                          <a:schemeClr val="tx1"/>
                        </a:solidFill>
                      </a:endParaRPr>
                    </a:p>
                  </a:txBody>
                  <a:tcPr/>
                </a:tc>
                <a:tc>
                  <a:txBody>
                    <a:bodyPr/>
                    <a:lstStyle/>
                    <a:p>
                      <a:r>
                        <a:rPr lang="en-US" sz="1400" b="0" dirty="0">
                          <a:solidFill>
                            <a:schemeClr val="tx1"/>
                          </a:solidFill>
                        </a:rPr>
                        <a:t>Representations of objects &amp; actions in real &amp; imagined worlds that can be imitated in a narrative medium, as filtered through the codes of the author’s society.</a:t>
                      </a:r>
                      <a:endParaRPr lang="cs-CZ" sz="1400" b="0" dirty="0">
                        <a:solidFill>
                          <a:schemeClr val="tx1"/>
                        </a:solidFill>
                      </a:endParaRPr>
                    </a:p>
                  </a:txBody>
                  <a:tcPr/>
                </a:tc>
                <a:extLst>
                  <a:ext uri="{0D108BD9-81ED-4DB2-BD59-A6C34878D82A}">
                    <a16:rowId xmlns:a16="http://schemas.microsoft.com/office/drawing/2014/main" val="1417959100"/>
                  </a:ext>
                </a:extLst>
              </a:tr>
              <a:tr h="1296144">
                <a:tc>
                  <a:txBody>
                    <a:bodyPr/>
                    <a:lstStyle/>
                    <a:p>
                      <a:r>
                        <a:rPr lang="cs-CZ" sz="1600" dirty="0" err="1"/>
                        <a:t>Narrative</a:t>
                      </a:r>
                      <a:r>
                        <a:rPr lang="cs-CZ" sz="1600" dirty="0"/>
                        <a:t> </a:t>
                      </a:r>
                      <a:r>
                        <a:rPr lang="cs-CZ" sz="1600" dirty="0" err="1"/>
                        <a:t>discourse</a:t>
                      </a:r>
                      <a:r>
                        <a:rPr lang="cs-CZ" sz="1600" dirty="0"/>
                        <a:t> </a:t>
                      </a:r>
                      <a:r>
                        <a:rPr lang="en-US" sz="1600" dirty="0"/>
                        <a:t>(the structure of narrative transmission</a:t>
                      </a:r>
                      <a:r>
                        <a:rPr lang="cs-CZ" sz="1600" dirty="0"/>
                        <a:t>) </a:t>
                      </a:r>
                      <a:r>
                        <a:rPr lang="en-US" sz="1600" dirty="0"/>
                        <a:t>consisting of elements shared by narratives in any medium whatsoever.</a:t>
                      </a:r>
                      <a:endParaRPr lang="cs-CZ" sz="1600" dirty="0"/>
                    </a:p>
                  </a:txBody>
                  <a:tcPr/>
                </a:tc>
                <a:tc>
                  <a:txBody>
                    <a:bodyPr/>
                    <a:lstStyle/>
                    <a:p>
                      <a:r>
                        <a:rPr lang="cs-CZ" sz="1600" kern="1200" dirty="0" err="1">
                          <a:solidFill>
                            <a:schemeClr val="dk1"/>
                          </a:solidFill>
                          <a:effectLst/>
                          <a:latin typeface="+mn-lt"/>
                          <a:ea typeface="+mn-ea"/>
                          <a:cs typeface="+mn-cs"/>
                        </a:rPr>
                        <a:t>Narrative</a:t>
                      </a:r>
                      <a:r>
                        <a:rPr lang="cs-CZ" sz="1600" kern="1200" dirty="0">
                          <a:solidFill>
                            <a:schemeClr val="dk1"/>
                          </a:solidFill>
                          <a:effectLst/>
                          <a:latin typeface="+mn-lt"/>
                          <a:ea typeface="+mn-ea"/>
                          <a:cs typeface="+mn-cs"/>
                        </a:rPr>
                        <a:t> story </a:t>
                      </a:r>
                      <a:r>
                        <a:rPr lang="cs-CZ" sz="1600" kern="1200" dirty="0" err="1">
                          <a:solidFill>
                            <a:schemeClr val="dk1"/>
                          </a:solidFill>
                          <a:effectLst/>
                          <a:latin typeface="+mn-lt"/>
                          <a:ea typeface="+mn-ea"/>
                          <a:cs typeface="+mn-cs"/>
                        </a:rPr>
                        <a:t>components</a:t>
                      </a:r>
                      <a:r>
                        <a:rPr lang="cs-CZ" sz="1600" kern="1200" dirty="0">
                          <a:solidFill>
                            <a:schemeClr val="dk1"/>
                          </a:solidFill>
                          <a:effectLst/>
                          <a:latin typeface="+mn-lt"/>
                          <a:ea typeface="+mn-ea"/>
                          <a:cs typeface="+mn-cs"/>
                        </a:rPr>
                        <a:t>: </a:t>
                      </a:r>
                      <a:r>
                        <a:rPr lang="cs-CZ" sz="1600" kern="1200" dirty="0" err="1">
                          <a:solidFill>
                            <a:schemeClr val="dk1"/>
                          </a:solidFill>
                          <a:effectLst/>
                          <a:latin typeface="+mn-lt"/>
                          <a:ea typeface="+mn-ea"/>
                          <a:cs typeface="+mn-cs"/>
                        </a:rPr>
                        <a:t>events</a:t>
                      </a:r>
                      <a:r>
                        <a:rPr lang="cs-CZ" sz="1600" kern="1200" dirty="0">
                          <a:solidFill>
                            <a:schemeClr val="dk1"/>
                          </a:solidFill>
                          <a:effectLst/>
                          <a:latin typeface="+mn-lt"/>
                          <a:ea typeface="+mn-ea"/>
                          <a:cs typeface="+mn-cs"/>
                        </a:rPr>
                        <a:t>, </a:t>
                      </a:r>
                      <a:r>
                        <a:rPr lang="cs-CZ" sz="1600" kern="1200" dirty="0" err="1">
                          <a:solidFill>
                            <a:schemeClr val="dk1"/>
                          </a:solidFill>
                          <a:effectLst/>
                          <a:latin typeface="+mn-lt"/>
                          <a:ea typeface="+mn-ea"/>
                          <a:cs typeface="+mn-cs"/>
                        </a:rPr>
                        <a:t>existents</a:t>
                      </a:r>
                      <a:r>
                        <a:rPr lang="cs-CZ" sz="1600" kern="1200" dirty="0">
                          <a:solidFill>
                            <a:schemeClr val="dk1"/>
                          </a:solidFill>
                          <a:effectLst/>
                          <a:latin typeface="+mn-lt"/>
                          <a:ea typeface="+mn-ea"/>
                          <a:cs typeface="+mn-cs"/>
                        </a:rPr>
                        <a:t>, and </a:t>
                      </a:r>
                      <a:r>
                        <a:rPr lang="cs-CZ" sz="1600" kern="1200" dirty="0" err="1">
                          <a:solidFill>
                            <a:schemeClr val="dk1"/>
                          </a:solidFill>
                          <a:effectLst/>
                          <a:latin typeface="+mn-lt"/>
                          <a:ea typeface="+mn-ea"/>
                          <a:cs typeface="+mn-cs"/>
                        </a:rPr>
                        <a:t>their</a:t>
                      </a:r>
                      <a:r>
                        <a:rPr lang="cs-CZ" sz="1600" kern="1200" dirty="0">
                          <a:solidFill>
                            <a:schemeClr val="dk1"/>
                          </a:solidFill>
                          <a:effectLst/>
                          <a:latin typeface="+mn-lt"/>
                          <a:ea typeface="+mn-ea"/>
                          <a:cs typeface="+mn-cs"/>
                        </a:rPr>
                        <a:t> </a:t>
                      </a:r>
                      <a:r>
                        <a:rPr lang="cs-CZ" sz="1600" kern="1200" dirty="0" err="1">
                          <a:solidFill>
                            <a:schemeClr val="dk1"/>
                          </a:solidFill>
                          <a:effectLst/>
                          <a:latin typeface="+mn-lt"/>
                          <a:ea typeface="+mn-ea"/>
                          <a:cs typeface="+mn-cs"/>
                        </a:rPr>
                        <a:t>connections</a:t>
                      </a:r>
                      <a:r>
                        <a:rPr lang="cs-CZ" sz="1600" kern="1200" dirty="0">
                          <a:solidFill>
                            <a:schemeClr val="dk1"/>
                          </a:solidFill>
                          <a:effectLst/>
                          <a:latin typeface="+mn-lt"/>
                          <a:ea typeface="+mn-ea"/>
                          <a:cs typeface="+mn-cs"/>
                        </a:rPr>
                        <a:t>.</a:t>
                      </a:r>
                      <a:endParaRPr lang="cs-CZ" sz="1600" dirty="0"/>
                    </a:p>
                  </a:txBody>
                  <a:tcPr/>
                </a:tc>
                <a:extLst>
                  <a:ext uri="{0D108BD9-81ED-4DB2-BD59-A6C34878D82A}">
                    <a16:rowId xmlns:a16="http://schemas.microsoft.com/office/drawing/2014/main" val="1974918058"/>
                  </a:ext>
                </a:extLst>
              </a:tr>
            </a:tbl>
          </a:graphicData>
        </a:graphic>
      </p:graphicFrame>
    </p:spTree>
    <p:extLst>
      <p:ext uri="{BB962C8B-B14F-4D97-AF65-F5344CB8AC3E}">
        <p14:creationId xmlns:p14="http://schemas.microsoft.com/office/powerpoint/2010/main" val="292186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a:t>Film </a:t>
            </a:r>
            <a:r>
              <a:rPr lang="cs-CZ" sz="4800" dirty="0" err="1"/>
              <a:t>aDAPTATION</a:t>
            </a:r>
            <a:r>
              <a:rPr lang="cs-CZ" sz="4800" dirty="0"/>
              <a:t> 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endParaRPr 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8191" y="2320276"/>
            <a:ext cx="7531756" cy="395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58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 Vaterland</a:t>
            </a:r>
            <a:endParaRPr lang="cs-CZ" dirty="0"/>
          </a:p>
        </p:txBody>
      </p:sp>
      <p:sp>
        <p:nvSpPr>
          <p:cNvPr id="3" name="Zástupný symbol pro obsah 2"/>
          <p:cNvSpPr>
            <a:spLocks noGrp="1"/>
          </p:cNvSpPr>
          <p:nvPr>
            <p:ph idx="1"/>
          </p:nvPr>
        </p:nvSpPr>
        <p:spPr>
          <a:xfrm>
            <a:off x="1024128" y="2285999"/>
            <a:ext cx="6005321" cy="4391025"/>
          </a:xfrm>
        </p:spPr>
        <p:txBody>
          <a:bodyPr>
            <a:normAutofit/>
          </a:bodyPr>
          <a:lstStyle/>
          <a:p>
            <a:r>
              <a:rPr lang="cs-CZ" i="1" dirty="0">
                <a:latin typeface="Calibri" panose="020F0502020204030204" pitchFamily="34" charset="0"/>
                <a:cs typeface="Calibri" panose="020F0502020204030204" pitchFamily="34" charset="0"/>
                <a:hlinkClick r:id="rId3"/>
              </a:rPr>
              <a:t>Vaterland</a:t>
            </a:r>
            <a:r>
              <a:rPr lang="cs-CZ" dirty="0">
                <a:latin typeface="Calibri" panose="020F0502020204030204" pitchFamily="34" charset="0"/>
                <a:cs typeface="Calibri" panose="020F0502020204030204" pitchFamily="34" charset="0"/>
              </a:rPr>
              <a:t> / Vaterland </a:t>
            </a:r>
            <a:r>
              <a:rPr lang="cs-CZ" dirty="0" smtClean="0">
                <a:latin typeface="Calibri" panose="020F0502020204030204" pitchFamily="34" charset="0"/>
                <a:cs typeface="Calibri" panose="020F0502020204030204" pitchFamily="34" charset="0"/>
              </a:rPr>
              <a:t>(A </a:t>
            </a:r>
            <a:r>
              <a:rPr lang="cs-CZ" dirty="0" err="1">
                <a:latin typeface="Calibri" panose="020F0502020204030204" pitchFamily="34" charset="0"/>
                <a:cs typeface="Calibri" panose="020F0502020204030204" pitchFamily="34" charset="0"/>
              </a:rPr>
              <a:t>Hunting</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Logbook</a:t>
            </a:r>
            <a:r>
              <a:rPr lang="cs-CZ" dirty="0">
                <a:latin typeface="Calibri" panose="020F0502020204030204" pitchFamily="34" charset="0"/>
                <a:cs typeface="Calibri" panose="020F0502020204030204" pitchFamily="34" charset="0"/>
              </a:rPr>
              <a:t>, 2004)</a:t>
            </a:r>
          </a:p>
          <a:p>
            <a:r>
              <a:rPr lang="cs-CZ" dirty="0">
                <a:latin typeface="Calibri" panose="020F0502020204030204" pitchFamily="34" charset="0"/>
                <a:cs typeface="Calibri" panose="020F0502020204030204" pitchFamily="34" charset="0"/>
              </a:rPr>
              <a:t> - </a:t>
            </a:r>
            <a:r>
              <a:rPr lang="cs-CZ" dirty="0" err="1">
                <a:latin typeface="Calibri" panose="020F0502020204030204" pitchFamily="34" charset="0"/>
                <a:cs typeface="Calibri" panose="020F0502020204030204" pitchFamily="34" charset="0"/>
              </a:rPr>
              <a:t>dir</a:t>
            </a:r>
            <a:r>
              <a:rPr lang="cs-CZ" dirty="0">
                <a:latin typeface="Calibri" panose="020F0502020204030204" pitchFamily="34" charset="0"/>
                <a:cs typeface="Calibri" panose="020F0502020204030204" pitchFamily="34" charset="0"/>
              </a:rPr>
              <a:t>. David Jařab</a:t>
            </a:r>
          </a:p>
          <a:p>
            <a:r>
              <a:rPr lang="en-US" dirty="0"/>
              <a:t>Descendants of the noble </a:t>
            </a:r>
            <a:r>
              <a:rPr lang="en-US" dirty="0" err="1"/>
              <a:t>Czadsky</a:t>
            </a:r>
            <a:r>
              <a:rPr lang="en-US" dirty="0"/>
              <a:t> family return to their homeland years after being expelled by the former totalitarian regime. Brothers Richard and </a:t>
            </a:r>
            <a:r>
              <a:rPr lang="en-US" dirty="0" err="1"/>
              <a:t>Vilém</a:t>
            </a:r>
            <a:r>
              <a:rPr lang="en-US" dirty="0"/>
              <a:t>, their wives, and their cousins Max and Leo find the devoted major-domo </a:t>
            </a:r>
            <a:r>
              <a:rPr lang="en-US" dirty="0" err="1"/>
              <a:t>Willmer</a:t>
            </a:r>
            <a:r>
              <a:rPr lang="en-US" dirty="0"/>
              <a:t> still at their dilapidated family residence. He has been taking care of their ancestors’ memories and keepsakes and, especially, of their grandfather’s treasured diary. It contains instructions for hunting the mysterious beings inhabiting the local hills. </a:t>
            </a:r>
            <a:endParaRPr lang="cs-CZ" dirty="0"/>
          </a:p>
          <a:p>
            <a:endParaRPr lang="cs-CZ" dirty="0"/>
          </a:p>
        </p:txBody>
      </p:sp>
      <p:pic>
        <p:nvPicPr>
          <p:cNvPr id="4" name="Picture 2" descr="Image result for vaterland loveckÃ½ denÃ­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3126" y="2084832"/>
            <a:ext cx="2448272" cy="340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29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study - Vaterland</a:t>
            </a:r>
          </a:p>
        </p:txBody>
      </p:sp>
      <p:sp>
        <p:nvSpPr>
          <p:cNvPr id="3" name="Zástupný symbol pro obsah 2"/>
          <p:cNvSpPr>
            <a:spLocks noGrp="1"/>
          </p:cNvSpPr>
          <p:nvPr>
            <p:ph idx="1"/>
          </p:nvPr>
        </p:nvSpPr>
        <p:spPr>
          <a:xfrm>
            <a:off x="1024128" y="2286000"/>
            <a:ext cx="10062972" cy="1371600"/>
          </a:xfrm>
        </p:spPr>
        <p:txBody>
          <a:bodyPr>
            <a:normAutofit lnSpcReduction="10000"/>
          </a:bodyPr>
          <a:lstStyle/>
          <a:p>
            <a:pPr>
              <a:buFont typeface="Wingdings" panose="05000000000000000000" pitchFamily="2" charset="2"/>
              <a:buChar char="§"/>
            </a:pPr>
            <a:r>
              <a:rPr lang="cs-CZ" dirty="0" smtClean="0"/>
              <a:t> </a:t>
            </a:r>
            <a:r>
              <a:rPr lang="en-US" dirty="0" smtClean="0"/>
              <a:t>The </a:t>
            </a:r>
            <a:r>
              <a:rPr lang="en-US" dirty="0"/>
              <a:t>specifically Czech environment is depicted as a surreal place where tradition meets </a:t>
            </a:r>
            <a:r>
              <a:rPr lang="en-US" dirty="0" smtClean="0"/>
              <a:t>modernity</a:t>
            </a:r>
            <a:r>
              <a:rPr lang="cs-CZ" dirty="0" smtClean="0"/>
              <a:t>.</a:t>
            </a:r>
          </a:p>
          <a:p>
            <a:pPr>
              <a:buFont typeface="Wingdings" panose="05000000000000000000" pitchFamily="2" charset="2"/>
              <a:buChar char="§"/>
            </a:pPr>
            <a:r>
              <a:rPr lang="cs-CZ" dirty="0"/>
              <a:t> </a:t>
            </a:r>
            <a:r>
              <a:rPr lang="en-US" dirty="0"/>
              <a:t>Belonging to a given environment (historically and based on family </a:t>
            </a:r>
            <a:r>
              <a:rPr lang="en-US" dirty="0" smtClean="0"/>
              <a:t>relationship) </a:t>
            </a:r>
            <a:r>
              <a:rPr lang="en-US" dirty="0"/>
              <a:t>is a matter of collective </a:t>
            </a:r>
            <a:r>
              <a:rPr lang="en-US" dirty="0" smtClean="0"/>
              <a:t>memory</a:t>
            </a:r>
            <a:r>
              <a:rPr lang="cs-CZ" dirty="0" smtClean="0"/>
              <a:t>.</a:t>
            </a:r>
            <a:endParaRPr lang="cs-CZ" dirty="0"/>
          </a:p>
        </p:txBody>
      </p:sp>
      <p:pic>
        <p:nvPicPr>
          <p:cNvPr id="11266" name="Picture 2" descr="Fatherland - A Hunting Logbook | Czech Film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304" y="3767848"/>
            <a:ext cx="6910619" cy="292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79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a:t>
            </a:r>
            <a:r>
              <a:rPr lang="cs-CZ" dirty="0" smtClean="0"/>
              <a:t>study – </a:t>
            </a:r>
            <a:r>
              <a:rPr lang="cs-CZ" dirty="0" err="1" smtClean="0"/>
              <a:t>Cosy</a:t>
            </a:r>
            <a:r>
              <a:rPr lang="cs-CZ" dirty="0" smtClean="0"/>
              <a:t> </a:t>
            </a:r>
            <a:r>
              <a:rPr lang="cs-CZ" dirty="0" err="1" smtClean="0"/>
              <a:t>Dens</a:t>
            </a:r>
            <a:endParaRPr lang="cs-CZ" dirty="0"/>
          </a:p>
        </p:txBody>
      </p:sp>
      <p:sp>
        <p:nvSpPr>
          <p:cNvPr id="3" name="Zástupný symbol pro obsah 2"/>
          <p:cNvSpPr>
            <a:spLocks noGrp="1"/>
          </p:cNvSpPr>
          <p:nvPr>
            <p:ph idx="1"/>
          </p:nvPr>
        </p:nvSpPr>
        <p:spPr>
          <a:xfrm>
            <a:off x="1024128" y="2286000"/>
            <a:ext cx="4776597" cy="4023360"/>
          </a:xfrm>
        </p:spPr>
        <p:txBody>
          <a:bodyPr/>
          <a:lstStyle/>
          <a:p>
            <a:r>
              <a:rPr lang="cs-CZ" i="1" dirty="0">
                <a:latin typeface="Calibri" panose="020F0502020204030204" pitchFamily="34" charset="0"/>
                <a:cs typeface="Calibri" panose="020F0502020204030204" pitchFamily="34" charset="0"/>
                <a:hlinkClick r:id="rId3"/>
              </a:rPr>
              <a:t>Pelíšky</a:t>
            </a:r>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a:t>
            </a:r>
            <a:r>
              <a:rPr lang="cs-CZ" dirty="0" err="1" smtClean="0">
                <a:latin typeface="Calibri" panose="020F0502020204030204" pitchFamily="34" charset="0"/>
                <a:cs typeface="Calibri" panose="020F0502020204030204" pitchFamily="34" charset="0"/>
              </a:rPr>
              <a:t>Cosy</a:t>
            </a:r>
            <a:r>
              <a:rPr lang="cs-CZ" dirty="0" smtClean="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dens</a:t>
            </a:r>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1999</a:t>
            </a:r>
            <a:r>
              <a:rPr lang="cs-CZ" dirty="0">
                <a:latin typeface="Calibri" panose="020F0502020204030204" pitchFamily="34" charset="0"/>
                <a:cs typeface="Calibri" panose="020F0502020204030204" pitchFamily="34" charset="0"/>
              </a:rPr>
              <a:t>)</a:t>
            </a:r>
            <a:endParaRPr lang="cs-CZ" dirty="0" smtClean="0">
              <a:latin typeface="Calibri" panose="020F0502020204030204" pitchFamily="34" charset="0"/>
              <a:cs typeface="Calibri" panose="020F0502020204030204" pitchFamily="34" charset="0"/>
            </a:endParaRPr>
          </a:p>
          <a:p>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 </a:t>
            </a:r>
            <a:r>
              <a:rPr lang="cs-CZ" dirty="0" err="1" smtClean="0">
                <a:latin typeface="Calibri" panose="020F0502020204030204" pitchFamily="34" charset="0"/>
                <a:cs typeface="Calibri" panose="020F0502020204030204" pitchFamily="34" charset="0"/>
              </a:rPr>
              <a:t>dir</a:t>
            </a:r>
            <a:r>
              <a:rPr lang="cs-CZ" dirty="0" smtClean="0">
                <a:latin typeface="Calibri" panose="020F0502020204030204" pitchFamily="34" charset="0"/>
                <a:cs typeface="Calibri" panose="020F0502020204030204" pitchFamily="34" charset="0"/>
              </a:rPr>
              <a:t>. Jan Hřebejk</a:t>
            </a:r>
          </a:p>
          <a:p>
            <a:r>
              <a:rPr lang="en-US" dirty="0"/>
              <a:t>Two families, </a:t>
            </a:r>
            <a:r>
              <a:rPr lang="en-US" dirty="0" err="1"/>
              <a:t>Sebkovi</a:t>
            </a:r>
            <a:r>
              <a:rPr lang="en-US" dirty="0"/>
              <a:t> and </a:t>
            </a:r>
            <a:r>
              <a:rPr lang="en-US" dirty="0" err="1"/>
              <a:t>Krausovi</a:t>
            </a:r>
            <a:r>
              <a:rPr lang="en-US" dirty="0"/>
              <a:t>, are celebrating </a:t>
            </a:r>
            <a:r>
              <a:rPr lang="en-US" dirty="0" err="1"/>
              <a:t>christmas</a:t>
            </a:r>
            <a:r>
              <a:rPr lang="en-US" dirty="0"/>
              <a:t>, but not everyone is in a good mood. Teenage kids think their fathers are </a:t>
            </a:r>
            <a:r>
              <a:rPr lang="en-US" dirty="0" err="1"/>
              <a:t>totaly</a:t>
            </a:r>
            <a:r>
              <a:rPr lang="en-US" dirty="0"/>
              <a:t> stupid, fathers are sure their children are nothing more than rebels, hating anything they say.</a:t>
            </a:r>
            <a:endParaRPr lang="cs-CZ" dirty="0"/>
          </a:p>
          <a:p>
            <a:endParaRPr lang="cs-CZ" dirty="0"/>
          </a:p>
        </p:txBody>
      </p:sp>
      <p:pic>
        <p:nvPicPr>
          <p:cNvPr id="12290" name="Picture 2" descr="Posters - Shop Terry posters - movie posters, books/magazines, movies,  music, clot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731" y="1947862"/>
            <a:ext cx="2668469" cy="380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19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study – </a:t>
            </a:r>
            <a:r>
              <a:rPr lang="cs-CZ" dirty="0" err="1"/>
              <a:t>Cosy</a:t>
            </a:r>
            <a:r>
              <a:rPr lang="cs-CZ" dirty="0"/>
              <a:t> </a:t>
            </a:r>
            <a:r>
              <a:rPr lang="cs-CZ" dirty="0" err="1"/>
              <a:t>Dens</a:t>
            </a:r>
            <a:endParaRPr lang="cs-CZ" dirty="0"/>
          </a:p>
        </p:txBody>
      </p:sp>
      <p:sp>
        <p:nvSpPr>
          <p:cNvPr id="3" name="Zástupný symbol pro obsah 2"/>
          <p:cNvSpPr>
            <a:spLocks noGrp="1"/>
          </p:cNvSpPr>
          <p:nvPr>
            <p:ph idx="1"/>
          </p:nvPr>
        </p:nvSpPr>
        <p:spPr>
          <a:xfrm>
            <a:off x="1024128" y="2286000"/>
            <a:ext cx="5138547" cy="4124325"/>
          </a:xfrm>
        </p:spPr>
        <p:txBody>
          <a:bodyPr/>
          <a:lstStyle/>
          <a:p>
            <a:pPr>
              <a:buFont typeface="Wingdings" panose="05000000000000000000" pitchFamily="2" charset="2"/>
              <a:buChar char="§"/>
            </a:pPr>
            <a:r>
              <a:rPr lang="cs-CZ" dirty="0" smtClean="0"/>
              <a:t> A</a:t>
            </a:r>
            <a:r>
              <a:rPr lang="en-US" dirty="0" smtClean="0"/>
              <a:t> </a:t>
            </a:r>
            <a:r>
              <a:rPr lang="en-US" dirty="0"/>
              <a:t>traditional example of how Czech film relates to the history of Czech </a:t>
            </a:r>
            <a:r>
              <a:rPr lang="en-US" dirty="0" smtClean="0"/>
              <a:t>society</a:t>
            </a:r>
            <a:r>
              <a:rPr lang="cs-CZ" dirty="0" smtClean="0"/>
              <a:t>.</a:t>
            </a:r>
          </a:p>
          <a:p>
            <a:pPr>
              <a:buFont typeface="Wingdings" panose="05000000000000000000" pitchFamily="2" charset="2"/>
              <a:buChar char="§"/>
            </a:pPr>
            <a:endParaRPr lang="cs-CZ" dirty="0"/>
          </a:p>
          <a:p>
            <a:pPr>
              <a:buFont typeface="Wingdings" panose="05000000000000000000" pitchFamily="2" charset="2"/>
              <a:buChar char="§"/>
            </a:pPr>
            <a:r>
              <a:rPr lang="cs-CZ" dirty="0" smtClean="0"/>
              <a:t> A</a:t>
            </a:r>
            <a:r>
              <a:rPr lang="en-US" dirty="0" smtClean="0"/>
              <a:t> </a:t>
            </a:r>
            <a:r>
              <a:rPr lang="en-US" dirty="0"/>
              <a:t>bitterly funny look at the 1960s from the perspective of two families from different </a:t>
            </a:r>
            <a:r>
              <a:rPr lang="en-US" dirty="0" smtClean="0"/>
              <a:t>backgrounds</a:t>
            </a:r>
            <a:r>
              <a:rPr lang="cs-CZ" dirty="0" smtClean="0"/>
              <a:t>.</a:t>
            </a:r>
          </a:p>
          <a:p>
            <a:pPr>
              <a:buFont typeface="Wingdings" panose="05000000000000000000" pitchFamily="2" charset="2"/>
              <a:buChar char="§"/>
            </a:pPr>
            <a:endParaRPr lang="cs-CZ" dirty="0"/>
          </a:p>
          <a:p>
            <a:pPr>
              <a:buFont typeface="Wingdings" panose="05000000000000000000" pitchFamily="2" charset="2"/>
              <a:buChar char="§"/>
            </a:pPr>
            <a:r>
              <a:rPr lang="cs-CZ" dirty="0" smtClean="0"/>
              <a:t> H</a:t>
            </a:r>
            <a:r>
              <a:rPr lang="en-US" dirty="0" err="1" smtClean="0"/>
              <a:t>istory</a:t>
            </a:r>
            <a:r>
              <a:rPr lang="en-US" dirty="0" smtClean="0"/>
              <a:t> </a:t>
            </a:r>
            <a:r>
              <a:rPr lang="cs-CZ" dirty="0" smtClean="0"/>
              <a:t>in </a:t>
            </a:r>
            <a:r>
              <a:rPr lang="cs-CZ" dirty="0" err="1" smtClean="0"/>
              <a:t>the</a:t>
            </a:r>
            <a:r>
              <a:rPr lang="cs-CZ" dirty="0" smtClean="0"/>
              <a:t> film</a:t>
            </a:r>
            <a:r>
              <a:rPr lang="en-US" dirty="0" smtClean="0"/>
              <a:t> </a:t>
            </a:r>
            <a:r>
              <a:rPr lang="en-US" dirty="0"/>
              <a:t>takes the form of more or less humorous episodes, while Czech identity is viewed as a linear path from happiness to disappointment (or vice versa</a:t>
            </a:r>
            <a:r>
              <a:rPr lang="en-US" dirty="0" smtClean="0"/>
              <a:t>)</a:t>
            </a:r>
            <a:r>
              <a:rPr lang="cs-CZ" dirty="0" smtClean="0"/>
              <a:t>.</a:t>
            </a:r>
            <a:endParaRPr lang="cs-CZ" dirty="0"/>
          </a:p>
        </p:txBody>
      </p:sp>
      <p:pic>
        <p:nvPicPr>
          <p:cNvPr id="13314" name="Picture 2" descr="Pelíšky (1999) | Tvůrci | ČSFD.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105" y="2286000"/>
            <a:ext cx="4802570" cy="356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4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 Romance </a:t>
            </a:r>
            <a:r>
              <a:rPr lang="cs-CZ" dirty="0" err="1" smtClean="0"/>
              <a:t>for</a:t>
            </a:r>
            <a:r>
              <a:rPr lang="cs-CZ" dirty="0" smtClean="0"/>
              <a:t> </a:t>
            </a:r>
            <a:r>
              <a:rPr lang="cs-CZ" dirty="0" err="1" smtClean="0"/>
              <a:t>the</a:t>
            </a:r>
            <a:r>
              <a:rPr lang="cs-CZ" dirty="0" smtClean="0"/>
              <a:t> </a:t>
            </a:r>
            <a:r>
              <a:rPr lang="cs-CZ" dirty="0" err="1" smtClean="0"/>
              <a:t>Bugle</a:t>
            </a:r>
            <a:endParaRPr lang="cs-CZ" dirty="0"/>
          </a:p>
        </p:txBody>
      </p:sp>
      <p:sp>
        <p:nvSpPr>
          <p:cNvPr id="3" name="Zástupný symbol pro obsah 2"/>
          <p:cNvSpPr>
            <a:spLocks noGrp="1"/>
          </p:cNvSpPr>
          <p:nvPr>
            <p:ph idx="1"/>
          </p:nvPr>
        </p:nvSpPr>
        <p:spPr>
          <a:xfrm>
            <a:off x="1024129" y="2285999"/>
            <a:ext cx="5719572" cy="4371975"/>
          </a:xfrm>
        </p:spPr>
        <p:txBody>
          <a:bodyPr>
            <a:normAutofit/>
          </a:bodyPr>
          <a:lstStyle/>
          <a:p>
            <a:pPr marL="128016" lvl="1" indent="0">
              <a:buClr>
                <a:srgbClr val="92D050"/>
              </a:buClr>
              <a:buSzPct val="100000"/>
              <a:buNone/>
            </a:pPr>
            <a:r>
              <a:rPr lang="cs-CZ" sz="2200" dirty="0" smtClean="0">
                <a:hlinkClick r:id="rId3"/>
              </a:rPr>
              <a:t>Romance </a:t>
            </a:r>
            <a:r>
              <a:rPr lang="cs-CZ" sz="2200" dirty="0">
                <a:hlinkClick r:id="rId3"/>
              </a:rPr>
              <a:t>pro </a:t>
            </a:r>
            <a:r>
              <a:rPr lang="cs-CZ" sz="2200" dirty="0" smtClean="0">
                <a:hlinkClick r:id="rId3"/>
              </a:rPr>
              <a:t>křídlovku</a:t>
            </a:r>
            <a:r>
              <a:rPr lang="cs-CZ" sz="2200" dirty="0" smtClean="0"/>
              <a:t> (Romance </a:t>
            </a:r>
            <a:r>
              <a:rPr lang="cs-CZ" sz="2200" dirty="0" err="1" smtClean="0"/>
              <a:t>for</a:t>
            </a:r>
            <a:r>
              <a:rPr lang="cs-CZ" sz="2200" dirty="0" smtClean="0"/>
              <a:t> </a:t>
            </a:r>
            <a:r>
              <a:rPr lang="cs-CZ" sz="2200" dirty="0" err="1" smtClean="0"/>
              <a:t>the</a:t>
            </a:r>
            <a:r>
              <a:rPr lang="cs-CZ" sz="2200" dirty="0" smtClean="0"/>
              <a:t> </a:t>
            </a:r>
            <a:r>
              <a:rPr lang="cs-CZ" sz="2200" dirty="0" err="1" smtClean="0"/>
              <a:t>Bugle</a:t>
            </a:r>
            <a:r>
              <a:rPr lang="cs-CZ" sz="2200" dirty="0" smtClean="0"/>
              <a:t>, 1966)</a:t>
            </a:r>
          </a:p>
          <a:p>
            <a:pPr marL="128016" lvl="1" indent="0">
              <a:buClr>
                <a:srgbClr val="92D050"/>
              </a:buClr>
              <a:buSzPct val="100000"/>
              <a:buNone/>
            </a:pPr>
            <a:r>
              <a:rPr lang="cs-CZ" sz="2200" dirty="0"/>
              <a:t> </a:t>
            </a:r>
            <a:r>
              <a:rPr lang="cs-CZ" sz="2200" dirty="0" smtClean="0"/>
              <a:t>- </a:t>
            </a:r>
            <a:r>
              <a:rPr lang="cs-CZ" sz="2200" dirty="0" err="1" smtClean="0"/>
              <a:t>dir</a:t>
            </a:r>
            <a:r>
              <a:rPr lang="cs-CZ" sz="2200" dirty="0" smtClean="0"/>
              <a:t>. </a:t>
            </a:r>
            <a:r>
              <a:rPr lang="cs-CZ" sz="2200" dirty="0"/>
              <a:t>by Otakar </a:t>
            </a:r>
            <a:r>
              <a:rPr lang="cs-CZ" sz="2200" dirty="0" smtClean="0"/>
              <a:t>Vávra</a:t>
            </a:r>
          </a:p>
          <a:p>
            <a:pPr marL="128016" lvl="1" indent="0">
              <a:buClr>
                <a:srgbClr val="92D050"/>
              </a:buClr>
              <a:buSzPct val="100000"/>
              <a:buNone/>
            </a:pPr>
            <a:r>
              <a:rPr lang="cs-CZ" sz="2200" dirty="0"/>
              <a:t> </a:t>
            </a:r>
            <a:r>
              <a:rPr lang="cs-CZ" sz="2200" dirty="0" smtClean="0"/>
              <a:t>- </a:t>
            </a:r>
            <a:r>
              <a:rPr lang="cs-CZ" sz="2200" dirty="0" err="1" smtClean="0"/>
              <a:t>based</a:t>
            </a:r>
            <a:r>
              <a:rPr lang="cs-CZ" sz="2200" dirty="0" smtClean="0"/>
              <a:t> </a:t>
            </a:r>
            <a:r>
              <a:rPr lang="cs-CZ" sz="2200" dirty="0"/>
              <a:t>on </a:t>
            </a:r>
            <a:r>
              <a:rPr lang="cs-CZ" sz="2200" dirty="0" err="1"/>
              <a:t>the</a:t>
            </a:r>
            <a:r>
              <a:rPr lang="cs-CZ" sz="2200" dirty="0"/>
              <a:t> </a:t>
            </a:r>
            <a:r>
              <a:rPr lang="cs-CZ" sz="2200" dirty="0" err="1"/>
              <a:t>epic</a:t>
            </a:r>
            <a:r>
              <a:rPr lang="cs-CZ" sz="2200" dirty="0"/>
              <a:t> poem (1962) </a:t>
            </a:r>
            <a:r>
              <a:rPr lang="cs-CZ" sz="2200" dirty="0" err="1"/>
              <a:t>of</a:t>
            </a:r>
            <a:r>
              <a:rPr lang="cs-CZ" sz="2200" dirty="0"/>
              <a:t> </a:t>
            </a:r>
            <a:r>
              <a:rPr lang="cs-CZ" sz="2200" dirty="0" err="1"/>
              <a:t>the</a:t>
            </a:r>
            <a:r>
              <a:rPr lang="cs-CZ" sz="2200" dirty="0"/>
              <a:t> </a:t>
            </a:r>
            <a:r>
              <a:rPr lang="cs-CZ" sz="2200" dirty="0" err="1"/>
              <a:t>same</a:t>
            </a:r>
            <a:r>
              <a:rPr lang="cs-CZ" sz="2200" dirty="0"/>
              <a:t> </a:t>
            </a:r>
            <a:r>
              <a:rPr lang="cs-CZ" sz="2200" dirty="0" err="1"/>
              <a:t>name</a:t>
            </a:r>
            <a:r>
              <a:rPr lang="cs-CZ" sz="2200" dirty="0"/>
              <a:t> </a:t>
            </a:r>
            <a:r>
              <a:rPr lang="cs-CZ" sz="2200" dirty="0" err="1" smtClean="0"/>
              <a:t>written</a:t>
            </a:r>
            <a:r>
              <a:rPr lang="cs-CZ" sz="2200" dirty="0" smtClean="0"/>
              <a:t> </a:t>
            </a:r>
            <a:r>
              <a:rPr lang="cs-CZ" sz="2200" dirty="0"/>
              <a:t>by František Hrubín</a:t>
            </a:r>
          </a:p>
          <a:p>
            <a:r>
              <a:rPr lang="en-US" dirty="0"/>
              <a:t>The wistful call of the bugle rises above this lyrical story of first love, which takes hold over the course of a summer and ends with the death of the hero’s grandfather. A sense of anguish marks the boy's coming of age, a formative experience that viewers share as they are swept along by the force of </a:t>
            </a:r>
            <a:r>
              <a:rPr lang="en-US" dirty="0" err="1"/>
              <a:t>Vávra’s</a:t>
            </a:r>
            <a:r>
              <a:rPr lang="en-US" dirty="0"/>
              <a:t> poetic style.</a:t>
            </a:r>
            <a:endParaRPr lang="cs-CZ" dirty="0"/>
          </a:p>
        </p:txBody>
      </p:sp>
      <p:pic>
        <p:nvPicPr>
          <p:cNvPr id="14338" name="Picture 2" descr="Romance pro křídlovku (1966) | ČSFD.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725" y="2285999"/>
            <a:ext cx="2879725" cy="404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55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study – Romance </a:t>
            </a:r>
            <a:r>
              <a:rPr lang="cs-CZ" dirty="0" err="1"/>
              <a:t>for</a:t>
            </a:r>
            <a:r>
              <a:rPr lang="cs-CZ" dirty="0"/>
              <a:t> </a:t>
            </a:r>
            <a:r>
              <a:rPr lang="cs-CZ" dirty="0" err="1"/>
              <a:t>Bugle</a:t>
            </a:r>
            <a:endParaRPr lang="cs-CZ" dirty="0"/>
          </a:p>
        </p:txBody>
      </p:sp>
      <p:sp>
        <p:nvSpPr>
          <p:cNvPr id="3" name="Zástupný symbol pro obsah 2"/>
          <p:cNvSpPr>
            <a:spLocks noGrp="1"/>
          </p:cNvSpPr>
          <p:nvPr>
            <p:ph idx="1"/>
          </p:nvPr>
        </p:nvSpPr>
        <p:spPr>
          <a:xfrm>
            <a:off x="1024128" y="2286000"/>
            <a:ext cx="5195697" cy="3962400"/>
          </a:xfrm>
        </p:spPr>
        <p:txBody>
          <a:bodyPr>
            <a:normAutofit fontScale="92500" lnSpcReduction="10000"/>
          </a:bodyPr>
          <a:lstStyle/>
          <a:p>
            <a:pPr>
              <a:buFont typeface="Wingdings" panose="05000000000000000000" pitchFamily="2" charset="2"/>
              <a:buChar char="§"/>
            </a:pPr>
            <a:r>
              <a:rPr lang="cs-CZ" dirty="0"/>
              <a:t> </a:t>
            </a:r>
            <a:r>
              <a:rPr lang="cs-CZ" dirty="0" smtClean="0"/>
              <a:t>W</a:t>
            </a:r>
            <a:r>
              <a:rPr lang="en-US" dirty="0" err="1" smtClean="0"/>
              <a:t>ith</a:t>
            </a:r>
            <a:r>
              <a:rPr lang="en-US" dirty="0" smtClean="0"/>
              <a:t> </a:t>
            </a:r>
            <a:r>
              <a:rPr lang="en-US" dirty="0"/>
              <a:t>reference to the literary </a:t>
            </a:r>
            <a:r>
              <a:rPr lang="cs-CZ" dirty="0" err="1" smtClean="0"/>
              <a:t>artwork</a:t>
            </a:r>
            <a:r>
              <a:rPr lang="en-US" dirty="0" smtClean="0"/>
              <a:t>, </a:t>
            </a:r>
            <a:r>
              <a:rPr lang="en-US" dirty="0"/>
              <a:t>the </a:t>
            </a:r>
            <a:r>
              <a:rPr lang="en-US" i="1" dirty="0"/>
              <a:t>Czech world </a:t>
            </a:r>
            <a:r>
              <a:rPr lang="en-US" dirty="0"/>
              <a:t>is presented as primarily connected with </a:t>
            </a:r>
            <a:r>
              <a:rPr lang="en-US" dirty="0" smtClean="0"/>
              <a:t>nature</a:t>
            </a:r>
            <a:r>
              <a:rPr lang="cs-CZ" dirty="0" smtClean="0"/>
              <a:t>.</a:t>
            </a:r>
          </a:p>
          <a:p>
            <a:pPr>
              <a:buFont typeface="Wingdings" panose="05000000000000000000" pitchFamily="2" charset="2"/>
              <a:buChar char="§"/>
            </a:pPr>
            <a:endParaRPr lang="cs-CZ" dirty="0"/>
          </a:p>
          <a:p>
            <a:pPr>
              <a:buFont typeface="Wingdings" panose="05000000000000000000" pitchFamily="2" charset="2"/>
              <a:buChar char="§"/>
            </a:pPr>
            <a:r>
              <a:rPr lang="cs-CZ" dirty="0" smtClean="0"/>
              <a:t> T</a:t>
            </a:r>
            <a:r>
              <a:rPr lang="en-US" dirty="0" smtClean="0"/>
              <a:t>he </a:t>
            </a:r>
            <a:r>
              <a:rPr lang="en-US" i="1" dirty="0"/>
              <a:t>Czech world </a:t>
            </a:r>
            <a:r>
              <a:rPr lang="en-US" dirty="0"/>
              <a:t>is a language and a text in a language, the homeland is a linguistic homeland, and patriotism is primarily a philological, literary </a:t>
            </a:r>
            <a:r>
              <a:rPr lang="en-US" dirty="0" smtClean="0"/>
              <a:t>a</a:t>
            </a:r>
            <a:r>
              <a:rPr lang="cs-CZ" dirty="0" smtClean="0"/>
              <a:t>c</a:t>
            </a:r>
            <a:r>
              <a:rPr lang="en-US" dirty="0" err="1" smtClean="0"/>
              <a:t>tivity</a:t>
            </a:r>
            <a:r>
              <a:rPr lang="cs-CZ" dirty="0" smtClean="0"/>
              <a:t>.</a:t>
            </a:r>
          </a:p>
          <a:p>
            <a:pPr>
              <a:buFont typeface="Wingdings" panose="05000000000000000000" pitchFamily="2" charset="2"/>
              <a:buChar char="§"/>
            </a:pPr>
            <a:endParaRPr lang="cs-CZ" dirty="0"/>
          </a:p>
          <a:p>
            <a:pPr>
              <a:buFont typeface="Wingdings" panose="05000000000000000000" pitchFamily="2" charset="2"/>
              <a:buChar char="§"/>
            </a:pPr>
            <a:r>
              <a:rPr lang="cs-CZ" dirty="0" smtClean="0"/>
              <a:t> T</a:t>
            </a:r>
            <a:r>
              <a:rPr lang="en-US" dirty="0" smtClean="0"/>
              <a:t>he </a:t>
            </a:r>
            <a:r>
              <a:rPr lang="en-US" dirty="0"/>
              <a:t>tradition that contributes to the continuity of the </a:t>
            </a:r>
            <a:r>
              <a:rPr lang="en-US" i="1" dirty="0"/>
              <a:t>Czech world </a:t>
            </a:r>
            <a:r>
              <a:rPr lang="en-US" dirty="0"/>
              <a:t>is inevitably </a:t>
            </a:r>
            <a:r>
              <a:rPr lang="cs-CZ" dirty="0" smtClean="0"/>
              <a:t>a </a:t>
            </a:r>
            <a:r>
              <a:rPr lang="en-US" dirty="0" smtClean="0"/>
              <a:t>sound</a:t>
            </a:r>
            <a:r>
              <a:rPr lang="cs-CZ" dirty="0" smtClean="0"/>
              <a:t> </a:t>
            </a:r>
            <a:r>
              <a:rPr lang="cs-CZ" smtClean="0"/>
              <a:t>of</a:t>
            </a:r>
            <a:r>
              <a:rPr lang="en-US" smtClean="0"/>
              <a:t> </a:t>
            </a:r>
            <a:r>
              <a:rPr lang="en-US" dirty="0"/>
              <a:t>nature (the sound of </a:t>
            </a:r>
            <a:r>
              <a:rPr lang="cs-CZ" dirty="0" err="1" smtClean="0"/>
              <a:t>the</a:t>
            </a:r>
            <a:r>
              <a:rPr lang="en-US" dirty="0" smtClean="0"/>
              <a:t> </a:t>
            </a:r>
            <a:r>
              <a:rPr lang="cs-CZ" dirty="0" err="1" smtClean="0"/>
              <a:t>bugle</a:t>
            </a:r>
            <a:r>
              <a:rPr lang="en-US" dirty="0" smtClean="0"/>
              <a:t>)</a:t>
            </a:r>
            <a:r>
              <a:rPr lang="cs-CZ" dirty="0" smtClean="0"/>
              <a:t>.</a:t>
            </a:r>
            <a:endParaRPr lang="cs-CZ" dirty="0"/>
          </a:p>
        </p:txBody>
      </p:sp>
      <p:pic>
        <p:nvPicPr>
          <p:cNvPr id="15362" name="Picture 2" descr="Romance pro křídlovku (1966) | Galerie - Z filmu | ČSFD.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097" y="2443956"/>
            <a:ext cx="4578828" cy="36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42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sources</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err="1"/>
              <a:t>Chatman</a:t>
            </a:r>
            <a:r>
              <a:rPr lang="cs-CZ" dirty="0"/>
              <a:t>, S. </a:t>
            </a:r>
            <a:r>
              <a:rPr lang="cs-CZ" i="1" dirty="0"/>
              <a:t>Story and </a:t>
            </a:r>
            <a:r>
              <a:rPr lang="cs-CZ" i="1" dirty="0" err="1"/>
              <a:t>Discourse</a:t>
            </a:r>
            <a:r>
              <a:rPr lang="cs-CZ" i="1" dirty="0"/>
              <a:t>. </a:t>
            </a:r>
            <a:r>
              <a:rPr lang="cs-CZ" i="1" dirty="0" err="1"/>
              <a:t>Narrative</a:t>
            </a:r>
            <a:r>
              <a:rPr lang="cs-CZ" i="1" dirty="0"/>
              <a:t> </a:t>
            </a:r>
            <a:r>
              <a:rPr lang="cs-CZ" i="1" dirty="0" err="1"/>
              <a:t>Structure</a:t>
            </a:r>
            <a:r>
              <a:rPr lang="cs-CZ" i="1" dirty="0"/>
              <a:t> in Fiction and Film</a:t>
            </a:r>
            <a:r>
              <a:rPr lang="cs-CZ" dirty="0"/>
              <a:t>. </a:t>
            </a:r>
            <a:r>
              <a:rPr lang="cs-CZ" dirty="0" err="1"/>
              <a:t>Cornell</a:t>
            </a:r>
            <a:r>
              <a:rPr lang="cs-CZ" dirty="0"/>
              <a:t> University </a:t>
            </a:r>
            <a:r>
              <a:rPr lang="cs-CZ" dirty="0" err="1"/>
              <a:t>Press</a:t>
            </a:r>
            <a:r>
              <a:rPr lang="cs-CZ" dirty="0"/>
              <a:t> 1980.</a:t>
            </a:r>
          </a:p>
          <a:p>
            <a:pPr marL="0" indent="0">
              <a:buNone/>
            </a:pPr>
            <a:r>
              <a:rPr lang="cs-CZ" dirty="0" smtClean="0"/>
              <a:t>Macura</a:t>
            </a:r>
            <a:r>
              <a:rPr lang="cs-CZ" dirty="0"/>
              <a:t>, </a:t>
            </a:r>
            <a:r>
              <a:rPr lang="cs-CZ" dirty="0" err="1"/>
              <a:t>Vl</a:t>
            </a:r>
            <a:r>
              <a:rPr lang="cs-CZ" dirty="0"/>
              <a:t>. </a:t>
            </a:r>
            <a:r>
              <a:rPr lang="cs-CZ" i="1" dirty="0"/>
              <a:t>Znamení zrodu a české sny</a:t>
            </a:r>
            <a:r>
              <a:rPr lang="cs-CZ" dirty="0"/>
              <a:t>. Praha: Academia 2015</a:t>
            </a:r>
            <a:r>
              <a:rPr lang="cs-CZ" dirty="0" smtClean="0"/>
              <a:t>.</a:t>
            </a:r>
          </a:p>
          <a:p>
            <a:pPr marL="0" indent="0">
              <a:buFont typeface="Arial" panose="020B0604020202020204" pitchFamily="34" charset="0"/>
              <a:buNone/>
            </a:pPr>
            <a:r>
              <a:rPr lang="cs-CZ" dirty="0" err="1"/>
              <a:t>Lotman</a:t>
            </a:r>
            <a:r>
              <a:rPr lang="cs-CZ" dirty="0"/>
              <a:t>, J. </a:t>
            </a:r>
            <a:r>
              <a:rPr lang="cs-CZ" i="1" dirty="0" err="1"/>
              <a:t>Staťji</a:t>
            </a:r>
            <a:r>
              <a:rPr lang="cs-CZ" i="1" dirty="0"/>
              <a:t> po </a:t>
            </a:r>
            <a:r>
              <a:rPr lang="cs-CZ" i="1" dirty="0" err="1"/>
              <a:t>tipologiji</a:t>
            </a:r>
            <a:r>
              <a:rPr lang="cs-CZ" i="1" dirty="0"/>
              <a:t> kultury</a:t>
            </a:r>
            <a:r>
              <a:rPr lang="cs-CZ" dirty="0"/>
              <a:t>. </a:t>
            </a:r>
            <a:r>
              <a:rPr lang="cs-CZ" dirty="0" err="1"/>
              <a:t>Tartu</a:t>
            </a:r>
            <a:r>
              <a:rPr lang="cs-CZ" dirty="0"/>
              <a:t>: </a:t>
            </a:r>
            <a:r>
              <a:rPr lang="cs-CZ" dirty="0" err="1"/>
              <a:t>Tartuskij</a:t>
            </a:r>
            <a:r>
              <a:rPr lang="cs-CZ" dirty="0"/>
              <a:t> </a:t>
            </a:r>
            <a:r>
              <a:rPr lang="cs-CZ" dirty="0" err="1"/>
              <a:t>gosudarstvennyj</a:t>
            </a:r>
            <a:r>
              <a:rPr lang="cs-CZ" dirty="0"/>
              <a:t> </a:t>
            </a:r>
            <a:r>
              <a:rPr lang="cs-CZ" dirty="0" err="1"/>
              <a:t>universitet</a:t>
            </a:r>
            <a:r>
              <a:rPr lang="cs-CZ" dirty="0"/>
              <a:t> 1973.</a:t>
            </a:r>
          </a:p>
          <a:p>
            <a:pPr marL="0" lvl="0" indent="0">
              <a:lnSpc>
                <a:spcPct val="100000"/>
              </a:lnSpc>
              <a:spcBef>
                <a:spcPts val="0"/>
              </a:spcBef>
              <a:spcAft>
                <a:spcPts val="0"/>
              </a:spcAft>
              <a:buClrTx/>
              <a:buSzTx/>
              <a:buNone/>
              <a:defRPr/>
            </a:pPr>
            <a:endParaRPr lang="cs-CZ" dirty="0" smtClean="0"/>
          </a:p>
          <a:p>
            <a:pPr marL="0" lvl="0" indent="0">
              <a:lnSpc>
                <a:spcPct val="100000"/>
              </a:lnSpc>
              <a:spcBef>
                <a:spcPts val="0"/>
              </a:spcBef>
              <a:spcAft>
                <a:spcPts val="0"/>
              </a:spcAft>
              <a:buClrTx/>
              <a:buSzTx/>
              <a:buNone/>
              <a:defRPr/>
            </a:pPr>
            <a:r>
              <a:rPr lang="en-US" dirty="0" err="1" smtClean="0"/>
              <a:t>Lotman</a:t>
            </a:r>
            <a:r>
              <a:rPr lang="en-US" dirty="0" smtClean="0"/>
              <a:t> </a:t>
            </a:r>
            <a:r>
              <a:rPr lang="en-US" dirty="0"/>
              <a:t>YM</a:t>
            </a:r>
            <a:r>
              <a:rPr lang="cs-CZ" dirty="0"/>
              <a:t>. </a:t>
            </a:r>
            <a:r>
              <a:rPr lang="en-US" i="1" dirty="0"/>
              <a:t>Universe of the Mind: A Semiotic Theory of Culture</a:t>
            </a:r>
            <a:r>
              <a:rPr lang="en-US" dirty="0"/>
              <a:t>, trans. </a:t>
            </a:r>
            <a:r>
              <a:rPr lang="en-US" dirty="0" err="1"/>
              <a:t>Shukman</a:t>
            </a:r>
            <a:r>
              <a:rPr lang="en-US" dirty="0"/>
              <a:t> A.</a:t>
            </a:r>
            <a:r>
              <a:rPr lang="cs-CZ" dirty="0"/>
              <a:t> </a:t>
            </a:r>
            <a:r>
              <a:rPr lang="en-US" dirty="0"/>
              <a:t>Bloomington, IN: Indiana University Press</a:t>
            </a:r>
            <a:r>
              <a:rPr lang="cs-CZ" dirty="0"/>
              <a:t> 1990.</a:t>
            </a:r>
          </a:p>
          <a:p>
            <a:pPr marL="0" indent="0">
              <a:buNone/>
            </a:pPr>
            <a:r>
              <a:rPr lang="cs-CZ" dirty="0" err="1"/>
              <a:t>Nöth</a:t>
            </a:r>
            <a:r>
              <a:rPr lang="cs-CZ" dirty="0"/>
              <a:t>, W. „</a:t>
            </a:r>
            <a:r>
              <a:rPr lang="en-US" dirty="0"/>
              <a:t>The topography of Yuri </a:t>
            </a:r>
            <a:r>
              <a:rPr lang="en-US" dirty="0" err="1"/>
              <a:t>Lotman's</a:t>
            </a:r>
            <a:r>
              <a:rPr lang="en-US" dirty="0"/>
              <a:t> </a:t>
            </a:r>
            <a:r>
              <a:rPr lang="en-US" dirty="0" err="1"/>
              <a:t>semiosphere</a:t>
            </a:r>
            <a:r>
              <a:rPr lang="cs-CZ" dirty="0"/>
              <a:t>“. In: </a:t>
            </a:r>
            <a:r>
              <a:rPr lang="en-US" i="1" dirty="0"/>
              <a:t>International Journal of Cultural Studies</a:t>
            </a:r>
            <a:r>
              <a:rPr lang="en-US" dirty="0"/>
              <a:t> 18(1)</a:t>
            </a:r>
            <a:r>
              <a:rPr lang="cs-CZ" dirty="0"/>
              <a:t> 2014.</a:t>
            </a:r>
          </a:p>
          <a:p>
            <a:pPr marL="0" indent="0">
              <a:buNone/>
            </a:pPr>
            <a:r>
              <a:rPr lang="pt-BR" dirty="0" smtClean="0"/>
              <a:t>Santaella</a:t>
            </a:r>
            <a:r>
              <a:rPr lang="cs-CZ" dirty="0"/>
              <a:t>, L. </a:t>
            </a:r>
            <a:r>
              <a:rPr lang="pt-BR" i="1" dirty="0"/>
              <a:t>A ecologia pluralista da comunicacao: conectividade, mobilidade, ubiquidade</a:t>
            </a:r>
            <a:r>
              <a:rPr lang="pt-BR" dirty="0"/>
              <a:t>.</a:t>
            </a:r>
            <a:r>
              <a:rPr lang="cs-CZ" dirty="0"/>
              <a:t> </a:t>
            </a:r>
            <a:r>
              <a:rPr lang="cs-CZ" dirty="0" err="1"/>
              <a:t>Sao</a:t>
            </a:r>
            <a:r>
              <a:rPr lang="cs-CZ" dirty="0"/>
              <a:t> Paulo: Paulus 2010</a:t>
            </a:r>
            <a:r>
              <a:rPr lang="cs-CZ" dirty="0" smtClean="0"/>
              <a:t>.</a:t>
            </a:r>
          </a:p>
          <a:p>
            <a:pPr marL="0" indent="0">
              <a:buNone/>
            </a:pPr>
            <a:r>
              <a:rPr lang="cs-CZ" dirty="0" err="1" smtClean="0"/>
              <a:t>Vernadsky</a:t>
            </a:r>
            <a:r>
              <a:rPr lang="cs-CZ" dirty="0" smtClean="0"/>
              <a:t> </a:t>
            </a:r>
            <a:r>
              <a:rPr lang="cs-CZ" dirty="0"/>
              <a:t>V. (1926) </a:t>
            </a:r>
            <a:r>
              <a:rPr lang="cs-CZ" i="1" dirty="0" err="1"/>
              <a:t>Biosfera</a:t>
            </a:r>
            <a:r>
              <a:rPr lang="cs-CZ" dirty="0"/>
              <a:t>. Leningrad. (Trans. </a:t>
            </a:r>
            <a:r>
              <a:rPr lang="cs-CZ" dirty="0" err="1"/>
              <a:t>Langmuir</a:t>
            </a:r>
            <a:r>
              <a:rPr lang="cs-CZ" dirty="0"/>
              <a:t> DB, </a:t>
            </a:r>
            <a:r>
              <a:rPr lang="cs-CZ" i="1" dirty="0" err="1"/>
              <a:t>The</a:t>
            </a:r>
            <a:r>
              <a:rPr lang="cs-CZ" i="1" dirty="0"/>
              <a:t> </a:t>
            </a:r>
            <a:r>
              <a:rPr lang="cs-CZ" i="1" dirty="0" err="1"/>
              <a:t>Biosphere</a:t>
            </a:r>
            <a:r>
              <a:rPr lang="cs-CZ" dirty="0"/>
              <a:t>. New York: </a:t>
            </a:r>
            <a:r>
              <a:rPr lang="cs-CZ" dirty="0" err="1"/>
              <a:t>Copernicus</a:t>
            </a:r>
            <a:r>
              <a:rPr lang="cs-CZ" dirty="0"/>
              <a:t> </a:t>
            </a:r>
            <a:r>
              <a:rPr lang="cs-CZ" dirty="0" err="1"/>
              <a:t>Springer</a:t>
            </a:r>
            <a:r>
              <a:rPr lang="cs-CZ" dirty="0"/>
              <a:t>, 1998.)</a:t>
            </a:r>
          </a:p>
          <a:p>
            <a:endParaRPr lang="cs-CZ" dirty="0"/>
          </a:p>
        </p:txBody>
      </p:sp>
    </p:spTree>
    <p:extLst>
      <p:ext uri="{BB962C8B-B14F-4D97-AF65-F5344CB8AC3E}">
        <p14:creationId xmlns:p14="http://schemas.microsoft.com/office/powerpoint/2010/main" val="81837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Czech </a:t>
            </a:r>
            <a:r>
              <a:rPr lang="cs-CZ" dirty="0" err="1" smtClean="0"/>
              <a:t>world</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t> T</a:t>
            </a:r>
            <a:r>
              <a:rPr lang="en-US" dirty="0" smtClean="0"/>
              <a:t>he </a:t>
            </a:r>
            <a:r>
              <a:rPr lang="en-US" dirty="0"/>
              <a:t>birth of modern Czech </a:t>
            </a:r>
            <a:r>
              <a:rPr lang="en-US" dirty="0" smtClean="0"/>
              <a:t>culture</a:t>
            </a:r>
            <a:r>
              <a:rPr lang="cs-CZ" dirty="0" smtClean="0"/>
              <a:t>:</a:t>
            </a:r>
          </a:p>
          <a:p>
            <a:pPr>
              <a:buFont typeface="Wingdings" panose="05000000000000000000" pitchFamily="2" charset="2"/>
              <a:buChar char="§"/>
            </a:pPr>
            <a:endParaRPr lang="cs-CZ" dirty="0" smtClean="0"/>
          </a:p>
          <a:p>
            <a:pPr lvl="1">
              <a:buFont typeface="Wingdings" panose="05000000000000000000" pitchFamily="2" charset="2"/>
              <a:buChar char="ü"/>
            </a:pPr>
            <a:r>
              <a:rPr lang="en-US" dirty="0"/>
              <a:t>For a long time, Czech culture was not as self-evident as it is </a:t>
            </a:r>
            <a:r>
              <a:rPr lang="en-US" dirty="0" smtClean="0"/>
              <a:t>today</a:t>
            </a:r>
            <a:endParaRPr lang="cs-CZ" dirty="0" smtClean="0"/>
          </a:p>
          <a:p>
            <a:pPr lvl="1">
              <a:buFont typeface="Wingdings" panose="05000000000000000000" pitchFamily="2" charset="2"/>
              <a:buChar char="§"/>
            </a:pPr>
            <a:endParaRPr lang="cs-CZ" dirty="0" smtClean="0"/>
          </a:p>
          <a:p>
            <a:pPr lvl="1">
              <a:buFont typeface="Wingdings" panose="05000000000000000000" pitchFamily="2" charset="2"/>
              <a:buChar char="ü"/>
            </a:pPr>
            <a:r>
              <a:rPr lang="cs-CZ" dirty="0" err="1" smtClean="0"/>
              <a:t>During</a:t>
            </a:r>
            <a:r>
              <a:rPr lang="cs-CZ" dirty="0" smtClean="0"/>
              <a:t> 19th </a:t>
            </a:r>
            <a:r>
              <a:rPr lang="cs-CZ" dirty="0" err="1" smtClean="0"/>
              <a:t>century</a:t>
            </a:r>
            <a:r>
              <a:rPr lang="en-US" dirty="0" smtClean="0"/>
              <a:t>, </a:t>
            </a:r>
            <a:r>
              <a:rPr lang="en-US" dirty="0"/>
              <a:t>the concept of </a:t>
            </a:r>
            <a:r>
              <a:rPr lang="cs-CZ" dirty="0" smtClean="0"/>
              <a:t>„</a:t>
            </a:r>
            <a:r>
              <a:rPr lang="en-US" dirty="0" smtClean="0"/>
              <a:t>Czech culture</a:t>
            </a:r>
            <a:r>
              <a:rPr lang="cs-CZ" dirty="0" smtClean="0"/>
              <a:t>“</a:t>
            </a:r>
            <a:r>
              <a:rPr lang="en-US" dirty="0" smtClean="0"/>
              <a:t> </a:t>
            </a:r>
            <a:r>
              <a:rPr lang="en-US" dirty="0"/>
              <a:t>even seemed to be a contradiction in </a:t>
            </a:r>
            <a:r>
              <a:rPr lang="en-US" dirty="0" smtClean="0"/>
              <a:t>terms</a:t>
            </a:r>
            <a:r>
              <a:rPr lang="cs-CZ" dirty="0" smtClean="0"/>
              <a:t> – </a:t>
            </a:r>
            <a:r>
              <a:rPr lang="cs-CZ" i="1" dirty="0" err="1" smtClean="0"/>
              <a:t>contradictio</a:t>
            </a:r>
            <a:r>
              <a:rPr lang="cs-CZ" i="1" dirty="0" smtClean="0"/>
              <a:t> in </a:t>
            </a:r>
            <a:r>
              <a:rPr lang="cs-CZ" i="1" dirty="0" err="1" smtClean="0"/>
              <a:t>adiecto</a:t>
            </a:r>
            <a:endParaRPr lang="cs-CZ" i="1" dirty="0"/>
          </a:p>
          <a:p>
            <a:pPr lvl="1">
              <a:buFont typeface="Wingdings" panose="05000000000000000000" pitchFamily="2" charset="2"/>
              <a:buChar char="ü"/>
            </a:pPr>
            <a:endParaRPr lang="cs-CZ" i="1" dirty="0" smtClean="0"/>
          </a:p>
          <a:p>
            <a:pPr lvl="1">
              <a:buFont typeface="Wingdings" panose="05000000000000000000" pitchFamily="2" charset="2"/>
              <a:buChar char="ü"/>
            </a:pPr>
            <a:r>
              <a:rPr lang="cs-CZ" dirty="0" smtClean="0"/>
              <a:t>T</a:t>
            </a:r>
            <a:r>
              <a:rPr lang="en-US" dirty="0" smtClean="0"/>
              <a:t>he </a:t>
            </a:r>
            <a:r>
              <a:rPr lang="en-US" i="1" dirty="0"/>
              <a:t>Czech world </a:t>
            </a:r>
            <a:r>
              <a:rPr lang="en-US" dirty="0"/>
              <a:t>was rather a </a:t>
            </a:r>
            <a:r>
              <a:rPr lang="en-US" i="1" dirty="0"/>
              <a:t>non-culture</a:t>
            </a:r>
            <a:r>
              <a:rPr lang="en-US" dirty="0"/>
              <a:t>, something </a:t>
            </a:r>
            <a:r>
              <a:rPr lang="en-US" i="1" dirty="0"/>
              <a:t>extra-cultural</a:t>
            </a:r>
            <a:r>
              <a:rPr lang="en-US" dirty="0"/>
              <a:t>, </a:t>
            </a:r>
            <a:r>
              <a:rPr lang="cs-CZ" dirty="0" err="1" smtClean="0"/>
              <a:t>or</a:t>
            </a:r>
            <a:r>
              <a:rPr lang="cs-CZ" dirty="0" smtClean="0"/>
              <a:t> </a:t>
            </a:r>
            <a:r>
              <a:rPr lang="en-US" i="1" dirty="0" smtClean="0"/>
              <a:t>pre-cultural</a:t>
            </a:r>
            <a:r>
              <a:rPr lang="en-US" dirty="0"/>
              <a:t>, an instinctive world of original values ​​associated with childhood, nature and </a:t>
            </a:r>
            <a:r>
              <a:rPr lang="en-US" dirty="0" smtClean="0"/>
              <a:t>folklore</a:t>
            </a:r>
            <a:endParaRPr lang="cs-CZ" dirty="0"/>
          </a:p>
        </p:txBody>
      </p:sp>
      <p:pic>
        <p:nvPicPr>
          <p:cNvPr id="2051" name="Picture 3" descr="Czech republic culture symbol set Royalty Free Vecto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1794" y="585216"/>
            <a:ext cx="1784810" cy="19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6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Czech </a:t>
            </a:r>
            <a:r>
              <a:rPr lang="cs-CZ" dirty="0" err="1" smtClean="0"/>
              <a:t>world</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smtClean="0"/>
              <a:t> N</a:t>
            </a:r>
            <a:r>
              <a:rPr lang="en-US" dirty="0" smtClean="0"/>
              <a:t>o </a:t>
            </a:r>
            <a:r>
              <a:rPr lang="en-US" dirty="0"/>
              <a:t>idea of ​​a special </a:t>
            </a:r>
            <a:r>
              <a:rPr lang="en-US" i="1" dirty="0" err="1" smtClean="0"/>
              <a:t>semiosphere</a:t>
            </a:r>
            <a:r>
              <a:rPr lang="cs-CZ" i="1" dirty="0" smtClean="0"/>
              <a:t>*</a:t>
            </a:r>
            <a:r>
              <a:rPr lang="en-US" dirty="0" smtClean="0"/>
              <a:t> </a:t>
            </a:r>
            <a:r>
              <a:rPr lang="en-US" dirty="0"/>
              <a:t>tied to the Czech language that could fully surround the individual and </a:t>
            </a:r>
            <a:r>
              <a:rPr lang="en-US" dirty="0" smtClean="0"/>
              <a:t>satisfy </a:t>
            </a:r>
            <a:r>
              <a:rPr lang="en-US" dirty="0"/>
              <a:t>all his social and cultural needs was </a:t>
            </a:r>
            <a:r>
              <a:rPr lang="en-US" dirty="0" smtClean="0"/>
              <a:t>conceivable</a:t>
            </a:r>
            <a:r>
              <a:rPr lang="cs-CZ" dirty="0" smtClean="0"/>
              <a:t>:</a:t>
            </a:r>
          </a:p>
          <a:p>
            <a:pPr>
              <a:buFont typeface="Wingdings" panose="05000000000000000000" pitchFamily="2" charset="2"/>
              <a:buChar char="§"/>
            </a:pPr>
            <a:endParaRPr lang="cs-CZ" dirty="0"/>
          </a:p>
          <a:p>
            <a:pPr>
              <a:buFont typeface="Wingdings" panose="05000000000000000000" pitchFamily="2" charset="2"/>
              <a:buChar char="§"/>
            </a:pPr>
            <a:r>
              <a:rPr lang="en-US" dirty="0" err="1" smtClean="0"/>
              <a:t>Lotman</a:t>
            </a:r>
            <a:r>
              <a:rPr lang="en-US" dirty="0" smtClean="0"/>
              <a:t> </a:t>
            </a:r>
            <a:r>
              <a:rPr lang="en-US" dirty="0"/>
              <a:t>coined the term </a:t>
            </a:r>
            <a:r>
              <a:rPr lang="en-US" dirty="0" err="1"/>
              <a:t>semiosphere</a:t>
            </a:r>
            <a:r>
              <a:rPr lang="en-US" dirty="0"/>
              <a:t> in analogy to and in extension of </a:t>
            </a:r>
            <a:r>
              <a:rPr lang="en-US" dirty="0" err="1"/>
              <a:t>Vernadsky’s</a:t>
            </a:r>
            <a:r>
              <a:rPr lang="en-US" dirty="0"/>
              <a:t> </a:t>
            </a:r>
            <a:r>
              <a:rPr lang="en-US" dirty="0" smtClean="0"/>
              <a:t>(</a:t>
            </a:r>
            <a:r>
              <a:rPr lang="en-US" dirty="0"/>
              <a:t>1926) concept of the biosphere. While the biosphere comprises ‘the totality of and the </a:t>
            </a:r>
            <a:r>
              <a:rPr lang="cs-CZ" dirty="0" smtClean="0"/>
              <a:t>,</a:t>
            </a:r>
            <a:r>
              <a:rPr lang="en-US" dirty="0" smtClean="0"/>
              <a:t>organic </a:t>
            </a:r>
            <a:r>
              <a:rPr lang="en-US" dirty="0"/>
              <a:t>whole of living matter and also the condition for the continuation of life’ (</a:t>
            </a:r>
            <a:r>
              <a:rPr lang="en-US" dirty="0" err="1"/>
              <a:t>Lotman</a:t>
            </a:r>
            <a:r>
              <a:rPr lang="en-US" dirty="0"/>
              <a:t>, </a:t>
            </a:r>
            <a:r>
              <a:rPr lang="en-US" dirty="0" smtClean="0"/>
              <a:t>1990</a:t>
            </a:r>
            <a:r>
              <a:rPr lang="en-US" dirty="0"/>
              <a:t>: 125), the </a:t>
            </a:r>
            <a:r>
              <a:rPr lang="en-US" dirty="0" err="1"/>
              <a:t>semiosphere</a:t>
            </a:r>
            <a:r>
              <a:rPr lang="en-US" dirty="0"/>
              <a:t> is ‘the semiotic space necessary for the existence and </a:t>
            </a:r>
            <a:r>
              <a:rPr lang="en-US" dirty="0" smtClean="0"/>
              <a:t>functioning </a:t>
            </a:r>
            <a:r>
              <a:rPr lang="en-US" dirty="0"/>
              <a:t>of languages’. It is a space which has ‘prior existence and is in constant </a:t>
            </a:r>
            <a:r>
              <a:rPr lang="en-US" dirty="0" smtClean="0"/>
              <a:t>interaction </a:t>
            </a:r>
            <a:r>
              <a:rPr lang="en-US" dirty="0"/>
              <a:t>with languages’ (1990: 123</a:t>
            </a:r>
            <a:r>
              <a:rPr lang="en-US" dirty="0" smtClean="0"/>
              <a:t>)</a:t>
            </a:r>
            <a:r>
              <a:rPr lang="cs-CZ" dirty="0" smtClean="0"/>
              <a:t>.</a:t>
            </a:r>
          </a:p>
          <a:p>
            <a:pPr lvl="1">
              <a:buFont typeface="Wingdings" panose="05000000000000000000" pitchFamily="2" charset="2"/>
              <a:buChar char="§"/>
            </a:pPr>
            <a:endParaRPr lang="cs-CZ" dirty="0"/>
          </a:p>
          <a:p>
            <a:pPr marL="128016" lvl="1" indent="0">
              <a:buNone/>
            </a:pPr>
            <a:endParaRPr lang="en-US" dirty="0"/>
          </a:p>
          <a:p>
            <a:pPr lvl="1">
              <a:buFont typeface="Wingdings" panose="05000000000000000000" pitchFamily="2" charset="2"/>
              <a:buChar char="§"/>
            </a:pPr>
            <a:endParaRPr lang="cs-CZ" dirty="0" smtClean="0"/>
          </a:p>
          <a:p>
            <a:pPr>
              <a:buFont typeface="Wingdings" panose="05000000000000000000" pitchFamily="2" charset="2"/>
              <a:buChar char="§"/>
            </a:pPr>
            <a:endParaRPr lang="cs-CZ" dirty="0"/>
          </a:p>
          <a:p>
            <a:pPr lvl="1">
              <a:buFont typeface="Wingdings" panose="05000000000000000000" pitchFamily="2" charset="2"/>
              <a:buChar char="§"/>
            </a:pPr>
            <a:endParaRPr lang="cs-CZ" dirty="0"/>
          </a:p>
        </p:txBody>
      </p:sp>
      <p:pic>
        <p:nvPicPr>
          <p:cNvPr id="5" name="Obrázek 4"/>
          <p:cNvPicPr>
            <a:picLocks noChangeAspect="1"/>
          </p:cNvPicPr>
          <p:nvPr/>
        </p:nvPicPr>
        <p:blipFill>
          <a:blip r:embed="rId3"/>
          <a:stretch>
            <a:fillRect/>
          </a:stretch>
        </p:blipFill>
        <p:spPr>
          <a:xfrm>
            <a:off x="9963150" y="585216"/>
            <a:ext cx="1419225" cy="1351349"/>
          </a:xfrm>
          <a:prstGeom prst="rect">
            <a:avLst/>
          </a:prstGeom>
        </p:spPr>
      </p:pic>
    </p:spTree>
    <p:extLst>
      <p:ext uri="{BB962C8B-B14F-4D97-AF65-F5344CB8AC3E}">
        <p14:creationId xmlns:p14="http://schemas.microsoft.com/office/powerpoint/2010/main" val="3367540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Czech </a:t>
            </a:r>
            <a:r>
              <a:rPr lang="cs-CZ" dirty="0" err="1" smtClean="0"/>
              <a:t>world</a:t>
            </a:r>
            <a:endParaRPr lang="cs-CZ" dirty="0"/>
          </a:p>
        </p:txBody>
      </p:sp>
      <p:sp>
        <p:nvSpPr>
          <p:cNvPr id="3" name="Zástupný symbol pro obsah 2"/>
          <p:cNvSpPr>
            <a:spLocks noGrp="1"/>
          </p:cNvSpPr>
          <p:nvPr>
            <p:ph idx="1"/>
          </p:nvPr>
        </p:nvSpPr>
        <p:spPr>
          <a:xfrm>
            <a:off x="1024128" y="2286000"/>
            <a:ext cx="3919347" cy="4023360"/>
          </a:xfrm>
        </p:spPr>
        <p:txBody>
          <a:bodyPr>
            <a:normAutofit lnSpcReduction="10000"/>
          </a:bodyPr>
          <a:lstStyle/>
          <a:p>
            <a:pPr marL="128016" lvl="1" indent="0">
              <a:buNone/>
            </a:pPr>
            <a:r>
              <a:rPr lang="en-US" sz="2200" dirty="0"/>
              <a:t>The terms ‘</a:t>
            </a:r>
            <a:r>
              <a:rPr lang="en-US" sz="2200" i="1" dirty="0" err="1"/>
              <a:t>semiosphere</a:t>
            </a:r>
            <a:r>
              <a:rPr lang="en-US" sz="2200" dirty="0"/>
              <a:t>’, ‘</a:t>
            </a:r>
            <a:r>
              <a:rPr lang="en-US" sz="2200" i="1" dirty="0"/>
              <a:t>semiotic space</a:t>
            </a:r>
            <a:r>
              <a:rPr lang="en-US" sz="2200" dirty="0"/>
              <a:t>’ and ‘</a:t>
            </a:r>
            <a:r>
              <a:rPr lang="en-US" sz="2200" i="1" dirty="0"/>
              <a:t>culture</a:t>
            </a:r>
            <a:r>
              <a:rPr lang="en-US" sz="2200" dirty="0"/>
              <a:t>’ are not sharply delimited </a:t>
            </a:r>
            <a:r>
              <a:rPr lang="en-US" sz="2200" dirty="0" smtClean="0"/>
              <a:t>in</a:t>
            </a:r>
            <a:r>
              <a:rPr lang="cs-CZ" sz="2200" dirty="0" smtClean="0"/>
              <a:t> </a:t>
            </a:r>
            <a:r>
              <a:rPr lang="en-US" sz="2200" dirty="0" smtClean="0"/>
              <a:t>relation </a:t>
            </a:r>
            <a:r>
              <a:rPr lang="en-US" sz="2200" dirty="0"/>
              <a:t>to each other. On the one hand, cultures, semiotic spaces and </a:t>
            </a:r>
            <a:r>
              <a:rPr lang="en-US" sz="2200" dirty="0" err="1"/>
              <a:t>semiospheres</a:t>
            </a:r>
            <a:r>
              <a:rPr lang="en-US" sz="2200" dirty="0"/>
              <a:t> </a:t>
            </a:r>
            <a:r>
              <a:rPr lang="en-US" sz="2200" dirty="0" smtClean="0"/>
              <a:t>have</a:t>
            </a:r>
            <a:r>
              <a:rPr lang="cs-CZ" sz="2200" dirty="0" smtClean="0"/>
              <a:t> </a:t>
            </a:r>
            <a:r>
              <a:rPr lang="en-US" sz="2200" dirty="0" smtClean="0"/>
              <a:t>the </a:t>
            </a:r>
            <a:r>
              <a:rPr lang="en-US" sz="2200" dirty="0"/>
              <a:t>same topological characteristics, such as </a:t>
            </a:r>
            <a:r>
              <a:rPr lang="en-US" sz="2200" dirty="0" err="1"/>
              <a:t>centres</a:t>
            </a:r>
            <a:r>
              <a:rPr lang="en-US" sz="2200" dirty="0"/>
              <a:t>, peripheries, insides and outsides, </a:t>
            </a:r>
            <a:r>
              <a:rPr lang="en-US" sz="2200" dirty="0" smtClean="0"/>
              <a:t>and </a:t>
            </a:r>
            <a:r>
              <a:rPr lang="en-US" sz="2200" dirty="0"/>
              <a:t>boundaries. On the other hand, ‘the </a:t>
            </a:r>
            <a:r>
              <a:rPr lang="en-US" sz="2200" dirty="0" err="1"/>
              <a:t>semiosphere</a:t>
            </a:r>
            <a:r>
              <a:rPr lang="en-US" sz="2200" dirty="0"/>
              <a:t> is the result and the condition for </a:t>
            </a:r>
            <a:r>
              <a:rPr lang="en-US" sz="2200" dirty="0" smtClean="0"/>
              <a:t>the </a:t>
            </a:r>
            <a:r>
              <a:rPr lang="en-US" sz="2200" dirty="0"/>
              <a:t>development of culture’ (</a:t>
            </a:r>
            <a:r>
              <a:rPr lang="en-US" sz="2200" dirty="0" err="1"/>
              <a:t>Lotman</a:t>
            </a:r>
            <a:r>
              <a:rPr lang="en-US" sz="2200" dirty="0"/>
              <a:t>, 1990: 125).</a:t>
            </a:r>
          </a:p>
          <a:p>
            <a:endParaRPr lang="cs-CZ" dirty="0"/>
          </a:p>
        </p:txBody>
      </p:sp>
      <p:pic>
        <p:nvPicPr>
          <p:cNvPr id="5" name="Obrázek 4"/>
          <p:cNvPicPr>
            <a:picLocks noChangeAspect="1"/>
          </p:cNvPicPr>
          <p:nvPr/>
        </p:nvPicPr>
        <p:blipFill>
          <a:blip r:embed="rId2"/>
          <a:stretch>
            <a:fillRect/>
          </a:stretch>
        </p:blipFill>
        <p:spPr>
          <a:xfrm>
            <a:off x="5885933" y="2474225"/>
            <a:ext cx="5858391" cy="2802625"/>
          </a:xfrm>
          <a:prstGeom prst="rect">
            <a:avLst/>
          </a:prstGeom>
        </p:spPr>
      </p:pic>
    </p:spTree>
    <p:extLst>
      <p:ext uri="{BB962C8B-B14F-4D97-AF65-F5344CB8AC3E}">
        <p14:creationId xmlns:p14="http://schemas.microsoft.com/office/powerpoint/2010/main" val="327129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Czech </a:t>
            </a:r>
            <a:r>
              <a:rPr lang="cs-CZ" dirty="0" err="1"/>
              <a:t>world</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t> </a:t>
            </a:r>
            <a:r>
              <a:rPr lang="en-US" dirty="0" smtClean="0"/>
              <a:t>Czech </a:t>
            </a:r>
            <a:r>
              <a:rPr lang="en-US" dirty="0"/>
              <a:t>culture was much more </a:t>
            </a:r>
            <a:r>
              <a:rPr lang="cs-CZ" dirty="0"/>
              <a:t>a</a:t>
            </a:r>
            <a:r>
              <a:rPr lang="en-US" dirty="0" smtClean="0"/>
              <a:t> </a:t>
            </a:r>
            <a:r>
              <a:rPr lang="cs-CZ" dirty="0" err="1" smtClean="0"/>
              <a:t>result</a:t>
            </a:r>
            <a:r>
              <a:rPr lang="cs-CZ" dirty="0" smtClean="0"/>
              <a:t> </a:t>
            </a:r>
            <a:r>
              <a:rPr lang="cs-CZ" dirty="0" err="1" smtClean="0"/>
              <a:t>of</a:t>
            </a:r>
            <a:r>
              <a:rPr lang="cs-CZ" dirty="0" smtClean="0"/>
              <a:t> </a:t>
            </a:r>
            <a:r>
              <a:rPr lang="en-US" dirty="0" smtClean="0"/>
              <a:t>creation </a:t>
            </a:r>
            <a:r>
              <a:rPr lang="en-US" dirty="0"/>
              <a:t>than an environment; the reality of the </a:t>
            </a:r>
            <a:r>
              <a:rPr lang="en-US" i="1" dirty="0"/>
              <a:t>Czech world </a:t>
            </a:r>
            <a:r>
              <a:rPr lang="en-US" dirty="0"/>
              <a:t>was stored in cultural creations, </a:t>
            </a:r>
            <a:r>
              <a:rPr lang="en-US" b="1" dirty="0"/>
              <a:t>in </a:t>
            </a:r>
            <a:r>
              <a:rPr lang="en-US" b="1" dirty="0" smtClean="0"/>
              <a:t>texts</a:t>
            </a:r>
            <a:r>
              <a:rPr lang="cs-CZ" b="1" dirty="0" smtClean="0"/>
              <a:t>:</a:t>
            </a:r>
          </a:p>
          <a:p>
            <a:pPr>
              <a:buFont typeface="Wingdings" panose="05000000000000000000" pitchFamily="2" charset="2"/>
              <a:buChar char="§"/>
            </a:pPr>
            <a:endParaRPr lang="cs-CZ" b="1" dirty="0"/>
          </a:p>
          <a:p>
            <a:pPr>
              <a:buFont typeface="Wingdings" panose="05000000000000000000" pitchFamily="2" charset="2"/>
              <a:buChar char="§"/>
            </a:pPr>
            <a:r>
              <a:rPr lang="cs-CZ" dirty="0" smtClean="0"/>
              <a:t>R</a:t>
            </a:r>
            <a:r>
              <a:rPr lang="en-US" dirty="0" err="1" smtClean="0"/>
              <a:t>epresentatives</a:t>
            </a:r>
            <a:r>
              <a:rPr lang="en-US" dirty="0" smtClean="0"/>
              <a:t> </a:t>
            </a:r>
            <a:r>
              <a:rPr lang="en-US" dirty="0"/>
              <a:t>of </a:t>
            </a:r>
            <a:r>
              <a:rPr lang="en-US" i="1" dirty="0"/>
              <a:t>Czech culture </a:t>
            </a:r>
            <a:r>
              <a:rPr lang="en-US" dirty="0"/>
              <a:t>focused on those areas of culture that are generally capable of creating the illusion of a developed society with strong and defining national </a:t>
            </a:r>
            <a:r>
              <a:rPr lang="en-US" dirty="0" smtClean="0"/>
              <a:t>characteristics</a:t>
            </a:r>
            <a:r>
              <a:rPr lang="cs-CZ" dirty="0"/>
              <a:t> </a:t>
            </a:r>
            <a:endParaRPr lang="cs-CZ" dirty="0" smtClean="0"/>
          </a:p>
          <a:p>
            <a:pPr marL="0" indent="0">
              <a:buNone/>
            </a:pPr>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                </a:t>
            </a:r>
          </a:p>
          <a:p>
            <a:pPr marL="0" indent="0">
              <a:buNone/>
            </a:pPr>
            <a:r>
              <a:rPr lang="cs-CZ" dirty="0">
                <a:latin typeface="Calibri" panose="020F0502020204030204" pitchFamily="34" charset="0"/>
                <a:cs typeface="Calibri" panose="020F0502020204030204" pitchFamily="34" charset="0"/>
              </a:rPr>
              <a:t> </a:t>
            </a:r>
            <a:r>
              <a:rPr lang="cs-CZ"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sacralization</a:t>
            </a:r>
            <a:r>
              <a:rPr lang="en-US" dirty="0">
                <a:latin typeface="Calibri" panose="020F0502020204030204" pitchFamily="34" charset="0"/>
                <a:cs typeface="Calibri" panose="020F0502020204030204" pitchFamily="34" charset="0"/>
              </a:rPr>
              <a:t> of language and a reverent relationship to it</a:t>
            </a:r>
            <a:endParaRPr lang="cs-CZ" dirty="0"/>
          </a:p>
        </p:txBody>
      </p:sp>
      <p:pic>
        <p:nvPicPr>
          <p:cNvPr id="5" name="Obrázek 4"/>
          <p:cNvPicPr>
            <a:picLocks noChangeAspect="1"/>
          </p:cNvPicPr>
          <p:nvPr/>
        </p:nvPicPr>
        <p:blipFill>
          <a:blip r:embed="rId2"/>
          <a:stretch>
            <a:fillRect/>
          </a:stretch>
        </p:blipFill>
        <p:spPr>
          <a:xfrm>
            <a:off x="10275760" y="517398"/>
            <a:ext cx="1368552" cy="1368552"/>
          </a:xfrm>
          <a:prstGeom prst="rect">
            <a:avLst/>
          </a:prstGeom>
        </p:spPr>
      </p:pic>
    </p:spTree>
    <p:extLst>
      <p:ext uri="{BB962C8B-B14F-4D97-AF65-F5344CB8AC3E}">
        <p14:creationId xmlns:p14="http://schemas.microsoft.com/office/powerpoint/2010/main" val="3770338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Czech </a:t>
            </a:r>
            <a:r>
              <a:rPr lang="cs-CZ" dirty="0" err="1"/>
              <a:t>world</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
            </a:pPr>
            <a:r>
              <a:rPr lang="cs-CZ" dirty="0"/>
              <a:t> </a:t>
            </a:r>
            <a:r>
              <a:rPr lang="en-US" dirty="0" err="1" smtClean="0"/>
              <a:t>Lotman</a:t>
            </a:r>
            <a:r>
              <a:rPr lang="en-US" dirty="0" smtClean="0"/>
              <a:t> </a:t>
            </a:r>
            <a:r>
              <a:rPr lang="en-US" dirty="0"/>
              <a:t>was not yet writing about the </a:t>
            </a:r>
            <a:r>
              <a:rPr lang="en-US" b="1" dirty="0"/>
              <a:t>new media</a:t>
            </a:r>
            <a:r>
              <a:rPr lang="en-US" dirty="0"/>
              <a:t>, but his semiotic theory of culture </a:t>
            </a:r>
            <a:r>
              <a:rPr lang="en-US" dirty="0" smtClean="0"/>
              <a:t>has</a:t>
            </a:r>
            <a:r>
              <a:rPr lang="cs-CZ" dirty="0" smtClean="0"/>
              <a:t> </a:t>
            </a:r>
            <a:r>
              <a:rPr lang="en-US" dirty="0" smtClean="0"/>
              <a:t>since </a:t>
            </a:r>
            <a:r>
              <a:rPr lang="en-US" dirty="0"/>
              <a:t>become a source of inspiration for researchers in cyberspace and web culture</a:t>
            </a:r>
            <a:r>
              <a:rPr lang="en-US" dirty="0" smtClean="0"/>
              <a:t>,</a:t>
            </a:r>
            <a:r>
              <a:rPr lang="en-US" dirty="0"/>
              <a:t> which shows that it offers useful tools for the understanding of the new media of the </a:t>
            </a:r>
            <a:r>
              <a:rPr lang="en-US" dirty="0" smtClean="0"/>
              <a:t>21</a:t>
            </a:r>
            <a:r>
              <a:rPr lang="en-US" baseline="30000" dirty="0" smtClean="0"/>
              <a:t>st</a:t>
            </a:r>
            <a:r>
              <a:rPr lang="cs-CZ" dirty="0" smtClean="0"/>
              <a:t> </a:t>
            </a:r>
            <a:r>
              <a:rPr lang="en-US" dirty="0" smtClean="0"/>
              <a:t>century</a:t>
            </a:r>
            <a:r>
              <a:rPr lang="en-US" dirty="0"/>
              <a:t>. </a:t>
            </a:r>
            <a:endParaRPr lang="cs-CZ" dirty="0"/>
          </a:p>
          <a:p>
            <a:pPr>
              <a:buFont typeface="Wingdings" panose="05000000000000000000" pitchFamily="2" charset="2"/>
              <a:buChar char="§"/>
            </a:pPr>
            <a:r>
              <a:rPr lang="cs-CZ" dirty="0" smtClean="0"/>
              <a:t> </a:t>
            </a:r>
            <a:r>
              <a:rPr lang="en-US" dirty="0" smtClean="0"/>
              <a:t>The </a:t>
            </a:r>
            <a:r>
              <a:rPr lang="en-US" dirty="0"/>
              <a:t>cyberspace, with its characteristics of connectivity, mobility and </a:t>
            </a:r>
            <a:r>
              <a:rPr lang="en-US" dirty="0" smtClean="0"/>
              <a:t>ubiquity</a:t>
            </a:r>
            <a:r>
              <a:rPr lang="cs-CZ" dirty="0" smtClean="0"/>
              <a:t> </a:t>
            </a:r>
            <a:r>
              <a:rPr lang="en-US" dirty="0" smtClean="0"/>
              <a:t>(</a:t>
            </a:r>
            <a:r>
              <a:rPr lang="en-US" dirty="0" err="1" smtClean="0"/>
              <a:t>Santaella</a:t>
            </a:r>
            <a:r>
              <a:rPr lang="en-US" dirty="0"/>
              <a:t>, 2010), is certainly a </a:t>
            </a:r>
            <a:r>
              <a:rPr lang="en-US" i="1" dirty="0" err="1"/>
              <a:t>semiosphere</a:t>
            </a:r>
            <a:r>
              <a:rPr lang="en-US" dirty="0"/>
              <a:t>. </a:t>
            </a:r>
            <a:endParaRPr lang="cs-CZ" dirty="0" smtClean="0"/>
          </a:p>
          <a:p>
            <a:pPr>
              <a:buFont typeface="Wingdings" panose="05000000000000000000" pitchFamily="2" charset="2"/>
              <a:buChar char="§"/>
            </a:pPr>
            <a:endParaRPr lang="cs-CZ" dirty="0"/>
          </a:p>
          <a:p>
            <a:pPr lvl="1">
              <a:buFont typeface="Wingdings" panose="05000000000000000000" pitchFamily="2" charset="2"/>
              <a:buChar char="ü"/>
            </a:pPr>
            <a:r>
              <a:rPr lang="en-US" dirty="0" smtClean="0"/>
              <a:t>Does </a:t>
            </a:r>
            <a:r>
              <a:rPr lang="en-US" dirty="0"/>
              <a:t>it have all of the characteristics </a:t>
            </a:r>
            <a:r>
              <a:rPr lang="en-US" dirty="0" smtClean="0"/>
              <a:t>that</a:t>
            </a:r>
            <a:r>
              <a:rPr lang="cs-CZ" dirty="0" smtClean="0"/>
              <a:t> </a:t>
            </a:r>
            <a:r>
              <a:rPr lang="en-US" dirty="0" err="1" smtClean="0"/>
              <a:t>Lotman</a:t>
            </a:r>
            <a:r>
              <a:rPr lang="en-US" dirty="0" smtClean="0"/>
              <a:t> </a:t>
            </a:r>
            <a:r>
              <a:rPr lang="en-US" dirty="0"/>
              <a:t>attributes to the </a:t>
            </a:r>
            <a:r>
              <a:rPr lang="en-US" dirty="0" err="1"/>
              <a:t>semiospheres</a:t>
            </a:r>
            <a:r>
              <a:rPr lang="en-US" dirty="0"/>
              <a:t> in his studies of literary and cultural texts? </a:t>
            </a:r>
            <a:endParaRPr lang="cs-CZ" dirty="0"/>
          </a:p>
          <a:p>
            <a:pPr lvl="1">
              <a:buFont typeface="Wingdings" panose="05000000000000000000" pitchFamily="2" charset="2"/>
              <a:buChar char="ü"/>
            </a:pPr>
            <a:endParaRPr lang="cs-CZ" dirty="0" smtClean="0"/>
          </a:p>
          <a:p>
            <a:pPr lvl="1">
              <a:buFont typeface="Wingdings" panose="05000000000000000000" pitchFamily="2" charset="2"/>
              <a:buChar char="ü"/>
            </a:pPr>
            <a:r>
              <a:rPr lang="en-US" dirty="0" smtClean="0"/>
              <a:t>Does</a:t>
            </a:r>
            <a:r>
              <a:rPr lang="cs-CZ" dirty="0" smtClean="0"/>
              <a:t> </a:t>
            </a:r>
            <a:r>
              <a:rPr lang="en-US" dirty="0" smtClean="0"/>
              <a:t>it </a:t>
            </a:r>
            <a:r>
              <a:rPr lang="en-US" dirty="0"/>
              <a:t>have a </a:t>
            </a:r>
            <a:r>
              <a:rPr lang="en-US" dirty="0" err="1"/>
              <a:t>centre</a:t>
            </a:r>
            <a:r>
              <a:rPr lang="en-US" dirty="0"/>
              <a:t>, a periphery, and boundaries? Is it a space of essential asymmetries?</a:t>
            </a:r>
            <a:endParaRPr lang="cs-CZ" dirty="0"/>
          </a:p>
        </p:txBody>
      </p:sp>
    </p:spTree>
    <p:extLst>
      <p:ext uri="{BB962C8B-B14F-4D97-AF65-F5344CB8AC3E}">
        <p14:creationId xmlns:p14="http://schemas.microsoft.com/office/powerpoint/2010/main" val="32725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Czech </a:t>
            </a:r>
            <a:r>
              <a:rPr lang="cs-CZ" dirty="0" err="1"/>
              <a:t>world</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smtClean="0"/>
              <a:t> </a:t>
            </a:r>
            <a:r>
              <a:rPr lang="cs-CZ" dirty="0"/>
              <a:t>T</a:t>
            </a:r>
            <a:r>
              <a:rPr lang="en-US" dirty="0" err="1" smtClean="0"/>
              <a:t>ranslation</a:t>
            </a:r>
            <a:r>
              <a:rPr lang="en-US" dirty="0" smtClean="0"/>
              <a:t> </a:t>
            </a:r>
            <a:r>
              <a:rPr lang="en-US" dirty="0"/>
              <a:t>and adaptation became the primary means of creating the </a:t>
            </a:r>
            <a:r>
              <a:rPr lang="en-US" i="1" dirty="0"/>
              <a:t>Czech world</a:t>
            </a:r>
            <a:r>
              <a:rPr lang="en-US" dirty="0"/>
              <a:t>; texts were the cornerstone of realizing one's own identity as belonging to a certain nation, </a:t>
            </a:r>
            <a:r>
              <a:rPr lang="en-US" dirty="0" smtClean="0"/>
              <a:t>which </a:t>
            </a:r>
            <a:r>
              <a:rPr lang="en-US" dirty="0"/>
              <a:t>primarily took the form of a certain language (text</a:t>
            </a:r>
            <a:r>
              <a:rPr lang="en-US" dirty="0" smtClean="0"/>
              <a:t>)</a:t>
            </a:r>
            <a:r>
              <a:rPr lang="cs-CZ" dirty="0" smtClean="0"/>
              <a:t>.</a:t>
            </a:r>
          </a:p>
          <a:p>
            <a:pPr>
              <a:buFont typeface="Wingdings" panose="05000000000000000000" pitchFamily="2" charset="2"/>
              <a:buChar char="§"/>
            </a:pPr>
            <a:endParaRPr lang="cs-CZ" dirty="0"/>
          </a:p>
          <a:p>
            <a:pPr algn="just"/>
            <a:r>
              <a:rPr lang="cs-CZ" b="1" dirty="0" smtClean="0"/>
              <a:t>                                                T </a:t>
            </a:r>
            <a:r>
              <a:rPr lang="cs-CZ" b="1" dirty="0"/>
              <a:t>→ ∞ I ≈ T → ∞ A</a:t>
            </a:r>
          </a:p>
          <a:p>
            <a:pPr algn="just"/>
            <a:r>
              <a:rPr lang="cs-CZ" b="1" dirty="0"/>
              <a:t>                                                           I ↔ A</a:t>
            </a:r>
          </a:p>
          <a:p>
            <a:r>
              <a:rPr lang="cs-CZ" dirty="0"/>
              <a:t>                       </a:t>
            </a:r>
            <a:endParaRPr lang="cs-CZ" dirty="0" smtClean="0"/>
          </a:p>
          <a:p>
            <a:r>
              <a:rPr lang="cs-CZ" dirty="0"/>
              <a:t> </a:t>
            </a:r>
            <a:r>
              <a:rPr lang="cs-CZ" dirty="0" smtClean="0"/>
              <a:t>                             </a:t>
            </a:r>
            <a:r>
              <a:rPr lang="cs-CZ" dirty="0" err="1" smtClean="0"/>
              <a:t>The</a:t>
            </a:r>
            <a:r>
              <a:rPr lang="cs-CZ" dirty="0" smtClean="0"/>
              <a:t> </a:t>
            </a:r>
            <a:r>
              <a:rPr lang="en-US" b="1" dirty="0"/>
              <a:t>adaptation</a:t>
            </a:r>
            <a:r>
              <a:rPr lang="en-US" dirty="0"/>
              <a:t> as ongoing intertextual process</a:t>
            </a:r>
            <a:endParaRPr lang="cs-CZ" dirty="0"/>
          </a:p>
          <a:p>
            <a:pPr>
              <a:buFont typeface="Wingdings" panose="05000000000000000000" pitchFamily="2" charset="2"/>
              <a:buChar char="§"/>
            </a:pPr>
            <a:endParaRPr lang="cs-CZ" dirty="0"/>
          </a:p>
        </p:txBody>
      </p:sp>
    </p:spTree>
    <p:extLst>
      <p:ext uri="{BB962C8B-B14F-4D97-AF65-F5344CB8AC3E}">
        <p14:creationId xmlns:p14="http://schemas.microsoft.com/office/powerpoint/2010/main" val="91334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smtClean="0"/>
              <a:t>Film </a:t>
            </a:r>
            <a:r>
              <a:rPr lang="cs-CZ" sz="4800" dirty="0" err="1" smtClean="0"/>
              <a:t>aDAPTATION</a:t>
            </a:r>
            <a:r>
              <a:rPr lang="cs-CZ" sz="4800" dirty="0" smtClean="0"/>
              <a:t> </a:t>
            </a:r>
            <a:r>
              <a:rPr lang="cs-CZ" sz="4800" dirty="0"/>
              <a:t>as a </a:t>
            </a:r>
            <a:r>
              <a:rPr lang="cs-CZ" sz="4800" dirty="0" err="1"/>
              <a:t>device</a:t>
            </a:r>
            <a:r>
              <a:rPr lang="cs-CZ" sz="4800" dirty="0"/>
              <a:t> </a:t>
            </a:r>
            <a:r>
              <a:rPr lang="cs-CZ" sz="4800" dirty="0" err="1"/>
              <a:t>of</a:t>
            </a:r>
            <a:r>
              <a:rPr lang="cs-CZ" sz="4800" dirty="0"/>
              <a:t> </a:t>
            </a:r>
            <a:r>
              <a:rPr lang="cs-CZ" sz="4800" dirty="0" err="1"/>
              <a:t>creating</a:t>
            </a:r>
            <a:r>
              <a:rPr lang="cs-CZ" sz="4800" dirty="0"/>
              <a:t> </a:t>
            </a:r>
            <a:r>
              <a:rPr lang="cs-CZ" sz="4800" dirty="0" err="1"/>
              <a:t>the</a:t>
            </a:r>
            <a:r>
              <a:rPr lang="cs-CZ" sz="4800" dirty="0"/>
              <a:t> „Czech </a:t>
            </a:r>
            <a:r>
              <a:rPr lang="cs-CZ" sz="4800" dirty="0" err="1"/>
              <a:t>world</a:t>
            </a:r>
            <a:r>
              <a:rPr lang="cs-CZ" sz="4800" dirty="0"/>
              <a:t>“</a:t>
            </a:r>
          </a:p>
        </p:txBody>
      </p:sp>
      <p:sp>
        <p:nvSpPr>
          <p:cNvPr id="3" name="Zástupný symbol pro obsah 2"/>
          <p:cNvSpPr>
            <a:spLocks noGrp="1"/>
          </p:cNvSpPr>
          <p:nvPr>
            <p:ph idx="1"/>
          </p:nvPr>
        </p:nvSpPr>
        <p:spPr/>
        <p:txBody>
          <a:bodyPr/>
          <a:lstStyle/>
          <a:p>
            <a:pPr algn="ctr"/>
            <a:r>
              <a:rPr lang="cs-CZ" dirty="0"/>
              <a:t>Film </a:t>
            </a:r>
            <a:r>
              <a:rPr lang="cs-CZ" dirty="0" err="1"/>
              <a:t>form</a:t>
            </a:r>
            <a:r>
              <a:rPr lang="cs-CZ" dirty="0"/>
              <a:t>   -------------------     reality</a:t>
            </a:r>
          </a:p>
          <a:p>
            <a:pPr algn="ctr"/>
            <a:r>
              <a:rPr lang="cs-CZ" dirty="0"/>
              <a:t> </a:t>
            </a:r>
            <a:r>
              <a:rPr lang="cs-CZ" i="1" dirty="0" err="1"/>
              <a:t>representation</a:t>
            </a:r>
            <a:endParaRPr lang="cs-CZ" dirty="0"/>
          </a:p>
          <a:p>
            <a:pPr>
              <a:buFont typeface="Wingdings" panose="05000000000000000000" pitchFamily="2" charset="2"/>
              <a:buChar char="ü"/>
            </a:pPr>
            <a:r>
              <a:rPr lang="cs-CZ" dirty="0" smtClean="0"/>
              <a:t> </a:t>
            </a:r>
            <a:r>
              <a:rPr lang="cs-CZ" dirty="0"/>
              <a:t>A</a:t>
            </a:r>
            <a:r>
              <a:rPr lang="en-US" dirty="0" smtClean="0"/>
              <a:t> </a:t>
            </a:r>
            <a:r>
              <a:rPr lang="en-US" dirty="0"/>
              <a:t>certain attitude </a:t>
            </a:r>
            <a:r>
              <a:rPr lang="cs-CZ" dirty="0" err="1"/>
              <a:t>towards</a:t>
            </a:r>
            <a:r>
              <a:rPr lang="cs-CZ" dirty="0"/>
              <a:t> </a:t>
            </a:r>
            <a:r>
              <a:rPr lang="en-US" i="1" dirty="0"/>
              <a:t>realism</a:t>
            </a:r>
            <a:r>
              <a:rPr lang="en-US" dirty="0"/>
              <a:t>: art techniques somehow directly relate to real-world events and objects that the artist has chosen to portray in his written text, painting or </a:t>
            </a:r>
            <a:r>
              <a:rPr lang="cs-CZ" dirty="0" err="1"/>
              <a:t>screen</a:t>
            </a:r>
            <a:r>
              <a:rPr lang="en-US" dirty="0"/>
              <a:t> → </a:t>
            </a:r>
            <a:r>
              <a:rPr lang="en-US" b="1" dirty="0"/>
              <a:t>film</a:t>
            </a:r>
            <a:r>
              <a:rPr lang="en-US" dirty="0"/>
              <a:t>: </a:t>
            </a:r>
            <a:r>
              <a:rPr lang="cs-CZ" dirty="0" err="1"/>
              <a:t>taking</a:t>
            </a:r>
            <a:r>
              <a:rPr lang="en-US" dirty="0"/>
              <a:t> a special position between literature and photography: a combination of </a:t>
            </a:r>
            <a:r>
              <a:rPr lang="cs-CZ" dirty="0" err="1"/>
              <a:t>an</a:t>
            </a:r>
            <a:r>
              <a:rPr lang="cs-CZ" dirty="0"/>
              <a:t> image and </a:t>
            </a:r>
            <a:r>
              <a:rPr lang="en-US" dirty="0"/>
              <a:t>reality</a:t>
            </a:r>
            <a:r>
              <a:rPr lang="cs-CZ" dirty="0"/>
              <a:t> </a:t>
            </a:r>
            <a:r>
              <a:rPr lang="en-US" dirty="0"/>
              <a:t>(</a:t>
            </a:r>
            <a:r>
              <a:rPr lang="en-US" i="1" dirty="0"/>
              <a:t>photo</a:t>
            </a:r>
            <a:r>
              <a:rPr lang="en-US" dirty="0"/>
              <a:t>) with narrative forms of fiction (literature; in addition, common </a:t>
            </a:r>
            <a:r>
              <a:rPr lang="cs-CZ" dirty="0" err="1"/>
              <a:t>devices</a:t>
            </a:r>
            <a:r>
              <a:rPr lang="en-US" dirty="0"/>
              <a:t>: camera as </a:t>
            </a:r>
            <a:r>
              <a:rPr lang="en-US" i="1" dirty="0"/>
              <a:t>point of view</a:t>
            </a:r>
            <a:r>
              <a:rPr lang="en-US" dirty="0"/>
              <a:t>, editing as </a:t>
            </a:r>
            <a:r>
              <a:rPr lang="en-US" i="1" dirty="0"/>
              <a:t>time manipulation</a:t>
            </a:r>
            <a:r>
              <a:rPr lang="en-US" dirty="0"/>
              <a:t>, etc.).</a:t>
            </a:r>
          </a:p>
          <a:p>
            <a:r>
              <a:rPr lang="en-US" dirty="0"/>
              <a:t>- Realism as a complex system of conventions and illusions (</a:t>
            </a:r>
            <a:r>
              <a:rPr lang="cs-CZ" dirty="0"/>
              <a:t>R. </a:t>
            </a:r>
            <a:r>
              <a:rPr lang="en-US" dirty="0"/>
              <a:t>Barthes</a:t>
            </a:r>
            <a:r>
              <a:rPr lang="en-US" dirty="0" smtClean="0"/>
              <a:t>)</a:t>
            </a:r>
            <a:endParaRPr lang="cs-CZ" dirty="0"/>
          </a:p>
          <a:p>
            <a:endParaRPr lang="cs-CZ" dirty="0"/>
          </a:p>
        </p:txBody>
      </p:sp>
      <p:pic>
        <p:nvPicPr>
          <p:cNvPr id="4" name="Obrázek 3">
            <a:extLst>
              <a:ext uri="{FF2B5EF4-FFF2-40B4-BE49-F238E27FC236}">
                <a16:creationId xmlns:a16="http://schemas.microsoft.com/office/drawing/2014/main" id="{F926C298-39D2-4E64-925E-86F7D6A647A8}"/>
              </a:ext>
            </a:extLst>
          </p:cNvPr>
          <p:cNvPicPr>
            <a:picLocks noChangeAspect="1"/>
          </p:cNvPicPr>
          <p:nvPr/>
        </p:nvPicPr>
        <p:blipFill>
          <a:blip r:embed="rId2"/>
          <a:stretch>
            <a:fillRect/>
          </a:stretch>
        </p:blipFill>
        <p:spPr>
          <a:xfrm>
            <a:off x="10223918" y="1537644"/>
            <a:ext cx="1644554" cy="1094376"/>
          </a:xfrm>
          <a:prstGeom prst="rect">
            <a:avLst/>
          </a:prstGeom>
        </p:spPr>
      </p:pic>
    </p:spTree>
    <p:extLst>
      <p:ext uri="{BB962C8B-B14F-4D97-AF65-F5344CB8AC3E}">
        <p14:creationId xmlns:p14="http://schemas.microsoft.com/office/powerpoint/2010/main" val="771122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986</TotalTime>
  <Words>2484</Words>
  <Application>Microsoft Office PowerPoint</Application>
  <PresentationFormat>Širokoúhlá obrazovka</PresentationFormat>
  <Paragraphs>195</Paragraphs>
  <Slides>28</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Calibri</vt:lpstr>
      <vt:lpstr>Tw Cen MT</vt:lpstr>
      <vt:lpstr>Tw Cen MT Condensed</vt:lpstr>
      <vt:lpstr>Wingdings</vt:lpstr>
      <vt:lpstr>Wingdings 3</vt:lpstr>
      <vt:lpstr>Integrál</vt:lpstr>
      <vt:lpstr>Film aDAPTATION as a device of creating the „Czech world“</vt:lpstr>
      <vt:lpstr>content</vt:lpstr>
      <vt:lpstr>Czech world</vt:lpstr>
      <vt:lpstr>Czech world</vt:lpstr>
      <vt:lpstr>Czech world</vt:lpstr>
      <vt:lpstr>Czech world</vt:lpstr>
      <vt:lpstr>Czech world</vt:lpstr>
      <vt:lpstr>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Film aDAPTATION as a device of creating the „Czech world“</vt:lpstr>
      <vt:lpstr>Case study - Vaterland</vt:lpstr>
      <vt:lpstr>Case study - Vaterland</vt:lpstr>
      <vt:lpstr>Case study – Cosy Dens</vt:lpstr>
      <vt:lpstr>Case study – Cosy Dens</vt:lpstr>
      <vt:lpstr>Case study – Romance for the Bugle</vt:lpstr>
      <vt:lpstr>Case study – Romance for Bugle</vt:lpstr>
      <vt:lpstr>sources</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studia jazyka Sémiotika a teorie (jazykového) znaku</dc:title>
  <dc:creator>Kříž Michal</dc:creator>
  <cp:lastModifiedBy>maresh</cp:lastModifiedBy>
  <cp:revision>70</cp:revision>
  <dcterms:created xsi:type="dcterms:W3CDTF">2016-10-06T07:56:26Z</dcterms:created>
  <dcterms:modified xsi:type="dcterms:W3CDTF">2022-10-23T13:07:17Z</dcterms:modified>
</cp:coreProperties>
</file>