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78" r:id="rId5"/>
    <p:sldId id="263" r:id="rId6"/>
    <p:sldId id="275" r:id="rId7"/>
    <p:sldId id="264" r:id="rId8"/>
    <p:sldId id="279" r:id="rId9"/>
    <p:sldId id="276" r:id="rId10"/>
    <p:sldId id="272" r:id="rId11"/>
    <p:sldId id="277" r:id="rId12"/>
    <p:sldId id="273" r:id="rId13"/>
    <p:sldId id="274"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0" userDrawn="1">
          <p15:clr>
            <a:srgbClr val="A4A3A4"/>
          </p15:clr>
        </p15:guide>
        <p15:guide id="2" pos="4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E05"/>
    <a:srgbClr val="5D5E60"/>
    <a:srgbClr val="006F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4" d="100"/>
          <a:sy n="84" d="100"/>
        </p:scale>
        <p:origin x="581" y="82"/>
      </p:cViewPr>
      <p:guideLst>
        <p:guide orient="horz" pos="2840"/>
        <p:guide pos="41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B2739D-2009-4767-A581-D896D2A3311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468DA57-BEEE-4B22-ADB2-02571D9B0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0E6EACF-977F-48C2-887E-99CC17AA0B1B}"/>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5" name="Zástupný symbol pro zápatí 4">
            <a:extLst>
              <a:ext uri="{FF2B5EF4-FFF2-40B4-BE49-F238E27FC236}">
                <a16:creationId xmlns:a16="http://schemas.microsoft.com/office/drawing/2014/main" id="{0D61AAFC-1C9A-4C9D-B44E-DF12BC5A287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E051EDA-4DCF-46D0-BD0E-35F4E9130A7C}"/>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4038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E23B8C-98A9-4E8B-BF9E-BB2441F194E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FCAF4EA-1965-4600-8003-5E2D6DF65DC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6605CC4-3501-4466-B9C5-643BD88F93DF}"/>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5" name="Zástupný symbol pro zápatí 4">
            <a:extLst>
              <a:ext uri="{FF2B5EF4-FFF2-40B4-BE49-F238E27FC236}">
                <a16:creationId xmlns:a16="http://schemas.microsoft.com/office/drawing/2014/main" id="{3DC8E214-CDA0-4C25-A828-C9AB9391A44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C96A46-C211-47FE-888B-C50B532F2B87}"/>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223171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0DB3E69-83F3-4BAA-9B90-456B472D07C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D665ACF-BAB7-4A21-80ED-D063892FFB49}"/>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0203E03-0F55-4D15-8AD0-A122A57713E5}"/>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5" name="Zástupný symbol pro zápatí 4">
            <a:extLst>
              <a:ext uri="{FF2B5EF4-FFF2-40B4-BE49-F238E27FC236}">
                <a16:creationId xmlns:a16="http://schemas.microsoft.com/office/drawing/2014/main" id="{035DBAA1-1CFF-4B80-B4DA-84E8AA5F2C0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5F5CF6A-D2F6-44F3-8D49-55C8ED378231}"/>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324859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2738C8-DD0D-4901-89AF-180BBCC556E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0266499-281F-49B7-9204-2D20E9AA55B2}"/>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2390ED8-26A1-4267-B1C5-E4E5004C5177}"/>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5" name="Zástupný symbol pro zápatí 4">
            <a:extLst>
              <a:ext uri="{FF2B5EF4-FFF2-40B4-BE49-F238E27FC236}">
                <a16:creationId xmlns:a16="http://schemas.microsoft.com/office/drawing/2014/main" id="{3D9581A1-C204-4B08-9A94-32647675F3C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38943AA-88E7-46C4-8974-75CE25B40E35}"/>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90293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1C5A0D-F01F-48EF-B0EF-0BE950D3F95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79731304-D1CA-4504-AF34-8A8E14EBB6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723D9525-3664-426D-BF57-2FD8AFC3FD45}"/>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5" name="Zástupný symbol pro zápatí 4">
            <a:extLst>
              <a:ext uri="{FF2B5EF4-FFF2-40B4-BE49-F238E27FC236}">
                <a16:creationId xmlns:a16="http://schemas.microsoft.com/office/drawing/2014/main" id="{A4922FDE-5BFF-4169-957D-94452BF2BBC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CFF848B-E7AF-4920-BC1F-5E479A9164B9}"/>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88680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3BD5DB-98CE-40BD-B4DF-20CF1260612B}"/>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F13946E-F254-4D69-9B53-F58AC0E9102E}"/>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87E6911A-F8CA-4EB7-9A01-07F1B4BD2B95}"/>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8FD078E-9F93-40F1-B3C2-33A684AE0EAE}"/>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6" name="Zástupný symbol pro zápatí 5">
            <a:extLst>
              <a:ext uri="{FF2B5EF4-FFF2-40B4-BE49-F238E27FC236}">
                <a16:creationId xmlns:a16="http://schemas.microsoft.com/office/drawing/2014/main" id="{281793D6-803E-4844-9A1A-D8EAF1BF2C0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E0FF144-0737-440F-AC60-A57118FD5685}"/>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408568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31595-A148-4884-9E00-B55B721CCFB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E226FCEE-7529-4B59-B017-40ECD848B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F79AC3CA-8949-4592-9577-315D6699DE27}"/>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C511C5D0-A2D5-4CD0-B6BA-F782124C43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ABC6DAE7-101A-484F-8664-FE6169B24FAD}"/>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1412D3E-C63F-415C-A2E4-B948FF738BFD}"/>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8" name="Zástupný symbol pro zápatí 7">
            <a:extLst>
              <a:ext uri="{FF2B5EF4-FFF2-40B4-BE49-F238E27FC236}">
                <a16:creationId xmlns:a16="http://schemas.microsoft.com/office/drawing/2014/main" id="{5DC0445E-6316-4FCD-AF83-23E0992A03D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1CC95D5-C9C4-4ABD-AE49-AB12884AF67D}"/>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186406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40592B-4E2D-4F9B-86A6-AAEDDE1EDCB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E0B768B-F6A4-43D2-A7CD-13B04044BC04}"/>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4" name="Zástupný symbol pro zápatí 3">
            <a:extLst>
              <a:ext uri="{FF2B5EF4-FFF2-40B4-BE49-F238E27FC236}">
                <a16:creationId xmlns:a16="http://schemas.microsoft.com/office/drawing/2014/main" id="{4E4039A5-5744-4951-B29A-3E3B1209E1F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EE77EC-CC0B-44FA-8BA7-04455E265A68}"/>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379512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4EA55CC-71CA-4D32-B1C7-2417D49086D3}"/>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3" name="Zástupný symbol pro zápatí 2">
            <a:extLst>
              <a:ext uri="{FF2B5EF4-FFF2-40B4-BE49-F238E27FC236}">
                <a16:creationId xmlns:a16="http://schemas.microsoft.com/office/drawing/2014/main" id="{4A70FEC6-D3E1-4E94-8666-EC73CB10338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B65A07C-468B-441E-8715-F5B0797B1649}"/>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62303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686780-2914-4478-801C-0AB72A81B21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49C1BF78-27BA-47DC-916A-697D8AB132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083D36E1-E73D-40D6-89E9-E51AD0DE2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AA6A2B7-01C7-486C-9AEF-2EF350BD739F}"/>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6" name="Zástupný symbol pro zápatí 5">
            <a:extLst>
              <a:ext uri="{FF2B5EF4-FFF2-40B4-BE49-F238E27FC236}">
                <a16:creationId xmlns:a16="http://schemas.microsoft.com/office/drawing/2014/main" id="{F6E9F9B7-F201-4BA4-AC14-850181121DE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2B36196-E1B4-4807-B4DD-6402C89D414C}"/>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27896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2FCBCD-C0C7-4F44-B3D3-72EF501BB3A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D7AD772-3543-4111-A646-DEE432588B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D0909B44-581C-4EE9-A397-7BB4CCD54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0F9AC1C8-6591-48B3-B261-05EEF47EACAE}"/>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6" name="Zástupný symbol pro zápatí 5">
            <a:extLst>
              <a:ext uri="{FF2B5EF4-FFF2-40B4-BE49-F238E27FC236}">
                <a16:creationId xmlns:a16="http://schemas.microsoft.com/office/drawing/2014/main" id="{6ACC149B-EE11-4E8A-9379-DB877F1D971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068A0B4-0956-4833-AF3F-8D7F5531884B}"/>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304146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222C350-2EEB-470C-9E42-A92A4251F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7C06D194-3143-43C3-9B24-F273B947D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E4D025A-6E40-424F-9A09-40E554027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65B58-CBC4-4446-917C-C283EF106C1C}" type="datetimeFigureOut">
              <a:rPr lang="cs-CZ" smtClean="0"/>
              <a:t>23.10.2022</a:t>
            </a:fld>
            <a:endParaRPr lang="cs-CZ"/>
          </a:p>
        </p:txBody>
      </p:sp>
      <p:sp>
        <p:nvSpPr>
          <p:cNvPr id="5" name="Zástupný symbol pro zápatí 4">
            <a:extLst>
              <a:ext uri="{FF2B5EF4-FFF2-40B4-BE49-F238E27FC236}">
                <a16:creationId xmlns:a16="http://schemas.microsoft.com/office/drawing/2014/main" id="{B1FA5650-24E3-47E8-98F3-5ECC96ADB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E83202C0-B751-4DF5-8C02-0F717BBF4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D6F56-A927-4641-9E14-2B17DEB6CED2}" type="slidenum">
              <a:rPr lang="cs-CZ" smtClean="0"/>
              <a:t>‹#›</a:t>
            </a:fld>
            <a:endParaRPr lang="cs-CZ"/>
          </a:p>
        </p:txBody>
      </p:sp>
    </p:spTree>
    <p:extLst>
      <p:ext uri="{BB962C8B-B14F-4D97-AF65-F5344CB8AC3E}">
        <p14:creationId xmlns:p14="http://schemas.microsoft.com/office/powerpoint/2010/main" val="129294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F4EECF-51BE-4C72-8AA9-67033A4447C4}"/>
              </a:ext>
            </a:extLst>
          </p:cNvPr>
          <p:cNvSpPr>
            <a:spLocks noGrp="1"/>
          </p:cNvSpPr>
          <p:nvPr>
            <p:ph type="ctrTitle"/>
          </p:nvPr>
        </p:nvSpPr>
        <p:spPr>
          <a:xfrm>
            <a:off x="1808702" y="3898371"/>
            <a:ext cx="9465549" cy="1225216"/>
          </a:xfrm>
        </p:spPr>
        <p:txBody>
          <a:bodyPr>
            <a:noAutofit/>
          </a:bodyPr>
          <a:lstStyle/>
          <a:p>
            <a:r>
              <a:rPr lang="en-US" sz="4400" b="1" dirty="0">
                <a:solidFill>
                  <a:srgbClr val="E7AE05"/>
                </a:solidFill>
                <a:latin typeface="+mn-lt"/>
                <a:cs typeface="Arial" panose="020B0604020202020204" pitchFamily="34" charset="0"/>
              </a:rPr>
              <a:t>Characteristics of the contemporary civilization. </a:t>
            </a:r>
            <a:r>
              <a:rPr lang="cs-CZ" sz="4400" b="1" dirty="0" smtClean="0">
                <a:solidFill>
                  <a:srgbClr val="E7AE05"/>
                </a:solidFill>
                <a:latin typeface="+mn-lt"/>
                <a:cs typeface="Arial" panose="020B0604020202020204" pitchFamily="34" charset="0"/>
              </a:rPr>
              <a:t/>
            </a:r>
            <a:br>
              <a:rPr lang="cs-CZ" sz="4400" b="1" dirty="0" smtClean="0">
                <a:solidFill>
                  <a:srgbClr val="E7AE05"/>
                </a:solidFill>
                <a:latin typeface="+mn-lt"/>
                <a:cs typeface="Arial" panose="020B0604020202020204" pitchFamily="34" charset="0"/>
              </a:rPr>
            </a:br>
            <a:r>
              <a:rPr lang="en-US" sz="4400" b="1" dirty="0" smtClean="0">
                <a:solidFill>
                  <a:srgbClr val="E7AE05"/>
                </a:solidFill>
                <a:latin typeface="+mn-lt"/>
                <a:cs typeface="Arial" panose="020B0604020202020204" pitchFamily="34" charset="0"/>
              </a:rPr>
              <a:t>Selected </a:t>
            </a:r>
            <a:r>
              <a:rPr lang="en-US" sz="4400" b="1" dirty="0">
                <a:solidFill>
                  <a:srgbClr val="E7AE05"/>
                </a:solidFill>
                <a:latin typeface="+mn-lt"/>
                <a:cs typeface="Arial" panose="020B0604020202020204" pitchFamily="34" charset="0"/>
              </a:rPr>
              <a:t>gender topics of the 21st century </a:t>
            </a:r>
            <a:endParaRPr lang="cs-CZ" sz="4400" b="1" dirty="0">
              <a:solidFill>
                <a:srgbClr val="E7AE05"/>
              </a:solidFill>
              <a:latin typeface="+mn-lt"/>
              <a:cs typeface="Arial" panose="020B0604020202020204" pitchFamily="34" charset="0"/>
            </a:endParaRPr>
          </a:p>
        </p:txBody>
      </p:sp>
      <p:pic>
        <p:nvPicPr>
          <p:cNvPr id="5" name="Obrázek 4">
            <a:extLst>
              <a:ext uri="{FF2B5EF4-FFF2-40B4-BE49-F238E27FC236}">
                <a16:creationId xmlns:a16="http://schemas.microsoft.com/office/drawing/2014/main" id="{4596461D-18B3-4580-AD6D-BC21CA0CB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991" y="233959"/>
            <a:ext cx="2274970" cy="2953889"/>
          </a:xfrm>
          <a:prstGeom prst="rect">
            <a:avLst/>
          </a:prstGeom>
        </p:spPr>
      </p:pic>
      <p:pic>
        <p:nvPicPr>
          <p:cNvPr id="6" name="Obrázek 5">
            <a:extLst>
              <a:ext uri="{FF2B5EF4-FFF2-40B4-BE49-F238E27FC236}">
                <a16:creationId xmlns:a16="http://schemas.microsoft.com/office/drawing/2014/main" id="{8E08BBD9-C148-4785-9A07-3B03B98F5D4C}"/>
              </a:ext>
            </a:extLst>
          </p:cNvPr>
          <p:cNvPicPr/>
          <p:nvPr/>
        </p:nvPicPr>
        <p:blipFill>
          <a:blip r:embed="rId3">
            <a:extLst>
              <a:ext uri="{28A0092B-C50C-407E-A947-70E740481C1C}">
                <a14:useLocalDpi xmlns:a14="http://schemas.microsoft.com/office/drawing/2010/main" val="0"/>
              </a:ext>
            </a:extLst>
          </a:blip>
          <a:stretch>
            <a:fillRect/>
          </a:stretch>
        </p:blipFill>
        <p:spPr>
          <a:xfrm>
            <a:off x="3256343" y="806386"/>
            <a:ext cx="1348740" cy="306070"/>
          </a:xfrm>
          <a:prstGeom prst="rect">
            <a:avLst/>
          </a:prstGeom>
        </p:spPr>
      </p:pic>
      <p:pic>
        <p:nvPicPr>
          <p:cNvPr id="7" name="Obrázek 6">
            <a:extLst>
              <a:ext uri="{FF2B5EF4-FFF2-40B4-BE49-F238E27FC236}">
                <a16:creationId xmlns:a16="http://schemas.microsoft.com/office/drawing/2014/main" id="{8F882E08-A090-4075-8C0C-AC695127F040}"/>
              </a:ext>
            </a:extLst>
          </p:cNvPr>
          <p:cNvPicPr/>
          <p:nvPr/>
        </p:nvPicPr>
        <p:blipFill>
          <a:blip r:embed="rId4">
            <a:extLst>
              <a:ext uri="{28A0092B-C50C-407E-A947-70E740481C1C}">
                <a14:useLocalDpi xmlns:a14="http://schemas.microsoft.com/office/drawing/2010/main" val="0"/>
              </a:ext>
            </a:extLst>
          </a:blip>
          <a:stretch>
            <a:fillRect/>
          </a:stretch>
        </p:blipFill>
        <p:spPr>
          <a:xfrm>
            <a:off x="8477869" y="704151"/>
            <a:ext cx="1524000" cy="408305"/>
          </a:xfrm>
          <a:prstGeom prst="rect">
            <a:avLst/>
          </a:prstGeom>
        </p:spPr>
      </p:pic>
    </p:spTree>
    <p:extLst>
      <p:ext uri="{BB962C8B-B14F-4D97-AF65-F5344CB8AC3E}">
        <p14:creationId xmlns:p14="http://schemas.microsoft.com/office/powerpoint/2010/main" val="1332868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EFAF15-3746-4103-AF41-3E855B4915BB}"/>
              </a:ext>
            </a:extLst>
          </p:cNvPr>
          <p:cNvSpPr>
            <a:spLocks noGrp="1"/>
          </p:cNvSpPr>
          <p:nvPr>
            <p:ph type="title"/>
          </p:nvPr>
        </p:nvSpPr>
        <p:spPr>
          <a:xfrm>
            <a:off x="1876424" y="681037"/>
            <a:ext cx="9353550" cy="1325563"/>
          </a:xfrm>
        </p:spPr>
        <p:txBody>
          <a:bodyPr>
            <a:normAutofit/>
          </a:bodyPr>
          <a:lstStyle/>
          <a:p>
            <a:r>
              <a:rPr lang="en-GB" sz="3600" b="1" dirty="0">
                <a:solidFill>
                  <a:srgbClr val="E7AE05"/>
                </a:solidFill>
                <a:latin typeface="+mn-lt"/>
                <a:cs typeface="Arial" panose="020B0604020202020204" pitchFamily="34" charset="0"/>
              </a:rPr>
              <a:t>Literature</a:t>
            </a:r>
            <a:r>
              <a:rPr lang="cs-CZ" sz="3600" dirty="0">
                <a:latin typeface="+mn-lt"/>
              </a:rPr>
              <a:t/>
            </a:r>
            <a:br>
              <a:rPr lang="cs-CZ" sz="3600" dirty="0">
                <a:latin typeface="+mn-lt"/>
              </a:rPr>
            </a:br>
            <a:endParaRPr lang="cs-CZ" sz="3600" dirty="0">
              <a:latin typeface="+mn-lt"/>
            </a:endParaRPr>
          </a:p>
        </p:txBody>
      </p:sp>
      <p:sp>
        <p:nvSpPr>
          <p:cNvPr id="3" name="Zástupný obsah 2">
            <a:extLst>
              <a:ext uri="{FF2B5EF4-FFF2-40B4-BE49-F238E27FC236}">
                <a16:creationId xmlns:a16="http://schemas.microsoft.com/office/drawing/2014/main" id="{481F25AF-4549-45DD-B9F1-13FA8368D8B2}"/>
              </a:ext>
            </a:extLst>
          </p:cNvPr>
          <p:cNvSpPr>
            <a:spLocks noGrp="1"/>
          </p:cNvSpPr>
          <p:nvPr>
            <p:ph idx="1"/>
          </p:nvPr>
        </p:nvSpPr>
        <p:spPr>
          <a:xfrm>
            <a:off x="1876424" y="1825625"/>
            <a:ext cx="9353550" cy="4351338"/>
          </a:xfrm>
        </p:spPr>
        <p:txBody>
          <a:bodyPr>
            <a:normAutofit fontScale="55000" lnSpcReduction="20000"/>
          </a:bodyPr>
          <a:lstStyle/>
          <a:p>
            <a:pPr lvl="0" algn="just"/>
            <a:r>
              <a:rPr lang="en-GB" dirty="0"/>
              <a:t>ATKINSON, Rita L. et al. </a:t>
            </a:r>
            <a:r>
              <a:rPr lang="en-GB" dirty="0" err="1"/>
              <a:t>Psychologie</a:t>
            </a:r>
            <a:r>
              <a:rPr lang="en-GB" dirty="0"/>
              <a:t>. 1. </a:t>
            </a:r>
            <a:r>
              <a:rPr lang="en-GB" dirty="0" err="1"/>
              <a:t>vyd</a:t>
            </a:r>
            <a:r>
              <a:rPr lang="en-GB" dirty="0"/>
              <a:t>. Praha: Victoria Publishing, 1995. 863 s. ISBN 80-85605- 35-x. </a:t>
            </a:r>
            <a:endParaRPr lang="cs-CZ" dirty="0"/>
          </a:p>
          <a:p>
            <a:pPr lvl="0" algn="just"/>
            <a:r>
              <a:rPr lang="en-GB" dirty="0"/>
              <a:t>BENARD, Cheryl. </a:t>
            </a:r>
            <a:r>
              <a:rPr lang="en-GB" dirty="0" err="1"/>
              <a:t>Matky</a:t>
            </a:r>
            <a:r>
              <a:rPr lang="en-GB" dirty="0"/>
              <a:t> </a:t>
            </a:r>
            <a:r>
              <a:rPr lang="en-GB" dirty="0" err="1"/>
              <a:t>dělají</a:t>
            </a:r>
            <a:r>
              <a:rPr lang="en-GB" dirty="0"/>
              <a:t> </a:t>
            </a:r>
            <a:r>
              <a:rPr lang="en-GB" dirty="0" err="1"/>
              <a:t>muže</a:t>
            </a:r>
            <a:r>
              <a:rPr lang="en-GB" dirty="0"/>
              <a:t>: jak </a:t>
            </a:r>
            <a:r>
              <a:rPr lang="en-GB" dirty="0" err="1"/>
              <a:t>dospívají</a:t>
            </a:r>
            <a:r>
              <a:rPr lang="en-GB" dirty="0"/>
              <a:t> </a:t>
            </a:r>
            <a:r>
              <a:rPr lang="en-GB" dirty="0" err="1"/>
              <a:t>synové</a:t>
            </a:r>
            <a:r>
              <a:rPr lang="en-GB" dirty="0"/>
              <a:t>. Praha: Pragma, 1997. 233 s. ISBN 80-7205- 435-X. </a:t>
            </a:r>
            <a:endParaRPr lang="cs-CZ" dirty="0"/>
          </a:p>
          <a:p>
            <a:pPr lvl="0" algn="just"/>
            <a:r>
              <a:rPr lang="en-GB" dirty="0"/>
              <a:t>CZECH, </a:t>
            </a:r>
            <a:r>
              <a:rPr lang="en-GB" dirty="0" err="1"/>
              <a:t>Lumír</a:t>
            </a:r>
            <a:r>
              <a:rPr lang="en-GB" dirty="0"/>
              <a:t>. </a:t>
            </a:r>
            <a:r>
              <a:rPr lang="en-GB" dirty="0" err="1"/>
              <a:t>Společenské</a:t>
            </a:r>
            <a:r>
              <a:rPr lang="en-GB" dirty="0"/>
              <a:t> </a:t>
            </a:r>
            <a:r>
              <a:rPr lang="en-GB" dirty="0" err="1"/>
              <a:t>důsledky</a:t>
            </a:r>
            <a:r>
              <a:rPr lang="en-GB" dirty="0"/>
              <a:t> </a:t>
            </a:r>
            <a:r>
              <a:rPr lang="en-GB" dirty="0" err="1"/>
              <a:t>medializace</a:t>
            </a:r>
            <a:r>
              <a:rPr lang="en-GB" dirty="0"/>
              <a:t> </a:t>
            </a:r>
            <a:r>
              <a:rPr lang="en-GB" dirty="0" err="1"/>
              <a:t>skutečnosti</a:t>
            </a:r>
            <a:r>
              <a:rPr lang="en-GB" dirty="0"/>
              <a:t>. 2010. [online]. [cit. 26. 7. 2017]. </a:t>
            </a:r>
            <a:r>
              <a:rPr lang="en-GB" dirty="0" err="1"/>
              <a:t>Dostupné</a:t>
            </a:r>
            <a:r>
              <a:rPr lang="en-GB" dirty="0"/>
              <a:t> z: http://www.inflow.cz/spolecenske-dusledky-medializace-skutecnosti</a:t>
            </a:r>
            <a:endParaRPr lang="cs-CZ" dirty="0"/>
          </a:p>
          <a:p>
            <a:pPr lvl="0" algn="just"/>
            <a:r>
              <a:rPr lang="en-GB" dirty="0"/>
              <a:t>FIALOVÁ, Eva, SPOUSTOVÁ, Ivana a HAVELKOVÁ, Barbara. </a:t>
            </a:r>
            <a:r>
              <a:rPr lang="en-GB" dirty="0" err="1"/>
              <a:t>Diskriminace</a:t>
            </a:r>
            <a:r>
              <a:rPr lang="en-GB" dirty="0"/>
              <a:t> a </a:t>
            </a:r>
            <a:r>
              <a:rPr lang="en-GB" dirty="0" err="1"/>
              <a:t>právo</a:t>
            </a:r>
            <a:r>
              <a:rPr lang="en-GB" dirty="0"/>
              <a:t>: [</a:t>
            </a:r>
            <a:r>
              <a:rPr lang="en-GB" dirty="0" err="1"/>
              <a:t>diskriminace</a:t>
            </a:r>
            <a:r>
              <a:rPr lang="en-GB" dirty="0"/>
              <a:t> </a:t>
            </a:r>
            <a:r>
              <a:rPr lang="en-GB" dirty="0" err="1"/>
              <a:t>na</a:t>
            </a:r>
            <a:r>
              <a:rPr lang="en-GB" dirty="0"/>
              <a:t> </a:t>
            </a:r>
            <a:r>
              <a:rPr lang="en-GB" dirty="0" err="1"/>
              <a:t>základě</a:t>
            </a:r>
            <a:r>
              <a:rPr lang="en-GB" dirty="0"/>
              <a:t> </a:t>
            </a:r>
            <a:r>
              <a:rPr lang="en-GB" dirty="0" err="1"/>
              <a:t>pohlaví</a:t>
            </a:r>
            <a:r>
              <a:rPr lang="en-GB" dirty="0"/>
              <a:t> a </a:t>
            </a:r>
            <a:r>
              <a:rPr lang="en-GB" dirty="0" err="1"/>
              <a:t>rovné</a:t>
            </a:r>
            <a:r>
              <a:rPr lang="en-GB" dirty="0"/>
              <a:t> </a:t>
            </a:r>
            <a:r>
              <a:rPr lang="en-GB" dirty="0" err="1"/>
              <a:t>příležitosti</a:t>
            </a:r>
            <a:r>
              <a:rPr lang="en-GB" dirty="0"/>
              <a:t> </a:t>
            </a:r>
            <a:r>
              <a:rPr lang="en-GB" dirty="0" err="1"/>
              <a:t>žen</a:t>
            </a:r>
            <a:r>
              <a:rPr lang="en-GB" dirty="0"/>
              <a:t> a </a:t>
            </a:r>
            <a:r>
              <a:rPr lang="en-GB" dirty="0" err="1"/>
              <a:t>mužů</a:t>
            </a:r>
            <a:r>
              <a:rPr lang="en-GB" dirty="0"/>
              <a:t> </a:t>
            </a:r>
            <a:r>
              <a:rPr lang="en-GB" dirty="0" err="1"/>
              <a:t>na</a:t>
            </a:r>
            <a:r>
              <a:rPr lang="en-GB" dirty="0"/>
              <a:t> </a:t>
            </a:r>
            <a:r>
              <a:rPr lang="en-GB" dirty="0" err="1"/>
              <a:t>trhu</a:t>
            </a:r>
            <a:r>
              <a:rPr lang="en-GB" dirty="0"/>
              <a:t> </a:t>
            </a:r>
            <a:r>
              <a:rPr lang="en-GB" dirty="0" err="1"/>
              <a:t>práce</a:t>
            </a:r>
            <a:r>
              <a:rPr lang="en-GB" dirty="0"/>
              <a:t> z </a:t>
            </a:r>
            <a:r>
              <a:rPr lang="en-GB" dirty="0" err="1"/>
              <a:t>pohledu</a:t>
            </a:r>
            <a:r>
              <a:rPr lang="en-GB" dirty="0"/>
              <a:t> </a:t>
            </a:r>
            <a:r>
              <a:rPr lang="en-GB" dirty="0" err="1"/>
              <a:t>práva</a:t>
            </a:r>
            <a:r>
              <a:rPr lang="en-GB" dirty="0"/>
              <a:t>. [Praha]: Gender Studies, 2007. 46 s. ISBN 978-80-86520-20-9. </a:t>
            </a:r>
            <a:endParaRPr lang="cs-CZ" dirty="0"/>
          </a:p>
          <a:p>
            <a:pPr lvl="0" algn="just"/>
            <a:r>
              <a:rPr lang="en-GB" dirty="0"/>
              <a:t>FAFEJTA, Martin. </a:t>
            </a:r>
            <a:r>
              <a:rPr lang="en-GB" dirty="0" err="1"/>
              <a:t>Úvod</a:t>
            </a:r>
            <a:r>
              <a:rPr lang="en-GB" dirty="0"/>
              <a:t> do </a:t>
            </a:r>
            <a:r>
              <a:rPr lang="en-GB" dirty="0" err="1"/>
              <a:t>sociologie</a:t>
            </a:r>
            <a:r>
              <a:rPr lang="en-GB" dirty="0"/>
              <a:t> </a:t>
            </a:r>
            <a:r>
              <a:rPr lang="en-GB" dirty="0" err="1"/>
              <a:t>pohlaví</a:t>
            </a:r>
            <a:r>
              <a:rPr lang="en-GB" dirty="0"/>
              <a:t> a sexuality. </a:t>
            </a:r>
            <a:r>
              <a:rPr lang="en-GB" dirty="0" err="1"/>
              <a:t>Ve</a:t>
            </a:r>
            <a:r>
              <a:rPr lang="en-GB" dirty="0"/>
              <a:t> </a:t>
            </a:r>
            <a:r>
              <a:rPr lang="en-GB" dirty="0" err="1"/>
              <a:t>Věrovanech</a:t>
            </a:r>
            <a:r>
              <a:rPr lang="en-GB" dirty="0"/>
              <a:t>: Jan </a:t>
            </a:r>
            <a:r>
              <a:rPr lang="en-GB" dirty="0" err="1"/>
              <a:t>Piszkiewicz</a:t>
            </a:r>
            <a:r>
              <a:rPr lang="en-GB" dirty="0"/>
              <a:t>, 2004. 159 s. ISBN 80-86768-06-6. </a:t>
            </a:r>
            <a:endParaRPr lang="cs-CZ" dirty="0"/>
          </a:p>
          <a:p>
            <a:pPr lvl="0" algn="just"/>
            <a:r>
              <a:rPr lang="en-GB" dirty="0"/>
              <a:t>FINKIELKRAUT, Alain. </a:t>
            </a:r>
            <a:r>
              <a:rPr lang="en-GB" dirty="0" err="1"/>
              <a:t>Destrukce</a:t>
            </a:r>
            <a:r>
              <a:rPr lang="en-GB" dirty="0"/>
              <a:t> </a:t>
            </a:r>
            <a:r>
              <a:rPr lang="en-GB" dirty="0" err="1"/>
              <a:t>myšlení</a:t>
            </a:r>
            <a:r>
              <a:rPr lang="en-GB" dirty="0"/>
              <a:t>. 2. </a:t>
            </a:r>
            <a:r>
              <a:rPr lang="en-GB" dirty="0" err="1"/>
              <a:t>vyd</a:t>
            </a:r>
            <a:r>
              <a:rPr lang="en-GB" dirty="0"/>
              <a:t>. Brno: Atlantis, 1993. 112 s. ISBN 80- 7108-063-2.</a:t>
            </a:r>
            <a:endParaRPr lang="cs-CZ" dirty="0"/>
          </a:p>
          <a:p>
            <a:pPr lvl="0" algn="just"/>
            <a:r>
              <a:rPr lang="en-GB" dirty="0"/>
              <a:t>OAKLEY, Ann. </a:t>
            </a:r>
            <a:r>
              <a:rPr lang="en-GB" dirty="0" err="1"/>
              <a:t>Pohlaví</a:t>
            </a:r>
            <a:r>
              <a:rPr lang="en-GB" dirty="0"/>
              <a:t>, gender a </a:t>
            </a:r>
            <a:r>
              <a:rPr lang="en-GB" dirty="0" err="1"/>
              <a:t>společnost</a:t>
            </a:r>
            <a:r>
              <a:rPr lang="en-GB" dirty="0"/>
              <a:t>. </a:t>
            </a:r>
            <a:r>
              <a:rPr lang="en-GB" dirty="0" err="1"/>
              <a:t>Vyd</a:t>
            </a:r>
            <a:r>
              <a:rPr lang="en-GB" dirty="0"/>
              <a:t>. 1. Praha: </a:t>
            </a:r>
            <a:r>
              <a:rPr lang="en-GB" dirty="0" err="1"/>
              <a:t>Portál</a:t>
            </a:r>
            <a:r>
              <a:rPr lang="en-GB" dirty="0"/>
              <a:t>, 2000. 176 s. ISBN 80-7178-403-6. </a:t>
            </a:r>
            <a:endParaRPr lang="cs-CZ" dirty="0"/>
          </a:p>
          <a:p>
            <a:pPr lvl="0" algn="just"/>
            <a:r>
              <a:rPr lang="en-GB" dirty="0"/>
              <a:t>OSVALDOVÁ, </a:t>
            </a:r>
            <a:r>
              <a:rPr lang="en-GB" dirty="0" err="1"/>
              <a:t>Barbora</a:t>
            </a:r>
            <a:r>
              <a:rPr lang="en-GB" dirty="0"/>
              <a:t>. </a:t>
            </a:r>
            <a:r>
              <a:rPr lang="en-GB" dirty="0" err="1"/>
              <a:t>Česká</a:t>
            </a:r>
            <a:r>
              <a:rPr lang="en-GB" dirty="0"/>
              <a:t> </a:t>
            </a:r>
            <a:r>
              <a:rPr lang="en-GB" dirty="0" err="1"/>
              <a:t>média</a:t>
            </a:r>
            <a:r>
              <a:rPr lang="en-GB" dirty="0"/>
              <a:t> a </a:t>
            </a:r>
            <a:r>
              <a:rPr lang="en-GB" dirty="0" err="1"/>
              <a:t>feminismus</a:t>
            </a:r>
            <a:r>
              <a:rPr lang="en-GB" dirty="0"/>
              <a:t>. 1. </a:t>
            </a:r>
            <a:r>
              <a:rPr lang="en-GB" dirty="0" err="1"/>
              <a:t>vyd</a:t>
            </a:r>
            <a:r>
              <a:rPr lang="en-GB" dirty="0"/>
              <a:t>. Praha: Libri, 2004. 158 s. Gender </a:t>
            </a:r>
            <a:r>
              <a:rPr lang="en-GB" dirty="0" err="1"/>
              <a:t>sondy</a:t>
            </a:r>
            <a:r>
              <a:rPr lang="en-GB" dirty="0"/>
              <a:t>; </a:t>
            </a:r>
            <a:r>
              <a:rPr lang="en-GB" dirty="0" err="1"/>
              <a:t>sv</a:t>
            </a:r>
            <a:r>
              <a:rPr lang="en-GB" dirty="0"/>
              <a:t>. 1. ISBN 80-7277-263-5. </a:t>
            </a:r>
            <a:endParaRPr lang="cs-CZ" dirty="0"/>
          </a:p>
          <a:p>
            <a:pPr lvl="0" algn="just"/>
            <a:r>
              <a:rPr lang="en-GB" dirty="0"/>
              <a:t>RAKUŠANOVÁ, Petra. </a:t>
            </a:r>
            <a:r>
              <a:rPr lang="en-GB" dirty="0" err="1"/>
              <a:t>Česká</a:t>
            </a:r>
            <a:r>
              <a:rPr lang="en-GB" dirty="0"/>
              <a:t> </a:t>
            </a:r>
            <a:r>
              <a:rPr lang="en-GB" dirty="0" err="1"/>
              <a:t>politika</a:t>
            </a:r>
            <a:r>
              <a:rPr lang="en-GB" dirty="0"/>
              <a:t>: </a:t>
            </a:r>
            <a:r>
              <a:rPr lang="en-GB" dirty="0" err="1"/>
              <a:t>Ženy</a:t>
            </a:r>
            <a:r>
              <a:rPr lang="en-GB" dirty="0"/>
              <a:t> v </a:t>
            </a:r>
            <a:r>
              <a:rPr lang="en-GB" dirty="0" err="1"/>
              <a:t>labyrintu</a:t>
            </a:r>
            <a:r>
              <a:rPr lang="en-GB" dirty="0"/>
              <a:t> </a:t>
            </a:r>
            <a:r>
              <a:rPr lang="en-GB" dirty="0" err="1"/>
              <a:t>mužů</a:t>
            </a:r>
            <a:r>
              <a:rPr lang="en-GB" dirty="0"/>
              <a:t>? [online]. [cit. 12. 7. 2017]. </a:t>
            </a:r>
            <a:r>
              <a:rPr lang="en-GB" dirty="0" err="1"/>
              <a:t>Dostupné</a:t>
            </a:r>
            <a:r>
              <a:rPr lang="en-GB" dirty="0"/>
              <a:t> z: http://padesatprocent.cz/docs/zeny-labyrint-muzu.pdf</a:t>
            </a:r>
            <a:endParaRPr lang="cs-CZ" dirty="0"/>
          </a:p>
          <a:p>
            <a:pPr lvl="0" algn="just"/>
            <a:r>
              <a:rPr lang="en-GB" dirty="0"/>
              <a:t>RENZETTI, Claire M. a CURRAN, Daniel J. </a:t>
            </a:r>
            <a:r>
              <a:rPr lang="en-GB" dirty="0" err="1"/>
              <a:t>Ženy</a:t>
            </a:r>
            <a:r>
              <a:rPr lang="en-GB" dirty="0"/>
              <a:t>, </a:t>
            </a:r>
            <a:r>
              <a:rPr lang="en-GB" dirty="0" err="1"/>
              <a:t>muži</a:t>
            </a:r>
            <a:r>
              <a:rPr lang="en-GB" dirty="0"/>
              <a:t> a </a:t>
            </a:r>
            <a:r>
              <a:rPr lang="en-GB" dirty="0" err="1"/>
              <a:t>společnost</a:t>
            </a:r>
            <a:r>
              <a:rPr lang="en-GB" dirty="0"/>
              <a:t>. </a:t>
            </a:r>
            <a:r>
              <a:rPr lang="en-GB" dirty="0" err="1"/>
              <a:t>Vyd</a:t>
            </a:r>
            <a:r>
              <a:rPr lang="en-GB" dirty="0"/>
              <a:t>. 1. Praha: </a:t>
            </a:r>
            <a:r>
              <a:rPr lang="en-GB" dirty="0" err="1"/>
              <a:t>Karolinum</a:t>
            </a:r>
            <a:r>
              <a:rPr lang="en-GB" dirty="0"/>
              <a:t>, 2003. 642 s. ISBN 80-246-0525-2. </a:t>
            </a:r>
            <a:endParaRPr lang="cs-CZ" dirty="0"/>
          </a:p>
        </p:txBody>
      </p:sp>
    </p:spTree>
    <p:extLst>
      <p:ext uri="{BB962C8B-B14F-4D97-AF65-F5344CB8AC3E}">
        <p14:creationId xmlns:p14="http://schemas.microsoft.com/office/powerpoint/2010/main" val="265270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DACB5CC-272D-4EBE-A872-5CEC11C81A4F}"/>
              </a:ext>
            </a:extLst>
          </p:cNvPr>
          <p:cNvSpPr>
            <a:spLocks noGrp="1"/>
          </p:cNvSpPr>
          <p:nvPr>
            <p:ph idx="1"/>
          </p:nvPr>
        </p:nvSpPr>
        <p:spPr>
          <a:xfrm>
            <a:off x="1880170" y="1825625"/>
            <a:ext cx="9298113" cy="4351338"/>
          </a:xfrm>
        </p:spPr>
        <p:txBody>
          <a:bodyPr>
            <a:normAutofit fontScale="55000" lnSpcReduction="20000"/>
          </a:bodyPr>
          <a:lstStyle/>
          <a:p>
            <a:pPr lvl="0" algn="just"/>
            <a:r>
              <a:rPr lang="en-GB" dirty="0"/>
              <a:t>SHEU, Ursula. </a:t>
            </a:r>
            <a:r>
              <a:rPr lang="en-GB" dirty="0" err="1"/>
              <a:t>Nenarodíme</a:t>
            </a:r>
            <a:r>
              <a:rPr lang="en-GB" dirty="0"/>
              <a:t> </a:t>
            </a:r>
            <a:r>
              <a:rPr lang="en-GB" dirty="0" err="1"/>
              <a:t>sa</a:t>
            </a:r>
            <a:r>
              <a:rPr lang="en-GB" dirty="0"/>
              <a:t> </a:t>
            </a:r>
            <a:r>
              <a:rPr lang="en-GB" dirty="0" err="1"/>
              <a:t>ako</a:t>
            </a:r>
            <a:r>
              <a:rPr lang="en-GB" dirty="0"/>
              <a:t> </a:t>
            </a:r>
            <a:r>
              <a:rPr lang="en-GB" dirty="0" err="1"/>
              <a:t>dievčatá</a:t>
            </a:r>
            <a:r>
              <a:rPr lang="en-GB" dirty="0"/>
              <a:t>, </a:t>
            </a:r>
            <a:r>
              <a:rPr lang="en-GB" dirty="0" err="1"/>
              <a:t>urobia</a:t>
            </a:r>
            <a:r>
              <a:rPr lang="en-GB" dirty="0"/>
              <a:t> </a:t>
            </a:r>
            <a:r>
              <a:rPr lang="en-GB" dirty="0" err="1"/>
              <a:t>nás</a:t>
            </a:r>
            <a:r>
              <a:rPr lang="en-GB" dirty="0"/>
              <a:t> </a:t>
            </a:r>
            <a:r>
              <a:rPr lang="en-GB" dirty="0" err="1"/>
              <a:t>nimi</a:t>
            </a:r>
            <a:r>
              <a:rPr lang="en-GB" dirty="0"/>
              <a:t>. [online]. [cit. 25. 5. 2017]. </a:t>
            </a:r>
            <a:r>
              <a:rPr lang="en-GB" dirty="0" err="1"/>
              <a:t>Dostupné</a:t>
            </a:r>
            <a:r>
              <a:rPr lang="en-GB" dirty="0"/>
              <a:t> z: http://www.aspekt.sk/content/knizna-edicia/aspekt-12000-nerodime-sa-ako-zeny-stavame-sa-nimi </a:t>
            </a:r>
            <a:endParaRPr lang="cs-CZ" dirty="0"/>
          </a:p>
          <a:p>
            <a:pPr lvl="0" algn="just"/>
            <a:r>
              <a:rPr lang="en-GB" dirty="0"/>
              <a:t>SMETÁČKOVÁ, Irena, ed. a JARKOVSKÁ, Lucie. Gender </a:t>
            </a:r>
            <a:r>
              <a:rPr lang="en-GB" dirty="0" err="1"/>
              <a:t>ve</a:t>
            </a:r>
            <a:r>
              <a:rPr lang="en-GB" dirty="0"/>
              <a:t> </a:t>
            </a:r>
            <a:r>
              <a:rPr lang="en-GB" dirty="0" err="1"/>
              <a:t>škole</a:t>
            </a:r>
            <a:r>
              <a:rPr lang="en-GB" dirty="0"/>
              <a:t>: </a:t>
            </a:r>
            <a:r>
              <a:rPr lang="en-GB" dirty="0" err="1"/>
              <a:t>příručka</a:t>
            </a:r>
            <a:r>
              <a:rPr lang="en-GB" dirty="0"/>
              <a:t> pro </a:t>
            </a:r>
            <a:r>
              <a:rPr lang="en-GB" dirty="0" err="1"/>
              <a:t>budoucí</a:t>
            </a:r>
            <a:r>
              <a:rPr lang="en-GB" dirty="0"/>
              <a:t> </a:t>
            </a:r>
            <a:r>
              <a:rPr lang="en-GB" dirty="0" err="1"/>
              <a:t>i</a:t>
            </a:r>
            <a:r>
              <a:rPr lang="en-GB" dirty="0"/>
              <a:t> </a:t>
            </a:r>
            <a:r>
              <a:rPr lang="en-GB" dirty="0" err="1"/>
              <a:t>současné</a:t>
            </a:r>
            <a:r>
              <a:rPr lang="en-GB" dirty="0"/>
              <a:t> </a:t>
            </a:r>
            <a:r>
              <a:rPr lang="en-GB" dirty="0" err="1"/>
              <a:t>učitelky</a:t>
            </a:r>
            <a:r>
              <a:rPr lang="en-GB" dirty="0"/>
              <a:t> a </a:t>
            </a:r>
            <a:r>
              <a:rPr lang="en-GB" dirty="0" err="1"/>
              <a:t>učitele</a:t>
            </a:r>
            <a:r>
              <a:rPr lang="en-GB" dirty="0"/>
              <a:t>. </a:t>
            </a:r>
            <a:r>
              <a:rPr lang="en-GB" dirty="0" err="1"/>
              <a:t>Vyd</a:t>
            </a:r>
            <a:r>
              <a:rPr lang="en-GB" dirty="0"/>
              <a:t>. 1. Praha: </a:t>
            </a:r>
            <a:r>
              <a:rPr lang="en-GB" dirty="0" err="1"/>
              <a:t>Otevřená</a:t>
            </a:r>
            <a:r>
              <a:rPr lang="en-GB" dirty="0"/>
              <a:t> </a:t>
            </a:r>
            <a:r>
              <a:rPr lang="en-GB" dirty="0" err="1"/>
              <a:t>společnost</a:t>
            </a:r>
            <a:r>
              <a:rPr lang="en-GB" dirty="0"/>
              <a:t>, 2006. 67 s. ISBN 80-903331-5-X. </a:t>
            </a:r>
            <a:endParaRPr lang="cs-CZ" dirty="0"/>
          </a:p>
          <a:p>
            <a:pPr lvl="0" algn="just"/>
            <a:r>
              <a:rPr lang="en-GB" dirty="0"/>
              <a:t>SMETÁČKOVÁ, Irena, ed. a VLKOVÁ, </a:t>
            </a:r>
            <a:r>
              <a:rPr lang="en-GB" dirty="0" err="1"/>
              <a:t>Klára</a:t>
            </a:r>
            <a:r>
              <a:rPr lang="en-GB" dirty="0"/>
              <a:t>, ed. Gender </a:t>
            </a:r>
            <a:r>
              <a:rPr lang="en-GB" dirty="0" err="1"/>
              <a:t>ve</a:t>
            </a:r>
            <a:r>
              <a:rPr lang="en-GB" dirty="0"/>
              <a:t> </a:t>
            </a:r>
            <a:r>
              <a:rPr lang="en-GB" dirty="0" err="1"/>
              <a:t>škole</a:t>
            </a:r>
            <a:r>
              <a:rPr lang="en-GB" dirty="0"/>
              <a:t>: </a:t>
            </a:r>
            <a:r>
              <a:rPr lang="en-GB" dirty="0" err="1"/>
              <a:t>příručka</a:t>
            </a:r>
            <a:r>
              <a:rPr lang="en-GB" dirty="0"/>
              <a:t> pro </a:t>
            </a:r>
            <a:r>
              <a:rPr lang="en-GB" dirty="0" err="1"/>
              <a:t>vyučující</a:t>
            </a:r>
            <a:r>
              <a:rPr lang="en-GB" dirty="0"/>
              <a:t> </a:t>
            </a:r>
            <a:r>
              <a:rPr lang="en-GB" dirty="0" err="1"/>
              <a:t>předmětů</a:t>
            </a:r>
            <a:r>
              <a:rPr lang="en-GB" dirty="0"/>
              <a:t> </a:t>
            </a:r>
            <a:r>
              <a:rPr lang="en-GB" dirty="0" err="1"/>
              <a:t>občanská</a:t>
            </a:r>
            <a:r>
              <a:rPr lang="en-GB" dirty="0"/>
              <a:t> </a:t>
            </a:r>
            <a:r>
              <a:rPr lang="en-GB" dirty="0" err="1"/>
              <a:t>výchova</a:t>
            </a:r>
            <a:r>
              <a:rPr lang="en-GB" dirty="0"/>
              <a:t>, </a:t>
            </a:r>
            <a:r>
              <a:rPr lang="en-GB" dirty="0" err="1"/>
              <a:t>občanská</a:t>
            </a:r>
            <a:r>
              <a:rPr lang="en-GB" dirty="0"/>
              <a:t> </a:t>
            </a:r>
            <a:r>
              <a:rPr lang="en-GB" dirty="0" err="1"/>
              <a:t>nauka</a:t>
            </a:r>
            <a:r>
              <a:rPr lang="en-GB" dirty="0"/>
              <a:t> a </a:t>
            </a:r>
            <a:r>
              <a:rPr lang="en-GB" dirty="0" err="1"/>
              <a:t>základy</a:t>
            </a:r>
            <a:r>
              <a:rPr lang="en-GB" dirty="0"/>
              <a:t> </a:t>
            </a:r>
            <a:r>
              <a:rPr lang="en-GB" dirty="0" err="1"/>
              <a:t>společenských</a:t>
            </a:r>
            <a:r>
              <a:rPr lang="en-GB" dirty="0"/>
              <a:t> </a:t>
            </a:r>
            <a:r>
              <a:rPr lang="en-GB" dirty="0" err="1"/>
              <a:t>věd</a:t>
            </a:r>
            <a:r>
              <a:rPr lang="en-GB" dirty="0"/>
              <a:t> </a:t>
            </a:r>
            <a:r>
              <a:rPr lang="en-GB" dirty="0" err="1"/>
              <a:t>na</a:t>
            </a:r>
            <a:r>
              <a:rPr lang="en-GB" dirty="0"/>
              <a:t> </a:t>
            </a:r>
            <a:r>
              <a:rPr lang="en-GB" dirty="0" err="1"/>
              <a:t>základních</a:t>
            </a:r>
            <a:r>
              <a:rPr lang="en-GB" dirty="0"/>
              <a:t> a </a:t>
            </a:r>
            <a:r>
              <a:rPr lang="en-GB" dirty="0" err="1"/>
              <a:t>středních</a:t>
            </a:r>
            <a:r>
              <a:rPr lang="en-GB" dirty="0"/>
              <a:t> </a:t>
            </a:r>
            <a:r>
              <a:rPr lang="en-GB" dirty="0" err="1"/>
              <a:t>školách</a:t>
            </a:r>
            <a:r>
              <a:rPr lang="en-GB" dirty="0"/>
              <a:t>. </a:t>
            </a:r>
            <a:r>
              <a:rPr lang="en-GB" dirty="0" err="1"/>
              <a:t>Vyd</a:t>
            </a:r>
            <a:r>
              <a:rPr lang="en-GB" dirty="0"/>
              <a:t>. 1. Praha: </a:t>
            </a:r>
            <a:r>
              <a:rPr lang="en-GB" dirty="0" err="1"/>
              <a:t>Otevřená</a:t>
            </a:r>
            <a:r>
              <a:rPr lang="en-GB" dirty="0"/>
              <a:t> </a:t>
            </a:r>
            <a:r>
              <a:rPr lang="en-GB" dirty="0" err="1"/>
              <a:t>společnost</a:t>
            </a:r>
            <a:r>
              <a:rPr lang="en-GB" dirty="0"/>
              <a:t>, 2005. 191 s. ISBN 80-903331-2-5. </a:t>
            </a:r>
            <a:endParaRPr lang="cs-CZ" dirty="0"/>
          </a:p>
          <a:p>
            <a:pPr lvl="0" algn="just"/>
            <a:r>
              <a:rPr lang="en-GB" dirty="0"/>
              <a:t>SVOBODOVÁ, Lucie. </a:t>
            </a:r>
            <a:r>
              <a:rPr lang="en-GB" dirty="0" err="1"/>
              <a:t>Novozélandské</a:t>
            </a:r>
            <a:r>
              <a:rPr lang="en-GB" dirty="0"/>
              <a:t> </a:t>
            </a:r>
            <a:r>
              <a:rPr lang="en-GB" dirty="0" err="1"/>
              <a:t>školačky</a:t>
            </a:r>
            <a:r>
              <a:rPr lang="en-GB" dirty="0"/>
              <a:t> </a:t>
            </a:r>
            <a:r>
              <a:rPr lang="en-GB" dirty="0" err="1"/>
              <a:t>vyhrály</a:t>
            </a:r>
            <a:r>
              <a:rPr lang="en-GB" dirty="0"/>
              <a:t> </a:t>
            </a:r>
            <a:r>
              <a:rPr lang="en-GB" dirty="0" err="1"/>
              <a:t>boj</a:t>
            </a:r>
            <a:r>
              <a:rPr lang="en-GB" dirty="0"/>
              <a:t> </a:t>
            </a:r>
            <a:r>
              <a:rPr lang="en-GB" dirty="0" err="1"/>
              <a:t>proti</a:t>
            </a:r>
            <a:r>
              <a:rPr lang="en-GB" dirty="0"/>
              <a:t> </a:t>
            </a:r>
            <a:r>
              <a:rPr lang="en-GB" dirty="0" err="1"/>
              <a:t>genderovému</a:t>
            </a:r>
            <a:r>
              <a:rPr lang="en-GB" dirty="0"/>
              <a:t> </a:t>
            </a:r>
            <a:r>
              <a:rPr lang="en-GB" dirty="0" err="1"/>
              <a:t>stereotypu</a:t>
            </a:r>
            <a:r>
              <a:rPr lang="en-GB" dirty="0"/>
              <a:t>, </a:t>
            </a:r>
            <a:r>
              <a:rPr lang="en-GB" dirty="0" err="1"/>
              <a:t>mohou</a:t>
            </a:r>
            <a:r>
              <a:rPr lang="en-GB" dirty="0"/>
              <a:t> </a:t>
            </a:r>
            <a:r>
              <a:rPr lang="en-GB" dirty="0" err="1"/>
              <a:t>si</a:t>
            </a:r>
            <a:r>
              <a:rPr lang="en-GB" dirty="0"/>
              <a:t> </a:t>
            </a:r>
            <a:r>
              <a:rPr lang="en-GB" dirty="0" err="1"/>
              <a:t>vybrat</a:t>
            </a:r>
            <a:r>
              <a:rPr lang="en-GB" dirty="0"/>
              <a:t> </a:t>
            </a:r>
            <a:r>
              <a:rPr lang="en-GB" dirty="0" err="1"/>
              <a:t>uniformu</a:t>
            </a:r>
            <a:r>
              <a:rPr lang="en-GB" dirty="0"/>
              <a:t> se </a:t>
            </a:r>
            <a:r>
              <a:rPr lang="en-GB" dirty="0" err="1"/>
              <a:t>sukní</a:t>
            </a:r>
            <a:r>
              <a:rPr lang="en-GB" dirty="0"/>
              <a:t> </a:t>
            </a:r>
            <a:r>
              <a:rPr lang="en-GB" dirty="0" err="1"/>
              <a:t>nebo</a:t>
            </a:r>
            <a:r>
              <a:rPr lang="en-GB" dirty="0"/>
              <a:t> </a:t>
            </a:r>
            <a:r>
              <a:rPr lang="en-GB" dirty="0" err="1"/>
              <a:t>kalhotami</a:t>
            </a:r>
            <a:r>
              <a:rPr lang="en-GB" dirty="0"/>
              <a:t>. 2007. [online]. [cit. 4. 7. 2017]. </a:t>
            </a:r>
            <a:r>
              <a:rPr lang="en-GB" dirty="0" err="1"/>
              <a:t>Dostupné</a:t>
            </a:r>
            <a:r>
              <a:rPr lang="en-GB" dirty="0"/>
              <a:t> z: https://www.seznam.cz/zpravy/clanek/novozelandske-skolacky-vyhraly-boj-proti-genderovemustereotypu-mohou-si-vybrat-uniformu-se-sukni-nebo-kalhotami-29238 </a:t>
            </a:r>
            <a:endParaRPr lang="cs-CZ" dirty="0"/>
          </a:p>
          <a:p>
            <a:pPr lvl="0" algn="just"/>
            <a:r>
              <a:rPr lang="en-GB" dirty="0"/>
              <a:t>SUCHÝ, Adam. </a:t>
            </a:r>
            <a:r>
              <a:rPr lang="en-GB" dirty="0" err="1"/>
              <a:t>Mediální</a:t>
            </a:r>
            <a:r>
              <a:rPr lang="en-GB" dirty="0"/>
              <a:t> </a:t>
            </a:r>
            <a:r>
              <a:rPr lang="en-GB" dirty="0" err="1"/>
              <a:t>zlo</a:t>
            </a:r>
            <a:r>
              <a:rPr lang="en-GB" dirty="0"/>
              <a:t> - </a:t>
            </a:r>
            <a:r>
              <a:rPr lang="en-GB" dirty="0" err="1"/>
              <a:t>mýty</a:t>
            </a:r>
            <a:r>
              <a:rPr lang="en-GB" dirty="0"/>
              <a:t> a </a:t>
            </a:r>
            <a:r>
              <a:rPr lang="en-GB" dirty="0" err="1"/>
              <a:t>realita</a:t>
            </a:r>
            <a:r>
              <a:rPr lang="en-GB" dirty="0"/>
              <a:t>: </a:t>
            </a:r>
            <a:r>
              <a:rPr lang="en-GB" dirty="0" err="1"/>
              <a:t>souvislost</a:t>
            </a:r>
            <a:r>
              <a:rPr lang="en-GB" dirty="0"/>
              <a:t> </a:t>
            </a:r>
            <a:r>
              <a:rPr lang="en-GB" dirty="0" err="1"/>
              <a:t>mezi</a:t>
            </a:r>
            <a:r>
              <a:rPr lang="en-GB" dirty="0"/>
              <a:t> </a:t>
            </a:r>
            <a:r>
              <a:rPr lang="en-GB" dirty="0" err="1"/>
              <a:t>sledováním</a:t>
            </a:r>
            <a:r>
              <a:rPr lang="en-GB" dirty="0"/>
              <a:t> </a:t>
            </a:r>
            <a:r>
              <a:rPr lang="en-GB" dirty="0" err="1"/>
              <a:t>televize</a:t>
            </a:r>
            <a:r>
              <a:rPr lang="en-GB" dirty="0"/>
              <a:t> a </a:t>
            </a:r>
            <a:r>
              <a:rPr lang="en-GB" dirty="0" err="1"/>
              <a:t>agresivitou</a:t>
            </a:r>
            <a:r>
              <a:rPr lang="en-GB" dirty="0"/>
              <a:t> u </a:t>
            </a:r>
            <a:r>
              <a:rPr lang="en-GB" dirty="0" err="1"/>
              <a:t>dětí</a:t>
            </a:r>
            <a:r>
              <a:rPr lang="en-GB" dirty="0"/>
              <a:t>. </a:t>
            </a:r>
            <a:r>
              <a:rPr lang="en-GB" dirty="0" err="1"/>
              <a:t>Vyd</a:t>
            </a:r>
            <a:r>
              <a:rPr lang="en-GB" dirty="0"/>
              <a:t>. 1. Praha: Triton, 2007. 168 s. </a:t>
            </a:r>
            <a:r>
              <a:rPr lang="en-GB" dirty="0" err="1"/>
              <a:t>Psyché</a:t>
            </a:r>
            <a:r>
              <a:rPr lang="en-GB" dirty="0"/>
              <a:t>; </a:t>
            </a:r>
            <a:r>
              <a:rPr lang="en-GB" dirty="0" err="1"/>
              <a:t>sv</a:t>
            </a:r>
            <a:r>
              <a:rPr lang="en-GB" dirty="0"/>
              <a:t>. č. 49. ISBN 978-80-7254-926-9. </a:t>
            </a:r>
            <a:endParaRPr lang="cs-CZ" dirty="0"/>
          </a:p>
          <a:p>
            <a:pPr lvl="0" algn="just"/>
            <a:r>
              <a:rPr lang="en-GB" dirty="0"/>
              <a:t>VÁGNEROVÁ, Marie. </a:t>
            </a:r>
            <a:r>
              <a:rPr lang="en-GB" dirty="0" err="1"/>
              <a:t>Vývojová</a:t>
            </a:r>
            <a:r>
              <a:rPr lang="en-GB" dirty="0"/>
              <a:t> </a:t>
            </a:r>
            <a:r>
              <a:rPr lang="en-GB" dirty="0" err="1"/>
              <a:t>psychologie</a:t>
            </a:r>
            <a:r>
              <a:rPr lang="en-GB" dirty="0"/>
              <a:t> I.: </a:t>
            </a:r>
            <a:r>
              <a:rPr lang="en-GB" dirty="0" err="1"/>
              <a:t>dětství</a:t>
            </a:r>
            <a:r>
              <a:rPr lang="en-GB" dirty="0"/>
              <a:t> a </a:t>
            </a:r>
            <a:r>
              <a:rPr lang="en-GB" dirty="0" err="1"/>
              <a:t>dospívání</a:t>
            </a:r>
            <a:r>
              <a:rPr lang="en-GB" dirty="0"/>
              <a:t>. </a:t>
            </a:r>
            <a:r>
              <a:rPr lang="en-GB" dirty="0" err="1"/>
              <a:t>Vyd</a:t>
            </a:r>
            <a:r>
              <a:rPr lang="en-GB" dirty="0"/>
              <a:t>. 1. Praha: </a:t>
            </a:r>
            <a:r>
              <a:rPr lang="en-GB" dirty="0" err="1"/>
              <a:t>Karolinum</a:t>
            </a:r>
            <a:r>
              <a:rPr lang="en-GB" dirty="0"/>
              <a:t>, 2005. 467 s. ISBN 80-246-0956-8. </a:t>
            </a:r>
            <a:endParaRPr lang="cs-CZ" dirty="0"/>
          </a:p>
          <a:p>
            <a:pPr lvl="0" algn="just"/>
            <a:r>
              <a:rPr lang="en-GB" dirty="0"/>
              <a:t>VRÁBLIKOVÁ, </a:t>
            </a:r>
            <a:r>
              <a:rPr lang="en-GB" dirty="0" err="1"/>
              <a:t>Kateřina</a:t>
            </a:r>
            <a:r>
              <a:rPr lang="en-GB" dirty="0"/>
              <a:t>. </a:t>
            </a:r>
            <a:r>
              <a:rPr lang="en-GB" dirty="0" err="1"/>
              <a:t>Vliv</a:t>
            </a:r>
            <a:r>
              <a:rPr lang="en-GB" dirty="0"/>
              <a:t> </a:t>
            </a:r>
            <a:r>
              <a:rPr lang="en-GB" dirty="0" err="1"/>
              <a:t>volebních</a:t>
            </a:r>
            <a:r>
              <a:rPr lang="en-GB" dirty="0"/>
              <a:t> </a:t>
            </a:r>
            <a:r>
              <a:rPr lang="en-GB" dirty="0" err="1"/>
              <a:t>systémů</a:t>
            </a:r>
            <a:r>
              <a:rPr lang="en-GB" dirty="0"/>
              <a:t> </a:t>
            </a:r>
            <a:r>
              <a:rPr lang="en-GB" dirty="0" err="1"/>
              <a:t>na</a:t>
            </a:r>
            <a:r>
              <a:rPr lang="en-GB" dirty="0"/>
              <a:t> </a:t>
            </a:r>
            <a:r>
              <a:rPr lang="en-GB" dirty="0" err="1"/>
              <a:t>politickou</a:t>
            </a:r>
            <a:r>
              <a:rPr lang="en-GB" dirty="0"/>
              <a:t> </a:t>
            </a:r>
            <a:r>
              <a:rPr lang="en-GB" dirty="0" err="1"/>
              <a:t>reprezentaci</a:t>
            </a:r>
            <a:r>
              <a:rPr lang="en-GB" dirty="0"/>
              <a:t> </a:t>
            </a:r>
            <a:r>
              <a:rPr lang="en-GB" dirty="0" err="1"/>
              <a:t>žen</a:t>
            </a:r>
            <a:r>
              <a:rPr lang="en-GB" dirty="0"/>
              <a:t> v </a:t>
            </a:r>
            <a:r>
              <a:rPr lang="en-GB" dirty="0" err="1"/>
              <a:t>postkomunistických</a:t>
            </a:r>
            <a:r>
              <a:rPr lang="en-GB" dirty="0"/>
              <a:t> </a:t>
            </a:r>
            <a:r>
              <a:rPr lang="en-GB" dirty="0" err="1"/>
              <a:t>zemích</a:t>
            </a:r>
            <a:r>
              <a:rPr lang="en-GB" dirty="0"/>
              <a:t>. 2007. [online]. [cit. 2. 8. 2017]. </a:t>
            </a:r>
            <a:r>
              <a:rPr lang="en-GB" dirty="0" err="1"/>
              <a:t>Dostupné</a:t>
            </a:r>
            <a:r>
              <a:rPr lang="en-GB" dirty="0"/>
              <a:t> z: http://ispo.fss.muni.cz/uploads/EVS/004/EVS_02_02_2.pdf </a:t>
            </a:r>
            <a:endParaRPr lang="cs-CZ" dirty="0"/>
          </a:p>
          <a:p>
            <a:pPr lvl="0" algn="just"/>
            <a:r>
              <a:rPr lang="en-GB" dirty="0"/>
              <a:t>WOLF, Naomi. </a:t>
            </a:r>
            <a:r>
              <a:rPr lang="en-GB" dirty="0" err="1"/>
              <a:t>Mýtus</a:t>
            </a:r>
            <a:r>
              <a:rPr lang="en-GB" dirty="0"/>
              <a:t> </a:t>
            </a:r>
            <a:r>
              <a:rPr lang="en-GB" dirty="0" err="1"/>
              <a:t>krásy</a:t>
            </a:r>
            <a:r>
              <a:rPr lang="en-GB" dirty="0"/>
              <a:t>. </a:t>
            </a:r>
            <a:r>
              <a:rPr lang="en-GB" dirty="0" err="1"/>
              <a:t>Vyd</a:t>
            </a:r>
            <a:r>
              <a:rPr lang="en-GB" dirty="0"/>
              <a:t>. 1. Bratislava: </a:t>
            </a:r>
            <a:r>
              <a:rPr lang="en-GB" dirty="0" err="1"/>
              <a:t>Aspekt</a:t>
            </a:r>
            <a:r>
              <a:rPr lang="en-GB" dirty="0"/>
              <a:t>, 2000. 352 s. 8085549158 </a:t>
            </a:r>
            <a:endParaRPr lang="cs-CZ" dirty="0"/>
          </a:p>
          <a:p>
            <a:pPr lvl="0" algn="just"/>
            <a:r>
              <a:rPr lang="en-GB" dirty="0"/>
              <a:t>ZORMANOVÁ, Lucie. </a:t>
            </a:r>
            <a:r>
              <a:rPr lang="en-GB" dirty="0" err="1"/>
              <a:t>Vytváří</a:t>
            </a:r>
            <a:r>
              <a:rPr lang="en-GB" dirty="0"/>
              <a:t> </a:t>
            </a:r>
            <a:r>
              <a:rPr lang="en-GB" dirty="0" err="1"/>
              <a:t>raná</a:t>
            </a:r>
            <a:r>
              <a:rPr lang="en-GB" dirty="0"/>
              <a:t> </a:t>
            </a:r>
            <a:r>
              <a:rPr lang="en-GB" dirty="0" err="1"/>
              <a:t>výchova</a:t>
            </a:r>
            <a:r>
              <a:rPr lang="en-GB" dirty="0"/>
              <a:t> </a:t>
            </a:r>
            <a:r>
              <a:rPr lang="en-GB" dirty="0" err="1"/>
              <a:t>rozdíly</a:t>
            </a:r>
            <a:r>
              <a:rPr lang="en-GB" dirty="0"/>
              <a:t> </a:t>
            </a:r>
            <a:r>
              <a:rPr lang="en-GB" dirty="0" err="1"/>
              <a:t>mezi</a:t>
            </a:r>
            <a:r>
              <a:rPr lang="en-GB" dirty="0"/>
              <a:t> </a:t>
            </a:r>
            <a:r>
              <a:rPr lang="en-GB" dirty="0" err="1"/>
              <a:t>dívkami</a:t>
            </a:r>
            <a:r>
              <a:rPr lang="en-GB" dirty="0"/>
              <a:t> a </a:t>
            </a:r>
            <a:r>
              <a:rPr lang="en-GB" dirty="0" err="1"/>
              <a:t>chlapci</a:t>
            </a:r>
            <a:r>
              <a:rPr lang="en-GB" dirty="0"/>
              <a:t>? [online]. [cit. 4. 6. 2017]. </a:t>
            </a:r>
            <a:r>
              <a:rPr lang="en-GB" dirty="0" err="1"/>
              <a:t>Dostupné</a:t>
            </a:r>
            <a:r>
              <a:rPr lang="en-GB" dirty="0"/>
              <a:t> z: https://www.rovne-prilezitosti.cz/clanky/clanek-15.html</a:t>
            </a:r>
            <a:endParaRPr lang="cs-CZ" dirty="0"/>
          </a:p>
          <a:p>
            <a:pPr algn="just"/>
            <a:endParaRPr lang="cs-CZ" dirty="0"/>
          </a:p>
        </p:txBody>
      </p:sp>
    </p:spTree>
    <p:extLst>
      <p:ext uri="{BB962C8B-B14F-4D97-AF65-F5344CB8AC3E}">
        <p14:creationId xmlns:p14="http://schemas.microsoft.com/office/powerpoint/2010/main" val="2714127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F89402-4C8E-4B35-ACBB-129D75919409}"/>
              </a:ext>
            </a:extLst>
          </p:cNvPr>
          <p:cNvSpPr>
            <a:spLocks noGrp="1"/>
          </p:cNvSpPr>
          <p:nvPr>
            <p:ph type="title"/>
          </p:nvPr>
        </p:nvSpPr>
        <p:spPr>
          <a:xfrm>
            <a:off x="1950720" y="304165"/>
            <a:ext cx="9286240" cy="1325563"/>
          </a:xfrm>
        </p:spPr>
        <p:txBody>
          <a:bodyPr>
            <a:normAutofit/>
          </a:bodyPr>
          <a:lstStyle/>
          <a:p>
            <a:r>
              <a:rPr lang="cs-CZ" sz="3600" b="1" dirty="0" err="1">
                <a:solidFill>
                  <a:srgbClr val="E7AE05"/>
                </a:solidFill>
                <a:latin typeface="+mn-lt"/>
                <a:cs typeface="Arial" panose="020B0604020202020204" pitchFamily="34" charset="0"/>
              </a:rPr>
              <a:t>Pictures</a:t>
            </a:r>
            <a:endParaRPr lang="cs-CZ" sz="3600" b="1" dirty="0">
              <a:solidFill>
                <a:srgbClr val="E7AE05"/>
              </a:solidFill>
              <a:latin typeface="+mn-lt"/>
              <a:cs typeface="Arial" panose="020B0604020202020204" pitchFamily="34" charset="0"/>
            </a:endParaRPr>
          </a:p>
        </p:txBody>
      </p:sp>
      <p:sp>
        <p:nvSpPr>
          <p:cNvPr id="3" name="Zástupný obsah 2">
            <a:extLst>
              <a:ext uri="{FF2B5EF4-FFF2-40B4-BE49-F238E27FC236}">
                <a16:creationId xmlns:a16="http://schemas.microsoft.com/office/drawing/2014/main" id="{EF867366-A410-48A0-83A7-39CCDF6851B0}"/>
              </a:ext>
            </a:extLst>
          </p:cNvPr>
          <p:cNvSpPr>
            <a:spLocks noGrp="1"/>
          </p:cNvSpPr>
          <p:nvPr>
            <p:ph idx="1"/>
          </p:nvPr>
        </p:nvSpPr>
        <p:spPr>
          <a:xfrm>
            <a:off x="1950720" y="1825625"/>
            <a:ext cx="9286240" cy="4351338"/>
          </a:xfrm>
        </p:spPr>
        <p:txBody>
          <a:bodyPr>
            <a:normAutofit lnSpcReduction="10000"/>
          </a:bodyPr>
          <a:lstStyle/>
          <a:p>
            <a:pPr algn="just"/>
            <a:r>
              <a:rPr lang="cs-CZ" dirty="0"/>
              <a:t>https://a2larm.cz/wp-content/uploads/2017/09/gender.jpg</a:t>
            </a:r>
          </a:p>
          <a:p>
            <a:pPr algn="just"/>
            <a:r>
              <a:rPr lang="cs-CZ" dirty="0"/>
              <a:t>https://www.vanityfair.com/hollywood/2020/11/margaret-thatcher-queen-elizabeth-the-crown</a:t>
            </a:r>
          </a:p>
          <a:p>
            <a:pPr algn="just"/>
            <a:r>
              <a:rPr lang="cs-CZ" dirty="0"/>
              <a:t>https://nespechej.cz/proc-se-nestydet-za-to-ze-mam-pani-na-uklid/</a:t>
            </a:r>
          </a:p>
          <a:p>
            <a:pPr algn="just"/>
            <a:r>
              <a:rPr lang="cs-CZ" dirty="0"/>
              <a:t>https://www.kfilmu.net/film/blondynka1/nazory/</a:t>
            </a:r>
          </a:p>
          <a:p>
            <a:pPr algn="just"/>
            <a:r>
              <a:rPr lang="cs-CZ" dirty="0"/>
              <a:t>https://www.femina.cz/zena-za-volantem-2/</a:t>
            </a:r>
          </a:p>
          <a:p>
            <a:pPr algn="just"/>
            <a:r>
              <a:rPr lang="cs-CZ" dirty="0"/>
              <a:t>https://www.trendprezeny.sk/blog-trend-pre-zeny/tajomstvo-zdravia/muzi-nas-stresuju-viac-ako-deti-vedeli-ste-to</a:t>
            </a:r>
          </a:p>
          <a:p>
            <a:pPr algn="just"/>
            <a:endParaRPr lang="cs-CZ" dirty="0"/>
          </a:p>
        </p:txBody>
      </p:sp>
    </p:spTree>
    <p:extLst>
      <p:ext uri="{BB962C8B-B14F-4D97-AF65-F5344CB8AC3E}">
        <p14:creationId xmlns:p14="http://schemas.microsoft.com/office/powerpoint/2010/main" val="351849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45DB0F4-F48C-4942-8D4F-782125D517F3}"/>
              </a:ext>
            </a:extLst>
          </p:cNvPr>
          <p:cNvSpPr>
            <a:spLocks noGrp="1"/>
          </p:cNvSpPr>
          <p:nvPr>
            <p:ph type="ctrTitle"/>
          </p:nvPr>
        </p:nvSpPr>
        <p:spPr/>
        <p:txBody>
          <a:bodyPr>
            <a:normAutofit/>
          </a:bodyPr>
          <a:lstStyle/>
          <a:p>
            <a:r>
              <a:rPr lang="en-GB" dirty="0"/>
              <a:t> </a:t>
            </a:r>
            <a:r>
              <a:rPr lang="cs-CZ" dirty="0"/>
              <a:t/>
            </a:r>
            <a:br>
              <a:rPr lang="cs-CZ" dirty="0"/>
            </a:br>
            <a:endParaRPr lang="cs-CZ" sz="4400" b="1" dirty="0">
              <a:solidFill>
                <a:srgbClr val="E7AE05"/>
              </a:solidFill>
              <a:latin typeface="Arial" panose="020B0604020202020204" pitchFamily="34" charset="0"/>
              <a:cs typeface="Arial" panose="020B0604020202020204" pitchFamily="34" charset="0"/>
            </a:endParaRPr>
          </a:p>
        </p:txBody>
      </p:sp>
      <p:sp>
        <p:nvSpPr>
          <p:cNvPr id="5" name="Podnadpis 4">
            <a:extLst>
              <a:ext uri="{FF2B5EF4-FFF2-40B4-BE49-F238E27FC236}">
                <a16:creationId xmlns:a16="http://schemas.microsoft.com/office/drawing/2014/main" id="{12A9BF10-20BE-47F8-8224-6474F8979118}"/>
              </a:ext>
            </a:extLst>
          </p:cNvPr>
          <p:cNvSpPr>
            <a:spLocks noGrp="1"/>
          </p:cNvSpPr>
          <p:nvPr>
            <p:ph type="subTitle" idx="1"/>
          </p:nvPr>
        </p:nvSpPr>
        <p:spPr/>
        <p:txBody>
          <a:bodyPr>
            <a:normAutofit/>
          </a:bodyPr>
          <a:lstStyle/>
          <a:p>
            <a:r>
              <a:rPr lang="en-GB" sz="3600" b="1" dirty="0">
                <a:solidFill>
                  <a:srgbClr val="E7AE05"/>
                </a:solidFill>
                <a:cs typeface="Arial" panose="020B0604020202020204" pitchFamily="34" charset="0"/>
              </a:rPr>
              <a:t>Thank</a:t>
            </a:r>
            <a:r>
              <a:rPr lang="en-GB" sz="3600" b="1" dirty="0"/>
              <a:t> </a:t>
            </a:r>
            <a:r>
              <a:rPr lang="en-GB" sz="3600" b="1" dirty="0">
                <a:solidFill>
                  <a:srgbClr val="E7AE05"/>
                </a:solidFill>
                <a:cs typeface="Arial" panose="020B0604020202020204" pitchFamily="34" charset="0"/>
              </a:rPr>
              <a:t>you for your attention.</a:t>
            </a:r>
            <a:r>
              <a:rPr lang="cs-CZ" sz="3600" b="1" dirty="0">
                <a:solidFill>
                  <a:srgbClr val="E7AE05"/>
                </a:solidFill>
                <a:cs typeface="Arial" panose="020B0604020202020204" pitchFamily="34" charset="0"/>
              </a:rPr>
              <a:t/>
            </a:r>
            <a:br>
              <a:rPr lang="cs-CZ" sz="3600" b="1" dirty="0">
                <a:solidFill>
                  <a:srgbClr val="E7AE05"/>
                </a:solidFill>
                <a:cs typeface="Arial" panose="020B0604020202020204" pitchFamily="34" charset="0"/>
              </a:rPr>
            </a:br>
            <a:endParaRPr lang="cs-CZ" sz="3600" dirty="0"/>
          </a:p>
        </p:txBody>
      </p:sp>
    </p:spTree>
    <p:extLst>
      <p:ext uri="{BB962C8B-B14F-4D97-AF65-F5344CB8AC3E}">
        <p14:creationId xmlns:p14="http://schemas.microsoft.com/office/powerpoint/2010/main" val="368762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F4EECF-51BE-4C72-8AA9-67033A4447C4}"/>
              </a:ext>
            </a:extLst>
          </p:cNvPr>
          <p:cNvSpPr>
            <a:spLocks noGrp="1"/>
          </p:cNvSpPr>
          <p:nvPr>
            <p:ph type="title"/>
          </p:nvPr>
        </p:nvSpPr>
        <p:spPr>
          <a:xfrm>
            <a:off x="1879600" y="365125"/>
            <a:ext cx="9474200" cy="1325563"/>
          </a:xfrm>
        </p:spPr>
        <p:txBody>
          <a:bodyPr>
            <a:normAutofit/>
          </a:bodyPr>
          <a:lstStyle/>
          <a:p>
            <a:pPr algn="l"/>
            <a:r>
              <a:rPr lang="en-US" sz="3600" b="1" dirty="0">
                <a:solidFill>
                  <a:srgbClr val="E7AE05"/>
                </a:solidFill>
                <a:latin typeface="+mn-lt"/>
                <a:cs typeface="Arial" panose="020B0604020202020204" pitchFamily="34" charset="0"/>
              </a:rPr>
              <a:t>In this chapter you will get acquainted with: </a:t>
            </a:r>
            <a:endParaRPr lang="cs-CZ" sz="3600" b="1" dirty="0">
              <a:solidFill>
                <a:srgbClr val="E7AE05"/>
              </a:solidFill>
              <a:latin typeface="+mn-lt"/>
              <a:cs typeface="Arial" panose="020B0604020202020204" pitchFamily="34" charset="0"/>
            </a:endParaRPr>
          </a:p>
        </p:txBody>
      </p:sp>
      <p:sp>
        <p:nvSpPr>
          <p:cNvPr id="3" name="Zástupný obsah 2">
            <a:extLst>
              <a:ext uri="{FF2B5EF4-FFF2-40B4-BE49-F238E27FC236}">
                <a16:creationId xmlns:a16="http://schemas.microsoft.com/office/drawing/2014/main" id="{5638B894-6BD0-4F03-9477-73F4547B3F44}"/>
              </a:ext>
            </a:extLst>
          </p:cNvPr>
          <p:cNvSpPr>
            <a:spLocks noGrp="1"/>
          </p:cNvSpPr>
          <p:nvPr>
            <p:ph idx="1"/>
          </p:nvPr>
        </p:nvSpPr>
        <p:spPr>
          <a:xfrm>
            <a:off x="1879600" y="1825625"/>
            <a:ext cx="8783782" cy="4351338"/>
          </a:xfrm>
        </p:spPr>
        <p:txBody>
          <a:bodyPr>
            <a:normAutofit/>
          </a:bodyPr>
          <a:lstStyle/>
          <a:p>
            <a:pPr lvl="0" algn="just"/>
            <a:r>
              <a:rPr lang="en-GB" dirty="0"/>
              <a:t>the general view of today’s society on women </a:t>
            </a:r>
            <a:endParaRPr lang="cs-CZ" sz="3200" dirty="0"/>
          </a:p>
          <a:p>
            <a:pPr lvl="0" algn="just"/>
            <a:r>
              <a:rPr lang="en-GB" dirty="0"/>
              <a:t>the reflections of gender issues in contemporary education</a:t>
            </a:r>
            <a:endParaRPr lang="cs-CZ" sz="3200" dirty="0"/>
          </a:p>
          <a:p>
            <a:pPr lvl="0" algn="just"/>
            <a:r>
              <a:rPr lang="en-GB" dirty="0"/>
              <a:t>the general opinion of the society on the position of women in politics</a:t>
            </a:r>
            <a:endParaRPr lang="cs-CZ" sz="3200" dirty="0"/>
          </a:p>
          <a:p>
            <a:pPr marL="0" indent="0" algn="just">
              <a:buNone/>
            </a:pPr>
            <a:endParaRPr lang="cs-CZ" dirty="0"/>
          </a:p>
        </p:txBody>
      </p:sp>
      <p:sp>
        <p:nvSpPr>
          <p:cNvPr id="6" name="Nadpis 1">
            <a:extLst>
              <a:ext uri="{FF2B5EF4-FFF2-40B4-BE49-F238E27FC236}">
                <a16:creationId xmlns:a16="http://schemas.microsoft.com/office/drawing/2014/main" id="{0CA1C61B-90CC-4D60-8C38-56FA7B8C6014}"/>
              </a:ext>
            </a:extLst>
          </p:cNvPr>
          <p:cNvSpPr txBox="1">
            <a:spLocks/>
          </p:cNvSpPr>
          <p:nvPr/>
        </p:nvSpPr>
        <p:spPr>
          <a:xfrm>
            <a:off x="2142837" y="1814941"/>
            <a:ext cx="8783782" cy="446578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endParaRPr lang="cs-CZ" sz="3200" dirty="0">
              <a:solidFill>
                <a:srgbClr val="5D5E60"/>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42C7E21A-665F-42E9-B8C5-597D467FD99A}"/>
              </a:ext>
            </a:extLst>
          </p:cNvPr>
          <p:cNvPicPr>
            <a:picLocks noChangeAspect="1"/>
          </p:cNvPicPr>
          <p:nvPr/>
        </p:nvPicPr>
        <p:blipFill>
          <a:blip r:embed="rId2"/>
          <a:stretch>
            <a:fillRect/>
          </a:stretch>
        </p:blipFill>
        <p:spPr>
          <a:xfrm>
            <a:off x="4004459" y="4429125"/>
            <a:ext cx="4765844" cy="1747838"/>
          </a:xfrm>
          <a:prstGeom prst="rect">
            <a:avLst/>
          </a:prstGeom>
        </p:spPr>
      </p:pic>
    </p:spTree>
    <p:extLst>
      <p:ext uri="{BB962C8B-B14F-4D97-AF65-F5344CB8AC3E}">
        <p14:creationId xmlns:p14="http://schemas.microsoft.com/office/powerpoint/2010/main" val="122460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F4EECF-51BE-4C72-8AA9-67033A4447C4}"/>
              </a:ext>
            </a:extLst>
          </p:cNvPr>
          <p:cNvSpPr>
            <a:spLocks noGrp="1"/>
          </p:cNvSpPr>
          <p:nvPr>
            <p:ph type="title"/>
          </p:nvPr>
        </p:nvSpPr>
        <p:spPr>
          <a:xfrm>
            <a:off x="1859280" y="526588"/>
            <a:ext cx="9494520" cy="1325563"/>
          </a:xfrm>
        </p:spPr>
        <p:txBody>
          <a:bodyPr>
            <a:normAutofit/>
          </a:bodyPr>
          <a:lstStyle/>
          <a:p>
            <a:r>
              <a:rPr lang="cs-CZ" sz="3200" b="1" dirty="0">
                <a:solidFill>
                  <a:srgbClr val="E7AE05"/>
                </a:solidFill>
                <a:latin typeface="+mn-lt"/>
                <a:cs typeface="Arial" panose="020B0604020202020204" pitchFamily="34" charset="0"/>
              </a:rPr>
              <a:t>Gender</a:t>
            </a:r>
            <a:r>
              <a:rPr lang="en-GB" sz="3200" b="1" dirty="0">
                <a:solidFill>
                  <a:srgbClr val="E7AE05"/>
                </a:solidFill>
                <a:latin typeface="+mn-lt"/>
                <a:cs typeface="Arial" panose="020B0604020202020204" pitchFamily="34" charset="0"/>
              </a:rPr>
              <a:t> and education in the 21st century</a:t>
            </a:r>
            <a:r>
              <a:rPr lang="cs-CZ" sz="3200" b="1" dirty="0">
                <a:solidFill>
                  <a:srgbClr val="E7AE05"/>
                </a:solidFill>
                <a:latin typeface="+mn-lt"/>
                <a:cs typeface="Arial" panose="020B0604020202020204" pitchFamily="34" charset="0"/>
              </a:rPr>
              <a:t/>
            </a:r>
            <a:br>
              <a:rPr lang="cs-CZ" sz="3200" b="1" dirty="0">
                <a:solidFill>
                  <a:srgbClr val="E7AE05"/>
                </a:solidFill>
                <a:latin typeface="+mn-lt"/>
                <a:cs typeface="Arial" panose="020B0604020202020204" pitchFamily="34" charset="0"/>
              </a:rPr>
            </a:br>
            <a:endParaRPr lang="cs-CZ" sz="3200" b="1" dirty="0">
              <a:solidFill>
                <a:srgbClr val="E7AE05"/>
              </a:solidFill>
              <a:latin typeface="+mn-lt"/>
              <a:cs typeface="Arial" panose="020B0604020202020204" pitchFamily="34" charset="0"/>
            </a:endParaRPr>
          </a:p>
        </p:txBody>
      </p:sp>
      <p:sp>
        <p:nvSpPr>
          <p:cNvPr id="3" name="Zástupný obsah 2">
            <a:extLst>
              <a:ext uri="{FF2B5EF4-FFF2-40B4-BE49-F238E27FC236}">
                <a16:creationId xmlns:a16="http://schemas.microsoft.com/office/drawing/2014/main" id="{5A43A1CB-A989-4091-919B-A561BE923D32}"/>
              </a:ext>
            </a:extLst>
          </p:cNvPr>
          <p:cNvSpPr>
            <a:spLocks noGrp="1"/>
          </p:cNvSpPr>
          <p:nvPr>
            <p:ph idx="1"/>
          </p:nvPr>
        </p:nvSpPr>
        <p:spPr>
          <a:xfrm>
            <a:off x="1859280" y="1658652"/>
            <a:ext cx="9255760" cy="4351338"/>
          </a:xfrm>
        </p:spPr>
        <p:txBody>
          <a:bodyPr>
            <a:normAutofit fontScale="92500" lnSpcReduction="20000"/>
          </a:bodyPr>
          <a:lstStyle/>
          <a:p>
            <a:pPr lvl="0" algn="just"/>
            <a:r>
              <a:rPr lang="en-GB" dirty="0"/>
              <a:t>At present, the area of education is the subject of many studies and research, including gender issues of education.</a:t>
            </a:r>
            <a:endParaRPr lang="cs-CZ" dirty="0"/>
          </a:p>
          <a:p>
            <a:pPr lvl="0" algn="just"/>
            <a:r>
              <a:rPr lang="en-GB" dirty="0"/>
              <a:t>Even today, however, it is possible to identify at least three areas in which we can very easily reveal the influence of stereotypes and socially formed constructions of proper education of a boy or girl, namely, </a:t>
            </a:r>
            <a:r>
              <a:rPr lang="en-GB" b="1" dirty="0"/>
              <a:t>expectations from the child</a:t>
            </a:r>
            <a:r>
              <a:rPr lang="en-GB" dirty="0"/>
              <a:t> (resulting from the already mentioned parental attitudes and educational ideals), </a:t>
            </a:r>
            <a:r>
              <a:rPr lang="en-GB" b="1" dirty="0"/>
              <a:t>specific interpretation of child behaviour</a:t>
            </a:r>
            <a:r>
              <a:rPr lang="en-GB" dirty="0"/>
              <a:t> and </a:t>
            </a:r>
            <a:r>
              <a:rPr lang="en-GB" b="1" dirty="0"/>
              <a:t>ideas about the child's future life in relation to his or her gender</a:t>
            </a:r>
            <a:r>
              <a:rPr lang="en-GB" dirty="0"/>
              <a:t>.</a:t>
            </a:r>
            <a:endParaRPr lang="cs-CZ" dirty="0"/>
          </a:p>
          <a:p>
            <a:pPr lvl="0" algn="just"/>
            <a:r>
              <a:rPr lang="en-GB" dirty="0"/>
              <a:t>It is similar in further education, especially in school, where most subjects belong to the group of humanity or technical subjects. From a gender point of view, humanity subjects are usually associated mainly with girls, while technical subjects are usually associated with boys.</a:t>
            </a:r>
            <a:endParaRPr lang="cs-CZ" dirty="0"/>
          </a:p>
          <a:p>
            <a:pPr marL="0" indent="0" algn="just">
              <a:buNone/>
            </a:pPr>
            <a:endParaRPr lang="cs-CZ" dirty="0"/>
          </a:p>
        </p:txBody>
      </p:sp>
      <p:sp>
        <p:nvSpPr>
          <p:cNvPr id="6" name="Nadpis 1">
            <a:extLst>
              <a:ext uri="{FF2B5EF4-FFF2-40B4-BE49-F238E27FC236}">
                <a16:creationId xmlns:a16="http://schemas.microsoft.com/office/drawing/2014/main" id="{0CA1C61B-90CC-4D60-8C38-56FA7B8C6014}"/>
              </a:ext>
            </a:extLst>
          </p:cNvPr>
          <p:cNvSpPr txBox="1">
            <a:spLocks/>
          </p:cNvSpPr>
          <p:nvPr/>
        </p:nvSpPr>
        <p:spPr>
          <a:xfrm>
            <a:off x="2142837" y="1822306"/>
            <a:ext cx="4384963" cy="446578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endParaRPr lang="cs-CZ" dirty="0">
              <a:solidFill>
                <a:srgbClr val="5D5E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69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a:extLst>
              <a:ext uri="{FF2B5EF4-FFF2-40B4-BE49-F238E27FC236}">
                <a16:creationId xmlns:a16="http://schemas.microsoft.com/office/drawing/2014/main" id="{45D8CB3E-C82C-4594-ABBC-F2F0D444C56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42" b="1416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7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72A167E7-981B-47DD-B43E-64D6D3D391BD}"/>
              </a:ext>
            </a:extLst>
          </p:cNvPr>
          <p:cNvSpPr>
            <a:spLocks noGrp="1"/>
          </p:cNvSpPr>
          <p:nvPr>
            <p:ph type="title"/>
          </p:nvPr>
        </p:nvSpPr>
        <p:spPr>
          <a:xfrm>
            <a:off x="1809750" y="365125"/>
            <a:ext cx="9544050" cy="1325563"/>
          </a:xfrm>
        </p:spPr>
        <p:txBody>
          <a:bodyPr>
            <a:normAutofit fontScale="90000"/>
          </a:bodyPr>
          <a:lstStyle/>
          <a:p>
            <a:r>
              <a:rPr lang="en-GB" sz="3600" b="1" dirty="0">
                <a:solidFill>
                  <a:srgbClr val="E7AE05"/>
                </a:solidFill>
                <a:latin typeface="+mn-lt"/>
                <a:cs typeface="Arial" panose="020B0604020202020204" pitchFamily="34" charset="0"/>
              </a:rPr>
              <a:t>Gender and politics in the 21st century</a:t>
            </a:r>
            <a:r>
              <a:rPr lang="cs-CZ" dirty="0"/>
              <a:t/>
            </a:r>
            <a:br>
              <a:rPr lang="cs-CZ" dirty="0"/>
            </a:br>
            <a:r>
              <a:rPr lang="cs-CZ" sz="3600" dirty="0">
                <a:latin typeface="+mn-lt"/>
              </a:rPr>
              <a:t/>
            </a:r>
            <a:br>
              <a:rPr lang="cs-CZ" sz="3600" dirty="0">
                <a:latin typeface="+mn-lt"/>
              </a:rPr>
            </a:br>
            <a:endParaRPr lang="cs-CZ" sz="3600" b="1" dirty="0">
              <a:solidFill>
                <a:srgbClr val="E7AE05"/>
              </a:solidFill>
              <a:latin typeface="+mn-lt"/>
              <a:cs typeface="Arial" panose="020B0604020202020204" pitchFamily="34" charset="0"/>
            </a:endParaRPr>
          </a:p>
        </p:txBody>
      </p:sp>
      <p:sp>
        <p:nvSpPr>
          <p:cNvPr id="8" name="Zástupný obsah 7">
            <a:extLst>
              <a:ext uri="{FF2B5EF4-FFF2-40B4-BE49-F238E27FC236}">
                <a16:creationId xmlns:a16="http://schemas.microsoft.com/office/drawing/2014/main" id="{39C43119-5353-4701-8D8E-27CC10F37549}"/>
              </a:ext>
            </a:extLst>
          </p:cNvPr>
          <p:cNvSpPr>
            <a:spLocks noGrp="1"/>
          </p:cNvSpPr>
          <p:nvPr>
            <p:ph idx="1"/>
          </p:nvPr>
        </p:nvSpPr>
        <p:spPr>
          <a:xfrm>
            <a:off x="1809750" y="1139825"/>
            <a:ext cx="9324975" cy="5353050"/>
          </a:xfrm>
        </p:spPr>
        <p:txBody>
          <a:bodyPr>
            <a:normAutofit/>
          </a:bodyPr>
          <a:lstStyle/>
          <a:p>
            <a:pPr lvl="0" algn="just"/>
            <a:r>
              <a:rPr lang="en-GB" dirty="0"/>
              <a:t>In today's society, there are only a few states in which equality between men and women is not enacted by law.</a:t>
            </a:r>
            <a:endParaRPr lang="cs-CZ" dirty="0"/>
          </a:p>
          <a:p>
            <a:pPr lvl="0" algn="just"/>
            <a:r>
              <a:rPr lang="en-GB" dirty="0"/>
              <a:t>Despite these strengthening legal measures, the representation of women in politics is low.</a:t>
            </a:r>
            <a:endParaRPr lang="cs-CZ" dirty="0"/>
          </a:p>
          <a:p>
            <a:pPr lvl="0" algn="just"/>
            <a:r>
              <a:rPr lang="en-GB" dirty="0"/>
              <a:t>The primary barriers that obstruct women to enter the political scene can be divided into three types: </a:t>
            </a:r>
            <a:r>
              <a:rPr lang="en-GB" b="1" dirty="0"/>
              <a:t>institutional, individual and social</a:t>
            </a:r>
            <a:r>
              <a:rPr lang="en-GB" dirty="0"/>
              <a:t>.</a:t>
            </a:r>
            <a:endParaRPr lang="cs-CZ" dirty="0"/>
          </a:p>
          <a:p>
            <a:pPr lvl="0" algn="just"/>
            <a:r>
              <a:rPr lang="en-GB" dirty="0"/>
              <a:t>There are various strategies for increasing the representation of women in politics, e. g. legislative measures, intra-party measures, educational activities for politic etc.</a:t>
            </a:r>
            <a:endParaRPr lang="cs-CZ" dirty="0"/>
          </a:p>
          <a:p>
            <a:pPr marL="0" indent="0" algn="just">
              <a:buNone/>
            </a:pPr>
            <a:endParaRPr lang="cs-CZ" dirty="0"/>
          </a:p>
        </p:txBody>
      </p:sp>
      <p:sp>
        <p:nvSpPr>
          <p:cNvPr id="6" name="Nadpis 1">
            <a:extLst>
              <a:ext uri="{FF2B5EF4-FFF2-40B4-BE49-F238E27FC236}">
                <a16:creationId xmlns:a16="http://schemas.microsoft.com/office/drawing/2014/main" id="{0CA1C61B-90CC-4D60-8C38-56FA7B8C6014}"/>
              </a:ext>
            </a:extLst>
          </p:cNvPr>
          <p:cNvSpPr txBox="1">
            <a:spLocks/>
          </p:cNvSpPr>
          <p:nvPr/>
        </p:nvSpPr>
        <p:spPr>
          <a:xfrm>
            <a:off x="2217057" y="5331864"/>
            <a:ext cx="8621485" cy="126990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endParaRPr lang="cs-CZ" sz="2400" dirty="0">
              <a:solidFill>
                <a:srgbClr val="5D5E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31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074" name="Picture 2" descr="Queen Elizabeth and Margaret Thatcher attend a ball to celebrate the Commonwealth Heads of Government Meeting in 1979.">
            <a:extLst>
              <a:ext uri="{FF2B5EF4-FFF2-40B4-BE49-F238E27FC236}">
                <a16:creationId xmlns:a16="http://schemas.microsoft.com/office/drawing/2014/main" id="{34484BA1-2047-4B80-9251-2F9D33F64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4" r="8246"/>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238943BF-5C6D-4CA8-9628-78B8855704DE}"/>
              </a:ext>
            </a:extLst>
          </p:cNvPr>
          <p:cNvSpPr>
            <a:spLocks noGrp="1"/>
          </p:cNvSpPr>
          <p:nvPr>
            <p:ph idx="1"/>
          </p:nvPr>
        </p:nvSpPr>
        <p:spPr>
          <a:xfrm>
            <a:off x="6513788" y="1104900"/>
            <a:ext cx="4840010" cy="5072063"/>
          </a:xfrm>
        </p:spPr>
        <p:txBody>
          <a:bodyPr>
            <a:noAutofit/>
          </a:bodyPr>
          <a:lstStyle/>
          <a:p>
            <a:pPr lvl="0" algn="just"/>
            <a:r>
              <a:rPr lang="en-GB" sz="2400" dirty="0"/>
              <a:t>It is possible to apply different types of the so-called gender equality strategy, namely: rhetorical strategies, equal opportunities, positive action.</a:t>
            </a:r>
            <a:endParaRPr lang="cs-CZ" sz="2400" dirty="0"/>
          </a:p>
          <a:p>
            <a:pPr lvl="0" algn="just"/>
            <a:r>
              <a:rPr lang="en-GB" sz="2400" dirty="0"/>
              <a:t>The primary goal of introducing gender quotas into a country's political system is to secure a certain percentage of women within the list of candidates, parliament, parliamentary commission or government.</a:t>
            </a:r>
            <a:endParaRPr lang="cs-CZ" sz="2400" dirty="0"/>
          </a:p>
          <a:p>
            <a:pPr lvl="0" algn="just"/>
            <a:r>
              <a:rPr lang="en-GB" sz="2400" dirty="0"/>
              <a:t>Quota systems aim to create at least a critical limit of 30% of women to promote the interests.</a:t>
            </a:r>
            <a:endParaRPr lang="cs-CZ" sz="2400" dirty="0"/>
          </a:p>
          <a:p>
            <a:pPr algn="just"/>
            <a:endParaRPr lang="cs-CZ" sz="2400" dirty="0"/>
          </a:p>
        </p:txBody>
      </p:sp>
    </p:spTree>
    <p:extLst>
      <p:ext uri="{BB962C8B-B14F-4D97-AF65-F5344CB8AC3E}">
        <p14:creationId xmlns:p14="http://schemas.microsoft.com/office/powerpoint/2010/main" val="52254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A6B80D9-4ED0-4C49-AAF0-4725ADDFA079}"/>
              </a:ext>
            </a:extLst>
          </p:cNvPr>
          <p:cNvSpPr>
            <a:spLocks noGrp="1"/>
          </p:cNvSpPr>
          <p:nvPr>
            <p:ph type="title"/>
          </p:nvPr>
        </p:nvSpPr>
        <p:spPr>
          <a:xfrm>
            <a:off x="1910992" y="365125"/>
            <a:ext cx="9246743" cy="1325563"/>
          </a:xfrm>
        </p:spPr>
        <p:txBody>
          <a:bodyPr>
            <a:normAutofit/>
          </a:bodyPr>
          <a:lstStyle/>
          <a:p>
            <a:r>
              <a:rPr lang="en-GB" sz="3600" b="1" dirty="0">
                <a:solidFill>
                  <a:srgbClr val="E7AE05"/>
                </a:solidFill>
                <a:latin typeface="+mn-lt"/>
                <a:cs typeface="Arial" panose="020B0604020202020204" pitchFamily="34" charset="0"/>
              </a:rPr>
              <a:t>Gender and media</a:t>
            </a:r>
            <a:endParaRPr lang="cs-CZ" sz="3600" dirty="0">
              <a:latin typeface="+mn-lt"/>
            </a:endParaRPr>
          </a:p>
        </p:txBody>
      </p:sp>
      <p:sp>
        <p:nvSpPr>
          <p:cNvPr id="5" name="Zástupný obsah 4">
            <a:extLst>
              <a:ext uri="{FF2B5EF4-FFF2-40B4-BE49-F238E27FC236}">
                <a16:creationId xmlns:a16="http://schemas.microsoft.com/office/drawing/2014/main" id="{D9350F98-41BB-4EFA-B311-00A9E1B63B5D}"/>
              </a:ext>
            </a:extLst>
          </p:cNvPr>
          <p:cNvSpPr>
            <a:spLocks noGrp="1"/>
          </p:cNvSpPr>
          <p:nvPr>
            <p:ph idx="1"/>
          </p:nvPr>
        </p:nvSpPr>
        <p:spPr>
          <a:xfrm>
            <a:off x="1910992" y="1690687"/>
            <a:ext cx="9246743" cy="4802187"/>
          </a:xfrm>
        </p:spPr>
        <p:txBody>
          <a:bodyPr>
            <a:normAutofit fontScale="92500" lnSpcReduction="10000"/>
          </a:bodyPr>
          <a:lstStyle/>
          <a:p>
            <a:pPr lvl="0" algn="just"/>
            <a:r>
              <a:rPr lang="en-GB" dirty="0"/>
              <a:t>The media are an integral part of human society, participating in its formation and creation. They play a significant role in shaping the outlook on life, reflecting different principles, values or priorities of society.</a:t>
            </a:r>
            <a:endParaRPr lang="cs-CZ" dirty="0"/>
          </a:p>
          <a:p>
            <a:pPr lvl="0" algn="just"/>
            <a:r>
              <a:rPr lang="en-GB" dirty="0"/>
              <a:t>Due to the influence of the media on individuals, we can discuss socio-psychological primary effects, the so-called direct influence of behaviour or attitudes through media or advertising messages.</a:t>
            </a:r>
            <a:endParaRPr lang="cs-CZ" dirty="0"/>
          </a:p>
          <a:p>
            <a:pPr lvl="0" algn="just"/>
            <a:r>
              <a:rPr lang="en-GB" dirty="0"/>
              <a:t>Due to impacts of media on the value attitudes of the whole society, there are discussions about their socio - psychological secondary effects.</a:t>
            </a:r>
            <a:endParaRPr lang="cs-CZ" dirty="0"/>
          </a:p>
          <a:p>
            <a:pPr lvl="0" algn="just"/>
            <a:r>
              <a:rPr lang="en-GB" dirty="0"/>
              <a:t>From their beginnings, the media have played a key role in distributing specific definitions of gender roles and gender relations, often in the form of stereotypes.</a:t>
            </a:r>
            <a:endParaRPr lang="cs-CZ" dirty="0"/>
          </a:p>
        </p:txBody>
      </p:sp>
    </p:spTree>
    <p:extLst>
      <p:ext uri="{BB962C8B-B14F-4D97-AF65-F5344CB8AC3E}">
        <p14:creationId xmlns:p14="http://schemas.microsoft.com/office/powerpoint/2010/main" val="79634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255EB6-1C4B-4A5C-8AF5-CBB1F06B581B}"/>
              </a:ext>
            </a:extLst>
          </p:cNvPr>
          <p:cNvSpPr>
            <a:spLocks noGrp="1"/>
          </p:cNvSpPr>
          <p:nvPr>
            <p:ph type="title"/>
          </p:nvPr>
        </p:nvSpPr>
        <p:spPr/>
        <p:txBody>
          <a:bodyPr/>
          <a:lstStyle/>
          <a:p>
            <a:endParaRPr lang="cs-CZ"/>
          </a:p>
        </p:txBody>
      </p:sp>
      <p:pic>
        <p:nvPicPr>
          <p:cNvPr id="4098" name="Picture 2">
            <a:extLst>
              <a:ext uri="{FF2B5EF4-FFF2-40B4-BE49-F238E27FC236}">
                <a16:creationId xmlns:a16="http://schemas.microsoft.com/office/drawing/2014/main" id="{7CE7CA33-9644-4A36-9CF6-A4A039443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78880" cy="31394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me">
            <a:extLst>
              <a:ext uri="{FF2B5EF4-FFF2-40B4-BE49-F238E27FC236}">
                <a16:creationId xmlns:a16="http://schemas.microsoft.com/office/drawing/2014/main" id="{57770A89-495F-4A9E-8975-B5B3FFAD8B4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66603" y="-81280"/>
            <a:ext cx="6425397" cy="39319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zena za volantem">
            <a:extLst>
              <a:ext uri="{FF2B5EF4-FFF2-40B4-BE49-F238E27FC236}">
                <a16:creationId xmlns:a16="http://schemas.microsoft.com/office/drawing/2014/main" id="{C1393438-FBFF-4BA9-A4C6-590FD2941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98521"/>
            <a:ext cx="6691630" cy="375947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688613C6-EE0C-45A4-BA15-A6207C8888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4566" y="3496739"/>
            <a:ext cx="5527434" cy="342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40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A656B81-B747-46CD-A43D-6C0E7AD403A3}"/>
              </a:ext>
            </a:extLst>
          </p:cNvPr>
          <p:cNvSpPr>
            <a:spLocks noGrp="1"/>
          </p:cNvSpPr>
          <p:nvPr>
            <p:ph idx="1"/>
          </p:nvPr>
        </p:nvSpPr>
        <p:spPr>
          <a:xfrm>
            <a:off x="1931541" y="1825625"/>
            <a:ext cx="9298113" cy="4351338"/>
          </a:xfrm>
        </p:spPr>
        <p:txBody>
          <a:bodyPr>
            <a:normAutofit lnSpcReduction="10000"/>
          </a:bodyPr>
          <a:lstStyle/>
          <a:p>
            <a:pPr lvl="0" algn="just"/>
            <a:r>
              <a:rPr lang="en-GB" dirty="0"/>
              <a:t>Media reports present very specific ideas about what women and men look like, how they behave and what the relationships are between them.</a:t>
            </a:r>
            <a:endParaRPr lang="cs-CZ" dirty="0"/>
          </a:p>
          <a:p>
            <a:pPr lvl="0" algn="just"/>
            <a:r>
              <a:rPr lang="en-GB" dirty="0"/>
              <a:t>When looking at the media through the prism of gender, it is possible to analyse many factors that determine the messages media present to the public or how the message is received and consumed.</a:t>
            </a:r>
            <a:endParaRPr lang="cs-CZ" dirty="0"/>
          </a:p>
          <a:p>
            <a:pPr lvl="0" algn="just"/>
            <a:r>
              <a:rPr lang="en-GB" dirty="0"/>
              <a:t>However, it is undeniable that the media, as one of the most important information channels, are involved in creating attitudes and mechanisms of behaviour that in many ways disadvantage women.</a:t>
            </a:r>
            <a:endParaRPr lang="cs-CZ" dirty="0"/>
          </a:p>
          <a:p>
            <a:endParaRPr lang="cs-CZ" dirty="0"/>
          </a:p>
        </p:txBody>
      </p:sp>
    </p:spTree>
    <p:extLst>
      <p:ext uri="{BB962C8B-B14F-4D97-AF65-F5344CB8AC3E}">
        <p14:creationId xmlns:p14="http://schemas.microsoft.com/office/powerpoint/2010/main" val="235202994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1265</Words>
  <Application>Microsoft Office PowerPoint</Application>
  <PresentationFormat>Širokoúhlá obrazovka</PresentationFormat>
  <Paragraphs>54</Paragraphs>
  <Slides>13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Calibri Light</vt:lpstr>
      <vt:lpstr>Motiv Office</vt:lpstr>
      <vt:lpstr>Characteristics of the contemporary civilization.  Selected gender topics of the 21st century </vt:lpstr>
      <vt:lpstr>In this chapter you will get acquainted with: </vt:lpstr>
      <vt:lpstr>Gender and education in the 21st century </vt:lpstr>
      <vt:lpstr>Prezentace aplikace PowerPoint</vt:lpstr>
      <vt:lpstr>Gender and politics in the 21st century  </vt:lpstr>
      <vt:lpstr>Prezentace aplikace PowerPoint</vt:lpstr>
      <vt:lpstr>Gender and media</vt:lpstr>
      <vt:lpstr>Prezentace aplikace PowerPoint</vt:lpstr>
      <vt:lpstr>Prezentace aplikace PowerPoint</vt:lpstr>
      <vt:lpstr>Literature </vt:lpstr>
      <vt:lpstr>Prezentace aplikace PowerPoint</vt:lpstr>
      <vt:lpstr>Pictures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Jakub Konecny</dc:creator>
  <cp:lastModifiedBy>maresh</cp:lastModifiedBy>
  <cp:revision>48</cp:revision>
  <dcterms:created xsi:type="dcterms:W3CDTF">2018-11-06T18:10:44Z</dcterms:created>
  <dcterms:modified xsi:type="dcterms:W3CDTF">2022-10-23T18:34:48Z</dcterms:modified>
</cp:coreProperties>
</file>