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2" r:id="rId4"/>
    <p:sldId id="288" r:id="rId5"/>
    <p:sldId id="287" r:id="rId6"/>
    <p:sldId id="279" r:id="rId7"/>
    <p:sldId id="280" r:id="rId8"/>
    <p:sldId id="281" r:id="rId9"/>
    <p:sldId id="273" r:id="rId10"/>
    <p:sldId id="274" r:id="rId11"/>
    <p:sldId id="269" r:id="rId12"/>
    <p:sldId id="272" r:id="rId13"/>
    <p:sldId id="275" r:id="rId14"/>
    <p:sldId id="270" r:id="rId15"/>
    <p:sldId id="271" r:id="rId16"/>
    <p:sldId id="268" r:id="rId17"/>
    <p:sldId id="261" r:id="rId18"/>
    <p:sldId id="265" r:id="rId19"/>
    <p:sldId id="262" r:id="rId20"/>
    <p:sldId id="276" r:id="rId21"/>
    <p:sldId id="267" r:id="rId22"/>
    <p:sldId id="264" r:id="rId23"/>
    <p:sldId id="284" r:id="rId24"/>
    <p:sldId id="285" r:id="rId25"/>
    <p:sldId id="289" r:id="rId26"/>
    <p:sldId id="286" r:id="rId27"/>
    <p:sldId id="266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05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59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52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17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66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71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92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2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01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15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519B3-5F08-4FEB-A718-9674DBAFAC88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49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data-and-analysis/undergraduate-statistics-and-reports/ucas-undergraduate-sector-level-end-cycle-data-resources-202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puniversities.com/universities/university-bristol" TargetMode="External"/><Relationship Id="rId3" Type="http://schemas.openxmlformats.org/officeDocument/2006/relationships/hyperlink" Target="https://www.topuniversities.com/universities/ucl" TargetMode="External"/><Relationship Id="rId7" Type="http://schemas.openxmlformats.org/officeDocument/2006/relationships/hyperlink" Target="https://www.topuniversities.com/universities/london-school-economics-political-science-lse" TargetMode="External"/><Relationship Id="rId2" Type="http://schemas.openxmlformats.org/officeDocument/2006/relationships/hyperlink" Target="https://www.topuniversities.com/universities/imperial-college-lond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universities.com/universities/kings-college-london" TargetMode="External"/><Relationship Id="rId5" Type="http://schemas.openxmlformats.org/officeDocument/2006/relationships/hyperlink" Target="https://www.topuniversities.com/universities/university-manchester" TargetMode="External"/><Relationship Id="rId4" Type="http://schemas.openxmlformats.org/officeDocument/2006/relationships/hyperlink" Target="https://www.topuniversities.com/universities/university-edinburgh" TargetMode="External"/><Relationship Id="rId9" Type="http://schemas.openxmlformats.org/officeDocument/2006/relationships/hyperlink" Target="https://www.topuniversities.com/universities/university-warwic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sa.ac.uk/news/19-01-2021/sb259-higher-education-staff-statistics#not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arwick.ac.uk/fac/arts/cc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mi-UXZ_tN8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bACVeAclpU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MF-d8CQYUQ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46483" y="298363"/>
            <a:ext cx="9692639" cy="76053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 smtClean="0">
                <a:solidFill>
                  <a:srgbClr val="92D050"/>
                </a:solidFill>
                <a:latin typeface="+mn-lt"/>
              </a:rPr>
              <a:t>Diversity, Identity and </a:t>
            </a:r>
            <a:r>
              <a:rPr lang="cs-CZ" b="1" dirty="0" err="1" smtClean="0">
                <a:solidFill>
                  <a:srgbClr val="92D050"/>
                </a:solidFill>
                <a:latin typeface="+mn-lt"/>
              </a:rPr>
              <a:t>Success</a:t>
            </a:r>
            <a:r>
              <a:rPr lang="cs-CZ" b="1" dirty="0" smtClean="0">
                <a:solidFill>
                  <a:srgbClr val="92D050"/>
                </a:solidFill>
                <a:latin typeface="+mn-lt"/>
              </a:rPr>
              <a:t> in </a:t>
            </a:r>
            <a:r>
              <a:rPr lang="cs-CZ" b="1" dirty="0" err="1" smtClean="0">
                <a:solidFill>
                  <a:srgbClr val="92D050"/>
                </a:solidFill>
                <a:latin typeface="+mn-lt"/>
              </a:rPr>
              <a:t>Higher</a:t>
            </a:r>
            <a:r>
              <a:rPr lang="cs-CZ" b="1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92D050"/>
                </a:solidFill>
                <a:latin typeface="+mn-lt"/>
              </a:rPr>
              <a:t>Education</a:t>
            </a:r>
            <a:r>
              <a:rPr lang="cs-CZ" b="1" dirty="0" smtClean="0">
                <a:solidFill>
                  <a:srgbClr val="92D050"/>
                </a:solidFill>
                <a:latin typeface="+mn-lt"/>
              </a:rPr>
              <a:t>: </a:t>
            </a:r>
            <a:r>
              <a:rPr lang="cs-CZ" b="1" dirty="0" err="1" smtClean="0">
                <a:solidFill>
                  <a:srgbClr val="92D050"/>
                </a:solidFill>
                <a:latin typeface="+mn-lt"/>
              </a:rPr>
              <a:t>British</a:t>
            </a:r>
            <a:r>
              <a:rPr lang="cs-CZ" b="1" dirty="0" smtClean="0">
                <a:solidFill>
                  <a:srgbClr val="92D050"/>
                </a:solidFill>
                <a:latin typeface="+mn-lt"/>
              </a:rPr>
              <a:t> and </a:t>
            </a:r>
            <a:r>
              <a:rPr lang="cs-CZ" b="1" dirty="0" err="1" smtClean="0">
                <a:solidFill>
                  <a:srgbClr val="92D050"/>
                </a:solidFill>
                <a:latin typeface="+mn-lt"/>
              </a:rPr>
              <a:t>European</a:t>
            </a:r>
            <a:r>
              <a:rPr lang="cs-CZ" b="1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92D050"/>
                </a:solidFill>
                <a:latin typeface="+mn-lt"/>
              </a:rPr>
              <a:t>Perspective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British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Situation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1" name="Picture 2" descr="Universities in the United Kingdom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6" y="2252345"/>
            <a:ext cx="3526898" cy="22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op Universities in the UK - Accord UK Student &amp;amp; Immigration Visa Consult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8" y="2382974"/>
            <a:ext cx="3909023" cy="241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08BBD9-C148-4785-9A07-3B03B98F5D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83" y="311603"/>
            <a:ext cx="1348740" cy="3060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F882E08-A090-4075-8C0C-AC695127F04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48" y="270328"/>
            <a:ext cx="1524000" cy="4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3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264" y="0"/>
            <a:ext cx="3953256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ENTRY RATE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87" t="17725" r="16036" b="14608"/>
          <a:stretch/>
        </p:blipFill>
        <p:spPr>
          <a:xfrm>
            <a:off x="100583" y="851164"/>
            <a:ext cx="9059887" cy="492784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47088" y="6117336"/>
            <a:ext cx="9334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UCAS End Of Cycle Report 2020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160470" y="1427125"/>
            <a:ext cx="25913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 smtClean="0">
                <a:latin typeface="Arial" panose="020B0604020202020204" pitchFamily="34" charset="0"/>
              </a:rPr>
              <a:t>    </a:t>
            </a:r>
            <a:r>
              <a:rPr lang="cs-CZ" altLang="cs-CZ" dirty="0" err="1" smtClean="0">
                <a:latin typeface="Arial" panose="020B0604020202020204" pitchFamily="34" charset="0"/>
              </a:rPr>
              <a:t>pupils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from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Chinese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ethnic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group</a:t>
            </a:r>
            <a:r>
              <a:rPr lang="cs-CZ" altLang="cs-CZ" dirty="0">
                <a:latin typeface="Arial" panose="020B0604020202020204" pitchFamily="34" charset="0"/>
              </a:rPr>
              <a:t> had </a:t>
            </a:r>
            <a:r>
              <a:rPr lang="cs-CZ" altLang="cs-CZ" dirty="0" err="1">
                <a:latin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highest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entry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rate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into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higher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education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from</a:t>
            </a:r>
            <a:r>
              <a:rPr lang="cs-CZ" altLang="cs-CZ" dirty="0">
                <a:latin typeface="Arial" panose="020B0604020202020204" pitchFamily="34" charset="0"/>
              </a:rPr>
              <a:t> 2006 to 2020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  in </a:t>
            </a:r>
            <a:r>
              <a:rPr lang="cs-CZ" altLang="cs-CZ" dirty="0" err="1">
                <a:latin typeface="Arial" panose="020B0604020202020204" pitchFamily="34" charset="0"/>
              </a:rPr>
              <a:t>every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year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from</a:t>
            </a:r>
            <a:r>
              <a:rPr lang="cs-CZ" altLang="cs-CZ" dirty="0">
                <a:latin typeface="Arial" panose="020B0604020202020204" pitchFamily="34" charset="0"/>
              </a:rPr>
              <a:t> 2007 to 2020, </a:t>
            </a:r>
            <a:r>
              <a:rPr lang="cs-CZ" altLang="cs-CZ" dirty="0" err="1">
                <a:latin typeface="Arial" panose="020B0604020202020204" pitchFamily="34" charset="0"/>
              </a:rPr>
              <a:t>White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pupils</a:t>
            </a:r>
            <a:r>
              <a:rPr lang="cs-CZ" altLang="cs-CZ" dirty="0">
                <a:latin typeface="Arial" panose="020B0604020202020204" pitchFamily="34" charset="0"/>
              </a:rPr>
              <a:t> had </a:t>
            </a:r>
            <a:r>
              <a:rPr lang="cs-CZ" altLang="cs-CZ" dirty="0" err="1">
                <a:latin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lowest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entry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rate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into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higher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education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</a:p>
          <a:p>
            <a:pPr lvl="0"/>
            <a:r>
              <a:rPr lang="cs-CZ" altLang="cs-CZ" dirty="0">
                <a:latin typeface="Arial" panose="020B0604020202020204" pitchFamily="34" charset="0"/>
              </a:rPr>
              <a:t>– </a:t>
            </a:r>
            <a:r>
              <a:rPr lang="cs-CZ" altLang="cs-CZ" dirty="0" err="1">
                <a:latin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percentage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of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state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school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pupils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aged</a:t>
            </a:r>
            <a:r>
              <a:rPr lang="cs-CZ" altLang="cs-CZ" dirty="0">
                <a:latin typeface="Arial" panose="020B0604020202020204" pitchFamily="34" charset="0"/>
              </a:rPr>
              <a:t> 18 </a:t>
            </a:r>
            <a:r>
              <a:rPr lang="cs-CZ" altLang="cs-CZ" dirty="0" err="1">
                <a:latin typeface="Arial" panose="020B0604020202020204" pitchFamily="34" charset="0"/>
              </a:rPr>
              <a:t>accepted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into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college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or</a:t>
            </a:r>
            <a:r>
              <a:rPr lang="cs-CZ" altLang="cs-CZ" dirty="0">
                <a:latin typeface="Arial" panose="020B0604020202020204" pitchFamily="34" charset="0"/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176401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972" y="-138112"/>
            <a:ext cx="10896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TRANSFORMATION OF UK HIGHER EDUCATION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8472" y="902081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expansion of the UK higher education that began in the mid-1980s is considered to </a:t>
            </a:r>
            <a:r>
              <a:rPr lang="en-US" sz="2000" b="1" dirty="0" smtClean="0">
                <a:solidFill>
                  <a:srgbClr val="FF0000"/>
                </a:solidFill>
              </a:rPr>
              <a:t>have transformed an elite system </a:t>
            </a:r>
            <a:r>
              <a:rPr lang="en-US" sz="2000" dirty="0" smtClean="0"/>
              <a:t>into a </a:t>
            </a:r>
            <a:r>
              <a:rPr lang="en-US" sz="2000" b="1" dirty="0" smtClean="0">
                <a:solidFill>
                  <a:srgbClr val="FF0000"/>
                </a:solidFill>
              </a:rPr>
              <a:t>mass one</a:t>
            </a:r>
            <a:r>
              <a:rPr lang="en-US" sz="2000" dirty="0" smtClean="0"/>
              <a:t>. </a:t>
            </a:r>
            <a:endParaRPr lang="cs-CZ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Student numbers tripled </a:t>
            </a:r>
            <a:r>
              <a:rPr lang="en-US" sz="2000" dirty="0" smtClean="0"/>
              <a:t>between 1980 and 2010 and opportunities for advanced study were extended to an increasing proportion of the population. </a:t>
            </a:r>
            <a:endParaRPr lang="cs-CZ" sz="2000" dirty="0" smtClean="0"/>
          </a:p>
          <a:p>
            <a:r>
              <a:rPr lang="en-US" sz="2000" dirty="0" smtClean="0"/>
              <a:t>However, the expansion was not fully funded by the state and both students and staff have, in different ways, covered the shortfall.</a:t>
            </a:r>
            <a:endParaRPr lang="cs-CZ" sz="2000" dirty="0" smtClean="0"/>
          </a:p>
          <a:p>
            <a:r>
              <a:rPr lang="cs-CZ" sz="2000" dirty="0" err="1" smtClean="0"/>
              <a:t>Inclusion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women</a:t>
            </a:r>
            <a:r>
              <a:rPr lang="cs-CZ" sz="2000" dirty="0" smtClean="0"/>
              <a:t>: </a:t>
            </a:r>
            <a:r>
              <a:rPr lang="cs-CZ" sz="2000" dirty="0" err="1" smtClean="0"/>
              <a:t>admission</a:t>
            </a:r>
            <a:r>
              <a:rPr lang="cs-CZ" sz="2000" dirty="0" smtClean="0"/>
              <a:t> – 1870s, </a:t>
            </a:r>
            <a:r>
              <a:rPr lang="cs-CZ" sz="2000" dirty="0" err="1" smtClean="0"/>
              <a:t>degrees</a:t>
            </a:r>
            <a:r>
              <a:rPr lang="cs-CZ" sz="2000" dirty="0" smtClean="0"/>
              <a:t> – Oxford 1920, Cambridge – 1948</a:t>
            </a:r>
          </a:p>
          <a:p>
            <a:r>
              <a:rPr lang="cs-CZ" sz="2000" dirty="0" smtClean="0"/>
              <a:t>Co-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 – </a:t>
            </a:r>
            <a:r>
              <a:rPr lang="cs-CZ" sz="2000" dirty="0" err="1" smtClean="0"/>
              <a:t>mostly</a:t>
            </a:r>
            <a:r>
              <a:rPr lang="cs-CZ" sz="2000" dirty="0" smtClean="0"/>
              <a:t> </a:t>
            </a:r>
            <a:r>
              <a:rPr lang="cs-CZ" sz="2000" dirty="0" err="1" smtClean="0"/>
              <a:t>introduced</a:t>
            </a:r>
            <a:r>
              <a:rPr lang="cs-CZ" sz="2000" dirty="0" smtClean="0"/>
              <a:t> in 1980´s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ancient</a:t>
            </a:r>
            <a:r>
              <a:rPr lang="cs-CZ" sz="2000" dirty="0" smtClean="0"/>
              <a:t> </a:t>
            </a:r>
            <a:r>
              <a:rPr lang="cs-CZ" sz="2000" dirty="0" err="1" smtClean="0"/>
              <a:t>universities</a:t>
            </a:r>
            <a:endParaRPr lang="cs-CZ" sz="2000" dirty="0" smtClean="0"/>
          </a:p>
          <a:p>
            <a:endParaRPr lang="cs-CZ" sz="2000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 rotWithShape="1">
          <a:blip r:embed="rId2"/>
          <a:srcRect l="24507" t="25920" r="35657" b="32051"/>
          <a:stretch/>
        </p:blipFill>
        <p:spPr>
          <a:xfrm>
            <a:off x="728472" y="4382261"/>
            <a:ext cx="3794132" cy="22517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58" y="4382261"/>
            <a:ext cx="2251710" cy="22517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11" y="4331778"/>
            <a:ext cx="3501991" cy="23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0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4506" y="73469"/>
            <a:ext cx="4520184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STUDENT MOBILITY</a:t>
            </a:r>
            <a:endParaRPr lang="cs-CZ" b="1" dirty="0">
              <a:solidFill>
                <a:srgbClr val="92D05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0040" y="1399032"/>
            <a:ext cx="59161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Student mobility for higher education is not a recent phenomenon.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in ten of the students at </a:t>
            </a:r>
            <a:r>
              <a:rPr lang="en-US" sz="2000" b="1" dirty="0" smtClean="0">
                <a:solidFill>
                  <a:srgbClr val="00B0F0"/>
                </a:solidFill>
              </a:rPr>
              <a:t>medieval universities </a:t>
            </a:r>
            <a:r>
              <a:rPr lang="en-US" sz="2000" dirty="0" smtClean="0"/>
              <a:t>came from other </a:t>
            </a:r>
            <a:r>
              <a:rPr lang="cs-CZ" sz="2000" dirty="0" smtClean="0"/>
              <a:t>c</a:t>
            </a:r>
            <a:r>
              <a:rPr lang="en-US" sz="2000" dirty="0" err="1" smtClean="0"/>
              <a:t>ountries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during </a:t>
            </a:r>
            <a:r>
              <a:rPr lang="en-US" sz="2000" b="1" dirty="0" smtClean="0">
                <a:solidFill>
                  <a:srgbClr val="00B0F0"/>
                </a:solidFill>
              </a:rPr>
              <a:t>the nineteenth century </a:t>
            </a:r>
            <a:r>
              <a:rPr lang="en-US" sz="2000" dirty="0" smtClean="0"/>
              <a:t>and the majority of </a:t>
            </a:r>
            <a:r>
              <a:rPr lang="en-US" sz="2000" b="1" dirty="0" smtClean="0">
                <a:solidFill>
                  <a:srgbClr val="00B0F0"/>
                </a:solidFill>
              </a:rPr>
              <a:t>the twentieth century</a:t>
            </a:r>
            <a:r>
              <a:rPr lang="en-US" sz="2000" dirty="0" smtClean="0"/>
              <a:t>, as a result of the dominance of the </a:t>
            </a:r>
            <a:r>
              <a:rPr lang="en-US" sz="2000" b="1" dirty="0" smtClean="0">
                <a:solidFill>
                  <a:srgbClr val="FF0000"/>
                </a:solidFill>
              </a:rPr>
              <a:t>nation state</a:t>
            </a:r>
            <a:r>
              <a:rPr lang="en-US" sz="2000" dirty="0" smtClean="0"/>
              <a:t>, travelling outside of one’s country of origin to pursue a higher education was </a:t>
            </a:r>
            <a:r>
              <a:rPr lang="en-US" sz="2000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relatively rare</a:t>
            </a:r>
            <a:r>
              <a:rPr lang="en-US" sz="2000" dirty="0" smtClean="0"/>
              <a:t>, extending to only two to three per cent of the entire student population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</a:t>
            </a:r>
            <a:r>
              <a:rPr lang="en-US" sz="2000" dirty="0" err="1" smtClean="0"/>
              <a:t>ecent</a:t>
            </a:r>
            <a:r>
              <a:rPr lang="en-US" sz="2000" dirty="0" smtClean="0"/>
              <a:t> years have, however, seen a reversal of this trend, as increasing numbers of tertiary students have chosen to study abroad.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OECD (2007) notes that, in 2005, over 2.7 million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students were enrolled outside of their country of citizenship</a:t>
            </a:r>
            <a:endParaRPr lang="en-US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1" y="201485"/>
            <a:ext cx="2493262" cy="39298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77" b="10422"/>
          <a:stretch/>
        </p:blipFill>
        <p:spPr>
          <a:xfrm>
            <a:off x="7488936" y="4233547"/>
            <a:ext cx="4005072" cy="24627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83" y="201484"/>
            <a:ext cx="2781807" cy="39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1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91389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INTERNATIONAL CLIMATE </a:t>
            </a:r>
            <a:br>
              <a:rPr lang="cs-CZ" b="1" dirty="0" smtClean="0">
                <a:solidFill>
                  <a:srgbClr val="92D050"/>
                </a:solidFill>
              </a:rPr>
            </a:br>
            <a:r>
              <a:rPr lang="cs-CZ" b="1" dirty="0" smtClean="0">
                <a:solidFill>
                  <a:srgbClr val="92D050"/>
                </a:solidFill>
              </a:rPr>
              <a:t>AT UK UNIVERSITIES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825624"/>
            <a:ext cx="6678168" cy="4739767"/>
          </a:xfrm>
        </p:spPr>
        <p:txBody>
          <a:bodyPr>
            <a:normAutofit fontScale="40000" lnSpcReduction="20000"/>
          </a:bodyPr>
          <a:lstStyle/>
          <a:p>
            <a:r>
              <a:rPr lang="cs-CZ" sz="3600" b="1" dirty="0" smtClean="0"/>
              <a:t>1. University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Westminster</a:t>
            </a:r>
            <a:r>
              <a:rPr lang="cs-CZ" sz="3600" b="1" dirty="0" smtClean="0"/>
              <a:t> (170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8582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  <a:endParaRPr lang="cs-CZ" sz="3600" dirty="0" smtClean="0"/>
          </a:p>
          <a:p>
            <a:r>
              <a:rPr lang="cs-CZ" sz="3600" b="1" dirty="0" smtClean="0"/>
              <a:t>2. Kingston University (164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7256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  <a:endParaRPr lang="cs-CZ" sz="3600" dirty="0" smtClean="0"/>
          </a:p>
          <a:p>
            <a:r>
              <a:rPr lang="cs-CZ" sz="3600" b="1" dirty="0" smtClean="0"/>
              <a:t>3. City, University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London (163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10006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)10. </a:t>
            </a:r>
            <a:r>
              <a:rPr lang="cs-CZ" sz="3600" b="1" dirty="0" err="1" smtClean="0"/>
              <a:t>Brunel</a:t>
            </a:r>
            <a:r>
              <a:rPr lang="cs-CZ" sz="3600" b="1" dirty="0" smtClean="0"/>
              <a:t> University (153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6146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 </a:t>
            </a:r>
          </a:p>
          <a:p>
            <a:r>
              <a:rPr lang="cs-CZ" sz="3600" b="1" dirty="0" smtClean="0"/>
              <a:t>4. </a:t>
            </a:r>
            <a:r>
              <a:rPr lang="cs-CZ" sz="3600" b="1" dirty="0" err="1" smtClean="0"/>
              <a:t>Middlesex</a:t>
            </a:r>
            <a:r>
              <a:rPr lang="cs-CZ" sz="3600" b="1" dirty="0" smtClean="0"/>
              <a:t> University (163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8758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</a:p>
          <a:p>
            <a:r>
              <a:rPr lang="cs-CZ" sz="3600" b="1" dirty="0" smtClean="0"/>
              <a:t>5. UCL (University </a:t>
            </a:r>
            <a:r>
              <a:rPr lang="cs-CZ" sz="3600" b="1" dirty="0" err="1" smtClean="0"/>
              <a:t>College</a:t>
            </a:r>
            <a:r>
              <a:rPr lang="cs-CZ" sz="3600" b="1" dirty="0" smtClean="0"/>
              <a:t> London) (163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17543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</a:p>
          <a:p>
            <a:r>
              <a:rPr lang="cs-CZ" sz="3600" b="1" dirty="0" smtClean="0"/>
              <a:t>6. Open University (159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8263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 </a:t>
            </a:r>
          </a:p>
          <a:p>
            <a:r>
              <a:rPr lang="cs-CZ" sz="3600" b="1" dirty="0" smtClean="0"/>
              <a:t>7. University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Greenwich (159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7259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  <a:endParaRPr lang="cs-CZ" sz="3600" b="1" dirty="0"/>
          </a:p>
          <a:p>
            <a:r>
              <a:rPr lang="cs-CZ" sz="3600" b="1" dirty="0" smtClean="0"/>
              <a:t>8. </a:t>
            </a:r>
            <a:r>
              <a:rPr lang="cs-CZ" sz="3600" b="1" dirty="0" err="1" smtClean="0"/>
              <a:t>King's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College</a:t>
            </a:r>
            <a:r>
              <a:rPr lang="cs-CZ" sz="3600" b="1" dirty="0" smtClean="0"/>
              <a:t> London (158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11341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endParaRPr lang="cs-CZ" sz="3600" b="1" dirty="0" smtClean="0"/>
          </a:p>
          <a:p>
            <a:r>
              <a:rPr lang="cs-CZ" sz="3600" b="1" dirty="0" smtClean="0"/>
              <a:t>9. Manchester Metropolitan University (155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4645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 </a:t>
            </a:r>
            <a:r>
              <a:rPr lang="cs-CZ" sz="3600" b="1" dirty="0" smtClean="0"/>
              <a:t> </a:t>
            </a:r>
          </a:p>
          <a:p>
            <a:r>
              <a:rPr lang="cs-CZ" sz="3600" b="1" dirty="0" smtClean="0"/>
              <a:t>10. </a:t>
            </a:r>
            <a:r>
              <a:rPr lang="cs-CZ" sz="3600" b="1" dirty="0" err="1" smtClean="0"/>
              <a:t>Brunel</a:t>
            </a:r>
            <a:r>
              <a:rPr lang="cs-CZ" sz="3600" b="1" dirty="0" smtClean="0"/>
              <a:t> University (153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6146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  <a:endParaRPr lang="cs-CZ" sz="36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60" y="0"/>
            <a:ext cx="3999825" cy="626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cs-CZ" b="1" cap="all" dirty="0" err="1" smtClean="0">
                <a:solidFill>
                  <a:srgbClr val="00B050"/>
                </a:solidFill>
              </a:rPr>
              <a:t>Internationalization</a:t>
            </a:r>
            <a:r>
              <a:rPr lang="cs-CZ" b="1" cap="all" dirty="0" smtClean="0">
                <a:solidFill>
                  <a:srgbClr val="00B050"/>
                </a:solidFill>
              </a:rPr>
              <a:t> </a:t>
            </a:r>
            <a:r>
              <a:rPr lang="cs-CZ" b="1" cap="all" dirty="0" err="1" smtClean="0">
                <a:solidFill>
                  <a:srgbClr val="00B050"/>
                </a:solidFill>
              </a:rPr>
              <a:t>of</a:t>
            </a:r>
            <a:r>
              <a:rPr lang="cs-CZ" b="1" cap="all" dirty="0" smtClean="0">
                <a:solidFill>
                  <a:srgbClr val="00B050"/>
                </a:solidFill>
              </a:rPr>
              <a:t> UK </a:t>
            </a:r>
            <a:r>
              <a:rPr lang="cs-CZ" b="1" cap="all" dirty="0" err="1" smtClean="0">
                <a:solidFill>
                  <a:srgbClr val="00B050"/>
                </a:solidFill>
              </a:rPr>
              <a:t>universities</a:t>
            </a:r>
            <a:endParaRPr lang="cs-CZ" b="1" cap="all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984376"/>
            <a:ext cx="8278368" cy="5791327"/>
          </a:xfrm>
        </p:spPr>
        <p:txBody>
          <a:bodyPr>
            <a:normAutofit lnSpcReduction="10000"/>
          </a:bodyPr>
          <a:lstStyle/>
          <a:p>
            <a:r>
              <a:rPr lang="en-US" b="0" dirty="0" smtClean="0">
                <a:effectLst/>
              </a:rPr>
              <a:t>The UK was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the second most popular destination in the world </a:t>
            </a:r>
            <a:r>
              <a:rPr lang="en-US" b="0" dirty="0" smtClean="0">
                <a:effectLst/>
              </a:rPr>
              <a:t>for international students in 2016. </a:t>
            </a:r>
            <a:endParaRPr lang="en-US" dirty="0" smtClean="0"/>
          </a:p>
          <a:p>
            <a:r>
              <a:rPr lang="en-US" b="0" dirty="0" smtClean="0">
                <a:effectLst/>
              </a:rPr>
              <a:t>There were 458,490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international students </a:t>
            </a:r>
            <a:r>
              <a:rPr lang="en-US" b="0" dirty="0" smtClean="0">
                <a:effectLst/>
              </a:rPr>
              <a:t>studying in UK higher education institutions in 2017-2018, accounting for 19.6 percent of the UK’s total student population.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A total of 14 percent of all undergraduates and 35.8 percent of all postgraduates were international.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0" dirty="0" smtClean="0">
                <a:effectLst/>
              </a:rPr>
              <a:t>In 2017-2018, the top five sending countries for international students were </a:t>
            </a:r>
            <a:r>
              <a:rPr lang="en-US" b="1" dirty="0" smtClean="0">
                <a:solidFill>
                  <a:srgbClr val="00B0F0"/>
                </a:solidFill>
                <a:effectLst/>
              </a:rPr>
              <a:t>China, India, the US, Hong Kong and Malaysia</a:t>
            </a:r>
            <a:r>
              <a:rPr lang="en-US" b="0" dirty="0" smtClean="0">
                <a:effectLst/>
              </a:rPr>
              <a:t>. Researchers note that Chinese students at UK higher education institutions made up 23.2 percent of all international students, while the top sending countries within the EU were </a:t>
            </a:r>
            <a:r>
              <a:rPr lang="en-US" b="1" dirty="0" smtClean="0">
                <a:solidFill>
                  <a:srgbClr val="00B0F0"/>
                </a:solidFill>
                <a:effectLst/>
              </a:rPr>
              <a:t>Italy, France and Germany</a:t>
            </a:r>
            <a:r>
              <a:rPr lang="en-US" b="0" dirty="0" smtClean="0">
                <a:effectLst/>
              </a:rPr>
              <a:t>. 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67" y="1325563"/>
            <a:ext cx="3243879" cy="21636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68" y="3880039"/>
            <a:ext cx="3330131" cy="26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9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cap="all" dirty="0" smtClean="0"/>
              <a:t/>
            </a:r>
            <a:br>
              <a:rPr lang="cs-CZ" b="1" cap="all" dirty="0" smtClean="0"/>
            </a:br>
            <a:r>
              <a:rPr lang="cs-CZ" b="1" cap="all" dirty="0" smtClean="0"/>
              <a:t/>
            </a:r>
            <a:br>
              <a:rPr lang="cs-CZ" b="1" cap="all" dirty="0" smtClean="0"/>
            </a:br>
            <a:r>
              <a:rPr lang="en-US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Top 5 popular areas of study </a:t>
            </a:r>
            <a:r>
              <a:rPr lang="cs-CZ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/>
            </a:r>
            <a:br>
              <a:rPr lang="cs-CZ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en-US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(both undergraduate and postgraduate)</a:t>
            </a:r>
            <a:r>
              <a:rPr lang="cs-CZ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/>
            </a:r>
            <a:br>
              <a:rPr lang="cs-CZ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en-US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in 2017-2018:</a:t>
            </a:r>
            <a:r>
              <a:rPr lang="en-US" cap="all" dirty="0" smtClean="0"/>
              <a:t/>
            </a:r>
            <a:br>
              <a:rPr lang="en-US" cap="all" dirty="0" smtClean="0"/>
            </a:b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58313"/>
            <a:ext cx="10515600" cy="4351338"/>
          </a:xfrm>
        </p:spPr>
        <p:txBody>
          <a:bodyPr/>
          <a:lstStyle/>
          <a:p>
            <a:r>
              <a:rPr lang="en-US" b="0" dirty="0" smtClean="0">
                <a:effectLst/>
              </a:rPr>
              <a:t>Business and administrative studies </a:t>
            </a:r>
          </a:p>
          <a:p>
            <a:r>
              <a:rPr lang="en-US" b="0" dirty="0" smtClean="0">
                <a:effectLst/>
              </a:rPr>
              <a:t>Engineering and technology </a:t>
            </a:r>
          </a:p>
          <a:p>
            <a:r>
              <a:rPr lang="en-US" b="0" dirty="0" smtClean="0">
                <a:effectLst/>
              </a:rPr>
              <a:t>Social studies</a:t>
            </a:r>
          </a:p>
          <a:p>
            <a:r>
              <a:rPr lang="en-US" b="0" dirty="0" smtClean="0">
                <a:effectLst/>
              </a:rPr>
              <a:t>Creative arts and design</a:t>
            </a:r>
          </a:p>
          <a:p>
            <a:r>
              <a:rPr lang="en-US" b="0" dirty="0" smtClean="0">
                <a:effectLst/>
              </a:rPr>
              <a:t>Biological sciences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5494" t="21847" r="26598" b="7858"/>
          <a:stretch/>
        </p:blipFill>
        <p:spPr>
          <a:xfrm>
            <a:off x="8206459" y="1609344"/>
            <a:ext cx="3622829" cy="29900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23" y="3895600"/>
            <a:ext cx="3820950" cy="25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4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QS World University Rankings 2021 – Top 10 Universities in the UK</a:t>
            </a:r>
            <a:br>
              <a:rPr lang="en-US" b="1" dirty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endParaRPr lang="cs-CZ" dirty="0">
              <a:solidFill>
                <a:srgbClr val="92D05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952488" y="1690688"/>
            <a:ext cx="4495800" cy="358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 Student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prospects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8/ Student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043008"/>
              </p:ext>
            </p:extLst>
          </p:nvPr>
        </p:nvGraphicFramePr>
        <p:xfrm>
          <a:off x="1114242" y="1690688"/>
          <a:ext cx="4330811" cy="4351339"/>
        </p:xfrm>
        <a:graphic>
          <a:graphicData uri="http://schemas.openxmlformats.org/drawingml/2006/table">
            <a:tbl>
              <a:tblPr/>
              <a:tblGrid>
                <a:gridCol w="513941">
                  <a:extLst>
                    <a:ext uri="{9D8B030D-6E8A-4147-A177-3AD203B41FA5}">
                      <a16:colId xmlns:a16="http://schemas.microsoft.com/office/drawing/2014/main" val="2644480239"/>
                    </a:ext>
                  </a:extLst>
                </a:gridCol>
                <a:gridCol w="774338">
                  <a:extLst>
                    <a:ext uri="{9D8B030D-6E8A-4147-A177-3AD203B41FA5}">
                      <a16:colId xmlns:a16="http://schemas.microsoft.com/office/drawing/2014/main" val="1682982261"/>
                    </a:ext>
                  </a:extLst>
                </a:gridCol>
                <a:gridCol w="3042532">
                  <a:extLst>
                    <a:ext uri="{9D8B030D-6E8A-4147-A177-3AD203B41FA5}">
                      <a16:colId xmlns:a16="http://schemas.microsoft.com/office/drawing/2014/main" val="3097005445"/>
                    </a:ext>
                  </a:extLst>
                </a:gridCol>
              </a:tblGrid>
              <a:tr h="821007">
                <a:tc>
                  <a:txBody>
                    <a:bodyPr/>
                    <a:lstStyle/>
                    <a:p>
                      <a:r>
                        <a:rPr lang="cs-CZ" sz="1600" b="1"/>
                        <a:t>UK Rank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Global Rank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Institution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342980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1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5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University of Oxford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797584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2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University of Cambridge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23217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3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8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hlinkClick r:id="rId2"/>
                        </a:rPr>
                        <a:t>Imperial College London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413146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4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10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hlinkClick r:id="rId3"/>
                        </a:rPr>
                        <a:t>UCL (University College London)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913457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5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20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hlinkClick r:id="rId4"/>
                        </a:rPr>
                        <a:t>University of Edinburgh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346037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6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27=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hlinkClick r:id="rId5"/>
                        </a:rPr>
                        <a:t>The University of Manchester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494605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7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31=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hlinkClick r:id="rId6"/>
                        </a:rPr>
                        <a:t>King’s College London (KCL)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688578"/>
                  </a:ext>
                </a:extLst>
              </a:tr>
              <a:tr h="574705">
                <a:tc>
                  <a:txBody>
                    <a:bodyPr/>
                    <a:lstStyle/>
                    <a:p>
                      <a:r>
                        <a:rPr lang="cs-CZ" sz="1600"/>
                        <a:t>8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49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hlinkClick r:id="rId7"/>
                        </a:rPr>
                        <a:t>London School of Economics and Political Science (LSE)</a:t>
                      </a:r>
                      <a:endParaRPr lang="en-US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776182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9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58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hlinkClick r:id="rId8"/>
                        </a:rPr>
                        <a:t>University of Bristol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13739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10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62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err="1">
                          <a:hlinkClick r:id="rId9"/>
                        </a:rPr>
                        <a:t>The</a:t>
                      </a:r>
                      <a:r>
                        <a:rPr lang="cs-CZ" sz="1600" dirty="0">
                          <a:hlinkClick r:id="rId9"/>
                        </a:rPr>
                        <a:t> University </a:t>
                      </a:r>
                      <a:r>
                        <a:rPr lang="cs-CZ" sz="1600" dirty="0" err="1">
                          <a:hlinkClick r:id="rId9"/>
                        </a:rPr>
                        <a:t>of</a:t>
                      </a:r>
                      <a:r>
                        <a:rPr lang="cs-CZ" sz="1600" dirty="0">
                          <a:hlinkClick r:id="rId9"/>
                        </a:rPr>
                        <a:t> </a:t>
                      </a:r>
                      <a:r>
                        <a:rPr lang="cs-CZ" sz="1600" dirty="0" err="1">
                          <a:hlinkClick r:id="rId9"/>
                        </a:rPr>
                        <a:t>Warwick</a:t>
                      </a:r>
                      <a:endParaRPr lang="cs-CZ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613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97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771" y="-244475"/>
            <a:ext cx="10515600" cy="1325563"/>
          </a:xfrm>
        </p:spPr>
        <p:txBody>
          <a:bodyPr/>
          <a:lstStyle/>
          <a:p>
            <a:r>
              <a:rPr lang="cs-CZ" dirty="0" err="1" smtClean="0"/>
              <a:t>Conditions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success</a:t>
            </a:r>
            <a:r>
              <a:rPr lang="cs-CZ" dirty="0" smtClean="0"/>
              <a:t> in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977" y="893808"/>
            <a:ext cx="10515600" cy="55161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1/ support </a:t>
            </a:r>
            <a:r>
              <a:rPr lang="cs-CZ" dirty="0" err="1" smtClean="0"/>
              <a:t>already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primary</a:t>
            </a:r>
            <a:r>
              <a:rPr lang="cs-CZ" dirty="0" smtClean="0"/>
              <a:t> and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smtClean="0"/>
              <a:t>2/ </a:t>
            </a:r>
            <a:r>
              <a:rPr lang="cs-CZ" dirty="0" err="1" smtClean="0"/>
              <a:t>offer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university study </a:t>
            </a:r>
            <a:r>
              <a:rPr lang="cs-CZ" dirty="0" err="1" smtClean="0"/>
              <a:t>programmes</a:t>
            </a:r>
            <a:r>
              <a:rPr lang="cs-CZ" dirty="0" smtClean="0"/>
              <a:t> </a:t>
            </a:r>
            <a:r>
              <a:rPr lang="cs-CZ" dirty="0" err="1" smtClean="0"/>
              <a:t>reflecting</a:t>
            </a:r>
            <a:r>
              <a:rPr lang="cs-CZ" dirty="0" smtClean="0"/>
              <a:t> diversity</a:t>
            </a:r>
          </a:p>
          <a:p>
            <a:r>
              <a:rPr lang="cs-CZ" b="1" i="1" dirty="0" smtClean="0">
                <a:solidFill>
                  <a:srgbClr val="00B0F0"/>
                </a:solidFill>
              </a:rPr>
              <a:t>„Not </a:t>
            </a:r>
            <a:r>
              <a:rPr lang="cs-CZ" b="1" i="1" dirty="0" err="1" smtClean="0">
                <a:solidFill>
                  <a:srgbClr val="00B0F0"/>
                </a:solidFill>
              </a:rPr>
              <a:t>seeing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yourself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reflected</a:t>
            </a:r>
            <a:r>
              <a:rPr lang="cs-CZ" b="1" i="1" dirty="0" smtClean="0">
                <a:solidFill>
                  <a:srgbClr val="00B0F0"/>
                </a:solidFill>
              </a:rPr>
              <a:t> in </a:t>
            </a:r>
            <a:r>
              <a:rPr lang="cs-CZ" b="1" i="1" dirty="0" err="1" smtClean="0">
                <a:solidFill>
                  <a:srgbClr val="00B0F0"/>
                </a:solidFill>
              </a:rPr>
              <a:t>what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you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learn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can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have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an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impact</a:t>
            </a:r>
            <a:r>
              <a:rPr lang="cs-CZ" b="1" i="1" dirty="0" smtClean="0">
                <a:solidFill>
                  <a:srgbClr val="00B0F0"/>
                </a:solidFill>
              </a:rPr>
              <a:t> on </a:t>
            </a:r>
            <a:r>
              <a:rPr lang="cs-CZ" b="1" i="1" dirty="0" err="1" smtClean="0">
                <a:solidFill>
                  <a:srgbClr val="00B0F0"/>
                </a:solidFill>
              </a:rPr>
              <a:t>aspirations</a:t>
            </a:r>
            <a:r>
              <a:rPr lang="cs-CZ" b="1" i="1" dirty="0" smtClean="0">
                <a:solidFill>
                  <a:srgbClr val="00B0F0"/>
                </a:solidFill>
              </a:rPr>
              <a:t> and </a:t>
            </a:r>
            <a:r>
              <a:rPr lang="cs-CZ" b="1" i="1" dirty="0" err="1" smtClean="0">
                <a:solidFill>
                  <a:srgbClr val="00B0F0"/>
                </a:solidFill>
              </a:rPr>
              <a:t>outcomes</a:t>
            </a:r>
            <a:r>
              <a:rPr lang="cs-CZ" b="1" i="1" dirty="0" smtClean="0">
                <a:solidFill>
                  <a:srgbClr val="00B0F0"/>
                </a:solidFill>
              </a:rPr>
              <a:t>. Many </a:t>
            </a:r>
            <a:r>
              <a:rPr lang="cs-CZ" b="1" i="1" dirty="0" err="1" smtClean="0">
                <a:solidFill>
                  <a:srgbClr val="00B0F0"/>
                </a:solidFill>
              </a:rPr>
              <a:t>of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our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children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don´t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have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parents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that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work</a:t>
            </a:r>
            <a:r>
              <a:rPr lang="cs-CZ" b="1" i="1" dirty="0" smtClean="0">
                <a:solidFill>
                  <a:srgbClr val="00B0F0"/>
                </a:solidFill>
              </a:rPr>
              <a:t> in </a:t>
            </a:r>
            <a:r>
              <a:rPr lang="cs-CZ" b="1" i="1" dirty="0" err="1" smtClean="0">
                <a:solidFill>
                  <a:srgbClr val="00B0F0"/>
                </a:solidFill>
              </a:rPr>
              <a:t>skilled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work</a:t>
            </a:r>
            <a:r>
              <a:rPr lang="cs-CZ" b="1" i="1" dirty="0" smtClean="0">
                <a:solidFill>
                  <a:srgbClr val="00B0F0"/>
                </a:solidFill>
              </a:rPr>
              <a:t>, </a:t>
            </a:r>
            <a:r>
              <a:rPr lang="cs-CZ" b="1" i="1" dirty="0" err="1" smtClean="0">
                <a:solidFill>
                  <a:srgbClr val="00B0F0"/>
                </a:solidFill>
              </a:rPr>
              <a:t>that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have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studies</a:t>
            </a:r>
            <a:r>
              <a:rPr lang="cs-CZ" b="1" i="1" dirty="0" smtClean="0">
                <a:solidFill>
                  <a:srgbClr val="00B0F0"/>
                </a:solidFill>
              </a:rPr>
              <a:t> to a </a:t>
            </a:r>
            <a:r>
              <a:rPr lang="cs-CZ" b="1" i="1" dirty="0" err="1" smtClean="0">
                <a:solidFill>
                  <a:srgbClr val="00B0F0"/>
                </a:solidFill>
              </a:rPr>
              <a:t>higher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lever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or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achieved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success</a:t>
            </a:r>
            <a:r>
              <a:rPr lang="cs-CZ" b="1" i="1" dirty="0" smtClean="0">
                <a:solidFill>
                  <a:srgbClr val="00B0F0"/>
                </a:solidFill>
              </a:rPr>
              <a:t> in </a:t>
            </a:r>
            <a:r>
              <a:rPr lang="cs-CZ" b="1" i="1" dirty="0" err="1" smtClean="0">
                <a:solidFill>
                  <a:srgbClr val="00B0F0"/>
                </a:solidFill>
              </a:rPr>
              <a:t>the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arts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for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example</a:t>
            </a:r>
            <a:r>
              <a:rPr lang="cs-CZ" b="1" i="1" dirty="0" smtClean="0">
                <a:solidFill>
                  <a:srgbClr val="00B0F0"/>
                </a:solidFill>
              </a:rPr>
              <a:t>, so </a:t>
            </a:r>
            <a:r>
              <a:rPr lang="cs-CZ" b="1" i="1" dirty="0" err="1" smtClean="0">
                <a:solidFill>
                  <a:srgbClr val="00B0F0"/>
                </a:solidFill>
              </a:rPr>
              <a:t>it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is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essential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children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see</a:t>
            </a:r>
            <a:r>
              <a:rPr lang="cs-CZ" b="1" i="1" dirty="0" smtClean="0">
                <a:solidFill>
                  <a:srgbClr val="00B0F0"/>
                </a:solidFill>
              </a:rPr>
              <a:t> role </a:t>
            </a:r>
            <a:r>
              <a:rPr lang="cs-CZ" b="1" i="1" dirty="0" err="1" smtClean="0">
                <a:solidFill>
                  <a:srgbClr val="00B0F0"/>
                </a:solidFill>
              </a:rPr>
              <a:t>models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being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successful</a:t>
            </a:r>
            <a:r>
              <a:rPr lang="cs-CZ" b="1" i="1" dirty="0" smtClean="0">
                <a:solidFill>
                  <a:srgbClr val="00B0F0"/>
                </a:solidFill>
              </a:rPr>
              <a:t> in </a:t>
            </a:r>
            <a:r>
              <a:rPr lang="cs-CZ" b="1" i="1" dirty="0" err="1" smtClean="0">
                <a:solidFill>
                  <a:srgbClr val="00B0F0"/>
                </a:solidFill>
              </a:rPr>
              <a:t>all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areas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of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the</a:t>
            </a:r>
            <a:r>
              <a:rPr lang="cs-CZ" b="1" i="1" dirty="0" smtClean="0">
                <a:solidFill>
                  <a:srgbClr val="00B0F0"/>
                </a:solidFill>
              </a:rPr>
              <a:t> curriculum.“ </a:t>
            </a:r>
          </a:p>
          <a:p>
            <a:r>
              <a:rPr lang="cs-CZ" b="1" i="1" dirty="0" smtClean="0">
                <a:solidFill>
                  <a:srgbClr val="00B050"/>
                </a:solidFill>
              </a:rPr>
              <a:t>„</a:t>
            </a:r>
            <a:r>
              <a:rPr lang="cs-CZ" b="1" i="1" dirty="0" err="1" smtClean="0">
                <a:solidFill>
                  <a:srgbClr val="00B050"/>
                </a:solidFill>
              </a:rPr>
              <a:t>If</a:t>
            </a:r>
            <a:r>
              <a:rPr lang="cs-CZ" b="1" i="1" dirty="0" smtClean="0">
                <a:solidFill>
                  <a:srgbClr val="00B050"/>
                </a:solidFill>
              </a:rPr>
              <a:t> a student </a:t>
            </a:r>
            <a:r>
              <a:rPr lang="cs-CZ" b="1" i="1" dirty="0" err="1" smtClean="0">
                <a:solidFill>
                  <a:srgbClr val="00B050"/>
                </a:solidFill>
              </a:rPr>
              <a:t>cannot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relate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new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information</a:t>
            </a:r>
            <a:r>
              <a:rPr lang="cs-CZ" b="1" i="1" dirty="0" smtClean="0">
                <a:solidFill>
                  <a:srgbClr val="00B050"/>
                </a:solidFill>
              </a:rPr>
              <a:t> to his </a:t>
            </a:r>
            <a:r>
              <a:rPr lang="cs-CZ" b="1" i="1" dirty="0" err="1" smtClean="0">
                <a:solidFill>
                  <a:srgbClr val="00B050"/>
                </a:solidFill>
              </a:rPr>
              <a:t>own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experiences</a:t>
            </a:r>
            <a:r>
              <a:rPr lang="cs-CZ" b="1" i="1" dirty="0" smtClean="0">
                <a:solidFill>
                  <a:srgbClr val="00B050"/>
                </a:solidFill>
              </a:rPr>
              <a:t>, </a:t>
            </a:r>
            <a:r>
              <a:rPr lang="cs-CZ" b="1" i="1" dirty="0" err="1" smtClean="0">
                <a:solidFill>
                  <a:srgbClr val="00B050"/>
                </a:solidFill>
              </a:rPr>
              <a:t>or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connect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the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new</a:t>
            </a:r>
            <a:r>
              <a:rPr lang="cs-CZ" b="1" i="1" dirty="0" smtClean="0">
                <a:solidFill>
                  <a:srgbClr val="00B050"/>
                </a:solidFill>
              </a:rPr>
              <a:t> materiál to a </a:t>
            </a:r>
            <a:r>
              <a:rPr lang="cs-CZ" b="1" i="1" dirty="0" err="1" smtClean="0">
                <a:solidFill>
                  <a:srgbClr val="00B050"/>
                </a:solidFill>
              </a:rPr>
              <a:t>familiar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concept</a:t>
            </a:r>
            <a:r>
              <a:rPr lang="cs-CZ" b="1" i="1" dirty="0" smtClean="0">
                <a:solidFill>
                  <a:srgbClr val="00B050"/>
                </a:solidFill>
              </a:rPr>
              <a:t>, he </a:t>
            </a:r>
            <a:r>
              <a:rPr lang="cs-CZ" b="1" i="1" dirty="0" err="1" smtClean="0">
                <a:solidFill>
                  <a:srgbClr val="00B050"/>
                </a:solidFill>
              </a:rPr>
              <a:t>may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perceive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the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new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information</a:t>
            </a:r>
            <a:r>
              <a:rPr lang="cs-CZ" b="1" i="1" dirty="0" smtClean="0">
                <a:solidFill>
                  <a:srgbClr val="00B050"/>
                </a:solidFill>
              </a:rPr>
              <a:t> as </a:t>
            </a:r>
            <a:r>
              <a:rPr lang="cs-CZ" b="1" i="1" dirty="0" err="1" smtClean="0">
                <a:solidFill>
                  <a:srgbClr val="00B050"/>
                </a:solidFill>
              </a:rPr>
              <a:t>frustrating</a:t>
            </a:r>
            <a:r>
              <a:rPr lang="cs-CZ" b="1" i="1" dirty="0" smtClean="0">
                <a:solidFill>
                  <a:srgbClr val="00B050"/>
                </a:solidFill>
              </a:rPr>
              <a:t>, </a:t>
            </a:r>
            <a:r>
              <a:rPr lang="cs-CZ" b="1" i="1" dirty="0" err="1" smtClean="0">
                <a:solidFill>
                  <a:srgbClr val="00B050"/>
                </a:solidFill>
              </a:rPr>
              <a:t>difficult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or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dismiss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it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completely</a:t>
            </a:r>
            <a:r>
              <a:rPr lang="cs-CZ" b="1" i="1" dirty="0" smtClean="0">
                <a:solidFill>
                  <a:srgbClr val="00B050"/>
                </a:solidFill>
              </a:rPr>
              <a:t>, </a:t>
            </a:r>
            <a:r>
              <a:rPr lang="cs-CZ" b="1" i="1" dirty="0" err="1" smtClean="0">
                <a:solidFill>
                  <a:srgbClr val="00B050"/>
                </a:solidFill>
              </a:rPr>
              <a:t>believing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it</a:t>
            </a:r>
            <a:r>
              <a:rPr lang="cs-CZ" b="1" i="1" dirty="0" smtClean="0">
                <a:solidFill>
                  <a:srgbClr val="00B050"/>
                </a:solidFill>
              </a:rPr>
              <a:t> to </a:t>
            </a:r>
            <a:r>
              <a:rPr lang="cs-CZ" b="1" i="1" dirty="0" err="1" smtClean="0">
                <a:solidFill>
                  <a:srgbClr val="00B050"/>
                </a:solidFill>
              </a:rPr>
              <a:t>be</a:t>
            </a:r>
            <a:r>
              <a:rPr lang="cs-CZ" b="1" i="1" dirty="0" smtClean="0">
                <a:solidFill>
                  <a:srgbClr val="00B050"/>
                </a:solidFill>
              </a:rPr>
              <a:t> in </a:t>
            </a:r>
            <a:r>
              <a:rPr lang="cs-CZ" b="1" i="1" dirty="0" err="1" smtClean="0">
                <a:solidFill>
                  <a:srgbClr val="00B050"/>
                </a:solidFill>
              </a:rPr>
              <a:t>conflict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with</a:t>
            </a:r>
            <a:r>
              <a:rPr lang="cs-CZ" b="1" i="1" dirty="0" smtClean="0">
                <a:solidFill>
                  <a:srgbClr val="00B050"/>
                </a:solidFill>
              </a:rPr>
              <a:t> his </a:t>
            </a:r>
            <a:r>
              <a:rPr lang="cs-CZ" b="1" i="1" dirty="0" err="1" smtClean="0">
                <a:solidFill>
                  <a:srgbClr val="00B050"/>
                </a:solidFill>
              </a:rPr>
              <a:t>already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tenuous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understanding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of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the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world</a:t>
            </a:r>
            <a:r>
              <a:rPr lang="cs-CZ" b="1" i="1" dirty="0" smtClean="0">
                <a:solidFill>
                  <a:srgbClr val="00B050"/>
                </a:solidFill>
              </a:rPr>
              <a:t>. </a:t>
            </a:r>
            <a:r>
              <a:rPr lang="cs-CZ" b="1" i="1" dirty="0" err="1" smtClean="0">
                <a:solidFill>
                  <a:srgbClr val="00B050"/>
                </a:solidFill>
              </a:rPr>
              <a:t>Teachers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have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the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responsibility</a:t>
            </a:r>
            <a:r>
              <a:rPr lang="cs-CZ" b="1" i="1" dirty="0" smtClean="0">
                <a:solidFill>
                  <a:srgbClr val="00B050"/>
                </a:solidFill>
              </a:rPr>
              <a:t> to </a:t>
            </a:r>
            <a:r>
              <a:rPr lang="cs-CZ" b="1" i="1" dirty="0" err="1" smtClean="0">
                <a:solidFill>
                  <a:srgbClr val="00B050"/>
                </a:solidFill>
              </a:rPr>
              <a:t>seek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out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cultural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building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blocks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students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already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possess</a:t>
            </a:r>
            <a:r>
              <a:rPr lang="cs-CZ" b="1" i="1" dirty="0" smtClean="0">
                <a:solidFill>
                  <a:srgbClr val="00B050"/>
                </a:solidFill>
              </a:rPr>
              <a:t>, in </a:t>
            </a:r>
            <a:r>
              <a:rPr lang="cs-CZ" b="1" i="1" dirty="0" err="1" smtClean="0">
                <a:solidFill>
                  <a:srgbClr val="00B050"/>
                </a:solidFill>
              </a:rPr>
              <a:t>order</a:t>
            </a:r>
            <a:r>
              <a:rPr lang="cs-CZ" b="1" i="1" dirty="0" smtClean="0">
                <a:solidFill>
                  <a:srgbClr val="00B050"/>
                </a:solidFill>
              </a:rPr>
              <a:t> to </a:t>
            </a:r>
            <a:r>
              <a:rPr lang="cs-CZ" b="1" i="1" dirty="0" err="1" smtClean="0">
                <a:solidFill>
                  <a:srgbClr val="00B050"/>
                </a:solidFill>
              </a:rPr>
              <a:t>help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build</a:t>
            </a:r>
            <a:r>
              <a:rPr lang="cs-CZ" b="1" i="1" dirty="0" smtClean="0">
                <a:solidFill>
                  <a:srgbClr val="00B050"/>
                </a:solidFill>
              </a:rPr>
              <a:t> a Framework </a:t>
            </a:r>
            <a:r>
              <a:rPr lang="cs-CZ" b="1" i="1" dirty="0" err="1" smtClean="0">
                <a:solidFill>
                  <a:srgbClr val="00B050"/>
                </a:solidFill>
              </a:rPr>
              <a:t>for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understanding</a:t>
            </a:r>
            <a:r>
              <a:rPr lang="cs-CZ" b="1" i="1" dirty="0" smtClean="0">
                <a:solidFill>
                  <a:srgbClr val="00B050"/>
                </a:solidFill>
              </a:rPr>
              <a:t>.“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„</a:t>
            </a:r>
            <a:r>
              <a:rPr lang="cs-CZ" b="1" i="1" dirty="0" err="1" smtClean="0">
                <a:solidFill>
                  <a:srgbClr val="FF0000"/>
                </a:solidFill>
              </a:rPr>
              <a:t>If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you</a:t>
            </a:r>
            <a:r>
              <a:rPr lang="cs-CZ" b="1" i="1" dirty="0" smtClean="0">
                <a:solidFill>
                  <a:srgbClr val="FF0000"/>
                </a:solidFill>
              </a:rPr>
              <a:t> are </a:t>
            </a:r>
            <a:r>
              <a:rPr lang="cs-CZ" b="1" i="1" dirty="0" err="1" smtClean="0">
                <a:solidFill>
                  <a:srgbClr val="FF0000"/>
                </a:solidFill>
              </a:rPr>
              <a:t>learning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about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people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like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you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then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you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have</a:t>
            </a:r>
            <a:r>
              <a:rPr lang="cs-CZ" b="1" i="1" dirty="0" smtClean="0">
                <a:solidFill>
                  <a:srgbClr val="FF0000"/>
                </a:solidFill>
              </a:rPr>
              <a:t> positive role </a:t>
            </a:r>
            <a:r>
              <a:rPr lang="cs-CZ" b="1" i="1" dirty="0" err="1" smtClean="0">
                <a:solidFill>
                  <a:srgbClr val="FF0000"/>
                </a:solidFill>
              </a:rPr>
              <a:t>models</a:t>
            </a:r>
            <a:r>
              <a:rPr lang="cs-CZ" b="1" i="1" dirty="0" smtClean="0">
                <a:solidFill>
                  <a:srgbClr val="FF0000"/>
                </a:solidFill>
              </a:rPr>
              <a:t> in and </a:t>
            </a:r>
            <a:r>
              <a:rPr lang="cs-CZ" b="1" i="1" dirty="0" err="1" smtClean="0">
                <a:solidFill>
                  <a:srgbClr val="FF0000"/>
                </a:solidFill>
              </a:rPr>
              <a:t>this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can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be</a:t>
            </a:r>
            <a:r>
              <a:rPr lang="cs-CZ" b="1" i="1" dirty="0" smtClean="0">
                <a:solidFill>
                  <a:srgbClr val="FF0000"/>
                </a:solidFill>
              </a:rPr>
              <a:t> a </a:t>
            </a:r>
            <a:r>
              <a:rPr lang="cs-CZ" b="1" i="1" dirty="0" err="1" smtClean="0">
                <a:solidFill>
                  <a:srgbClr val="FF0000"/>
                </a:solidFill>
              </a:rPr>
              <a:t>driving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force</a:t>
            </a:r>
            <a:r>
              <a:rPr lang="cs-CZ" b="1" i="1" dirty="0" smtClean="0">
                <a:solidFill>
                  <a:srgbClr val="FF0000"/>
                </a:solidFill>
              </a:rPr>
              <a:t> in </a:t>
            </a:r>
            <a:r>
              <a:rPr lang="cs-CZ" b="1" i="1" dirty="0" err="1" smtClean="0">
                <a:solidFill>
                  <a:srgbClr val="FF0000"/>
                </a:solidFill>
              </a:rPr>
              <a:t>growing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aspiration</a:t>
            </a:r>
            <a:r>
              <a:rPr lang="cs-CZ" b="1" i="1" dirty="0" smtClean="0">
                <a:solidFill>
                  <a:srgbClr val="FF0000"/>
                </a:solidFill>
              </a:rPr>
              <a:t>.“</a:t>
            </a:r>
          </a:p>
          <a:p>
            <a:pPr marL="0" indent="0">
              <a:buNone/>
            </a:pPr>
            <a:r>
              <a:rPr lang="cs-CZ" dirty="0" smtClean="0"/>
              <a:t>						</a:t>
            </a:r>
            <a:r>
              <a:rPr lang="cs-CZ" dirty="0"/>
              <a:t> </a:t>
            </a:r>
            <a:r>
              <a:rPr lang="cs-CZ" dirty="0" smtClean="0"/>
              <a:t>Source: </a:t>
            </a:r>
            <a:r>
              <a:rPr lang="cs-CZ" dirty="0" err="1" smtClean="0"/>
              <a:t>Pearson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3/ Feeling </a:t>
            </a:r>
            <a:r>
              <a:rPr lang="cs-CZ" dirty="0" err="1" smtClean="0"/>
              <a:t>well</a:t>
            </a:r>
            <a:r>
              <a:rPr lang="cs-CZ" dirty="0" smtClean="0"/>
              <a:t>/ </a:t>
            </a:r>
            <a:r>
              <a:rPr lang="cs-CZ" dirty="0" err="1" smtClean="0"/>
              <a:t>fitting</a:t>
            </a:r>
            <a:r>
              <a:rPr lang="cs-CZ" dirty="0" smtClean="0"/>
              <a:t> in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university – support </a:t>
            </a:r>
            <a:r>
              <a:rPr lang="cs-CZ" dirty="0" err="1" smtClean="0"/>
              <a:t>schemes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89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Support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initiatives</a:t>
            </a:r>
            <a:r>
              <a:rPr lang="cs-CZ" dirty="0" smtClean="0"/>
              <a:t> and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in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Black </a:t>
            </a:r>
            <a:r>
              <a:rPr lang="cs-CZ" dirty="0" err="1" smtClean="0"/>
              <a:t>Lives</a:t>
            </a:r>
            <a:r>
              <a:rPr lang="cs-CZ" dirty="0" smtClean="0"/>
              <a:t> </a:t>
            </a:r>
            <a:r>
              <a:rPr lang="cs-CZ" dirty="0" err="1" smtClean="0"/>
              <a:t>Matter</a:t>
            </a:r>
            <a:r>
              <a:rPr lang="cs-CZ" dirty="0" smtClean="0"/>
              <a:t> – </a:t>
            </a:r>
            <a:r>
              <a:rPr lang="cs-CZ" dirty="0" err="1" smtClean="0"/>
              <a:t>protests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summer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2020 has </a:t>
            </a:r>
            <a:r>
              <a:rPr lang="cs-CZ" dirty="0" err="1" smtClean="0"/>
              <a:t>caused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reevaluation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in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curricula</a:t>
            </a:r>
            <a:r>
              <a:rPr lang="cs-CZ" dirty="0" smtClean="0"/>
              <a:t>, </a:t>
            </a:r>
            <a:r>
              <a:rPr lang="cs-CZ" dirty="0" err="1" smtClean="0"/>
              <a:t>especially</a:t>
            </a:r>
            <a:r>
              <a:rPr lang="cs-CZ" dirty="0" smtClean="0"/>
              <a:t> in </a:t>
            </a:r>
            <a:r>
              <a:rPr lang="cs-CZ" dirty="0" err="1" smtClean="0"/>
              <a:t>regards</a:t>
            </a:r>
            <a:r>
              <a:rPr lang="cs-CZ" dirty="0" smtClean="0"/>
              <a:t> to:</a:t>
            </a:r>
          </a:p>
          <a:p>
            <a:pPr marL="0" indent="0">
              <a:buNone/>
            </a:pPr>
            <a:r>
              <a:rPr lang="cs-CZ" dirty="0" smtClean="0"/>
              <a:t>1/ </a:t>
            </a:r>
            <a:r>
              <a:rPr lang="cs-CZ" dirty="0" err="1" smtClean="0"/>
              <a:t>ethnicity</a:t>
            </a:r>
            <a:r>
              <a:rPr lang="cs-CZ" dirty="0" smtClean="0"/>
              <a:t> and minority background</a:t>
            </a:r>
          </a:p>
          <a:p>
            <a:pPr marL="0" indent="0">
              <a:buNone/>
            </a:pPr>
            <a:r>
              <a:rPr lang="cs-CZ" dirty="0" smtClean="0"/>
              <a:t>2/ gender</a:t>
            </a:r>
          </a:p>
          <a:p>
            <a:pPr marL="0" indent="0">
              <a:buNone/>
            </a:pPr>
            <a:r>
              <a:rPr lang="cs-CZ" dirty="0" smtClean="0"/>
              <a:t>3/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4/ </a:t>
            </a:r>
            <a:r>
              <a:rPr lang="cs-CZ" dirty="0" err="1" smtClean="0"/>
              <a:t>representation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r>
              <a:rPr lang="cs-CZ" dirty="0" smtClean="0"/>
              <a:t> </a:t>
            </a:r>
            <a:r>
              <a:rPr lang="cs-CZ" dirty="0" err="1" smtClean="0"/>
              <a:t>staff</a:t>
            </a:r>
            <a:r>
              <a:rPr lang="cs-CZ" dirty="0" smtClean="0"/>
              <a:t> –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teaches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5/ </a:t>
            </a:r>
            <a:r>
              <a:rPr lang="cs-CZ" dirty="0" err="1" smtClean="0"/>
              <a:t>language</a:t>
            </a:r>
            <a:r>
              <a:rPr lang="cs-CZ" dirty="0" smtClean="0"/>
              <a:t> background – </a:t>
            </a:r>
            <a:r>
              <a:rPr lang="cs-CZ" dirty="0" err="1" smtClean="0"/>
              <a:t>English</a:t>
            </a:r>
            <a:r>
              <a:rPr lang="cs-CZ" dirty="0" smtClean="0"/>
              <a:t> as a </a:t>
            </a:r>
            <a:r>
              <a:rPr lang="cs-CZ" dirty="0" err="1" smtClean="0"/>
              <a:t>mother</a:t>
            </a:r>
            <a:r>
              <a:rPr lang="cs-CZ" dirty="0" smtClean="0"/>
              <a:t> </a:t>
            </a:r>
            <a:r>
              <a:rPr lang="cs-CZ" dirty="0" err="1" smtClean="0"/>
              <a:t>tongue</a:t>
            </a:r>
            <a:r>
              <a:rPr lang="cs-CZ" dirty="0" smtClean="0"/>
              <a:t> vs. </a:t>
            </a:r>
            <a:r>
              <a:rPr lang="cs-CZ" dirty="0" err="1" smtClean="0"/>
              <a:t>English</a:t>
            </a:r>
            <a:r>
              <a:rPr lang="cs-CZ" dirty="0" smtClean="0"/>
              <a:t> as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additional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6/ </a:t>
            </a:r>
            <a:r>
              <a:rPr lang="cs-CZ" dirty="0" err="1" smtClean="0"/>
              <a:t>appropriate</a:t>
            </a:r>
            <a:r>
              <a:rPr lang="cs-CZ" dirty="0" smtClean="0"/>
              <a:t> text </a:t>
            </a:r>
            <a:r>
              <a:rPr lang="cs-CZ" dirty="0" err="1" smtClean="0"/>
              <a:t>books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</a:t>
            </a:r>
            <a:r>
              <a:rPr lang="cs-CZ" dirty="0" err="1" smtClean="0"/>
              <a:t>reflecting</a:t>
            </a:r>
            <a:r>
              <a:rPr lang="cs-CZ" dirty="0" smtClean="0"/>
              <a:t> diversity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557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360" y="-253184"/>
            <a:ext cx="10515600" cy="1325563"/>
          </a:xfrm>
        </p:spPr>
        <p:txBody>
          <a:bodyPr/>
          <a:lstStyle/>
          <a:p>
            <a:r>
              <a:rPr lang="cs-CZ" dirty="0" smtClean="0"/>
              <a:t>Diversity in </a:t>
            </a:r>
            <a:r>
              <a:rPr lang="cs-CZ" dirty="0" err="1" smtClean="0"/>
              <a:t>History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394" y="771888"/>
            <a:ext cx="5253446" cy="572035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No </a:t>
            </a:r>
            <a:r>
              <a:rPr lang="cs-CZ" dirty="0" err="1" smtClean="0"/>
              <a:t>inclusion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pioneering</a:t>
            </a:r>
            <a:r>
              <a:rPr lang="cs-CZ" dirty="0" smtClean="0"/>
              <a:t>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figures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Curriculum</a:t>
            </a:r>
          </a:p>
          <a:p>
            <a:r>
              <a:rPr lang="cs-CZ" b="1" dirty="0" smtClean="0"/>
              <a:t>Big </a:t>
            </a:r>
            <a:r>
              <a:rPr lang="cs-CZ" b="1" dirty="0" err="1" smtClean="0"/>
              <a:t>histories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nations</a:t>
            </a:r>
            <a:r>
              <a:rPr lang="cs-CZ" b="1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vs. </a:t>
            </a:r>
            <a:r>
              <a:rPr lang="cs-CZ" b="1" dirty="0" err="1" smtClean="0"/>
              <a:t>little</a:t>
            </a:r>
            <a:r>
              <a:rPr lang="cs-CZ" b="1" dirty="0" smtClean="0"/>
              <a:t> </a:t>
            </a:r>
            <a:r>
              <a:rPr lang="cs-CZ" b="1" dirty="0" err="1" smtClean="0"/>
              <a:t>histories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individuals</a:t>
            </a:r>
            <a:r>
              <a:rPr lang="cs-CZ" b="1" dirty="0" smtClean="0"/>
              <a:t>, </a:t>
            </a:r>
            <a:r>
              <a:rPr lang="cs-CZ" b="1" dirty="0" err="1" smtClean="0"/>
              <a:t>families</a:t>
            </a:r>
            <a:r>
              <a:rPr lang="cs-CZ" b="1" dirty="0" smtClean="0"/>
              <a:t> and                                                   </a:t>
            </a:r>
            <a:r>
              <a:rPr lang="cs-CZ" b="1" dirty="0" err="1" smtClean="0"/>
              <a:t>communities</a:t>
            </a:r>
            <a:endParaRPr lang="cs-CZ" b="1" dirty="0" smtClean="0"/>
          </a:p>
          <a:p>
            <a:r>
              <a:rPr lang="cs-CZ" b="1" dirty="0" err="1" smtClean="0">
                <a:solidFill>
                  <a:srgbClr val="00B0F0"/>
                </a:solidFill>
              </a:rPr>
              <a:t>Monolithic</a:t>
            </a:r>
            <a:r>
              <a:rPr lang="cs-CZ" b="1" dirty="0" smtClean="0">
                <a:solidFill>
                  <a:srgbClr val="00B0F0"/>
                </a:solidFill>
              </a:rPr>
              <a:t> and </a:t>
            </a:r>
            <a:r>
              <a:rPr lang="cs-CZ" b="1" dirty="0" err="1" smtClean="0">
                <a:solidFill>
                  <a:srgbClr val="00B0F0"/>
                </a:solidFill>
              </a:rPr>
              <a:t>misleading</a:t>
            </a:r>
            <a:r>
              <a:rPr lang="cs-CZ" b="1" dirty="0" smtClean="0">
                <a:solidFill>
                  <a:srgbClr val="00B0F0"/>
                </a:solidFill>
              </a:rPr>
              <a:t> big </a:t>
            </a:r>
            <a:r>
              <a:rPr lang="cs-CZ" b="1" dirty="0" err="1" smtClean="0">
                <a:solidFill>
                  <a:srgbClr val="00B0F0"/>
                </a:solidFill>
              </a:rPr>
              <a:t>history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vs.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history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courses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showing</a:t>
            </a:r>
            <a:r>
              <a:rPr lang="cs-CZ" b="1" dirty="0" smtClean="0">
                <a:solidFill>
                  <a:srgbClr val="00B0F0"/>
                </a:solidFill>
              </a:rPr>
              <a:t> diversity and </a:t>
            </a:r>
            <a:r>
              <a:rPr lang="cs-CZ" b="1" dirty="0" err="1" smtClean="0">
                <a:solidFill>
                  <a:srgbClr val="00B0F0"/>
                </a:solidFill>
              </a:rPr>
              <a:t>multiculturalism</a:t>
            </a:r>
            <a:endParaRPr lang="cs-CZ" b="1" dirty="0" smtClean="0">
              <a:solidFill>
                <a:srgbClr val="00B0F0"/>
              </a:solidFill>
            </a:endParaRPr>
          </a:p>
          <a:p>
            <a:r>
              <a:rPr lang="cs-CZ" dirty="0" err="1" smtClean="0"/>
              <a:t>Examples</a:t>
            </a:r>
            <a:r>
              <a:rPr lang="cs-CZ" dirty="0" smtClean="0"/>
              <a:t>:</a:t>
            </a:r>
          </a:p>
          <a:p>
            <a:r>
              <a:rPr lang="cs-CZ" b="1" dirty="0" smtClean="0">
                <a:solidFill>
                  <a:srgbClr val="00B0F0"/>
                </a:solidFill>
              </a:rPr>
              <a:t>Mary </a:t>
            </a:r>
            <a:r>
              <a:rPr lang="cs-CZ" b="1" dirty="0" err="1" smtClean="0">
                <a:solidFill>
                  <a:srgbClr val="00B0F0"/>
                </a:solidFill>
              </a:rPr>
              <a:t>Seecole</a:t>
            </a:r>
            <a:endParaRPr lang="cs-CZ" b="1" dirty="0" smtClean="0">
              <a:solidFill>
                <a:srgbClr val="00B0F0"/>
              </a:solidFill>
            </a:endParaRPr>
          </a:p>
          <a:p>
            <a:r>
              <a:rPr lang="cs-CZ" b="1" dirty="0" err="1" smtClean="0">
                <a:solidFill>
                  <a:srgbClr val="00B0F0"/>
                </a:solidFill>
              </a:rPr>
              <a:t>Olaudah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Equiano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African</a:t>
            </a:r>
            <a:r>
              <a:rPr lang="cs-CZ" dirty="0" smtClean="0"/>
              <a:t> </a:t>
            </a:r>
            <a:r>
              <a:rPr lang="cs-CZ" dirty="0" err="1" smtClean="0"/>
              <a:t>Abolitionist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95" y="480060"/>
            <a:ext cx="2021739" cy="33695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02" y="4187952"/>
            <a:ext cx="2552926" cy="2487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 t="4612" r="28120" b="1549"/>
          <a:stretch/>
        </p:blipFill>
        <p:spPr>
          <a:xfrm>
            <a:off x="8737310" y="1911096"/>
            <a:ext cx="3273552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49" y="-274320"/>
            <a:ext cx="10515600" cy="1325563"/>
          </a:xfrm>
        </p:spPr>
        <p:txBody>
          <a:bodyPr/>
          <a:lstStyle/>
          <a:p>
            <a:pPr algn="ctr"/>
            <a:r>
              <a:rPr lang="cs-CZ" b="1" cap="all" dirty="0" err="1" smtClean="0">
                <a:solidFill>
                  <a:srgbClr val="92D050"/>
                </a:solidFill>
              </a:rPr>
              <a:t>Types</a:t>
            </a:r>
            <a:r>
              <a:rPr lang="cs-CZ" b="1" cap="all" dirty="0" smtClean="0">
                <a:solidFill>
                  <a:srgbClr val="92D050"/>
                </a:solidFill>
              </a:rPr>
              <a:t> </a:t>
            </a:r>
            <a:r>
              <a:rPr lang="cs-CZ" b="1" cap="all" dirty="0" err="1" smtClean="0">
                <a:solidFill>
                  <a:srgbClr val="92D050"/>
                </a:solidFill>
              </a:rPr>
              <a:t>of</a:t>
            </a:r>
            <a:r>
              <a:rPr lang="cs-CZ" b="1" cap="all" dirty="0" smtClean="0">
                <a:solidFill>
                  <a:srgbClr val="92D050"/>
                </a:solidFill>
              </a:rPr>
              <a:t> </a:t>
            </a:r>
            <a:r>
              <a:rPr lang="cs-CZ" b="1" cap="all" dirty="0" err="1" smtClean="0">
                <a:solidFill>
                  <a:srgbClr val="92D050"/>
                </a:solidFill>
              </a:rPr>
              <a:t>universities</a:t>
            </a:r>
            <a:endParaRPr lang="cs-CZ" b="1" cap="all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725" y="949235"/>
            <a:ext cx="11649892" cy="5808616"/>
          </a:xfrm>
        </p:spPr>
        <p:txBody>
          <a:bodyPr numCol="2"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Ancient Universities</a:t>
            </a:r>
            <a:endParaRPr lang="cs-CZ" sz="3400" b="1" dirty="0">
              <a:solidFill>
                <a:srgbClr val="FF0000"/>
              </a:solidFill>
            </a:endParaRPr>
          </a:p>
          <a:p>
            <a:pPr lvl="1"/>
            <a:r>
              <a:rPr lang="en-US" sz="3400" dirty="0"/>
              <a:t>Founded before the end of the 16</a:t>
            </a:r>
            <a:r>
              <a:rPr lang="en-US" sz="3400" baseline="30000" dirty="0"/>
              <a:t>th</a:t>
            </a:r>
            <a:r>
              <a:rPr lang="en-US" sz="3400" dirty="0"/>
              <a:t> century</a:t>
            </a:r>
            <a:endParaRPr lang="cs-CZ" sz="3400" dirty="0"/>
          </a:p>
          <a:p>
            <a:pPr lvl="1"/>
            <a:r>
              <a:rPr lang="en-US" sz="3400" dirty="0"/>
              <a:t>The University of Oxford, the University of Cambridge, the University of St Andrews, the University of Glasgow, the University of Aberdeen, the University of Edinburgh (+Ireland: The University of Dublin)</a:t>
            </a:r>
            <a:endParaRPr lang="cs-CZ" sz="3400" dirty="0"/>
          </a:p>
          <a:p>
            <a:pPr marL="0" lv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Red Brick Universities</a:t>
            </a:r>
            <a:endParaRPr lang="cs-CZ" sz="3400" b="1" dirty="0">
              <a:solidFill>
                <a:srgbClr val="FF0000"/>
              </a:solidFill>
            </a:endParaRPr>
          </a:p>
          <a:p>
            <a:pPr lvl="1"/>
            <a:r>
              <a:rPr lang="en-US" sz="3400" dirty="0"/>
              <a:t>Established in the late 19</a:t>
            </a:r>
            <a:r>
              <a:rPr lang="en-US" sz="3400" baseline="30000" dirty="0"/>
              <a:t>th</a:t>
            </a:r>
            <a:r>
              <a:rPr lang="en-US" sz="3400" dirty="0"/>
              <a:t> and early 20</a:t>
            </a:r>
            <a:r>
              <a:rPr lang="en-US" sz="3400" baseline="30000" dirty="0"/>
              <a:t>th</a:t>
            </a:r>
            <a:r>
              <a:rPr lang="en-US" sz="3400" dirty="0"/>
              <a:t> </a:t>
            </a:r>
            <a:r>
              <a:rPr lang="en-US" sz="3400" dirty="0" smtClean="0"/>
              <a:t>century</a:t>
            </a:r>
            <a:endParaRPr lang="cs-CZ" sz="3400" dirty="0"/>
          </a:p>
          <a:p>
            <a:pPr lvl="1"/>
            <a:r>
              <a:rPr lang="en-US" sz="3400" dirty="0"/>
              <a:t>The University of Liverpool, the University of Manchester, the University of Sheffield, the University of Reading</a:t>
            </a:r>
            <a:endParaRPr lang="cs-CZ" sz="3400" dirty="0"/>
          </a:p>
          <a:p>
            <a:pPr marL="0" lv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New Universities (Plate Glass Universities)</a:t>
            </a:r>
            <a:endParaRPr lang="cs-CZ" sz="3400" b="1" dirty="0">
              <a:solidFill>
                <a:srgbClr val="FF0000"/>
              </a:solidFill>
            </a:endParaRPr>
          </a:p>
          <a:p>
            <a:pPr lvl="1"/>
            <a:r>
              <a:rPr lang="en-US" sz="3400" dirty="0"/>
              <a:t>“New” – former Colleges of Advanced Technology were promoted to universities in 1963 </a:t>
            </a:r>
            <a:endParaRPr lang="cs-CZ" sz="3400" dirty="0" smtClean="0"/>
          </a:p>
          <a:p>
            <a:pPr lvl="1"/>
            <a:r>
              <a:rPr lang="en-US" sz="3400" dirty="0" smtClean="0"/>
              <a:t>The </a:t>
            </a:r>
            <a:r>
              <a:rPr lang="en-US" sz="3400" dirty="0"/>
              <a:t>University of Warwick, the University of Sussex, the University of Lancaster</a:t>
            </a:r>
            <a:endParaRPr lang="cs-CZ" sz="3400" dirty="0"/>
          </a:p>
          <a:p>
            <a:pPr marL="0" lv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Polytechnics</a:t>
            </a:r>
            <a:endParaRPr lang="cs-CZ" sz="3400" b="1" dirty="0">
              <a:solidFill>
                <a:srgbClr val="FF0000"/>
              </a:solidFill>
            </a:endParaRPr>
          </a:p>
          <a:p>
            <a:pPr lvl="1"/>
            <a:r>
              <a:rPr lang="en-CA" sz="3400" dirty="0"/>
              <a:t>Higher education institutions linked with industry and </a:t>
            </a:r>
            <a:r>
              <a:rPr lang="en-CA" sz="3400" dirty="0" smtClean="0"/>
              <a:t>business</a:t>
            </a:r>
            <a:endParaRPr lang="cs-CZ" sz="3400" dirty="0" smtClean="0"/>
          </a:p>
          <a:p>
            <a:pPr lvl="1"/>
            <a:r>
              <a:rPr lang="en-CA" sz="3400" dirty="0" smtClean="0"/>
              <a:t>Polytechnics </a:t>
            </a:r>
            <a:r>
              <a:rPr lang="en-CA" sz="3400" dirty="0"/>
              <a:t>allowed to award their own degrees and be renamed to universities</a:t>
            </a:r>
            <a:endParaRPr lang="cs-CZ" sz="3400" dirty="0"/>
          </a:p>
          <a:p>
            <a:pPr lvl="1"/>
            <a:r>
              <a:rPr lang="en-CA" sz="3400" dirty="0"/>
              <a:t>The University of Brighton (formerly Brighton Polytechnic), Liverpool John </a:t>
            </a:r>
            <a:r>
              <a:rPr lang="en-CA" sz="3400" dirty="0" err="1"/>
              <a:t>Moores</a:t>
            </a:r>
            <a:r>
              <a:rPr lang="en-CA" sz="3400" dirty="0"/>
              <a:t> University, the University of Portsmouth</a:t>
            </a:r>
            <a:endParaRPr lang="cs-CZ" sz="3400" dirty="0"/>
          </a:p>
          <a:p>
            <a:pPr marL="0" lv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The Open University</a:t>
            </a:r>
            <a:endParaRPr lang="cs-CZ" sz="3400" b="1" dirty="0">
              <a:solidFill>
                <a:srgbClr val="FF0000"/>
              </a:solidFill>
            </a:endParaRPr>
          </a:p>
          <a:p>
            <a:pPr lvl="1"/>
            <a:r>
              <a:rPr lang="en-CA" sz="3400" dirty="0"/>
              <a:t>Established in 1969</a:t>
            </a:r>
            <a:endParaRPr lang="cs-CZ" sz="3400" dirty="0"/>
          </a:p>
          <a:p>
            <a:pPr lvl="1"/>
            <a:r>
              <a:rPr lang="en-CA" sz="3400" dirty="0"/>
              <a:t>Combining “learning while earning” – part-time distance learning</a:t>
            </a:r>
            <a:endParaRPr lang="cs-CZ" sz="3400" dirty="0"/>
          </a:p>
          <a:p>
            <a:pPr lvl="1"/>
            <a:r>
              <a:rPr lang="en-CA" sz="3400" dirty="0"/>
              <a:t>Open admissions policy </a:t>
            </a:r>
            <a:endParaRPr lang="cs-CZ" sz="3400" dirty="0"/>
          </a:p>
          <a:p>
            <a:endParaRPr lang="cs-CZ" sz="3400" dirty="0"/>
          </a:p>
          <a:p>
            <a:endParaRPr lang="cs-CZ" sz="3400" dirty="0"/>
          </a:p>
          <a:p>
            <a:pPr marL="0" indent="0">
              <a:buNone/>
            </a:pPr>
            <a:r>
              <a:rPr lang="cs-CZ" sz="3400" b="1" u="sng" dirty="0" smtClean="0"/>
              <a:t> </a:t>
            </a:r>
            <a:r>
              <a:rPr lang="en-US" sz="3400" b="1" u="sng" dirty="0" smtClean="0">
                <a:solidFill>
                  <a:srgbClr val="00B0F0"/>
                </a:solidFill>
              </a:rPr>
              <a:t>Admissions </a:t>
            </a:r>
            <a:r>
              <a:rPr lang="en-US" sz="3400" b="1" u="sng" dirty="0">
                <a:solidFill>
                  <a:srgbClr val="00B0F0"/>
                </a:solidFill>
              </a:rPr>
              <a:t>and Enrolment</a:t>
            </a:r>
            <a:endParaRPr lang="cs-CZ" sz="3400" b="1" dirty="0">
              <a:solidFill>
                <a:srgbClr val="00B0F0"/>
              </a:solidFill>
            </a:endParaRPr>
          </a:p>
          <a:p>
            <a:pPr lvl="0"/>
            <a:r>
              <a:rPr lang="en-US" sz="3400" dirty="0"/>
              <a:t>Admission requirements depend on which university you are applying to as each of them sets their own rules</a:t>
            </a:r>
            <a:endParaRPr lang="cs-CZ" sz="3400" dirty="0"/>
          </a:p>
          <a:p>
            <a:pPr lvl="0"/>
            <a:r>
              <a:rPr lang="en-US" sz="3400" dirty="0"/>
              <a:t>A-Levels are crucial in the admission process</a:t>
            </a:r>
            <a:endParaRPr lang="cs-CZ" sz="3400" dirty="0"/>
          </a:p>
          <a:p>
            <a:pPr lvl="1"/>
            <a:r>
              <a:rPr lang="en-US" sz="3400" dirty="0"/>
              <a:t>Universities typically require </a:t>
            </a:r>
            <a:r>
              <a:rPr lang="en-US" sz="3400" b="1" dirty="0"/>
              <a:t>A-Levels in 3 subjects</a:t>
            </a:r>
            <a:endParaRPr lang="cs-CZ" sz="3400" dirty="0"/>
          </a:p>
          <a:p>
            <a:pPr lvl="0"/>
            <a:r>
              <a:rPr lang="en-US" sz="3400" dirty="0"/>
              <a:t>Admission tests are not common with the exception of Oxford and Cambridge Universities; when it comes to the Oxford and Cambridge Universities admission process, an interview is usually conducted as well</a:t>
            </a:r>
            <a:endParaRPr lang="cs-CZ" sz="3400" dirty="0"/>
          </a:p>
          <a:p>
            <a:pPr lvl="0"/>
            <a:r>
              <a:rPr lang="en-US" sz="3400" dirty="0"/>
              <a:t>Applications are submitted online through </a:t>
            </a:r>
            <a:r>
              <a:rPr lang="en-US" sz="3400" b="1" dirty="0"/>
              <a:t>the UCAS website </a:t>
            </a:r>
            <a:r>
              <a:rPr lang="en-US" sz="3400" dirty="0"/>
              <a:t>(Universities and Colleges Admissions Service)</a:t>
            </a:r>
            <a:endParaRPr lang="cs-CZ" sz="3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308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While our academic colleagues are busy trying to </a:t>
            </a:r>
            <a:r>
              <a:rPr lang="en-US" dirty="0" err="1" smtClean="0"/>
              <a:t>decolonise</a:t>
            </a:r>
            <a:r>
              <a:rPr lang="en-US" dirty="0" smtClean="0"/>
              <a:t> curriculums everywhere, I would like to show my appreciation for allies in higher education administration, too. There are several key stakeholders in the #BLM administrators’ mission within higher education that I would like to say a massive thank you to.</a:t>
            </a:r>
            <a:endParaRPr lang="cs-CZ" dirty="0" smtClean="0"/>
          </a:p>
          <a:p>
            <a:r>
              <a:rPr lang="en-US" dirty="0" smtClean="0"/>
              <a:t>Next, thank you to the planning teams, for preparing the </a:t>
            </a:r>
            <a:r>
              <a:rPr lang="en-US" dirty="0" smtClean="0">
                <a:hlinkClick r:id="rId2"/>
              </a:rPr>
              <a:t>data on non-academic staff ethnicity characteristics</a:t>
            </a:r>
            <a:r>
              <a:rPr lang="en-US" dirty="0" smtClean="0"/>
              <a:t> so that we can see the scale of mountain we need to collectively climb (I am in the “mixed” category, so not many reflected at senior level). It’s a shame that according to HESA, from 2019-20 it became optional for providers in England and Northern Ireland to report data about staff on non-academic contracts (with the exception of any non-academic contracts held by vice-chancellors/heads of institutions or governors). Note to self: find out how I can monitor equality and diversity progress in this area.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893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Pearson</a:t>
            </a:r>
            <a:r>
              <a:rPr lang="cs-CZ" dirty="0" smtClean="0"/>
              <a:t> </a:t>
            </a:r>
            <a:r>
              <a:rPr lang="cs-CZ" dirty="0" err="1" smtClean="0"/>
              <a:t>survey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teacher</a:t>
            </a:r>
            <a:r>
              <a:rPr lang="cs-CZ" dirty="0" smtClean="0"/>
              <a:t> respondent: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The</a:t>
            </a:r>
            <a:r>
              <a:rPr lang="cs-CZ" dirty="0" smtClean="0"/>
              <a:t> Black </a:t>
            </a:r>
            <a:r>
              <a:rPr lang="cs-CZ" dirty="0" err="1" smtClean="0"/>
              <a:t>Lives</a:t>
            </a:r>
            <a:r>
              <a:rPr lang="cs-CZ" dirty="0" smtClean="0"/>
              <a:t> </a:t>
            </a:r>
            <a:r>
              <a:rPr lang="cs-CZ" dirty="0" err="1" smtClean="0"/>
              <a:t>Matter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 has </a:t>
            </a:r>
            <a:r>
              <a:rPr lang="cs-CZ" dirty="0" err="1" smtClean="0"/>
              <a:t>really</a:t>
            </a:r>
            <a:r>
              <a:rPr lang="cs-CZ" dirty="0" smtClean="0"/>
              <a:t> made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  <a:r>
              <a:rPr lang="cs-CZ" dirty="0" err="1" smtClean="0"/>
              <a:t>realise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taught</a:t>
            </a:r>
            <a:r>
              <a:rPr lang="cs-CZ" dirty="0" smtClean="0"/>
              <a:t>.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, in my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inventors</a:t>
            </a:r>
            <a:r>
              <a:rPr lang="cs-CZ" dirty="0" smtClean="0"/>
              <a:t> I </a:t>
            </a:r>
            <a:r>
              <a:rPr lang="cs-CZ" dirty="0" err="1" smtClean="0"/>
              <a:t>did</a:t>
            </a:r>
            <a:r>
              <a:rPr lang="cs-CZ" dirty="0" smtClean="0"/>
              <a:t> not </a:t>
            </a:r>
            <a:r>
              <a:rPr lang="cs-CZ" dirty="0" err="1" smtClean="0"/>
              <a:t>realise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inventors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study, not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and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not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case.“</a:t>
            </a:r>
          </a:p>
          <a:p>
            <a:pPr marL="0" indent="0">
              <a:buNone/>
            </a:pPr>
            <a:r>
              <a:rPr lang="cs-CZ" dirty="0" smtClean="0"/>
              <a:t>Source: Diversity and </a:t>
            </a:r>
            <a:r>
              <a:rPr lang="cs-CZ" dirty="0" err="1" smtClean="0"/>
              <a:t>Inclusion</a:t>
            </a:r>
            <a:r>
              <a:rPr lang="cs-CZ" dirty="0" smtClean="0"/>
              <a:t> in </a:t>
            </a:r>
            <a:r>
              <a:rPr lang="cs-CZ" dirty="0" err="1" smtClean="0"/>
              <a:t>Schools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50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736" y="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Diversity in </a:t>
            </a:r>
            <a:r>
              <a:rPr lang="cs-CZ" b="1" dirty="0" err="1" smtClean="0">
                <a:solidFill>
                  <a:srgbClr val="92D050"/>
                </a:solidFill>
              </a:rPr>
              <a:t>Literature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4736" y="1158112"/>
            <a:ext cx="10911840" cy="5489575"/>
          </a:xfrm>
        </p:spPr>
        <p:txBody>
          <a:bodyPr>
            <a:normAutofit/>
          </a:bodyPr>
          <a:lstStyle/>
          <a:p>
            <a:r>
              <a:rPr lang="cs-CZ" b="1" dirty="0" smtClean="0"/>
              <a:t>GCSE – </a:t>
            </a:r>
            <a:r>
              <a:rPr lang="cs-CZ" b="1" dirty="0" err="1" smtClean="0"/>
              <a:t>English</a:t>
            </a:r>
            <a:r>
              <a:rPr lang="cs-CZ" b="1" dirty="0" smtClean="0"/>
              <a:t> – no </a:t>
            </a:r>
            <a:r>
              <a:rPr lang="cs-CZ" b="1" dirty="0" err="1" smtClean="0"/>
              <a:t>writers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ethnic</a:t>
            </a:r>
            <a:r>
              <a:rPr lang="cs-CZ" b="1" dirty="0" smtClean="0"/>
              <a:t> background </a:t>
            </a:r>
            <a:r>
              <a:rPr lang="cs-CZ" b="1" dirty="0" err="1" smtClean="0"/>
              <a:t>until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new</a:t>
            </a:r>
            <a:r>
              <a:rPr lang="cs-CZ" b="1" dirty="0" smtClean="0"/>
              <a:t> </a:t>
            </a:r>
            <a:r>
              <a:rPr lang="cs-CZ" b="1" dirty="0" err="1" smtClean="0"/>
              <a:t>millenium</a:t>
            </a:r>
            <a:endParaRPr lang="cs-CZ" b="1" dirty="0" smtClean="0"/>
          </a:p>
          <a:p>
            <a:r>
              <a:rPr lang="cs-CZ" b="1" dirty="0" err="1" smtClean="0"/>
              <a:t>Then</a:t>
            </a:r>
            <a:r>
              <a:rPr lang="cs-CZ" b="1" dirty="0" smtClean="0"/>
              <a:t> : </a:t>
            </a:r>
            <a:r>
              <a:rPr lang="cs-CZ" b="1" dirty="0" err="1" smtClean="0"/>
              <a:t>Grace</a:t>
            </a:r>
            <a:r>
              <a:rPr lang="cs-CZ" b="1" dirty="0" smtClean="0"/>
              <a:t> </a:t>
            </a:r>
            <a:r>
              <a:rPr lang="cs-CZ" b="1" dirty="0" err="1" smtClean="0"/>
              <a:t>Nichols</a:t>
            </a:r>
            <a:r>
              <a:rPr lang="cs-CZ" b="1" dirty="0" smtClean="0"/>
              <a:t>, </a:t>
            </a:r>
            <a:r>
              <a:rPr lang="cs-CZ" b="1" dirty="0" err="1" smtClean="0"/>
              <a:t>Monica</a:t>
            </a:r>
            <a:r>
              <a:rPr lang="cs-CZ" b="1" dirty="0" smtClean="0"/>
              <a:t> Ali, Andrea </a:t>
            </a:r>
            <a:r>
              <a:rPr lang="cs-CZ" b="1" dirty="0" err="1" smtClean="0"/>
              <a:t>Levy</a:t>
            </a:r>
            <a:r>
              <a:rPr lang="cs-CZ" b="1" dirty="0" smtClean="0"/>
              <a:t>, Bernardine </a:t>
            </a:r>
            <a:r>
              <a:rPr lang="cs-CZ" b="1" dirty="0" err="1" smtClean="0"/>
              <a:t>Evaristo</a:t>
            </a:r>
            <a:endParaRPr lang="cs-CZ" b="1" dirty="0" smtClean="0"/>
          </a:p>
          <a:p>
            <a:r>
              <a:rPr lang="cs-CZ" b="1" dirty="0" err="1" smtClean="0"/>
              <a:t>Almost</a:t>
            </a:r>
            <a:r>
              <a:rPr lang="cs-CZ" b="1" dirty="0" smtClean="0"/>
              <a:t> no </a:t>
            </a:r>
            <a:r>
              <a:rPr lang="cs-CZ" b="1" dirty="0" err="1" smtClean="0"/>
              <a:t>courses</a:t>
            </a:r>
            <a:r>
              <a:rPr lang="cs-CZ" b="1" dirty="0" smtClean="0"/>
              <a:t> not to </a:t>
            </a:r>
            <a:r>
              <a:rPr lang="cs-CZ" b="1" dirty="0" err="1" smtClean="0"/>
              <a:t>speak</a:t>
            </a:r>
            <a:r>
              <a:rPr lang="cs-CZ" b="1" dirty="0" smtClean="0"/>
              <a:t> </a:t>
            </a:r>
            <a:r>
              <a:rPr lang="cs-CZ" b="1" dirty="0" err="1" smtClean="0"/>
              <a:t>about</a:t>
            </a:r>
            <a:r>
              <a:rPr lang="cs-CZ" b="1" dirty="0" smtClean="0"/>
              <a:t> study </a:t>
            </a:r>
            <a:r>
              <a:rPr lang="cs-CZ" b="1" dirty="0" err="1" smtClean="0"/>
              <a:t>programmes</a:t>
            </a:r>
            <a:r>
              <a:rPr lang="cs-CZ" b="1" dirty="0" smtClean="0"/>
              <a:t> in </a:t>
            </a:r>
            <a:r>
              <a:rPr lang="cs-CZ" b="1" dirty="0" err="1" smtClean="0"/>
              <a:t>ethnic</a:t>
            </a:r>
            <a:r>
              <a:rPr lang="cs-CZ" b="1" dirty="0" smtClean="0"/>
              <a:t> </a:t>
            </a:r>
            <a:r>
              <a:rPr lang="cs-CZ" b="1" dirty="0" err="1" smtClean="0"/>
              <a:t>literature</a:t>
            </a:r>
            <a:endParaRPr lang="cs-CZ" b="1" dirty="0" smtClean="0"/>
          </a:p>
          <a:p>
            <a:r>
              <a:rPr lang="cs-CZ" b="1" dirty="0" err="1" smtClean="0"/>
              <a:t>Pioneering</a:t>
            </a:r>
            <a:r>
              <a:rPr lang="cs-CZ" b="1" dirty="0" smtClean="0"/>
              <a:t> </a:t>
            </a:r>
            <a:r>
              <a:rPr lang="cs-CZ" b="1" dirty="0" err="1" smtClean="0"/>
              <a:t>work</a:t>
            </a:r>
            <a:r>
              <a:rPr lang="cs-CZ" b="1" dirty="0" smtClean="0"/>
              <a:t>:</a:t>
            </a:r>
          </a:p>
          <a:p>
            <a:r>
              <a:rPr lang="cs-CZ" b="1" dirty="0" err="1" smtClean="0"/>
              <a:t>American</a:t>
            </a:r>
            <a:r>
              <a:rPr lang="cs-CZ" b="1" dirty="0" smtClean="0"/>
              <a:t> University (USA, Washington D.C.) – 2000 – </a:t>
            </a:r>
            <a:r>
              <a:rPr lang="cs-CZ" b="1" dirty="0" err="1" smtClean="0"/>
              <a:t>first</a:t>
            </a:r>
            <a:r>
              <a:rPr lang="cs-CZ" b="1" dirty="0" smtClean="0"/>
              <a:t> konference on Black </a:t>
            </a:r>
            <a:r>
              <a:rPr lang="cs-CZ" b="1" dirty="0" err="1" smtClean="0"/>
              <a:t>British</a:t>
            </a:r>
            <a:r>
              <a:rPr lang="cs-CZ" b="1" dirty="0" smtClean="0"/>
              <a:t> </a:t>
            </a:r>
            <a:r>
              <a:rPr lang="cs-CZ" b="1" dirty="0" err="1" smtClean="0"/>
              <a:t>Studies</a:t>
            </a:r>
            <a:endParaRPr lang="cs-CZ" b="1" dirty="0" smtClean="0"/>
          </a:p>
          <a:p>
            <a:r>
              <a:rPr lang="cs-CZ" b="1" dirty="0" smtClean="0"/>
              <a:t>University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Warwick</a:t>
            </a:r>
            <a:r>
              <a:rPr lang="cs-CZ" b="1" dirty="0" smtClean="0"/>
              <a:t> - </a:t>
            </a:r>
            <a:r>
              <a:rPr lang="en-US" b="1" dirty="0" err="1" smtClean="0">
                <a:hlinkClick r:id="rId2" tooltip="Caribbean Studies home page [1]"/>
              </a:rPr>
              <a:t>Yesu</a:t>
            </a:r>
            <a:r>
              <a:rPr lang="en-US" b="1" dirty="0" smtClean="0">
                <a:hlinkClick r:id="rId2" tooltip="Caribbean Studies home page [1]"/>
              </a:rPr>
              <a:t> </a:t>
            </a:r>
            <a:r>
              <a:rPr lang="en-US" b="1" dirty="0" err="1" smtClean="0">
                <a:hlinkClick r:id="rId2" tooltip="Caribbean Studies home page [1]"/>
              </a:rPr>
              <a:t>Persaud</a:t>
            </a:r>
            <a:r>
              <a:rPr lang="en-US" b="1" dirty="0" smtClean="0">
                <a:hlinkClick r:id="rId2" tooltip="Caribbean Studies home page [1]"/>
              </a:rPr>
              <a:t> Centre for Caribbean Studies</a:t>
            </a:r>
            <a:endParaRPr lang="cs-CZ" b="1" dirty="0" smtClean="0"/>
          </a:p>
          <a:p>
            <a:r>
              <a:rPr lang="cs-CZ" b="1" dirty="0" err="1" smtClean="0"/>
              <a:t>Goldsmiths</a:t>
            </a:r>
            <a:r>
              <a:rPr lang="cs-CZ" b="1" dirty="0" smtClean="0"/>
              <a:t> University (London) – Black </a:t>
            </a:r>
            <a:r>
              <a:rPr lang="cs-CZ" b="1" dirty="0" err="1" smtClean="0"/>
              <a:t>Literature</a:t>
            </a:r>
            <a:r>
              <a:rPr lang="cs-CZ" b="1" dirty="0" smtClean="0"/>
              <a:t> and Black </a:t>
            </a:r>
            <a:r>
              <a:rPr lang="cs-CZ" b="1" dirty="0" err="1" smtClean="0"/>
              <a:t>Studies</a:t>
            </a:r>
            <a:endParaRPr lang="cs-CZ" b="1" dirty="0" smtClean="0"/>
          </a:p>
          <a:p>
            <a:r>
              <a:rPr lang="cs-CZ" b="1" dirty="0" err="1" smtClean="0"/>
              <a:t>Brunnel</a:t>
            </a:r>
            <a:r>
              <a:rPr lang="cs-CZ" b="1" dirty="0" smtClean="0"/>
              <a:t> University – Bernardine </a:t>
            </a:r>
            <a:r>
              <a:rPr lang="cs-CZ" b="1" dirty="0" err="1" smtClean="0"/>
              <a:t>Evaristo</a:t>
            </a:r>
            <a:endParaRPr lang="en-US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80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274042"/>
          </a:xfrm>
        </p:spPr>
        <p:txBody>
          <a:bodyPr>
            <a:noAutofit/>
          </a:bodyPr>
          <a:lstStyle/>
          <a:p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Louise </a:t>
            </a:r>
            <a:r>
              <a:rPr lang="cs-CZ" sz="3600" dirty="0" err="1"/>
              <a:t>Bennett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„</a:t>
            </a:r>
            <a:r>
              <a:rPr lang="cs-CZ" sz="3600" dirty="0" err="1"/>
              <a:t>Colonization</a:t>
            </a:r>
            <a:r>
              <a:rPr lang="cs-CZ" sz="3600" dirty="0"/>
              <a:t> in Reverse“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45520" y="1285684"/>
            <a:ext cx="4464497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Wat</a:t>
            </a:r>
            <a:r>
              <a:rPr lang="cs-CZ" sz="2400" b="1" dirty="0">
                <a:solidFill>
                  <a:srgbClr val="FF0000"/>
                </a:solidFill>
              </a:rPr>
              <a:t> a </a:t>
            </a:r>
            <a:r>
              <a:rPr lang="cs-CZ" sz="2400" b="1" dirty="0" err="1">
                <a:solidFill>
                  <a:srgbClr val="FF0000"/>
                </a:solidFill>
              </a:rPr>
              <a:t>joyful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news</a:t>
            </a:r>
            <a:r>
              <a:rPr lang="cs-CZ" sz="2400" b="1" dirty="0">
                <a:solidFill>
                  <a:srgbClr val="FF0000"/>
                </a:solidFill>
              </a:rPr>
              <a:t>, Miss </a:t>
            </a:r>
            <a:r>
              <a:rPr lang="cs-CZ" sz="2400" b="1" dirty="0" err="1">
                <a:solidFill>
                  <a:srgbClr val="FF0000"/>
                </a:solidFill>
              </a:rPr>
              <a:t>Mattie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I </a:t>
            </a:r>
            <a:r>
              <a:rPr lang="cs-CZ" sz="2400" b="1" dirty="0" err="1">
                <a:solidFill>
                  <a:srgbClr val="FF0000"/>
                </a:solidFill>
              </a:rPr>
              <a:t>feel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like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me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heart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gwine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burs</a:t>
            </a:r>
            <a:r>
              <a:rPr lang="cs-CZ" sz="2400" b="1" dirty="0">
                <a:solidFill>
                  <a:srgbClr val="FF0000"/>
                </a:solidFill>
              </a:rPr>
              <a:t>'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 err="1">
                <a:solidFill>
                  <a:srgbClr val="FF0000"/>
                </a:solidFill>
              </a:rPr>
              <a:t>Jamaica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people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colonizin</a:t>
            </a:r>
            <a:r>
              <a:rPr lang="cs-CZ" sz="2400" dirty="0">
                <a:solidFill>
                  <a:srgbClr val="FF0000"/>
                </a:solidFill>
              </a:rPr>
              <a:t>	</a:t>
            </a:r>
          </a:p>
          <a:p>
            <a:r>
              <a:rPr lang="cs-CZ" sz="2400" b="1" dirty="0" err="1">
                <a:solidFill>
                  <a:srgbClr val="FF0000"/>
                </a:solidFill>
              </a:rPr>
              <a:t>Englan</a:t>
            </a:r>
            <a:r>
              <a:rPr lang="cs-CZ" sz="2400" b="1" dirty="0">
                <a:solidFill>
                  <a:srgbClr val="FF0000"/>
                </a:solidFill>
              </a:rPr>
              <a:t> in reverse. 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			</a:t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By de </a:t>
            </a:r>
            <a:r>
              <a:rPr lang="cs-CZ" sz="2400" b="1" dirty="0" err="1">
                <a:solidFill>
                  <a:srgbClr val="FF0000"/>
                </a:solidFill>
              </a:rPr>
              <a:t>hundred</a:t>
            </a:r>
            <a:r>
              <a:rPr lang="cs-CZ" sz="2400" b="1" dirty="0">
                <a:solidFill>
                  <a:srgbClr val="FF0000"/>
                </a:solidFill>
              </a:rPr>
              <a:t>, by de </a:t>
            </a:r>
            <a:r>
              <a:rPr lang="cs-CZ" sz="2400" b="1" dirty="0" err="1">
                <a:solidFill>
                  <a:srgbClr val="FF0000"/>
                </a:solidFill>
              </a:rPr>
              <a:t>t'ousan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 err="1">
                <a:solidFill>
                  <a:srgbClr val="FF0000"/>
                </a:solidFill>
              </a:rPr>
              <a:t>From</a:t>
            </a:r>
            <a:r>
              <a:rPr lang="cs-CZ" sz="2400" b="1" dirty="0">
                <a:solidFill>
                  <a:srgbClr val="FF0000"/>
                </a:solidFill>
              </a:rPr>
              <a:t> country and </a:t>
            </a:r>
            <a:r>
              <a:rPr lang="cs-CZ" sz="2400" b="1" dirty="0" err="1">
                <a:solidFill>
                  <a:srgbClr val="FF0000"/>
                </a:solidFill>
              </a:rPr>
              <a:t>from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town</a:t>
            </a:r>
            <a:r>
              <a:rPr lang="cs-CZ" sz="2400" b="1" dirty="0">
                <a:solidFill>
                  <a:srgbClr val="FF0000"/>
                </a:solidFill>
              </a:rPr>
              <a:t>,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By de </a:t>
            </a:r>
            <a:r>
              <a:rPr lang="cs-CZ" sz="2400" b="1" dirty="0" err="1">
                <a:solidFill>
                  <a:srgbClr val="FF0000"/>
                </a:solidFill>
              </a:rPr>
              <a:t>ship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load</a:t>
            </a:r>
            <a:r>
              <a:rPr lang="cs-CZ" sz="2400" b="1" dirty="0">
                <a:solidFill>
                  <a:srgbClr val="FF0000"/>
                </a:solidFill>
              </a:rPr>
              <a:t>, by de plane-</a:t>
            </a:r>
            <a:r>
              <a:rPr lang="cs-CZ" sz="2400" b="1" dirty="0" err="1">
                <a:solidFill>
                  <a:srgbClr val="FF0000"/>
                </a:solidFill>
              </a:rPr>
              <a:t>load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 err="1">
                <a:solidFill>
                  <a:srgbClr val="FF0000"/>
                </a:solidFill>
              </a:rPr>
              <a:t>Jamaica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is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Englan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boun</a:t>
            </a:r>
            <a:r>
              <a:rPr lang="cs-CZ" sz="2400" b="1" dirty="0">
                <a:solidFill>
                  <a:srgbClr val="FF0000"/>
                </a:solidFill>
              </a:rPr>
              <a:t>.</a:t>
            </a:r>
            <a:r>
              <a:rPr lang="cs-CZ" sz="2400" dirty="0">
                <a:solidFill>
                  <a:srgbClr val="FF0000"/>
                </a:solidFill>
              </a:rPr>
              <a:t>	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Dem a-</a:t>
            </a:r>
            <a:r>
              <a:rPr lang="cs-CZ" sz="2400" b="1" dirty="0" err="1">
                <a:solidFill>
                  <a:srgbClr val="FF0000"/>
                </a:solidFill>
              </a:rPr>
              <a:t>pour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out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o'Jamaica</a:t>
            </a:r>
            <a:r>
              <a:rPr lang="cs-CZ" sz="2400" b="1" dirty="0">
                <a:solidFill>
                  <a:srgbClr val="FF0000"/>
                </a:solidFill>
              </a:rPr>
              <a:t>, </a:t>
            </a:r>
            <a:r>
              <a:rPr lang="cs-CZ" sz="2400" dirty="0">
                <a:solidFill>
                  <a:srgbClr val="FF0000"/>
                </a:solidFill>
              </a:rPr>
              <a:t>	</a:t>
            </a:r>
          </a:p>
          <a:p>
            <a:r>
              <a:rPr lang="cs-CZ" sz="2400" b="1" dirty="0" err="1">
                <a:solidFill>
                  <a:srgbClr val="FF0000"/>
                </a:solidFill>
              </a:rPr>
              <a:t>Everybody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future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plan</a:t>
            </a:r>
            <a:r>
              <a:rPr lang="cs-CZ" sz="2400" b="1" dirty="0">
                <a:solidFill>
                  <a:srgbClr val="FF0000"/>
                </a:solidFill>
              </a:rPr>
              <a:t>	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 err="1">
                <a:solidFill>
                  <a:srgbClr val="FF0000"/>
                </a:solidFill>
              </a:rPr>
              <a:t>Is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fe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get</a:t>
            </a:r>
            <a:r>
              <a:rPr lang="cs-CZ" sz="2400" b="1" dirty="0">
                <a:solidFill>
                  <a:srgbClr val="FF0000"/>
                </a:solidFill>
              </a:rPr>
              <a:t> a big-</a:t>
            </a:r>
            <a:r>
              <a:rPr lang="cs-CZ" sz="2400" b="1" dirty="0" err="1">
                <a:solidFill>
                  <a:srgbClr val="FF0000"/>
                </a:solidFill>
              </a:rPr>
              <a:t>time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job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	</a:t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 err="1">
                <a:solidFill>
                  <a:srgbClr val="FF0000"/>
                </a:solidFill>
              </a:rPr>
              <a:t>An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settle</a:t>
            </a:r>
            <a:r>
              <a:rPr lang="cs-CZ" sz="2400" b="1" dirty="0">
                <a:solidFill>
                  <a:srgbClr val="FF0000"/>
                </a:solidFill>
              </a:rPr>
              <a:t> in de </a:t>
            </a:r>
            <a:r>
              <a:rPr lang="cs-CZ" sz="2400" b="1" dirty="0" err="1">
                <a:solidFill>
                  <a:srgbClr val="FF0000"/>
                </a:solidFill>
              </a:rPr>
              <a:t>mother</a:t>
            </a:r>
            <a:r>
              <a:rPr lang="cs-CZ" sz="2400" b="1" dirty="0">
                <a:solidFill>
                  <a:srgbClr val="FF0000"/>
                </a:solidFill>
              </a:rPr>
              <a:t> lan.</a:t>
            </a:r>
            <a:r>
              <a:rPr lang="cs-CZ" sz="2400" dirty="0">
                <a:solidFill>
                  <a:srgbClr val="FF0000"/>
                </a:solidFill>
              </a:rPr>
              <a:t>	</a:t>
            </a:r>
          </a:p>
          <a:p>
            <a:pPr>
              <a:spcAft>
                <a:spcPts val="80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>
              <a:spcAft>
                <a:spcPts val="80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cs-CZ" sz="1200" dirty="0"/>
          </a:p>
        </p:txBody>
      </p:sp>
      <p:pic>
        <p:nvPicPr>
          <p:cNvPr id="4" name="Obrázek 3" descr="Image result for louise bennet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108" y="116632"/>
            <a:ext cx="1069975" cy="995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6636060" y="6583769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1200" b="1" dirty="0">
                <a:latin typeface="Arial" charset="0"/>
                <a:hlinkClick r:id="rId3"/>
              </a:rPr>
              <a:t>http://www.youtube.com/watch?v=Hmi-UXZ_tN8</a:t>
            </a:r>
            <a:r>
              <a:rPr lang="cs-CZ" altLang="cs-CZ" sz="1200" b="1" dirty="0">
                <a:latin typeface="Arial" charset="0"/>
              </a:rPr>
              <a:t> (4:43)</a:t>
            </a:r>
          </a:p>
        </p:txBody>
      </p:sp>
      <p:sp>
        <p:nvSpPr>
          <p:cNvPr id="6" name="Obdélník 5"/>
          <p:cNvSpPr/>
          <p:nvPr/>
        </p:nvSpPr>
        <p:spPr>
          <a:xfrm>
            <a:off x="6110016" y="1285684"/>
            <a:ext cx="55081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/>
              <a:t>What</a:t>
            </a:r>
            <a:r>
              <a:rPr lang="cs-CZ" sz="2400" b="1" dirty="0"/>
              <a:t> a </a:t>
            </a:r>
            <a:r>
              <a:rPr lang="cs-CZ" sz="2400" b="1" dirty="0" err="1"/>
              <a:t>islan</a:t>
            </a:r>
            <a:r>
              <a:rPr lang="cs-CZ" sz="2400" b="1" dirty="0"/>
              <a:t>! </a:t>
            </a:r>
            <a:r>
              <a:rPr lang="cs-CZ" sz="2400" b="1" dirty="0" err="1"/>
              <a:t>What</a:t>
            </a:r>
            <a:r>
              <a:rPr lang="cs-CZ" sz="2400" b="1" dirty="0"/>
              <a:t> a </a:t>
            </a:r>
            <a:r>
              <a:rPr lang="cs-CZ" sz="2400" b="1" dirty="0" err="1"/>
              <a:t>people</a:t>
            </a:r>
            <a:r>
              <a:rPr lang="cs-CZ" sz="2400" b="1" dirty="0"/>
              <a:t>! 	</a:t>
            </a:r>
          </a:p>
          <a:p>
            <a:r>
              <a:rPr lang="cs-CZ" sz="2400" b="1" dirty="0"/>
              <a:t>Man </a:t>
            </a:r>
            <a:r>
              <a:rPr lang="cs-CZ" sz="2400" b="1" dirty="0" err="1"/>
              <a:t>an</a:t>
            </a:r>
            <a:r>
              <a:rPr lang="cs-CZ" sz="2400" b="1" dirty="0"/>
              <a:t> </a:t>
            </a:r>
            <a:r>
              <a:rPr lang="cs-CZ" sz="2400" b="1" dirty="0" err="1"/>
              <a:t>woman</a:t>
            </a:r>
            <a:r>
              <a:rPr lang="cs-CZ" sz="2400" b="1" dirty="0"/>
              <a:t>, </a:t>
            </a:r>
            <a:r>
              <a:rPr lang="cs-CZ" sz="2400" b="1" dirty="0" err="1"/>
              <a:t>old</a:t>
            </a:r>
            <a:r>
              <a:rPr lang="cs-CZ" sz="2400" b="1" dirty="0"/>
              <a:t> and </a:t>
            </a:r>
            <a:r>
              <a:rPr lang="cs-CZ" sz="2400" b="1" dirty="0" err="1"/>
              <a:t>young</a:t>
            </a:r>
            <a:r>
              <a:rPr lang="cs-CZ" sz="2400" b="1" dirty="0"/>
              <a:t>	</a:t>
            </a:r>
          </a:p>
          <a:p>
            <a:r>
              <a:rPr lang="cs-CZ" sz="2400" b="1" dirty="0" err="1"/>
              <a:t>Jusa</a:t>
            </a:r>
            <a:r>
              <a:rPr lang="cs-CZ" sz="2400" b="1" dirty="0"/>
              <a:t> </a:t>
            </a:r>
            <a:r>
              <a:rPr lang="cs-CZ" sz="2400" b="1" dirty="0" err="1"/>
              <a:t>pack</a:t>
            </a:r>
            <a:r>
              <a:rPr lang="cs-CZ" sz="2400" b="1" dirty="0"/>
              <a:t> dem </a:t>
            </a:r>
            <a:r>
              <a:rPr lang="cs-CZ" sz="2400" b="1" dirty="0" err="1"/>
              <a:t>bag</a:t>
            </a:r>
            <a:r>
              <a:rPr lang="cs-CZ" sz="2400" b="1" dirty="0"/>
              <a:t> </a:t>
            </a:r>
            <a:r>
              <a:rPr lang="cs-CZ" sz="2400" b="1" dirty="0" err="1"/>
              <a:t>an</a:t>
            </a:r>
            <a:r>
              <a:rPr lang="cs-CZ" sz="2400" b="1" dirty="0"/>
              <a:t> </a:t>
            </a:r>
            <a:r>
              <a:rPr lang="cs-CZ" sz="2400" b="1" dirty="0" err="1"/>
              <a:t>baggage</a:t>
            </a:r>
            <a:r>
              <a:rPr lang="cs-CZ" sz="2400" b="1" dirty="0"/>
              <a:t> 	</a:t>
            </a:r>
            <a:br>
              <a:rPr lang="cs-CZ" sz="2400" b="1" dirty="0"/>
            </a:br>
            <a:r>
              <a:rPr lang="cs-CZ" sz="2400" b="1" dirty="0" err="1"/>
              <a:t>An</a:t>
            </a:r>
            <a:r>
              <a:rPr lang="cs-CZ" sz="2400" b="1" dirty="0"/>
              <a:t> tun </a:t>
            </a:r>
            <a:r>
              <a:rPr lang="cs-CZ" sz="2400" b="1" dirty="0" err="1"/>
              <a:t>history</a:t>
            </a:r>
            <a:r>
              <a:rPr lang="cs-CZ" sz="2400" b="1" dirty="0"/>
              <a:t> </a:t>
            </a:r>
            <a:r>
              <a:rPr lang="cs-CZ" sz="2400" b="1" dirty="0" err="1"/>
              <a:t>upside</a:t>
            </a:r>
            <a:r>
              <a:rPr lang="cs-CZ" sz="2400" b="1" dirty="0"/>
              <a:t> </a:t>
            </a:r>
            <a:r>
              <a:rPr lang="cs-CZ" sz="2400" b="1" dirty="0" err="1"/>
              <a:t>dung</a:t>
            </a:r>
            <a:r>
              <a:rPr lang="cs-CZ" sz="2400" b="1" dirty="0"/>
              <a:t>! 					</a:t>
            </a:r>
          </a:p>
          <a:p>
            <a:r>
              <a:rPr lang="cs-CZ" sz="2400" b="1" dirty="0" err="1"/>
              <a:t>Some</a:t>
            </a:r>
            <a:r>
              <a:rPr lang="cs-CZ" sz="2400" b="1" dirty="0"/>
              <a:t> </a:t>
            </a:r>
            <a:r>
              <a:rPr lang="cs-CZ" sz="2400" b="1" dirty="0" err="1"/>
              <a:t>people</a:t>
            </a:r>
            <a:r>
              <a:rPr lang="cs-CZ" sz="2400" b="1" dirty="0"/>
              <a:t> </a:t>
            </a:r>
            <a:r>
              <a:rPr lang="cs-CZ" sz="2400" b="1" dirty="0" err="1"/>
              <a:t>don't</a:t>
            </a:r>
            <a:r>
              <a:rPr lang="cs-CZ" sz="2400" b="1" dirty="0"/>
              <a:t> </a:t>
            </a:r>
            <a:r>
              <a:rPr lang="cs-CZ" sz="2400" b="1" dirty="0" err="1"/>
              <a:t>like</a:t>
            </a:r>
            <a:r>
              <a:rPr lang="cs-CZ" sz="2400" b="1" dirty="0"/>
              <a:t> </a:t>
            </a:r>
            <a:r>
              <a:rPr lang="cs-CZ" sz="2400" b="1" dirty="0" err="1"/>
              <a:t>travel</a:t>
            </a:r>
            <a:r>
              <a:rPr lang="cs-CZ" sz="2400" b="1" dirty="0"/>
              <a:t>,	</a:t>
            </a:r>
          </a:p>
          <a:p>
            <a:r>
              <a:rPr lang="cs-CZ" sz="2400" b="1" dirty="0"/>
              <a:t>But </a:t>
            </a:r>
            <a:r>
              <a:rPr lang="cs-CZ" sz="2400" b="1" dirty="0" err="1"/>
              <a:t>fe</a:t>
            </a:r>
            <a:r>
              <a:rPr lang="cs-CZ" sz="2400" b="1" dirty="0"/>
              <a:t> show dem </a:t>
            </a:r>
            <a:r>
              <a:rPr lang="cs-CZ" sz="2400" b="1" dirty="0" err="1"/>
              <a:t>loyalty</a:t>
            </a:r>
            <a:r>
              <a:rPr lang="cs-CZ" sz="2400" b="1" dirty="0"/>
              <a:t> 		</a:t>
            </a:r>
            <a:br>
              <a:rPr lang="cs-CZ" sz="2400" b="1" dirty="0"/>
            </a:br>
            <a:r>
              <a:rPr lang="cs-CZ" sz="2400" b="1" dirty="0"/>
              <a:t>Dem </a:t>
            </a:r>
            <a:r>
              <a:rPr lang="cs-CZ" sz="2400" b="1" dirty="0" err="1"/>
              <a:t>all</a:t>
            </a:r>
            <a:r>
              <a:rPr lang="cs-CZ" sz="2400" b="1" dirty="0"/>
              <a:t> a-open up </a:t>
            </a:r>
            <a:r>
              <a:rPr lang="cs-CZ" sz="2400" b="1" dirty="0" err="1"/>
              <a:t>cheap-fare</a:t>
            </a:r>
            <a:r>
              <a:rPr lang="cs-CZ" sz="2400" b="1" dirty="0"/>
              <a:t>- </a:t>
            </a:r>
          </a:p>
          <a:p>
            <a:r>
              <a:rPr lang="cs-CZ" sz="2400" b="1" dirty="0"/>
              <a:t>To-</a:t>
            </a:r>
            <a:r>
              <a:rPr lang="cs-CZ" sz="2400" b="1" dirty="0" err="1"/>
              <a:t>England</a:t>
            </a:r>
            <a:r>
              <a:rPr lang="cs-CZ" sz="2400" b="1" dirty="0"/>
              <a:t> </a:t>
            </a:r>
            <a:r>
              <a:rPr lang="cs-CZ" sz="2400" b="1" dirty="0" err="1"/>
              <a:t>agency</a:t>
            </a:r>
            <a:r>
              <a:rPr lang="cs-CZ" sz="2400" b="1" dirty="0"/>
              <a:t>. 				</a:t>
            </a:r>
          </a:p>
          <a:p>
            <a:r>
              <a:rPr lang="cs-CZ" sz="2400" b="1" dirty="0" err="1"/>
              <a:t>An</a:t>
            </a:r>
            <a:r>
              <a:rPr lang="cs-CZ" sz="2400" b="1" dirty="0"/>
              <a:t> </a:t>
            </a:r>
            <a:r>
              <a:rPr lang="cs-CZ" sz="2400" b="1" dirty="0" err="1"/>
              <a:t>week</a:t>
            </a:r>
            <a:r>
              <a:rPr lang="cs-CZ" sz="2400" b="1" dirty="0"/>
              <a:t> by </a:t>
            </a:r>
            <a:r>
              <a:rPr lang="cs-CZ" sz="2400" b="1" dirty="0" err="1"/>
              <a:t>week</a:t>
            </a:r>
            <a:r>
              <a:rPr lang="cs-CZ" sz="2400" b="1" dirty="0"/>
              <a:t> dem </a:t>
            </a:r>
            <a:r>
              <a:rPr lang="cs-CZ" sz="2400" b="1" dirty="0" err="1"/>
              <a:t>shipping</a:t>
            </a:r>
            <a:r>
              <a:rPr lang="cs-CZ" sz="2400" b="1" dirty="0"/>
              <a:t> </a:t>
            </a:r>
            <a:r>
              <a:rPr lang="cs-CZ" sz="2400" b="1" dirty="0" err="1"/>
              <a:t>off</a:t>
            </a:r>
            <a:r>
              <a:rPr lang="cs-CZ" sz="2400" b="1" dirty="0"/>
              <a:t>	</a:t>
            </a:r>
            <a:br>
              <a:rPr lang="cs-CZ" sz="2400" b="1" dirty="0"/>
            </a:br>
            <a:r>
              <a:rPr lang="cs-CZ" sz="2400" b="1" dirty="0"/>
              <a:t>Dem </a:t>
            </a:r>
            <a:r>
              <a:rPr lang="cs-CZ" sz="2400" b="1" dirty="0" err="1"/>
              <a:t>countryman</a:t>
            </a:r>
            <a:r>
              <a:rPr lang="cs-CZ" sz="2400" b="1" dirty="0"/>
              <a:t> </a:t>
            </a:r>
            <a:r>
              <a:rPr lang="cs-CZ" sz="2400" b="1" dirty="0" err="1"/>
              <a:t>like</a:t>
            </a:r>
            <a:r>
              <a:rPr lang="cs-CZ" sz="2400" b="1" dirty="0"/>
              <a:t> </a:t>
            </a:r>
            <a:r>
              <a:rPr lang="cs-CZ" sz="2400" b="1" dirty="0" err="1"/>
              <a:t>fire</a:t>
            </a:r>
            <a:r>
              <a:rPr lang="cs-CZ" sz="2400" b="1" dirty="0"/>
              <a:t>, 		</a:t>
            </a:r>
            <a:br>
              <a:rPr lang="cs-CZ" sz="2400" b="1" dirty="0"/>
            </a:br>
            <a:r>
              <a:rPr lang="cs-CZ" sz="2400" b="1" dirty="0" err="1"/>
              <a:t>Fe</a:t>
            </a:r>
            <a:r>
              <a:rPr lang="cs-CZ" sz="2400" b="1" dirty="0"/>
              <a:t> </a:t>
            </a:r>
            <a:r>
              <a:rPr lang="cs-CZ" sz="2400" b="1" dirty="0" err="1"/>
              <a:t>immigrate</a:t>
            </a:r>
            <a:r>
              <a:rPr lang="cs-CZ" sz="2400" b="1" dirty="0"/>
              <a:t> </a:t>
            </a:r>
            <a:r>
              <a:rPr lang="cs-CZ" sz="2400" b="1" dirty="0" err="1"/>
              <a:t>an</a:t>
            </a:r>
            <a:r>
              <a:rPr lang="cs-CZ" sz="2400" b="1" dirty="0"/>
              <a:t> </a:t>
            </a:r>
            <a:r>
              <a:rPr lang="cs-CZ" sz="2400" b="1" dirty="0" err="1"/>
              <a:t>populate</a:t>
            </a:r>
            <a:r>
              <a:rPr lang="cs-CZ" sz="2400" b="1" dirty="0"/>
              <a:t> 		</a:t>
            </a:r>
            <a:br>
              <a:rPr lang="cs-CZ" sz="2400" b="1" dirty="0"/>
            </a:br>
            <a:r>
              <a:rPr lang="cs-CZ" sz="2400" b="1" dirty="0"/>
              <a:t>De </a:t>
            </a:r>
            <a:r>
              <a:rPr lang="cs-CZ" sz="2400" b="1" dirty="0" err="1"/>
              <a:t>seat</a:t>
            </a:r>
            <a:r>
              <a:rPr lang="cs-CZ" sz="2400" b="1" dirty="0"/>
              <a:t> o' de Empire.</a:t>
            </a:r>
          </a:p>
        </p:txBody>
      </p:sp>
    </p:spTree>
    <p:extLst>
      <p:ext uri="{BB962C8B-B14F-4D97-AF65-F5344CB8AC3E}">
        <p14:creationId xmlns:p14="http://schemas.microsoft.com/office/powerpoint/2010/main" val="19385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5800" y="0"/>
            <a:ext cx="7056784" cy="1143000"/>
          </a:xfrm>
        </p:spPr>
        <p:txBody>
          <a:bodyPr>
            <a:normAutofit/>
          </a:bodyPr>
          <a:lstStyle/>
          <a:p>
            <a:r>
              <a:rPr lang="cs-CZ" altLang="cs-CZ" dirty="0"/>
              <a:t>GRACE </a:t>
            </a:r>
            <a:r>
              <a:rPr lang="cs-CZ" altLang="cs-CZ" dirty="0" smtClean="0"/>
              <a:t>NICHOLS </a:t>
            </a:r>
            <a:r>
              <a:rPr lang="cs-CZ" b="1" dirty="0" smtClean="0">
                <a:ea typeface="Times New Roman" panose="02020603050405020304" pitchFamily="18" charset="0"/>
              </a:rPr>
              <a:t>„</a:t>
            </a:r>
            <a:r>
              <a:rPr lang="cs-CZ" b="1" dirty="0">
                <a:ea typeface="Times New Roman" panose="02020603050405020304" pitchFamily="18" charset="0"/>
              </a:rPr>
              <a:t>Island Man“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007972" y="1412777"/>
            <a:ext cx="423204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Morning</a:t>
            </a:r>
            <a:endParaRPr lang="cs-CZ" sz="2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cs-CZ" sz="2200" b="1" dirty="0">
                <a:ea typeface="Times New Roman" panose="02020603050405020304" pitchFamily="18" charset="0"/>
              </a:rPr>
              <a:t>And </a:t>
            </a:r>
            <a:r>
              <a:rPr lang="cs-CZ" sz="2200" b="1" dirty="0" err="1">
                <a:ea typeface="Times New Roman" panose="02020603050405020304" pitchFamily="18" charset="0"/>
              </a:rPr>
              <a:t>the</a:t>
            </a:r>
            <a:r>
              <a:rPr lang="cs-CZ" sz="2200" b="1" dirty="0">
                <a:ea typeface="Times New Roman" panose="02020603050405020304" pitchFamily="18" charset="0"/>
              </a:rPr>
              <a:t> Island man </a:t>
            </a:r>
            <a:r>
              <a:rPr lang="cs-CZ" sz="2200" b="1" dirty="0" err="1">
                <a:ea typeface="Times New Roman" panose="02020603050405020304" pitchFamily="18" charset="0"/>
              </a:rPr>
              <a:t>wakes</a:t>
            </a:r>
            <a:r>
              <a:rPr lang="cs-CZ" sz="2200" b="1" dirty="0">
                <a:ea typeface="Times New Roman" panose="02020603050405020304" pitchFamily="18" charset="0"/>
              </a:rPr>
              <a:t> up</a:t>
            </a:r>
          </a:p>
          <a:p>
            <a:r>
              <a:rPr lang="cs-CZ" sz="2200" b="1" dirty="0">
                <a:ea typeface="Times New Roman" panose="02020603050405020304" pitchFamily="18" charset="0"/>
              </a:rPr>
              <a:t>To </a:t>
            </a:r>
            <a:r>
              <a:rPr lang="cs-CZ" sz="2200" b="1" dirty="0" err="1">
                <a:ea typeface="Times New Roman" panose="02020603050405020304" pitchFamily="18" charset="0"/>
              </a:rPr>
              <a:t>the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sound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of</a:t>
            </a:r>
            <a:r>
              <a:rPr lang="cs-CZ" sz="2200" b="1" dirty="0">
                <a:ea typeface="Times New Roman" panose="02020603050405020304" pitchFamily="18" charset="0"/>
              </a:rPr>
              <a:t> blue surf</a:t>
            </a:r>
          </a:p>
          <a:p>
            <a:r>
              <a:rPr lang="cs-CZ" sz="2200" b="1" dirty="0" err="1">
                <a:ea typeface="Times New Roman" panose="02020603050405020304" pitchFamily="18" charset="0"/>
              </a:rPr>
              <a:t>The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steady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breaking</a:t>
            </a:r>
            <a:r>
              <a:rPr lang="cs-CZ" sz="2200" b="1" dirty="0">
                <a:ea typeface="Times New Roman" panose="02020603050405020304" pitchFamily="18" charset="0"/>
              </a:rPr>
              <a:t> and </a:t>
            </a:r>
            <a:r>
              <a:rPr lang="cs-CZ" sz="2200" b="1" dirty="0" err="1">
                <a:ea typeface="Times New Roman" panose="02020603050405020304" pitchFamily="18" charset="0"/>
              </a:rPr>
              <a:t>wombing</a:t>
            </a:r>
            <a:endParaRPr lang="cs-CZ" sz="2200" b="1" dirty="0">
              <a:ea typeface="Times New Roman" panose="02020603050405020304" pitchFamily="18" charset="0"/>
            </a:endParaRPr>
          </a:p>
          <a:p>
            <a:endParaRPr lang="cs-CZ" sz="2200" b="1" dirty="0">
              <a:ea typeface="Times New Roman" panose="02020603050405020304" pitchFamily="18" charset="0"/>
            </a:endParaRPr>
          </a:p>
          <a:p>
            <a:r>
              <a:rPr lang="cs-CZ" sz="22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Wild</a:t>
            </a:r>
            <a:r>
              <a:rPr lang="cs-CZ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seabirds</a:t>
            </a:r>
            <a:endParaRPr lang="cs-CZ" sz="2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cs-CZ" sz="2200" b="1" dirty="0">
                <a:ea typeface="Times New Roman" panose="02020603050405020304" pitchFamily="18" charset="0"/>
              </a:rPr>
              <a:t>And </a:t>
            </a:r>
            <a:r>
              <a:rPr lang="cs-CZ" sz="22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fisherman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pulling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out</a:t>
            </a:r>
            <a:r>
              <a:rPr lang="cs-CZ" sz="2200" b="1" dirty="0">
                <a:ea typeface="Times New Roman" panose="02020603050405020304" pitchFamily="18" charset="0"/>
              </a:rPr>
              <a:t> to </a:t>
            </a:r>
            <a:r>
              <a:rPr lang="cs-CZ" sz="2200" b="1" dirty="0" err="1">
                <a:ea typeface="Times New Roman" panose="02020603050405020304" pitchFamily="18" charset="0"/>
              </a:rPr>
              <a:t>sea</a:t>
            </a:r>
            <a:endParaRPr lang="cs-CZ" sz="2200" b="1" dirty="0">
              <a:ea typeface="Times New Roman" panose="02020603050405020304" pitchFamily="18" charset="0"/>
            </a:endParaRPr>
          </a:p>
          <a:p>
            <a:r>
              <a:rPr lang="cs-CZ" sz="2200" b="1" dirty="0" err="1">
                <a:ea typeface="Times New Roman" panose="02020603050405020304" pitchFamily="18" charset="0"/>
              </a:rPr>
              <a:t>The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sun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surfacing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defiantly</a:t>
            </a:r>
            <a:r>
              <a:rPr lang="cs-CZ" sz="2200" b="1" dirty="0">
                <a:ea typeface="Times New Roman" panose="02020603050405020304" pitchFamily="18" charset="0"/>
              </a:rPr>
              <a:t/>
            </a:r>
            <a:br>
              <a:rPr lang="cs-CZ" sz="2200" b="1" dirty="0">
                <a:ea typeface="Times New Roman" panose="02020603050405020304" pitchFamily="18" charset="0"/>
              </a:rPr>
            </a:br>
            <a:endParaRPr lang="cs-CZ" sz="2200" b="1" dirty="0">
              <a:ea typeface="Times New Roman" panose="02020603050405020304" pitchFamily="18" charset="0"/>
            </a:endParaRPr>
          </a:p>
          <a:p>
            <a:r>
              <a:rPr lang="cs-CZ" sz="2200" b="1" dirty="0" err="1">
                <a:ea typeface="Times New Roman" panose="02020603050405020304" pitchFamily="18" charset="0"/>
              </a:rPr>
              <a:t>From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the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east</a:t>
            </a:r>
            <a:endParaRPr lang="cs-CZ" sz="2200" b="1" dirty="0">
              <a:ea typeface="Times New Roman" panose="02020603050405020304" pitchFamily="18" charset="0"/>
            </a:endParaRPr>
          </a:p>
          <a:p>
            <a:r>
              <a:rPr lang="cs-CZ" sz="2200" b="1" dirty="0" err="1">
                <a:ea typeface="Times New Roman" panose="02020603050405020304" pitchFamily="18" charset="0"/>
              </a:rPr>
              <a:t>Of</a:t>
            </a:r>
            <a:r>
              <a:rPr lang="cs-CZ" sz="2200" b="1" dirty="0">
                <a:ea typeface="Times New Roman" panose="02020603050405020304" pitchFamily="18" charset="0"/>
              </a:rPr>
              <a:t> his </a:t>
            </a:r>
            <a:r>
              <a:rPr lang="cs-CZ" sz="2200" b="1" dirty="0" err="1">
                <a:ea typeface="Times New Roman" panose="02020603050405020304" pitchFamily="18" charset="0"/>
              </a:rPr>
              <a:t>small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emerald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island</a:t>
            </a:r>
            <a:endParaRPr lang="cs-CZ" sz="2200" b="1" dirty="0">
              <a:ea typeface="Times New Roman" panose="02020603050405020304" pitchFamily="18" charset="0"/>
            </a:endParaRPr>
          </a:p>
          <a:p>
            <a:r>
              <a:rPr lang="cs-CZ" sz="2200" b="1" dirty="0">
                <a:ea typeface="Times New Roman" panose="02020603050405020304" pitchFamily="18" charset="0"/>
              </a:rPr>
              <a:t>He </a:t>
            </a:r>
            <a:r>
              <a:rPr lang="cs-CZ" sz="2200" b="1" dirty="0" err="1">
                <a:ea typeface="Times New Roman" panose="02020603050405020304" pitchFamily="18" charset="0"/>
              </a:rPr>
              <a:t>always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comes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back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solidFill>
                  <a:srgbClr val="00B0F0"/>
                </a:solidFill>
                <a:ea typeface="Times New Roman" panose="02020603050405020304" pitchFamily="18" charset="0"/>
              </a:rPr>
              <a:t>groggily</a:t>
            </a:r>
            <a:r>
              <a:rPr lang="cs-CZ" sz="2200" b="1" dirty="0">
                <a:solidFill>
                  <a:srgbClr val="00B0F0"/>
                </a:solidFill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solidFill>
                  <a:srgbClr val="00B0F0"/>
                </a:solidFill>
                <a:ea typeface="Times New Roman" panose="02020603050405020304" pitchFamily="18" charset="0"/>
              </a:rPr>
              <a:t>grogilly</a:t>
            </a:r>
            <a:endParaRPr lang="cs-CZ" sz="2200" b="1" dirty="0">
              <a:solidFill>
                <a:srgbClr val="00B0F0"/>
              </a:solidFill>
              <a:ea typeface="Times New Roman" panose="02020603050405020304" pitchFamily="18" charset="0"/>
            </a:endParaRPr>
          </a:p>
          <a:p>
            <a:endParaRPr lang="cs-CZ" sz="1600" dirty="0">
              <a:ea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64" y="123735"/>
            <a:ext cx="1440160" cy="144016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392144" y="6525344"/>
            <a:ext cx="306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>
                <a:hlinkClick r:id="rId3"/>
              </a:rPr>
              <a:t>https://www.youtube.com/watch?v=1bACVeAclpU</a:t>
            </a:r>
            <a:endParaRPr lang="cs-CZ" sz="1000"/>
          </a:p>
          <a:p>
            <a:endParaRPr lang="cs-CZ" sz="1000"/>
          </a:p>
        </p:txBody>
      </p:sp>
      <p:sp>
        <p:nvSpPr>
          <p:cNvPr id="7" name="Obdélník 6"/>
          <p:cNvSpPr/>
          <p:nvPr/>
        </p:nvSpPr>
        <p:spPr>
          <a:xfrm>
            <a:off x="6726864" y="188982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err="1">
                <a:ea typeface="Times New Roman" panose="02020603050405020304" pitchFamily="18" charset="0"/>
              </a:rPr>
              <a:t>Comes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back</a:t>
            </a:r>
            <a:r>
              <a:rPr lang="cs-CZ" sz="2400" b="1" dirty="0">
                <a:ea typeface="Times New Roman" panose="02020603050405020304" pitchFamily="18" charset="0"/>
              </a:rPr>
              <a:t> to </a:t>
            </a:r>
            <a:r>
              <a:rPr lang="cs-CZ" sz="2400" b="1" dirty="0" err="1">
                <a:ea typeface="Times New Roman" panose="02020603050405020304" pitchFamily="18" charset="0"/>
              </a:rPr>
              <a:t>sands</a:t>
            </a:r>
            <a:endParaRPr lang="cs-CZ" sz="2400" b="1" dirty="0">
              <a:ea typeface="Times New Roman" panose="02020603050405020304" pitchFamily="18" charset="0"/>
            </a:endParaRPr>
          </a:p>
          <a:p>
            <a:r>
              <a:rPr lang="cs-CZ" sz="2400" b="1" dirty="0" err="1">
                <a:ea typeface="Times New Roman" panose="02020603050405020304" pitchFamily="18" charset="0"/>
              </a:rPr>
              <a:t>Of</a:t>
            </a:r>
            <a:r>
              <a:rPr lang="cs-CZ" sz="2400" b="1" dirty="0">
                <a:ea typeface="Times New Roman" panose="02020603050405020304" pitchFamily="18" charset="0"/>
              </a:rPr>
              <a:t> a </a:t>
            </a:r>
            <a:r>
              <a:rPr lang="cs-CZ" sz="2400" b="1" dirty="0" err="1">
                <a:ea typeface="Times New Roman" panose="02020603050405020304" pitchFamily="18" charset="0"/>
              </a:rPr>
              <a:t>grey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metallic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soar</a:t>
            </a:r>
            <a:endParaRPr lang="cs-CZ" sz="2400" b="1" dirty="0">
              <a:ea typeface="Times New Roman" panose="02020603050405020304" pitchFamily="18" charset="0"/>
            </a:endParaRPr>
          </a:p>
          <a:p>
            <a:r>
              <a:rPr lang="cs-CZ" sz="2400" b="1" dirty="0" err="1">
                <a:ea typeface="Times New Roman" panose="02020603050405020304" pitchFamily="18" charset="0"/>
              </a:rPr>
              <a:t>The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surge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of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wheels</a:t>
            </a:r>
            <a:endParaRPr lang="cs-CZ" sz="2400" b="1" dirty="0">
              <a:ea typeface="Times New Roman" panose="02020603050405020304" pitchFamily="18" charset="0"/>
            </a:endParaRPr>
          </a:p>
          <a:p>
            <a:r>
              <a:rPr lang="cs-CZ" sz="2400" b="1" dirty="0">
                <a:ea typeface="Times New Roman" panose="02020603050405020304" pitchFamily="18" charset="0"/>
              </a:rPr>
              <a:t>To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dull</a:t>
            </a:r>
            <a:r>
              <a:rPr lang="cs-CZ" sz="24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North</a:t>
            </a:r>
            <a:r>
              <a:rPr lang="cs-CZ" sz="24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Circular</a:t>
            </a:r>
            <a:r>
              <a:rPr lang="cs-CZ" sz="24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roar</a:t>
            </a:r>
            <a:r>
              <a:rPr lang="cs-CZ" sz="2400" b="1" dirty="0">
                <a:ea typeface="Times New Roman" panose="02020603050405020304" pitchFamily="18" charset="0"/>
              </a:rPr>
              <a:t/>
            </a:r>
            <a:br>
              <a:rPr lang="cs-CZ" sz="2400" b="1" dirty="0">
                <a:ea typeface="Times New Roman" panose="02020603050405020304" pitchFamily="18" charset="0"/>
              </a:rPr>
            </a:br>
            <a:r>
              <a:rPr lang="cs-CZ" sz="2400" b="1" dirty="0">
                <a:ea typeface="Times New Roman" panose="02020603050405020304" pitchFamily="18" charset="0"/>
              </a:rPr>
              <a:t/>
            </a:r>
            <a:br>
              <a:rPr lang="cs-CZ" sz="2400" b="1" dirty="0">
                <a:ea typeface="Times New Roman" panose="02020603050405020304" pitchFamily="18" charset="0"/>
              </a:rPr>
            </a:br>
            <a:r>
              <a:rPr lang="cs-CZ" sz="2400" b="1" dirty="0" err="1">
                <a:ea typeface="Times New Roman" panose="02020603050405020304" pitchFamily="18" charset="0"/>
              </a:rPr>
              <a:t>Muffling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muffling</a:t>
            </a:r>
            <a:endParaRPr lang="cs-CZ" sz="2400" b="1" dirty="0">
              <a:ea typeface="Times New Roman" panose="02020603050405020304" pitchFamily="18" charset="0"/>
            </a:endParaRPr>
          </a:p>
          <a:p>
            <a:r>
              <a:rPr lang="cs-CZ" sz="2400" b="1" dirty="0">
                <a:ea typeface="Times New Roman" panose="02020603050405020304" pitchFamily="18" charset="0"/>
              </a:rPr>
              <a:t>His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crumpled</a:t>
            </a:r>
            <a:r>
              <a:rPr lang="cs-CZ" sz="24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pillow</a:t>
            </a:r>
            <a:r>
              <a:rPr lang="cs-CZ" sz="24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waves</a:t>
            </a:r>
            <a:endParaRPr lang="cs-CZ" sz="2400" b="1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r>
              <a:rPr lang="cs-CZ" sz="2400" b="1" dirty="0">
                <a:ea typeface="Times New Roman" panose="02020603050405020304" pitchFamily="18" charset="0"/>
              </a:rPr>
              <a:t>Island man </a:t>
            </a:r>
            <a:r>
              <a:rPr lang="cs-CZ" sz="2400" b="1" dirty="0" err="1">
                <a:ea typeface="Times New Roman" panose="02020603050405020304" pitchFamily="18" charset="0"/>
              </a:rPr>
              <a:t>heaves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himself</a:t>
            </a:r>
            <a:endParaRPr lang="cs-CZ" sz="2400" b="1" dirty="0">
              <a:ea typeface="Times New Roman" panose="02020603050405020304" pitchFamily="18" charset="0"/>
            </a:endParaRPr>
          </a:p>
          <a:p>
            <a:endParaRPr lang="cs-CZ" sz="2400" b="1" dirty="0">
              <a:ea typeface="Times New Roman" panose="02020603050405020304" pitchFamily="18" charset="0"/>
            </a:endParaRPr>
          </a:p>
          <a:p>
            <a:r>
              <a:rPr lang="cs-CZ" sz="24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Another</a:t>
            </a:r>
            <a:r>
              <a:rPr lang="cs-CZ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 London </a:t>
            </a:r>
            <a:r>
              <a:rPr lang="cs-CZ" sz="24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day</a:t>
            </a:r>
            <a:endParaRPr lang="cs-CZ" sz="24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646" y="76961"/>
            <a:ext cx="5495544" cy="1325563"/>
          </a:xfrm>
        </p:spPr>
        <p:txBody>
          <a:bodyPr/>
          <a:lstStyle/>
          <a:p>
            <a:r>
              <a:rPr lang="cs-CZ" dirty="0" smtClean="0"/>
              <a:t>BERNARDINE EVARISTO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72" y="793971"/>
            <a:ext cx="4549140" cy="35661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" y="1402524"/>
            <a:ext cx="4191000" cy="4191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64" y="2724277"/>
            <a:ext cx="23717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2877" y="-39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JOHN AGARD </a:t>
            </a:r>
            <a:r>
              <a:rPr lang="cs-CZ" dirty="0" smtClean="0"/>
              <a:t>„ </a:t>
            </a:r>
            <a:r>
              <a:rPr lang="cs-CZ" dirty="0" err="1" smtClean="0"/>
              <a:t>Alternative</a:t>
            </a:r>
            <a:r>
              <a:rPr lang="cs-CZ" dirty="0" smtClean="0"/>
              <a:t> Anthem“</a:t>
            </a:r>
            <a:endParaRPr lang="cs-CZ" dirty="0"/>
          </a:p>
        </p:txBody>
      </p:sp>
      <p:pic>
        <p:nvPicPr>
          <p:cNvPr id="3" name="Picture 6" descr="http://newsroom.unl.edu/announce/files/file147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27" y="4933950"/>
            <a:ext cx="27813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981200" y="110364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Put the kettle on</a:t>
            </a:r>
            <a:br>
              <a:rPr lang="en-US" sz="2000" b="1" dirty="0"/>
            </a:br>
            <a:r>
              <a:rPr lang="en-US" sz="2000" b="1" dirty="0"/>
              <a:t>Put the kettle on</a:t>
            </a:r>
            <a:br>
              <a:rPr lang="en-US" sz="2000" b="1" dirty="0"/>
            </a:br>
            <a:r>
              <a:rPr lang="en-US" sz="2000" b="1" dirty="0"/>
              <a:t>It is the British answer</a:t>
            </a:r>
            <a:br>
              <a:rPr lang="en-US" sz="2000" b="1" dirty="0"/>
            </a:br>
            <a:r>
              <a:rPr lang="en-US" sz="2000" b="1" dirty="0"/>
              <a:t>to Armageddon.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Never mind taxes rise</a:t>
            </a:r>
            <a:br>
              <a:rPr lang="en-US" sz="2000" b="1" dirty="0"/>
            </a:br>
            <a:r>
              <a:rPr lang="en-US" sz="2000" b="1" dirty="0"/>
              <a:t>Never mind trains are late</a:t>
            </a:r>
            <a:br>
              <a:rPr lang="en-US" sz="2000" b="1" dirty="0"/>
            </a:br>
            <a:r>
              <a:rPr lang="en-US" sz="2000" b="1" dirty="0"/>
              <a:t>One thing you can be sure of</a:t>
            </a:r>
            <a:br>
              <a:rPr lang="en-US" sz="2000" b="1" dirty="0"/>
            </a:br>
            <a:r>
              <a:rPr lang="en-US" sz="2000" b="1" dirty="0"/>
              <a:t>and that’s the kettle, mate.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It’s not whether you lose</a:t>
            </a:r>
            <a:br>
              <a:rPr lang="en-US" sz="2000" b="1" dirty="0"/>
            </a:br>
            <a:r>
              <a:rPr lang="en-US" sz="2000" b="1" dirty="0"/>
              <a:t>It’s not whether you win</a:t>
            </a:r>
            <a:br>
              <a:rPr lang="en-US" sz="2000" b="1" dirty="0"/>
            </a:br>
            <a:r>
              <a:rPr lang="en-US" sz="2000" b="1" dirty="0"/>
              <a:t>It’s whether or not</a:t>
            </a:r>
            <a:br>
              <a:rPr lang="en-US" sz="2000" b="1" dirty="0"/>
            </a:br>
            <a:r>
              <a:rPr lang="en-US" sz="2000" b="1" dirty="0"/>
              <a:t>you’ve plugged the kettle in.</a:t>
            </a:r>
          </a:p>
        </p:txBody>
      </p:sp>
      <p:sp>
        <p:nvSpPr>
          <p:cNvPr id="5" name="Obdélník 4"/>
          <p:cNvSpPr/>
          <p:nvPr/>
        </p:nvSpPr>
        <p:spPr>
          <a:xfrm>
            <a:off x="6600056" y="112474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May the kettle ever hiss</a:t>
            </a:r>
            <a:br>
              <a:rPr lang="en-US" sz="2000" b="1" dirty="0"/>
            </a:br>
            <a:r>
              <a:rPr lang="en-US" sz="2000" b="1" dirty="0"/>
              <a:t>May the kettle ever steam</a:t>
            </a:r>
            <a:br>
              <a:rPr lang="en-US" sz="2000" b="1" dirty="0"/>
            </a:br>
            <a:r>
              <a:rPr lang="en-US" sz="2000" b="1" dirty="0"/>
              <a:t>It is the engine</a:t>
            </a:r>
            <a:br>
              <a:rPr lang="en-US" sz="2000" b="1" dirty="0"/>
            </a:br>
            <a:r>
              <a:rPr lang="en-US" sz="2000" b="1" dirty="0"/>
              <a:t>that drives our nation’s dream.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Long live the kettle</a:t>
            </a:r>
            <a:br>
              <a:rPr lang="en-US" sz="2000" b="1" dirty="0"/>
            </a:br>
            <a:r>
              <a:rPr lang="en-US" sz="2000" b="1" dirty="0"/>
              <a:t>that rules over us</a:t>
            </a:r>
            <a:br>
              <a:rPr lang="en-US" sz="2000" b="1" dirty="0"/>
            </a:br>
            <a:r>
              <a:rPr lang="en-US" sz="2000" b="1" dirty="0"/>
              <a:t>May it be </a:t>
            </a:r>
            <a:r>
              <a:rPr lang="en-US" sz="2000" b="1" dirty="0" err="1"/>
              <a:t>limescale</a:t>
            </a:r>
            <a:r>
              <a:rPr lang="en-US" sz="2000" b="1" dirty="0"/>
              <a:t> free</a:t>
            </a:r>
            <a:br>
              <a:rPr lang="en-US" sz="2000" b="1" dirty="0"/>
            </a:br>
            <a:r>
              <a:rPr lang="en-US" sz="2000" b="1" dirty="0"/>
              <a:t>and may it never rust.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Sing it on the beaches</a:t>
            </a:r>
            <a:br>
              <a:rPr lang="en-US" sz="2000" b="1" dirty="0"/>
            </a:br>
            <a:r>
              <a:rPr lang="en-US" sz="2000" b="1" dirty="0"/>
              <a:t>Sing it from the housetops</a:t>
            </a:r>
            <a:br>
              <a:rPr lang="en-US" sz="2000" b="1" dirty="0"/>
            </a:br>
            <a:r>
              <a:rPr lang="en-US" sz="2000" b="1" dirty="0"/>
              <a:t>The sun may set on empire</a:t>
            </a:r>
            <a:br>
              <a:rPr lang="en-US" sz="2000" b="1" dirty="0"/>
            </a:br>
            <a:r>
              <a:rPr lang="en-US" sz="2000" b="1" dirty="0"/>
              <a:t>but the kettle never stops.” 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7392144" y="63167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1000">
                <a:latin typeface="Arial" charset="0"/>
                <a:hlinkClick r:id="rId3"/>
              </a:rPr>
              <a:t>http://www.youtube.com/watch?v=xMF-d8CQYUQ</a:t>
            </a:r>
            <a:endParaRPr lang="cs-CZ" altLang="cs-CZ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Claire, Alexander. „</a:t>
            </a:r>
            <a:r>
              <a:rPr lang="cs-CZ" dirty="0" err="1" smtClean="0"/>
              <a:t>Influencing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cultural</a:t>
            </a:r>
            <a:r>
              <a:rPr lang="cs-CZ" dirty="0" smtClean="0"/>
              <a:t> diversity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UK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curriculum.“https</a:t>
            </a:r>
            <a:r>
              <a:rPr lang="cs-CZ" dirty="0" smtClean="0"/>
              <a:t>://www.lse.ac.uk/Research/research-impact-case-studies/influencing-cultural-diversity-uk-history-curriculum</a:t>
            </a:r>
          </a:p>
          <a:p>
            <a:r>
              <a:rPr lang="cs-CZ" dirty="0" smtClean="0"/>
              <a:t>Diversity and </a:t>
            </a:r>
            <a:r>
              <a:rPr lang="cs-CZ" dirty="0" err="1" smtClean="0"/>
              <a:t>Inclusion</a:t>
            </a:r>
            <a:r>
              <a:rPr lang="cs-CZ" dirty="0" smtClean="0"/>
              <a:t> in </a:t>
            </a:r>
            <a:r>
              <a:rPr lang="cs-CZ" dirty="0" err="1" smtClean="0"/>
              <a:t>Schools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6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2015743" y="-243408"/>
            <a:ext cx="8229600" cy="1143000"/>
          </a:xfrm>
        </p:spPr>
        <p:txBody>
          <a:bodyPr/>
          <a:lstStyle/>
          <a:p>
            <a:r>
              <a:rPr lang="cs-CZ" altLang="cs-CZ" dirty="0" smtClean="0"/>
              <a:t>WINSTON CHURCHILL</a:t>
            </a:r>
            <a:endParaRPr lang="en-GB" altLang="cs-CZ" dirty="0" smtClean="0"/>
          </a:p>
        </p:txBody>
      </p:sp>
      <p:sp>
        <p:nvSpPr>
          <p:cNvPr id="64516" name="Obdélník 3"/>
          <p:cNvSpPr>
            <a:spLocks noChangeArrowheads="1"/>
          </p:cNvSpPr>
          <p:nvPr/>
        </p:nvSpPr>
        <p:spPr bwMode="auto">
          <a:xfrm>
            <a:off x="521209" y="764704"/>
            <a:ext cx="6585204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dirty="0">
                <a:solidFill>
                  <a:srgbClr val="FF0000"/>
                </a:solidFill>
                <a:latin typeface="Arial" charset="0"/>
              </a:rPr>
              <a:t>"</a:t>
            </a:r>
            <a:r>
              <a:rPr lang="cs-CZ" altLang="cs-CZ" sz="4000" dirty="0" err="1">
                <a:solidFill>
                  <a:srgbClr val="FF0000"/>
                </a:solidFill>
                <a:latin typeface="Arial" charset="0"/>
              </a:rPr>
              <a:t>Keep</a:t>
            </a:r>
            <a:r>
              <a:rPr lang="cs-CZ" altLang="cs-CZ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4000" dirty="0" err="1">
                <a:solidFill>
                  <a:srgbClr val="FF0000"/>
                </a:solidFill>
                <a:latin typeface="Arial" charset="0"/>
              </a:rPr>
              <a:t>England</a:t>
            </a:r>
            <a:r>
              <a:rPr lang="cs-CZ" altLang="cs-CZ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4000" dirty="0" err="1">
                <a:solidFill>
                  <a:srgbClr val="FF0000"/>
                </a:solidFill>
                <a:latin typeface="Arial" charset="0"/>
              </a:rPr>
              <a:t>White</a:t>
            </a:r>
            <a:r>
              <a:rPr lang="cs-CZ" altLang="cs-CZ" sz="4000" dirty="0">
                <a:solidFill>
                  <a:srgbClr val="FF0000"/>
                </a:solidFill>
                <a:latin typeface="Arial" charset="0"/>
              </a:rPr>
              <a:t>"  </a:t>
            </a:r>
            <a:r>
              <a:rPr lang="cs-CZ" altLang="cs-CZ" sz="4000" dirty="0" err="1">
                <a:solidFill>
                  <a:srgbClr val="FF0000"/>
                </a:solidFill>
                <a:latin typeface="Arial" charset="0"/>
              </a:rPr>
              <a:t>was</a:t>
            </a:r>
            <a:r>
              <a:rPr lang="cs-CZ" altLang="cs-CZ" sz="4000" dirty="0">
                <a:solidFill>
                  <a:srgbClr val="FF0000"/>
                </a:solidFill>
                <a:latin typeface="Arial" charset="0"/>
              </a:rPr>
              <a:t> a </a:t>
            </a:r>
            <a:r>
              <a:rPr lang="cs-CZ" altLang="cs-CZ" sz="4000" dirty="0" err="1">
                <a:solidFill>
                  <a:srgbClr val="FF0000"/>
                </a:solidFill>
                <a:latin typeface="Arial" charset="0"/>
              </a:rPr>
              <a:t>good</a:t>
            </a:r>
            <a:r>
              <a:rPr lang="cs-CZ" altLang="cs-CZ" sz="4000" dirty="0">
                <a:solidFill>
                  <a:srgbClr val="FF0000"/>
                </a:solidFill>
                <a:latin typeface="Arial" charset="0"/>
              </a:rPr>
              <a:t> slogan" ... (1955)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4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"I think </a:t>
            </a:r>
            <a:r>
              <a:rPr lang="cs-CZ" sz="2800" dirty="0"/>
              <a:t>(</a:t>
            </a:r>
            <a:r>
              <a:rPr lang="cs-CZ" sz="2800" dirty="0" err="1"/>
              <a:t>i.e</a:t>
            </a:r>
            <a:r>
              <a:rPr lang="cs-CZ" sz="2800" dirty="0"/>
              <a:t>. to </a:t>
            </a:r>
            <a:r>
              <a:rPr lang="cs-CZ" sz="2800" dirty="0" err="1"/>
              <a:t>keep</a:t>
            </a:r>
            <a:r>
              <a:rPr lang="cs-CZ" sz="2800" dirty="0"/>
              <a:t> </a:t>
            </a:r>
            <a:r>
              <a:rPr lang="cs-CZ" sz="2800" dirty="0" err="1"/>
              <a:t>Britain</a:t>
            </a:r>
            <a:r>
              <a:rPr lang="cs-CZ" sz="2800" dirty="0"/>
              <a:t> </a:t>
            </a:r>
            <a:r>
              <a:rPr lang="cs-CZ" sz="2800" dirty="0" err="1"/>
              <a:t>white</a:t>
            </a:r>
            <a:r>
              <a:rPr lang="cs-CZ" sz="2800" dirty="0"/>
              <a:t>) </a:t>
            </a:r>
            <a:r>
              <a:rPr lang="en-US" sz="2800" dirty="0"/>
              <a:t>it is the most important subject facing this country, but I cannot get any of my ministers to take any notice".</a:t>
            </a:r>
            <a:r>
              <a:rPr lang="cs-CZ" altLang="cs-CZ" sz="2800" dirty="0">
                <a:latin typeface="Arial" charset="0"/>
              </a:rPr>
              <a:t>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76" y="2116328"/>
            <a:ext cx="4101084" cy="349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73787"/>
            <a:ext cx="12015216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ETHNIC STRUCTURE OF UK POPULATION</a:t>
            </a:r>
            <a:endParaRPr lang="cs-CZ" b="1" dirty="0">
              <a:solidFill>
                <a:srgbClr val="92D05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8" t="16674" r="23955" b="8726"/>
          <a:stretch/>
        </p:blipFill>
        <p:spPr>
          <a:xfrm>
            <a:off x="2511552" y="1164581"/>
            <a:ext cx="7168896" cy="56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9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3535" t="14972" r="20939" b="4857"/>
          <a:stretch/>
        </p:blipFill>
        <p:spPr>
          <a:xfrm>
            <a:off x="1773936" y="210311"/>
            <a:ext cx="8476488" cy="64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2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CENSUS </a:t>
            </a:r>
            <a:br>
              <a:rPr lang="cs-CZ" altLang="cs-CZ" dirty="0" smtClean="0"/>
            </a:br>
            <a:r>
              <a:rPr lang="cs-CZ" altLang="cs-CZ" dirty="0" smtClean="0"/>
              <a:t>– PEOPLE WITH CARIBBEAN ROOTS</a:t>
            </a:r>
            <a:endParaRPr lang="en-GB" altLang="cs-CZ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3000375" y="2362200"/>
          <a:ext cx="7056438" cy="2933700"/>
        </p:xfrm>
        <a:graphic>
          <a:graphicData uri="http://schemas.openxmlformats.org/drawingml/2006/table">
            <a:tbl>
              <a:tblPr/>
              <a:tblGrid>
                <a:gridCol w="148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1891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8,689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1901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8,680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1911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9,189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1921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9,054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1931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8,585 ( 1941 NO CENSUS)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1951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15,301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1961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171,800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34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2351584" y="301241"/>
            <a:ext cx="4042792" cy="525975"/>
          </a:xfrm>
        </p:spPr>
        <p:txBody>
          <a:bodyPr>
            <a:noAutofit/>
          </a:bodyPr>
          <a:lstStyle/>
          <a:p>
            <a:r>
              <a:rPr lang="cs-CZ" altLang="cs-CZ" sz="6000" b="1" dirty="0">
                <a:solidFill>
                  <a:srgbClr val="FF0000"/>
                </a:solidFill>
              </a:rPr>
              <a:t>WINDRUSH</a:t>
            </a:r>
            <a:endParaRPr lang="en-GB" altLang="cs-CZ" sz="6000" b="1" dirty="0">
              <a:solidFill>
                <a:srgbClr val="FF0000"/>
              </a:solidFill>
            </a:endParaRPr>
          </a:p>
        </p:txBody>
      </p:sp>
      <p:sp>
        <p:nvSpPr>
          <p:cNvPr id="36868" name="AutoShape 7" descr="http://www.wacas.org.uk/wp-content/uploads/2013/02/SS_Empire_Windrush.jpg"/>
          <p:cNvSpPr>
            <a:spLocks noChangeAspect="1" noChangeArrowheads="1"/>
          </p:cNvSpPr>
          <p:nvPr/>
        </p:nvSpPr>
        <p:spPr bwMode="auto">
          <a:xfrm>
            <a:off x="1679576" y="-2422525"/>
            <a:ext cx="36099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36869" name="AutoShape 9" descr="http://www.wacas.org.uk/wp-content/uploads/2013/02/SS_Empire_Windrush.jpg"/>
          <p:cNvSpPr>
            <a:spLocks noChangeAspect="1" noChangeArrowheads="1"/>
          </p:cNvSpPr>
          <p:nvPr/>
        </p:nvSpPr>
        <p:spPr bwMode="auto">
          <a:xfrm>
            <a:off x="1733550" y="-2422525"/>
            <a:ext cx="36099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pic>
        <p:nvPicPr>
          <p:cNvPr id="36870" name="Picture 2" descr="http://www.wacas.org.uk/wp-content/uploads/2013/02/SS_Empire_Windr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1365516"/>
            <a:ext cx="36099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Obdélník 8"/>
          <p:cNvSpPr>
            <a:spLocks noChangeArrowheads="1"/>
          </p:cNvSpPr>
          <p:nvPr/>
        </p:nvSpPr>
        <p:spPr bwMode="auto">
          <a:xfrm>
            <a:off x="6762931" y="548681"/>
            <a:ext cx="4691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50"/>
                </a:solidFill>
                <a:latin typeface="Arial" charset="0"/>
              </a:rPr>
              <a:t>22 JULY 1948, TILBURY</a:t>
            </a:r>
            <a:endParaRPr lang="en-GB" altLang="cs-CZ" sz="2400" b="1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8" name="Obrázek 3" descr="The Daily Gleaner, Tuesday April 13, 1948 - Advert reads 'Passenger Opportunity to Unitede Kingdom - troopship Empire Windrush sailing about 23rd May. Fares - Cabin class £48, Troopdeck £28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72" y="1138086"/>
            <a:ext cx="37179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static.guim.co.uk/sys-images/Guardian/Pix/pictures/2010/1/22/1264183303661/The-Empire-Windrush-in-19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061539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61084" y="30349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Advert</a:t>
            </a:r>
            <a:r>
              <a:rPr lang="cs-CZ" dirty="0" err="1"/>
              <a:t>isement</a:t>
            </a:r>
            <a:r>
              <a:rPr lang="en-US" dirty="0"/>
              <a:t> for passage on </a:t>
            </a:r>
            <a:r>
              <a:rPr lang="en-US" i="1" dirty="0"/>
              <a:t>Empire </a:t>
            </a:r>
            <a:r>
              <a:rPr lang="en-US" i="1" dirty="0" err="1"/>
              <a:t>Windrush</a:t>
            </a:r>
            <a:r>
              <a:rPr lang="en-US" dirty="0"/>
              <a:t> from </a:t>
            </a:r>
            <a:r>
              <a:rPr lang="cs-CZ" dirty="0"/>
              <a:t>Kingston, </a:t>
            </a:r>
            <a:r>
              <a:rPr lang="cs-CZ" dirty="0" err="1"/>
              <a:t>Jamaica</a:t>
            </a:r>
            <a:r>
              <a:rPr lang="en-US" dirty="0"/>
              <a:t> to the UK,</a:t>
            </a:r>
            <a:r>
              <a:rPr lang="cs-CZ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Daily</a:t>
            </a:r>
            <a:r>
              <a:rPr lang="cs-CZ" i="1" dirty="0"/>
              <a:t> </a:t>
            </a:r>
            <a:r>
              <a:rPr lang="cs-CZ" i="1" dirty="0" err="1"/>
              <a:t>Gleaner</a:t>
            </a:r>
            <a:r>
              <a:rPr lang="en-US" dirty="0"/>
              <a:t>, 15 April 1948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7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1055440" y="-99392"/>
            <a:ext cx="9900592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CENSUS – PEOPLE WITH CARIBBEAN ROOTS</a:t>
            </a:r>
            <a:endParaRPr lang="en-GB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01312"/>
              </p:ext>
            </p:extLst>
          </p:nvPr>
        </p:nvGraphicFramePr>
        <p:xfrm>
          <a:off x="1847528" y="836713"/>
          <a:ext cx="8820472" cy="5478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379">
                  <a:extLst>
                    <a:ext uri="{9D8B030D-6E8A-4147-A177-3AD203B41FA5}">
                      <a16:colId xmlns:a16="http://schemas.microsoft.com/office/drawing/2014/main" val="237367512"/>
                    </a:ext>
                  </a:extLst>
                </a:gridCol>
                <a:gridCol w="7380093">
                  <a:extLst>
                    <a:ext uri="{9D8B030D-6E8A-4147-A177-3AD203B41FA5}">
                      <a16:colId xmlns:a16="http://schemas.microsoft.com/office/drawing/2014/main" val="70813408"/>
                    </a:ext>
                  </a:extLst>
                </a:gridCol>
              </a:tblGrid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1891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8,689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6668271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1901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8,680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0757800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1911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9,189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5743187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1921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9,054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4796903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1931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8,585 ( 1941 no census)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180141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1951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15,301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75500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1961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171,800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6916079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1971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446200 </a:t>
                      </a:r>
                      <a:r>
                        <a:rPr lang="cs-CZ" sz="2800" dirty="0" err="1">
                          <a:effectLst/>
                        </a:rPr>
                        <a:t>West</a:t>
                      </a:r>
                      <a:r>
                        <a:rPr lang="cs-CZ" sz="2800" dirty="0">
                          <a:effectLst/>
                        </a:rPr>
                        <a:t> </a:t>
                      </a:r>
                      <a:r>
                        <a:rPr lang="cs-CZ" sz="2800" dirty="0" err="1">
                          <a:effectLst/>
                        </a:rPr>
                        <a:t>Indians</a:t>
                      </a:r>
                      <a:r>
                        <a:rPr lang="cs-CZ" sz="2800" dirty="0">
                          <a:effectLst/>
                        </a:rPr>
                        <a:t> in </a:t>
                      </a:r>
                      <a:r>
                        <a:rPr lang="cs-CZ" sz="2800" dirty="0" err="1">
                          <a:effectLst/>
                        </a:rPr>
                        <a:t>England</a:t>
                      </a:r>
                      <a:r>
                        <a:rPr lang="cs-CZ" sz="2800" dirty="0">
                          <a:effectLst/>
                        </a:rPr>
                        <a:t>, </a:t>
                      </a:r>
                      <a:endParaRPr lang="cs-CZ" sz="2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err="1" smtClean="0">
                          <a:effectLst/>
                        </a:rPr>
                        <a:t>out</a:t>
                      </a:r>
                      <a:r>
                        <a:rPr lang="cs-CZ" sz="2800" dirty="0" smtClean="0">
                          <a:effectLst/>
                        </a:rPr>
                        <a:t> </a:t>
                      </a:r>
                      <a:r>
                        <a:rPr lang="cs-CZ" sz="2800" dirty="0" err="1">
                          <a:effectLst/>
                        </a:rPr>
                        <a:t>of</a:t>
                      </a:r>
                      <a:r>
                        <a:rPr lang="cs-CZ" sz="2800" dirty="0">
                          <a:effectLst/>
                        </a:rPr>
                        <a:t> </a:t>
                      </a:r>
                      <a:r>
                        <a:rPr lang="cs-CZ" sz="2800" dirty="0" err="1">
                          <a:effectLst/>
                        </a:rPr>
                        <a:t>which</a:t>
                      </a:r>
                      <a:r>
                        <a:rPr lang="cs-CZ" sz="2800" dirty="0">
                          <a:effectLst/>
                        </a:rPr>
                        <a:t> 223300 </a:t>
                      </a:r>
                      <a:r>
                        <a:rPr lang="cs-CZ" sz="2800" dirty="0" err="1">
                          <a:effectLst/>
                        </a:rPr>
                        <a:t>were</a:t>
                      </a:r>
                      <a:r>
                        <a:rPr lang="cs-CZ" sz="2800" dirty="0">
                          <a:effectLst/>
                        </a:rPr>
                        <a:t> </a:t>
                      </a:r>
                      <a:r>
                        <a:rPr lang="cs-CZ" sz="2800" dirty="0" err="1">
                          <a:effectLst/>
                        </a:rPr>
                        <a:t>born</a:t>
                      </a:r>
                      <a:r>
                        <a:rPr lang="cs-CZ" sz="2800" dirty="0">
                          <a:effectLst/>
                        </a:rPr>
                        <a:t> in UK, </a:t>
                      </a:r>
                      <a:r>
                        <a:rPr lang="cs-CZ" sz="2800" dirty="0" err="1">
                          <a:effectLst/>
                        </a:rPr>
                        <a:t>approx</a:t>
                      </a:r>
                      <a:r>
                        <a:rPr lang="cs-CZ" sz="2800" dirty="0">
                          <a:effectLst/>
                        </a:rPr>
                        <a:t>. 188100 </a:t>
                      </a:r>
                      <a:r>
                        <a:rPr lang="cs-CZ" sz="2800" dirty="0" err="1">
                          <a:effectLst/>
                        </a:rPr>
                        <a:t>were</a:t>
                      </a:r>
                      <a:r>
                        <a:rPr lang="cs-CZ" sz="2800" dirty="0">
                          <a:effectLst/>
                        </a:rPr>
                        <a:t> </a:t>
                      </a:r>
                      <a:r>
                        <a:rPr lang="cs-CZ" sz="2800" dirty="0" err="1">
                          <a:effectLst/>
                        </a:rPr>
                        <a:t>Jamaicans</a:t>
                      </a:r>
                      <a:r>
                        <a:rPr lang="cs-CZ" sz="2800" dirty="0">
                          <a:effectLst/>
                        </a:rPr>
                        <a:t>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310910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1981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598627 West Indians in England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668646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2011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1021540 </a:t>
                      </a:r>
                      <a:r>
                        <a:rPr lang="cs-CZ" sz="2800" dirty="0" err="1">
                          <a:effectLst/>
                        </a:rPr>
                        <a:t>West</a:t>
                      </a:r>
                      <a:r>
                        <a:rPr lang="cs-CZ" sz="2800" dirty="0">
                          <a:effectLst/>
                        </a:rPr>
                        <a:t> </a:t>
                      </a:r>
                      <a:r>
                        <a:rPr lang="cs-CZ" sz="2800" dirty="0" err="1">
                          <a:effectLst/>
                        </a:rPr>
                        <a:t>Indians</a:t>
                      </a:r>
                      <a:r>
                        <a:rPr lang="cs-CZ" sz="2800" dirty="0">
                          <a:effectLst/>
                        </a:rPr>
                        <a:t> in UK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40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46176" y="2139061"/>
            <a:ext cx="364236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GEOGRAPHICAL DISTRIBUTION </a:t>
            </a:r>
            <a:br>
              <a:rPr lang="cs-CZ" dirty="0" smtClean="0"/>
            </a:br>
            <a:r>
              <a:rPr lang="cs-CZ" dirty="0" smtClean="0"/>
              <a:t>OF ETHNIC MINORITIES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40" y="0"/>
            <a:ext cx="4199769" cy="65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999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2343</Words>
  <Application>Microsoft Office PowerPoint</Application>
  <PresentationFormat>Širokoúhlá obrazovka</PresentationFormat>
  <Paragraphs>240</Paragraphs>
  <Slides>27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72 Black</vt:lpstr>
      <vt:lpstr>Arial</vt:lpstr>
      <vt:lpstr>Calibri</vt:lpstr>
      <vt:lpstr>Calibri Light</vt:lpstr>
      <vt:lpstr>Times New Roman</vt:lpstr>
      <vt:lpstr>Verdana</vt:lpstr>
      <vt:lpstr>Motiv Office</vt:lpstr>
      <vt:lpstr>             Diversity, Identity and Success in Higher Education: British and European Perspective   British Situation       </vt:lpstr>
      <vt:lpstr>Types of universities</vt:lpstr>
      <vt:lpstr>WINSTON CHURCHILL</vt:lpstr>
      <vt:lpstr>ETHNIC STRUCTURE OF UK POPULATION</vt:lpstr>
      <vt:lpstr>Prezentace aplikace PowerPoint</vt:lpstr>
      <vt:lpstr> CENSUS  – PEOPLE WITH CARIBBEAN ROOTS</vt:lpstr>
      <vt:lpstr>WINDRUSH</vt:lpstr>
      <vt:lpstr>CENSUS – PEOPLE WITH CARIBBEAN ROOTS</vt:lpstr>
      <vt:lpstr>GEOGRAPHICAL DISTRIBUTION  OF ETHNIC MINORITIES</vt:lpstr>
      <vt:lpstr>ENTRY RATE</vt:lpstr>
      <vt:lpstr>TRANSFORMATION OF UK HIGHER EDUCATION</vt:lpstr>
      <vt:lpstr>STUDENT MOBILITY</vt:lpstr>
      <vt:lpstr>INTERNATIONAL CLIMATE  AT UK UNIVERSITIES</vt:lpstr>
      <vt:lpstr>Internationalization of UK universities</vt:lpstr>
      <vt:lpstr>  Top 5 popular areas of study  (both undergraduate and postgraduate)  in 2017-2018: </vt:lpstr>
      <vt:lpstr>QS World University Rankings 2021 – Top 10 Universities in the UK </vt:lpstr>
      <vt:lpstr>Conditions for success in education</vt:lpstr>
      <vt:lpstr>Support of various initiatives and research groups in all levels of education</vt:lpstr>
      <vt:lpstr>Diversity in History</vt:lpstr>
      <vt:lpstr>Prezentace aplikace PowerPoint</vt:lpstr>
      <vt:lpstr>Pearson survey</vt:lpstr>
      <vt:lpstr>Diversity in Literature</vt:lpstr>
      <vt:lpstr> Louise Bennett  „Colonization in Reverse“</vt:lpstr>
      <vt:lpstr>GRACE NICHOLS „Island Man“</vt:lpstr>
      <vt:lpstr>BERNARDINE EVARISTO</vt:lpstr>
      <vt:lpstr>JOHN AGARD „ Alternative Anthem“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Diversity, Identity and Success in Higher Education: British and American Perspectives   British Situation    doc. Mgr. Pavlína Flajšarová,Ph.D. Department of English and American Studies Faculty of Arts Palacký University Czech Republic</dc:title>
  <dc:creator>KAA</dc:creator>
  <cp:lastModifiedBy>maresh</cp:lastModifiedBy>
  <cp:revision>33</cp:revision>
  <dcterms:created xsi:type="dcterms:W3CDTF">2022-01-16T20:18:17Z</dcterms:created>
  <dcterms:modified xsi:type="dcterms:W3CDTF">2022-10-23T19:13:27Z</dcterms:modified>
</cp:coreProperties>
</file>