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omments/modernComment_18F_4A7854AA.xml" ContentType="application/vnd.ms-powerpoint.comments+xml"/>
  <Override PartName="/ppt/comments/modernComment_19B_4C8B2D5D.xml" ContentType="application/vnd.ms-powerpoint.comments+xml"/>
  <Override PartName="/ppt/comments/modernComment_1AE_936D97B5.xml" ContentType="application/vnd.ms-powerpoint.comments+xml"/>
  <Override PartName="/ppt/comments/modernComment_1B1_54520179.xml" ContentType="application/vnd.ms-powerpoint.comments+xml"/>
  <Override PartName="/ppt/comments/modernComment_1B2_D0C52649.xml" ContentType="application/vnd.ms-powerpoint.comment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7"/>
  </p:notesMasterIdLst>
  <p:sldIdLst>
    <p:sldId id="256" r:id="rId2"/>
    <p:sldId id="257" r:id="rId3"/>
    <p:sldId id="390" r:id="rId4"/>
    <p:sldId id="389" r:id="rId5"/>
    <p:sldId id="386" r:id="rId6"/>
    <p:sldId id="391" r:id="rId7"/>
    <p:sldId id="397" r:id="rId8"/>
    <p:sldId id="398" r:id="rId9"/>
    <p:sldId id="399" r:id="rId10"/>
    <p:sldId id="410" r:id="rId11"/>
    <p:sldId id="411" r:id="rId12"/>
    <p:sldId id="412" r:id="rId13"/>
    <p:sldId id="418" r:id="rId14"/>
    <p:sldId id="420" r:id="rId15"/>
    <p:sldId id="419" r:id="rId16"/>
    <p:sldId id="423" r:id="rId17"/>
    <p:sldId id="430" r:id="rId18"/>
    <p:sldId id="424" r:id="rId19"/>
    <p:sldId id="431" r:id="rId20"/>
    <p:sldId id="432" r:id="rId21"/>
    <p:sldId id="433" r:id="rId22"/>
    <p:sldId id="434" r:id="rId23"/>
    <p:sldId id="435" r:id="rId24"/>
    <p:sldId id="442" r:id="rId25"/>
    <p:sldId id="443" r:id="rId26"/>
  </p:sldIdLst>
  <p:sldSz cx="8999538" cy="6840538"/>
  <p:notesSz cx="6858000" cy="9144000"/>
  <p:custDataLst>
    <p:tags r:id="rId28"/>
  </p:custDataLst>
  <p:defaultTextStyle>
    <a:defPPr>
      <a:defRPr lang="cs-CZ"/>
    </a:defPPr>
    <a:lvl1pPr marL="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1pPr>
    <a:lvl2pPr marL="452537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2pPr>
    <a:lvl3pPr marL="90507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3pPr>
    <a:lvl4pPr marL="1357610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4pPr>
    <a:lvl5pPr marL="181014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5pPr>
    <a:lvl6pPr marL="2262683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6pPr>
    <a:lvl7pPr marL="2715219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7pPr>
    <a:lvl8pPr marL="3167756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8pPr>
    <a:lvl9pPr marL="3620292" algn="l" defTabSz="905073" rtl="0" eaLnBrk="1" latinLnBrk="0" hangingPunct="1">
      <a:defRPr sz="178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5DD2DB4-B9F6-44C7-B8A6-27721CA728DC}">
          <p14:sldIdLst>
            <p14:sldId id="256"/>
            <p14:sldId id="257"/>
            <p14:sldId id="390"/>
            <p14:sldId id="389"/>
            <p14:sldId id="386"/>
            <p14:sldId id="391"/>
            <p14:sldId id="397"/>
            <p14:sldId id="398"/>
            <p14:sldId id="399"/>
            <p14:sldId id="410"/>
            <p14:sldId id="411"/>
            <p14:sldId id="412"/>
            <p14:sldId id="418"/>
            <p14:sldId id="420"/>
            <p14:sldId id="419"/>
            <p14:sldId id="423"/>
            <p14:sldId id="430"/>
            <p14:sldId id="424"/>
            <p14:sldId id="431"/>
            <p14:sldId id="432"/>
            <p14:sldId id="433"/>
            <p14:sldId id="434"/>
            <p14:sldId id="435"/>
            <p14:sldId id="442"/>
            <p14:sldId id="443"/>
          </p14:sldIdLst>
        </p14:section>
        <p14:section name="Oddíl bez názvu" id="{9BFB83BE-76FC-4DD1-AB2A-F9D2D0368046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54">
          <p15:clr>
            <a:srgbClr val="A4A3A4"/>
          </p15:clr>
        </p15:guide>
        <p15:guide id="2" pos="283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A7DCCF6-C0DC-E53D-3CBB-685077BE9D1D}" name="Jamie Rose" initials="JR" userId="Jamie Rose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44" autoAdjust="0"/>
    <p:restoredTop sz="94660"/>
  </p:normalViewPr>
  <p:slideViewPr>
    <p:cSldViewPr snapToGrid="0">
      <p:cViewPr varScale="1">
        <p:scale>
          <a:sx n="84" d="100"/>
          <a:sy n="84" d="100"/>
        </p:scale>
        <p:origin x="1526" y="86"/>
      </p:cViewPr>
      <p:guideLst>
        <p:guide orient="horz" pos="2154"/>
        <p:guide pos="283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microsoft.com/office/2018/10/relationships/authors" Target="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comments/modernComment_18F_4A7854A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100B5E7B-3E1F-4CBF-8585-26976470C3DB}" authorId="{DA7DCCF6-C0DC-E53D-3CBB-685077BE9D1D}" created="2022-06-30T07:27:04.328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49399978" sldId="399"/>
      <ac:spMk id="10" creationId="{00000000-0000-0000-0000-000000000000}"/>
      <ac:txMk cp="0" len="36">
        <ac:context len="790" hash="45643664"/>
      </ac:txMk>
    </ac:txMkLst>
    <p188:pos x="7459894" y="465258"/>
    <p188:txBody>
      <a:bodyPr/>
      <a:lstStyle/>
      <a:p>
        <a:r>
          <a:rPr lang="en-GB"/>
          <a:t>Evropské myšlení v 19. století → Zde podle následujícího textu předpokládám, že je myšleno století 20.</a:t>
        </a:r>
      </a:p>
    </p188:txBody>
  </p188:cm>
</p188:cmLst>
</file>

<file path=ppt/comments/modernComment_19B_4C8B2D5D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8122A4EA-4EE4-4728-82A0-AEA4C91F002E}" authorId="{DA7DCCF6-C0DC-E53D-3CBB-685077BE9D1D}" created="2022-06-30T07:27:29.447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284189533" sldId="411"/>
      <ac:spMk id="10" creationId="{00000000-0000-0000-0000-000000000000}"/>
      <ac:txMk cp="143" len="61">
        <ac:context len="822" hash="586889514"/>
      </ac:txMk>
    </ac:txMkLst>
    <p188:pos x="8135340" y="1590674"/>
    <p188:txBody>
      <a:bodyPr/>
      <a:lstStyle/>
      <a:p>
        <a:r>
          <a:rPr lang="en-GB"/>
          <a:t>Montánní unii vypouštím, protože v angličtině nenacházím žádné takovéto označení pro ESUO</a:t>
        </a:r>
      </a:p>
    </p188:txBody>
  </p188:cm>
</p188:cmLst>
</file>

<file path=ppt/comments/modernComment_1AE_936D97B5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35D5062-1E79-4433-80E1-9DDDAFE56AAF}" authorId="{DA7DCCF6-C0DC-E53D-3CBB-685077BE9D1D}" created="2022-06-30T14:46:29.934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2473433013" sldId="430"/>
      <ac:spMk id="10" creationId="{00000000-0000-0000-0000-000000000000}"/>
      <ac:txMk cp="412" len="5">
        <ac:context len="486" hash="2096666982"/>
      </ac:txMk>
    </ac:txMkLst>
    <p188:pos x="1286854" y="5058107"/>
    <p188:txBody>
      <a:bodyPr/>
      <a:lstStyle/>
      <a:p>
        <a:r>
          <a:rPr lang="en-GB"/>
          <a:t>Původní text zde uvádí 2004, což nedává zcela smysl. Předpokládám, že jde o překlep a upravuji.</a:t>
        </a:r>
      </a:p>
    </p188:txBody>
  </p188:cm>
</p188:cmLst>
</file>

<file path=ppt/comments/modernComment_1B1_5452017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A24BDD8C-1587-4AA2-95D2-83AF91717D78}" authorId="{DA7DCCF6-C0DC-E53D-3CBB-685077BE9D1D}" created="2022-06-30T15:03:22.382">
    <ac:txMkLst xmlns:ac="http://schemas.microsoft.com/office/drawing/2013/main/command">
      <pc:docMk xmlns:pc="http://schemas.microsoft.com/office/powerpoint/2013/main/command"/>
      <pc:sldMk xmlns:pc="http://schemas.microsoft.com/office/powerpoint/2013/main/command" cId="1414660473" sldId="433"/>
      <ac:spMk id="10" creationId="{00000000-0000-0000-0000-000000000000}"/>
      <ac:txMk cp="240" len="10">
        <ac:context len="780" hash="2213330606"/>
      </ac:txMk>
    </ac:txMkLst>
    <p188:pos x="4544404" y="2097737"/>
    <p188:txBody>
      <a:bodyPr/>
      <a:lstStyle/>
      <a:p>
        <a:r>
          <a:rPr lang="en-GB"/>
          <a:t>naplňnuje rozpočet → naplňuje</a:t>
        </a:r>
      </a:p>
    </p188:txBody>
  </p188:cm>
</p188:cmLst>
</file>

<file path=ppt/comments/modernComment_1B2_D0C52649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FDFB166B-6A16-4597-9B45-CEE321704B74}" authorId="{DA7DCCF6-C0DC-E53D-3CBB-685077BE9D1D}" created="2022-06-30T15:04:57.601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502581321" sldId="434"/>
      <ac:spMk id="10" creationId="{00000000-0000-0000-0000-000000000000}"/>
    </ac:deMkLst>
    <p188:txBody>
      <a:bodyPr/>
      <a:lstStyle/>
      <a:p>
        <a:r>
          <a:rPr lang="en-GB"/>
          <a:t>EU. R → překlep? R navíc na konci řádku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DC1901-92BB-4FDD-BA03-8B5D36861ACA}" type="datetimeFigureOut">
              <a:rPr lang="cs-CZ" smtClean="0"/>
              <a:t>14.09.2022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398588" y="1143000"/>
            <a:ext cx="40608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8EE4EC-FC1D-4A5C-A5BA-DA124659C1D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4033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7" name="Obrázek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8699" y="2904775"/>
            <a:ext cx="3342139" cy="10309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70655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1980001"/>
            <a:ext cx="7560000" cy="1612866"/>
          </a:xfrm>
        </p:spPr>
        <p:txBody>
          <a:bodyPr anchor="t">
            <a:normAutofit/>
          </a:bodyPr>
          <a:lstStyle>
            <a:lvl1pPr algn="l">
              <a:defRPr sz="26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3592866"/>
            <a:ext cx="7560000" cy="1552712"/>
          </a:xfrm>
        </p:spPr>
        <p:txBody>
          <a:bodyPr/>
          <a:lstStyle>
            <a:lvl1pPr marL="0" indent="0" algn="l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5172180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4380949"/>
            <a:ext cx="7560000" cy="982528"/>
          </a:xfrm>
        </p:spPr>
        <p:txBody>
          <a:bodyPr anchor="t">
            <a:normAutofit/>
          </a:bodyPr>
          <a:lstStyle>
            <a:lvl1pPr algn="ctr">
              <a:defRPr sz="26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5363477"/>
            <a:ext cx="7560000" cy="945883"/>
          </a:xfrm>
        </p:spPr>
        <p:txBody>
          <a:bodyPr/>
          <a:lstStyle>
            <a:lvl1pPr marL="0" indent="0" algn="ctr">
              <a:buNone/>
              <a:defRPr sz="2362">
                <a:solidFill>
                  <a:schemeClr val="accent2"/>
                </a:solidFill>
              </a:defRPr>
            </a:lvl1pPr>
            <a:lvl2pPr marL="449976" indent="0" algn="ctr">
              <a:buNone/>
              <a:defRPr sz="1968"/>
            </a:lvl2pPr>
            <a:lvl3pPr marL="899952" indent="0" algn="ctr">
              <a:buNone/>
              <a:defRPr sz="1772"/>
            </a:lvl3pPr>
            <a:lvl4pPr marL="1349929" indent="0" algn="ctr">
              <a:buNone/>
              <a:defRPr sz="1575"/>
            </a:lvl4pPr>
            <a:lvl5pPr marL="1799905" indent="0" algn="ctr">
              <a:buNone/>
              <a:defRPr sz="1575"/>
            </a:lvl5pPr>
            <a:lvl6pPr marL="2249881" indent="0" algn="ctr">
              <a:buNone/>
              <a:defRPr sz="1575"/>
            </a:lvl6pPr>
            <a:lvl7pPr marL="2699857" indent="0" algn="ctr">
              <a:buNone/>
              <a:defRPr sz="1575"/>
            </a:lvl7pPr>
            <a:lvl8pPr marL="3149834" indent="0" algn="ctr">
              <a:buNone/>
              <a:defRPr sz="1575"/>
            </a:lvl8pPr>
            <a:lvl9pPr marL="3599810" indent="0" algn="ctr">
              <a:buNone/>
              <a:defRPr sz="1575"/>
            </a:lvl9pPr>
          </a:lstStyle>
          <a:p>
            <a:r>
              <a:rPr lang="cs-CZ"/>
              <a:t>Kliknutím lze upravit styl předlohy.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80000" y="6450675"/>
            <a:ext cx="6840000" cy="216000"/>
          </a:xfrm>
        </p:spPr>
        <p:txBody>
          <a:bodyPr/>
          <a:lstStyle/>
          <a:p>
            <a:pPr algn="ctr"/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915" y="1260000"/>
            <a:ext cx="2203708" cy="1826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524005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349293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298" y="2462400"/>
            <a:ext cx="3622702" cy="3898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2382281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80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58400" y="2368800"/>
            <a:ext cx="3621600" cy="693376"/>
          </a:xfrm>
        </p:spPr>
        <p:txBody>
          <a:bodyPr anchor="b"/>
          <a:lstStyle>
            <a:lvl1pPr marL="0" indent="0">
              <a:buNone/>
              <a:defRPr sz="2362" b="1"/>
            </a:lvl1pPr>
            <a:lvl2pPr marL="449976" indent="0">
              <a:buNone/>
              <a:defRPr sz="1968" b="1"/>
            </a:lvl2pPr>
            <a:lvl3pPr marL="899952" indent="0">
              <a:buNone/>
              <a:defRPr sz="1772" b="1"/>
            </a:lvl3pPr>
            <a:lvl4pPr marL="1349929" indent="0">
              <a:buNone/>
              <a:defRPr sz="1575" b="1"/>
            </a:lvl4pPr>
            <a:lvl5pPr marL="1799905" indent="0">
              <a:buNone/>
              <a:defRPr sz="1575" b="1"/>
            </a:lvl5pPr>
            <a:lvl6pPr marL="2249881" indent="0">
              <a:buNone/>
              <a:defRPr sz="1575" b="1"/>
            </a:lvl6pPr>
            <a:lvl7pPr marL="2699857" indent="0">
              <a:buNone/>
              <a:defRPr sz="1575" b="1"/>
            </a:lvl7pPr>
            <a:lvl8pPr marL="3149834" indent="0">
              <a:buNone/>
              <a:defRPr sz="1575" b="1"/>
            </a:lvl8pPr>
            <a:lvl9pPr marL="3599810" indent="0">
              <a:buNone/>
              <a:defRPr sz="1575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8400" y="3151650"/>
            <a:ext cx="3621600" cy="320955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27174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247215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811023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3004102" cy="748800"/>
          </a:xfrm>
        </p:spPr>
        <p:txBody>
          <a:bodyPr anchor="b">
            <a:normAutofit/>
          </a:bodyPr>
          <a:lstStyle>
            <a:lvl1pPr>
              <a:defRPr sz="260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25976" y="1620000"/>
            <a:ext cx="4454024" cy="47332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968"/>
            </a:lvl6pPr>
            <a:lvl7pPr>
              <a:defRPr sz="1968"/>
            </a:lvl7pPr>
            <a:lvl8pPr>
              <a:defRPr sz="1968"/>
            </a:lvl8pPr>
            <a:lvl9pPr>
              <a:defRPr sz="1968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458274"/>
            <a:ext cx="3004102" cy="3902926"/>
          </a:xfrm>
        </p:spPr>
        <p:txBody>
          <a:bodyPr/>
          <a:lstStyle>
            <a:lvl1pPr marL="0" indent="0">
              <a:buNone/>
              <a:defRPr sz="1575"/>
            </a:lvl1pPr>
            <a:lvl2pPr marL="449976" indent="0">
              <a:buNone/>
              <a:defRPr sz="1378"/>
            </a:lvl2pPr>
            <a:lvl3pPr marL="899952" indent="0">
              <a:buNone/>
              <a:defRPr sz="1181"/>
            </a:lvl3pPr>
            <a:lvl4pPr marL="1349929" indent="0">
              <a:buNone/>
              <a:defRPr sz="984"/>
            </a:lvl4pPr>
            <a:lvl5pPr marL="1799905" indent="0">
              <a:buNone/>
              <a:defRPr sz="984"/>
            </a:lvl5pPr>
            <a:lvl6pPr marL="2249881" indent="0">
              <a:buNone/>
              <a:defRPr sz="984"/>
            </a:lvl6pPr>
            <a:lvl7pPr marL="2699857" indent="0">
              <a:buNone/>
              <a:defRPr sz="984"/>
            </a:lvl7pPr>
            <a:lvl8pPr marL="3149834" indent="0">
              <a:buNone/>
              <a:defRPr sz="984"/>
            </a:lvl8pPr>
            <a:lvl9pPr marL="3599810" indent="0">
              <a:buNone/>
              <a:defRPr sz="984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28856735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1620000"/>
            <a:ext cx="7560000" cy="74808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460567"/>
            <a:ext cx="7560000" cy="389866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450675"/>
            <a:ext cx="7118902" cy="2160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autor prezentace, datum prezentace, univerzitní oddělení, fakulta, adresa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63593" y="6450675"/>
            <a:ext cx="316407" cy="216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00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03B6205-E093-439F-9685-8F7A4FC3F425}" type="slidenum">
              <a:rPr lang="cs-CZ" smtClean="0"/>
              <a:t>‹#›</a:t>
            </a:fld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0000" y="540000"/>
            <a:ext cx="2560325" cy="710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10320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3" r:id="rId2"/>
    <p:sldLayoutId id="2147483685" r:id="rId3"/>
    <p:sldLayoutId id="2147483674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ransition/>
  <p:hf sldNum="0" hdr="0" dt="0"/>
  <p:txStyles>
    <p:titleStyle>
      <a:lvl1pPr algn="l" defTabSz="899952" rtl="0" eaLnBrk="1" latinLnBrk="0" hangingPunct="1">
        <a:lnSpc>
          <a:spcPct val="90000"/>
        </a:lnSpc>
        <a:spcBef>
          <a:spcPct val="0"/>
        </a:spcBef>
        <a:buNone/>
        <a:defRPr sz="2600" b="1" kern="1200">
          <a:solidFill>
            <a:schemeClr val="accent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66700" indent="-266700" algn="l" defTabSz="899952" rtl="0" eaLnBrk="1" latinLnBrk="0" hangingPunct="1">
        <a:lnSpc>
          <a:spcPct val="90000"/>
        </a:lnSpc>
        <a:spcBef>
          <a:spcPts val="984"/>
        </a:spcBef>
        <a:buFont typeface="Arial" panose="020B0604020202020204" pitchFamily="34" charset="0"/>
        <a:buChar char="−"/>
        <a:defRPr sz="2000" kern="1200">
          <a:solidFill>
            <a:schemeClr val="accent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39750" indent="-27305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8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6450" indent="-266700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6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071563" indent="-265113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46200" indent="-27463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−"/>
        <a:defRPr sz="1400" kern="1200">
          <a:solidFill>
            <a:schemeClr val="accent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474869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924846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374822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824798" indent="-224988" algn="l" defTabSz="899952" rtl="0" eaLnBrk="1" latinLnBrk="0" hangingPunct="1">
        <a:lnSpc>
          <a:spcPct val="90000"/>
        </a:lnSpc>
        <a:spcBef>
          <a:spcPts val="492"/>
        </a:spcBef>
        <a:buFont typeface="Arial" panose="020B0604020202020204" pitchFamily="34" charset="0"/>
        <a:buChar char="•"/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1pPr>
      <a:lvl2pPr marL="449976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2pPr>
      <a:lvl3pPr marL="899952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3pPr>
      <a:lvl4pPr marL="1349929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4pPr>
      <a:lvl5pPr marL="1799905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5pPr>
      <a:lvl6pPr marL="2249881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6pPr>
      <a:lvl7pPr marL="2699857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7pPr>
      <a:lvl8pPr marL="3149834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8pPr>
      <a:lvl9pPr marL="3599810" algn="l" defTabSz="899952" rtl="0" eaLnBrk="1" latinLnBrk="0" hangingPunct="1">
        <a:defRPr sz="177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9B_4C8B2D5D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AE_936D97B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B1_5452017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B2_D0C5264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microsoft.com/office/2018/10/relationships/comments" Target="../comments/modernComment_18F_4A7854AA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720000" y="2266789"/>
            <a:ext cx="7560000" cy="2935301"/>
          </a:xfrm>
        </p:spPr>
        <p:txBody>
          <a:bodyPr>
            <a:noAutofit/>
          </a:bodyPr>
          <a:lstStyle/>
          <a:p>
            <a:pPr algn="ctr" rtl="0"/>
            <a:r>
              <a:rPr lang="en-GB" sz="26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/>
            </a:r>
            <a:br>
              <a:rPr lang="en-GB" sz="26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r>
              <a:rPr lang="en-GB" sz="26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/>
            </a:r>
            <a:br>
              <a:rPr lang="en-GB" sz="26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r>
              <a:rPr lang="en-GB" sz="5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Education for Europeanism</a:t>
            </a:r>
            <a:br>
              <a:rPr lang="en-GB" sz="5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r>
              <a:rPr lang="en-GB" sz="5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/>
            </a:r>
            <a:br>
              <a:rPr lang="en-GB" sz="5400" b="0" i="0" u="none" strike="noStrike" dirty="0">
                <a:solidFill>
                  <a:srgbClr val="00000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endParaRPr lang="cs-CZ" dirty="0">
              <a:solidFill>
                <a:schemeClr val="tx1"/>
              </a:solidFill>
              <a:latin typeface="Bookman Old Style" panose="02050604050505020204" pitchFamily="18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0541" y="608151"/>
            <a:ext cx="2096347" cy="562202"/>
          </a:xfrm>
          <a:prstGeom prst="rect">
            <a:avLst/>
          </a:prstGeom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69797" y="598633"/>
            <a:ext cx="2560589" cy="581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6252455"/>
      </p:ext>
    </p:ext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378941" y="1398711"/>
            <a:ext cx="8344930" cy="56938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Integration after 1945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24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Council of Europe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established on 5 May 1949; response to war events, effort to improve and harmonise relations between individual European states – especially in the area of protection of human rights and freedoms (European Convention on Human Rights and Social Charter)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Jean MONNET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(1888–1979) – initiative for the maximum involvement of West Germany in post-war reconstruction and to integrate the economies of Western European countries</a:t>
            </a:r>
          </a:p>
          <a:p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Robert SCHUMAN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(1886–1963) – French Minister of Foreign Affairs, presented a proposal based on the ideas of Jean Monnet. He suggested that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France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the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Federal Republic of Germany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pool their resources of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coal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steel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in a new organisation that other European countries could join. </a:t>
            </a: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902220724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428368" y="1398711"/>
            <a:ext cx="8204886" cy="538609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Integration after 1945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24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9 May 1950 – R. Schuman presented the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Declaration on New Order of Europe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the so-called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Schuman Declaration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 The European Coal and Steel Community (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ESCS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) was established (18 April 1951 – Paris) and became the basis for future post-war European integration.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founding members of the </a:t>
            </a:r>
            <a:r>
              <a:rPr lang="en-GB" sz="18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Coal and Steel Community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were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France, the Federal Republic of Germany, Italy, the Netherlands, Belgium and Luxembourg.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Creation of a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free trade zone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</a:t>
            </a:r>
            <a:r>
              <a:rPr lang="cs-CZ" sz="1800" u="sng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custom</a:t>
            </a:r>
            <a:r>
              <a:rPr lang="en-GB" sz="1800" b="0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-free zone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: free movement of persons, goods and capital</a:t>
            </a: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In 1953, the European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Convention for the Protection of Human Rights and Fundamental Freedoms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Strasbourg Convention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) entered into force, to which R. Schuman greatly contributed. After that, R. Schuman made many trips around Europe and advocated for his idea of a united Europe. 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84189533"/>
      </p:ext>
    </p:extLst>
  </p:cSld>
  <p:clrMapOvr>
    <a:masterClrMapping/>
  </p:clrMapOvr>
  <p:transition/>
  <p:extLst>
    <p:ext uri="{6950BFC3-D8DA-4A85-94F7-54DA5524770B}">
      <p188:commentRel xmlns="" xmlns:p188="http://schemas.microsoft.com/office/powerpoint/2018/8/main" r:id="rId2"/>
    </p:ext>
  </p:extLs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68403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Integration after 1945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It soon became clear that while economic integration brought the expected benefits, it would be optimal t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o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further deepen the integration.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1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France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the </a:t>
            </a:r>
            <a:r>
              <a:rPr lang="en-GB" sz="1800" b="0" i="1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Federal Republic of Germany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Charles de GAULLE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(1890–1970) and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Konrad ADENAUER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(1876–1967) – played a key role in this phase of European integration.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Treaties of Rome – signed on 25 March 1957 by the representatives of the states belonging to the ECSC.</a:t>
            </a:r>
          </a:p>
          <a:p>
            <a:pPr lvl="1"/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</a:t>
            </a:r>
            <a:r>
              <a:rPr lang="en-GB" sz="1800" b="1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Economic Community (EEC)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main goals of</a:t>
            </a:r>
            <a:b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r>
              <a:rPr lang="en-GB" sz="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ensuring a greater degree of economic integration of the member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states, including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political integration</a:t>
            </a:r>
          </a:p>
          <a:p>
            <a:pPr lvl="1"/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1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Atomic Energy Community (EURATOM)</a:t>
            </a:r>
            <a:r>
              <a:rPr lang="cs-CZ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b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r>
              <a:rPr lang="en-GB" sz="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oversight and cooperation in the nuclear industry</a:t>
            </a:r>
          </a:p>
          <a:p>
            <a:endParaRPr lang="cs-CZ" sz="1800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In the following decade, the EEC </a:t>
            </a:r>
            <a:r>
              <a:rPr lang="cs-CZ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would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cs-CZ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become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the main "driving force" behind European integration.</a:t>
            </a: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607904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656333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Integration</a:t>
            </a:r>
            <a:r>
              <a:rPr lang="cs-CZ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in </a:t>
            </a:r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60s</a:t>
            </a:r>
            <a:r>
              <a:rPr lang="cs-CZ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</a:t>
            </a:r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80s</a:t>
            </a: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After 1957, there were effectively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three European integration groups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cs-CZ" sz="1800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that</a:t>
            </a:r>
            <a:r>
              <a:rPr lang="cs-CZ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cs-CZ" sz="1800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existed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side-by-side</a:t>
            </a:r>
          </a:p>
          <a:p>
            <a:pPr rtl="0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Economic Community – EEC </a:t>
            </a:r>
          </a:p>
          <a:p>
            <a:pPr rtl="0"/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European Coal and Steel Community – ECSC </a:t>
            </a:r>
          </a:p>
          <a:p>
            <a:pPr rtl="0"/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European Atomic Energy Community – EURATOM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question of coordination of their activities – initially opposed by France (and its representative Charles de Gaulle)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,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which was pursuing its own policy – particularly in the field of agriculture was becoming increasingly clear.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1967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Consensus is reached and the main decision-making and executive bodies of the EEC, the ECSC and Euratom are merged. The </a:t>
            </a:r>
            <a:r>
              <a:rPr lang="en-GB" sz="1800" b="1" i="0" u="sng" strike="noStrike" cap="small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Community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EC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is established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Headed by the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Commission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as its executive body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1973 - The original six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EC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countries are joined by the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United Kingdom, Ireland and Denmark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818189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18543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Integration</a:t>
            </a:r>
            <a:r>
              <a:rPr lang="cs-CZ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in </a:t>
            </a:r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60s</a:t>
            </a:r>
            <a:r>
              <a:rPr lang="cs-CZ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</a:t>
            </a:r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80s</a:t>
            </a: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  <p:pic>
        <p:nvPicPr>
          <p:cNvPr id="4" name="Picture 3" descr="Diagram&#10;&#10;Description automatically generated">
            <a:extLst>
              <a:ext uri="{FF2B5EF4-FFF2-40B4-BE49-F238E27FC236}">
                <a16:creationId xmlns:a16="http://schemas.microsoft.com/office/drawing/2014/main" id="{21EDE5CC-5D6B-B205-363A-1F4EFB695FF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4940" y="1959996"/>
            <a:ext cx="6309360" cy="4732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78225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684033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Integration</a:t>
            </a:r>
            <a:r>
              <a:rPr lang="cs-CZ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in </a:t>
            </a:r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60s</a:t>
            </a:r>
            <a:r>
              <a:rPr lang="cs-CZ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</a:t>
            </a:r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80s</a:t>
            </a: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European Parliament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originally the legislative body of the EC. The first elections were held in 1979. </a:t>
            </a:r>
            <a:r>
              <a:rPr lang="cs-CZ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Seat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in </a:t>
            </a:r>
            <a:r>
              <a:rPr lang="en-GB" sz="1800" b="1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Strasbourg</a:t>
            </a:r>
            <a:endParaRPr lang="cs-CZ" sz="1800" b="1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1981</a:t>
            </a:r>
            <a:r>
              <a:rPr lang="en-GB" sz="180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</a:t>
            </a:r>
            <a:r>
              <a:rPr lang="cs-CZ" sz="180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Greece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joins the EC (second enlargement)</a:t>
            </a: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1986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Spain and Portugal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join the EC (third enlargement)</a:t>
            </a: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EC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becomes the completely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dominant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integrational unit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in Europe, with the integration process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accelerating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further during the 1980s – the adoption of the </a:t>
            </a:r>
            <a:r>
              <a:rPr lang="en-GB" sz="18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Single European Act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: the state borders between EC member states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cs-CZ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effectively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disappear and the economic union –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EEC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is further strengthened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1990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East Germany, the former GDR, becomes part of the EC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With its internal development, the EC moves to </a:t>
            </a:r>
            <a:r>
              <a:rPr lang="cs-CZ" sz="1800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brink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of a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political union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102646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7671331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Integration in the 1990s</a:t>
            </a: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Council Summit on 9-10 December 1991 (Maastricht) – Approval of a treaty on the closer integration of the EC</a:t>
            </a:r>
            <a:endParaRPr lang="cs-CZ" sz="16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6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1992 </a:t>
            </a:r>
            <a:r>
              <a:rPr lang="en-GB" sz="160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7 February, signing of </a:t>
            </a:r>
            <a:r>
              <a:rPr lang="en-GB" sz="16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Maastricht Treaty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(Foreign, Finance and Economy Ministers) by the then 12 EC members</a:t>
            </a:r>
          </a:p>
          <a:p>
            <a:pPr marL="342900" indent="-342900">
              <a:buFontTx/>
              <a:buChar char="-"/>
            </a:pPr>
            <a:endParaRPr lang="cs-CZ" sz="1600" i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Establishment of the </a:t>
            </a:r>
            <a:r>
              <a:rPr lang="en-GB" sz="1600" b="1" i="0" u="none" strike="noStrike" cap="small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Union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</a:t>
            </a: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</a:t>
            </a:r>
            <a:endParaRPr lang="cs-CZ" sz="1600" b="1" dirty="0">
              <a:highlight>
                <a:srgbClr val="000000">
                  <a:alpha val="0"/>
                </a:srgbClr>
              </a:highlight>
              <a:latin typeface="Bookman Old Style"/>
            </a:endParaRPr>
          </a:p>
          <a:p>
            <a:pPr lvl="1"/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</a:t>
            </a:r>
            <a:r>
              <a:rPr lang="cs-CZ" sz="1600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shared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foreign and security policy</a:t>
            </a:r>
          </a:p>
          <a:p>
            <a:pPr lvl="1"/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coordination in the areas of justice and other internal affairs</a:t>
            </a:r>
          </a:p>
          <a:p>
            <a:pPr lvl="1"/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strengthening of economic union and preparing for the introduction of a monetary union</a:t>
            </a:r>
          </a:p>
          <a:p>
            <a:pPr lvl="1"/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</a:t>
            </a:r>
            <a:r>
              <a:rPr lang="cs-CZ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major </a:t>
            </a:r>
            <a:r>
              <a:rPr lang="cs-CZ" sz="16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bolstering</a:t>
            </a:r>
            <a:r>
              <a:rPr lang="cs-CZ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of the competencies of the European Parliament in Strasbourg</a:t>
            </a:r>
          </a:p>
          <a:p>
            <a:endParaRPr lang="cs-CZ" sz="1600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On </a:t>
            </a:r>
            <a:r>
              <a:rPr lang="en-GB" sz="16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7 April 1992,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the Maastricht Treaty was approved by the </a:t>
            </a:r>
            <a:r>
              <a:rPr lang="en-GB" sz="16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  </a:t>
            </a:r>
            <a:br>
              <a:rPr lang="en-GB" sz="16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r>
              <a:rPr lang="en-GB" sz="16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Parliament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subsequently approved by each Member State</a:t>
            </a: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600" b="1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Maastricht Treaty entered into force on 1 January 1993 </a:t>
            </a:r>
            <a:endParaRPr lang="cs-CZ" sz="1600" b="1" dirty="0">
              <a:latin typeface="Bookman Old Style" panose="02050604050505020204" pitchFamily="18" charset="0"/>
            </a:endParaRP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600" b="1" dirty="0">
              <a:latin typeface="Bookman Old Style" panose="02050604050505020204" pitchFamily="18" charset="0"/>
            </a:endParaRPr>
          </a:p>
          <a:p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6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042673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742511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Integration in the 1990s</a:t>
            </a: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endParaRPr lang="cs-CZ" sz="1800" dirty="0">
              <a:latin typeface="Bookman Old Style" panose="02050604050505020204" pitchFamily="18" charset="0"/>
            </a:endParaRPr>
          </a:p>
          <a:p>
            <a:endParaRPr lang="cs-CZ" sz="20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1995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–The fourth wave of EU enlargement took place: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Austria, Finland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Sweden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(since 1 January 1995)</a:t>
            </a: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2004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fifth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wave of EU enlargement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took place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: </a:t>
            </a:r>
            <a:r>
              <a:rPr lang="en-GB" sz="180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Czech Republic, Slovakia, Poland, Hungary, Slovenia, Estonia, Lithuania, Latvia, Cyprus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and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Malta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(since 1May 2004)</a:t>
            </a: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2007</a:t>
            </a:r>
            <a:r>
              <a:rPr lang="cs-CZ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sixth wave of EU enlargement took place: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Romania</a:t>
            </a:r>
            <a:r>
              <a:rPr lang="cs-CZ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and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Bulgaria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(since 1 January 2007)</a:t>
            </a: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20</a:t>
            </a:r>
            <a:r>
              <a:rPr lang="cs-CZ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13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Seventh enlargement of the EU: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Croatia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(since 1 July 2013)</a:t>
            </a:r>
            <a:endParaRPr lang="cs-CZ" sz="1800" i="1" dirty="0">
              <a:latin typeface="Bookman Old Style" panose="02050604050505020204" pitchFamily="18" charset="0"/>
            </a:endParaRP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3433013"/>
      </p:ext>
    </p:extLst>
  </p:cSld>
  <p:clrMapOvr>
    <a:masterClrMapping/>
  </p:clrMapOvr>
  <p:transition/>
  <p:extLst mod="1">
    <p:ext uri="{6950BFC3-D8DA-4A85-94F7-54DA5524770B}">
      <p188:commentRel xmlns="" xmlns:p188="http://schemas.microsoft.com/office/powerpoint/2018/8/main" r:id="rId2"/>
    </p:ext>
  </p:extLs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7948330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Schengen Agreement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On 14 June 1985, an agreement was concluded between France, Germany and the Benelux countries in Schengen, Luxembourg, on the gradual abolition of custom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passport checks. </a:t>
            </a: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1990 </a:t>
            </a:r>
            <a:r>
              <a:rPr lang="en-GB" sz="180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 June, the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Convention Implementing the Schengen Agreement </a:t>
            </a:r>
            <a:r>
              <a:rPr lang="en-GB" sz="1800" b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was signed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de</a:t>
            </a:r>
            <a:r>
              <a:rPr lang="cs-CZ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fining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of the so-called Schengen Area, principles and rules laid down, </a:t>
            </a:r>
            <a:r>
              <a:rPr lang="cs-CZ" sz="1800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jointly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referred to as the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Schengen acquis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 Border checks between signatory states were abolished in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March 1995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</a:t>
            </a: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Based to the Treaty of Amsterdam of October 1997 </a:t>
            </a:r>
            <a:r>
              <a:rPr lang="cs-CZ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regulating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the functioning of the EU, the </a:t>
            </a:r>
            <a:r>
              <a:rPr lang="en-GB" sz="18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Schengen Treaty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was incorporated into the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legal </a:t>
            </a:r>
            <a:r>
              <a:rPr lang="en-GB" sz="1800" b="0" i="1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syst</a:t>
            </a:r>
            <a:r>
              <a:rPr lang="cs-CZ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m</a:t>
            </a:r>
            <a:r>
              <a:rPr lang="cs-CZ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of the European Union in 1999, when the Treaty of Amsterdam entered into force. </a:t>
            </a: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Since March 1995, other EU countries have been gradually entering the Schengen area – the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Czech Republic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entered in 2007</a:t>
            </a:r>
            <a:endParaRPr lang="cs-CZ" sz="1800" i="1" dirty="0">
              <a:latin typeface="Bookman Old Style" panose="02050604050505020204" pitchFamily="18" charset="0"/>
            </a:endParaRP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3364782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716349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Parliament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Since 1952 –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ECSC Common Assembly</a:t>
            </a:r>
            <a:endParaRPr lang="cs-CZ" sz="1800" b="1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1962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The ECSC Common Assembly is transformed into the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Parliament</a:t>
            </a: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1979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- The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first direct elections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to the European Parliament are held</a:t>
            </a: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role of the EP is further specified in the framework of the Maastricht Treaty</a:t>
            </a: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EP – the legislative body of the European Union, MEPs elected for a five-year term (most recent elections 23-26 May 2019)</a:t>
            </a: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EP meets in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Strasbourg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(plenary), secretariat in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Luxembourg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, EP committees in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Brussels</a:t>
            </a:r>
            <a:endParaRPr lang="cs-CZ" sz="1800" i="1" dirty="0">
              <a:latin typeface="Bookman Old Style" panose="02050604050505020204" pitchFamily="18" charset="0"/>
            </a:endParaRP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6409915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473826" y="1589903"/>
            <a:ext cx="8200618" cy="6217087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Roman Empire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 country that geographically occupied a large portion of Europe</a:t>
            </a:r>
          </a:p>
          <a:p>
            <a:pPr algn="just"/>
            <a:r>
              <a:rPr lang="cs-CZ" sz="1800" b="1" dirty="0">
                <a:latin typeface="Bookman Old Style" panose="02050604050505020204" pitchFamily="18" charset="0"/>
              </a:rPr>
              <a:t> </a:t>
            </a:r>
          </a:p>
          <a:p>
            <a:pPr marL="342900" indent="-342900" algn="just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Continuing the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ancient legacy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of the Greek states (Athens)</a:t>
            </a:r>
          </a:p>
          <a:p>
            <a:pPr marL="342900" indent="-342900" algn="just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Latin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as a unifying element of the Roman Empire – it retained this function into the following period of the European Middle Ages</a:t>
            </a:r>
          </a:p>
          <a:p>
            <a:pPr marL="342900" indent="-342900" algn="just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Roman Law</a:t>
            </a:r>
          </a:p>
          <a:p>
            <a:pPr marL="342900" indent="-342900" algn="just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Roman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road network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that spanned the empire</a:t>
            </a:r>
          </a:p>
          <a:p>
            <a:pPr algn="just"/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Towards the end of the existence of the Roman Empire (3rd-4th century CE) – the phenomenon of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Christianity</a:t>
            </a: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dirty="0">
              <a:latin typeface="Bookman Old Style" panose="020506040505050202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23576331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703269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Parliament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European Parliament performs </a:t>
            </a:r>
            <a:r>
              <a:rPr lang="en-GB" sz="1400" b="0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three main functions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:</a:t>
            </a:r>
          </a:p>
          <a:p>
            <a:pPr marL="342900" indent="-342900">
              <a:buFontTx/>
              <a:buChar char="-"/>
            </a:pPr>
            <a:endParaRPr lang="cs-CZ" sz="1400" b="1" i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400" b="1" i="0" u="none" strike="noStrike" cap="small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Legislative</a:t>
            </a:r>
          </a:p>
          <a:p>
            <a:pPr rtl="0"/>
            <a:r>
              <a:rPr lang="en-GB" sz="14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approves EU regulations</a:t>
            </a:r>
          </a:p>
          <a:p>
            <a:pPr rtl="0"/>
            <a:r>
              <a:rPr lang="en-GB" sz="14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decides on issues of international agreements</a:t>
            </a:r>
          </a:p>
          <a:p>
            <a:pPr rtl="0"/>
            <a:r>
              <a:rPr lang="en-GB" sz="14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decides on EU enlargement</a:t>
            </a:r>
          </a:p>
          <a:p>
            <a:pPr rtl="0"/>
            <a:r>
              <a:rPr lang="en-GB" sz="14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oversees the activities of the European Commission</a:t>
            </a:r>
            <a:endParaRPr lang="cs-CZ" sz="1400" b="1" dirty="0">
              <a:latin typeface="Bookman Old Style" panose="02050604050505020204" pitchFamily="18" charset="0"/>
            </a:endParaRPr>
          </a:p>
          <a:p>
            <a:endParaRPr lang="cs-CZ" sz="1400" i="1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400" b="1" i="0" u="none" strike="noStrike" cap="small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Supervisory</a:t>
            </a:r>
          </a:p>
          <a:p>
            <a:pPr rtl="0"/>
            <a:r>
              <a:rPr lang="en-GB" sz="14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exercises control over all EU institutions</a:t>
            </a:r>
          </a:p>
          <a:p>
            <a:pPr rtl="0"/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</a:t>
            </a:r>
            <a:r>
              <a:rPr lang="en-GB" sz="5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2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elects the President of the European Commission</a:t>
            </a:r>
          </a:p>
          <a:p>
            <a:pPr rtl="0"/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</a:t>
            </a:r>
            <a:r>
              <a:rPr lang="en-GB" sz="3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- comments on petitions submitted by EU citizens and opens</a:t>
            </a:r>
            <a:b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   investigations</a:t>
            </a:r>
          </a:p>
          <a:p>
            <a:pPr rtl="0"/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</a:t>
            </a:r>
            <a:r>
              <a:rPr lang="en-GB" sz="3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discusses monetary policy with the European Central Bank</a:t>
            </a:r>
          </a:p>
          <a:p>
            <a:pPr rtl="0"/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</a:t>
            </a:r>
            <a:r>
              <a:rPr lang="en-GB" sz="2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</a:t>
            </a:r>
            <a:r>
              <a:rPr lang="en-GB" sz="14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interpellates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the European Commission and the European Council</a:t>
            </a:r>
          </a:p>
          <a:p>
            <a:endParaRPr lang="cs-CZ" sz="1400" dirty="0">
              <a:latin typeface="Bookman Old Style" panose="02050604050505020204" pitchFamily="18" charset="0"/>
            </a:endParaRPr>
          </a:p>
          <a:p>
            <a:pPr marL="285750" indent="-285750" rtl="0">
              <a:buFont typeface="Bookman Old Style" panose="02050604050505020204" pitchFamily="18" charset="0"/>
              <a:buChar char="-"/>
            </a:pPr>
            <a:r>
              <a:rPr lang="en-GB" sz="1400" b="1" i="0" u="none" strike="noStrike" cap="small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Budgetary</a:t>
            </a:r>
            <a:endParaRPr lang="cs-CZ" sz="1400" b="1" cap="small" dirty="0">
              <a:latin typeface="Bookman Old Style" panose="02050604050505020204" pitchFamily="18" charset="0"/>
            </a:endParaRPr>
          </a:p>
          <a:p>
            <a:pPr rtl="0"/>
            <a:r>
              <a:rPr lang="en-GB" sz="14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draws up the EU budget with the Council of the European Union</a:t>
            </a:r>
            <a:endParaRPr lang="cs-CZ" sz="1400" dirty="0">
              <a:latin typeface="Bookman Old Style" panose="02050604050505020204" pitchFamily="18" charset="0"/>
            </a:endParaRPr>
          </a:p>
          <a:p>
            <a:pPr rtl="0"/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</a:t>
            </a:r>
            <a:r>
              <a:rPr lang="en-GB" sz="5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2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  </a:t>
            </a:r>
            <a:r>
              <a:rPr lang="en-GB" sz="14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approves the long-term EU budget</a:t>
            </a:r>
            <a:endParaRPr lang="cs-CZ" sz="1400" dirty="0">
              <a:latin typeface="Bookman Old Style" panose="02050604050505020204" pitchFamily="18" charset="0"/>
            </a:endParaRPr>
          </a:p>
          <a:p>
            <a:r>
              <a:rPr lang="cs-CZ" sz="1400" dirty="0">
                <a:latin typeface="Bookman Old Style" panose="02050604050505020204" pitchFamily="18" charset="0"/>
              </a:rPr>
              <a:t>    </a:t>
            </a:r>
            <a:r>
              <a:rPr lang="cs-CZ" sz="300" dirty="0">
                <a:latin typeface="Bookman Old Style" panose="02050604050505020204" pitchFamily="18" charset="0"/>
              </a:rPr>
              <a:t>  </a:t>
            </a:r>
            <a:r>
              <a:rPr lang="cs-CZ" sz="1400" dirty="0">
                <a:latin typeface="Bookman Old Style" panose="02050604050505020204" pitchFamily="18" charset="0"/>
              </a:rPr>
              <a:t> </a:t>
            </a:r>
          </a:p>
          <a:p>
            <a:endParaRPr lang="cs-CZ" sz="1400" dirty="0">
              <a:latin typeface="Bookman Old Style" panose="02050604050505020204" pitchFamily="18" charset="0"/>
            </a:endParaRPr>
          </a:p>
          <a:p>
            <a:r>
              <a:rPr lang="cs-CZ" sz="1400" dirty="0">
                <a:latin typeface="Bookman Old Style" panose="02050604050505020204" pitchFamily="18" charset="0"/>
              </a:rPr>
              <a:t>   </a:t>
            </a:r>
          </a:p>
          <a:p>
            <a:pPr marL="285750" indent="-285750">
              <a:buFont typeface="Bookman Old Style" panose="02050604050505020204" pitchFamily="18" charset="0"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14115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164756" y="1159813"/>
            <a:ext cx="8649729" cy="7440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Commission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 smtClean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Commission is a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politically independent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executive body of the European Union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based in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Brussels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 It promotes the general interests of the EU – it proposes and enforces legislation, implements policies and implements the EU budget</a:t>
            </a:r>
            <a:endParaRPr lang="cs-CZ" sz="1800" b="1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Roles of the EC:</a:t>
            </a:r>
          </a:p>
          <a:p>
            <a:pPr rtl="0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submits proposals for new legislation</a:t>
            </a:r>
          </a:p>
          <a:p>
            <a:pPr rtl="0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manages EU policies and allocates funds from the EU budget</a:t>
            </a:r>
          </a:p>
          <a:p>
            <a:pPr rtl="0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enforces EU law</a:t>
            </a:r>
          </a:p>
          <a:p>
            <a:pPr rtl="0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represents the European Union abroad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Composition:</a:t>
            </a:r>
          </a:p>
          <a:p>
            <a:pPr lvl="1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political leadership is provided by a team of 27 Commissioners 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headed by the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President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of the Commission</a:t>
            </a:r>
          </a:p>
          <a:p>
            <a:pPr lvl="1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- </a:t>
            </a:r>
            <a:r>
              <a:rPr lang="en-GB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he College of Commissioners consists of the President of the Commission and 7 Vice-Presidents. Applied </a:t>
            </a:r>
            <a:r>
              <a:rPr lang="en-GB" sz="3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principle of collective decision-making, independence of individual Commissioners</a:t>
            </a:r>
          </a:p>
          <a:p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660473"/>
      </p:ext>
    </p:extLst>
  </p:cSld>
  <p:clrMapOvr>
    <a:masterClrMapping/>
  </p:clrMapOvr>
  <p:transition/>
  <p:extLst mod="1">
    <p:ext uri="{6950BFC3-D8DA-4A85-94F7-54DA5524770B}">
      <p188:commentRel xmlns="" xmlns:p188="http://schemas.microsoft.com/office/powerpoint/2018/8/main" r:id="rId2"/>
    </p:ext>
  </p:extLs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98180" y="1034083"/>
            <a:ext cx="8803178" cy="744049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Court of Justice of the </a:t>
            </a:r>
            <a:r>
              <a:rPr lang="cs-CZ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r>
              <a:rPr lang="cs-CZ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M</a:t>
            </a:r>
            <a:r>
              <a:rPr lang="en-GB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onitors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(and ensures)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compliance of EU legislation with application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 It can </a:t>
            </a:r>
            <a:r>
              <a:rPr lang="en-GB" sz="18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repeal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measures of the EC, national governments and the EU Council of Ministers that prove to be in conflict with EU</a:t>
            </a:r>
            <a:r>
              <a:rPr lang="cs-CZ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cs-CZ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legislation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</a:t>
            </a: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cs-CZ" sz="1800" b="1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Interprets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EU law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so that it is applied in the same way in all EU states, and settles legal disputes between individual states and EU institutions.</a:t>
            </a:r>
            <a:endParaRPr lang="cs-CZ" sz="1800" b="1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At the request of the courts of each member state, the ECJ adopts binding resolutions on the validity and interpretation of the provisions of EU law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Seat in Luxembourg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Composition: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</a:p>
          <a:p>
            <a:pPr rtl="0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Court of Justice: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1 judge per Member State and 11 </a:t>
            </a:r>
            <a:r>
              <a:rPr lang="cs-CZ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</a:t>
            </a:r>
            <a:r>
              <a:rPr lang="en-GB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dvocates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cs-CZ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g</a:t>
            </a:r>
            <a:r>
              <a:rPr lang="en-GB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eneral</a:t>
            </a:r>
            <a:endParaRPr lang="en-GB" sz="1800" b="0" i="0" u="none" strike="noStrike" dirty="0">
              <a:highlight>
                <a:srgbClr val="000000">
                  <a:alpha val="0"/>
                </a:srgbClr>
              </a:highlight>
              <a:latin typeface="Bookman Old Style"/>
            </a:endParaRPr>
          </a:p>
          <a:p>
            <a:pPr rtl="0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    -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General Court: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two judges per Member State</a:t>
            </a:r>
          </a:p>
          <a:p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2581321"/>
      </p:ext>
    </p:extLst>
  </p:cSld>
  <p:clrMapOvr>
    <a:masterClrMapping/>
  </p:clrMapOvr>
  <p:transition/>
  <p:extLst>
    <p:ext uri="{6950BFC3-D8DA-4A85-94F7-54DA5524770B}">
      <p188:commentRel xmlns="" xmlns:p188="http://schemas.microsoft.com/office/powerpoint/2018/8/main" r:id="rId2"/>
    </p:ext>
  </p:extLs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475488" y="1159813"/>
            <a:ext cx="8394192" cy="69480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Court of Justice of the EU</a:t>
            </a:r>
          </a:p>
          <a:p>
            <a:pPr algn="ctr"/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1050" dirty="0">
              <a:latin typeface="Bookman Old Style" panose="02050604050505020204" pitchFamily="18" charset="0"/>
            </a:endParaRPr>
          </a:p>
          <a:p>
            <a:pPr rtl="0"/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Mission of the Court of Justice of the EU:</a:t>
            </a:r>
          </a:p>
          <a:p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rtl="0"/>
            <a:r>
              <a:rPr lang="en-GB" sz="1800" b="0" i="0" u="none" strike="noStrike" dirty="0">
                <a:solidFill>
                  <a:srgbClr val="404040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The Court of Justice of the EU makes judgements on cases brought before it. The most common types of cases are the following:</a:t>
            </a:r>
          </a:p>
          <a:p>
            <a:endParaRPr lang="cs-CZ" sz="1800" dirty="0">
              <a:solidFill>
                <a:srgbClr val="404040"/>
              </a:solidFill>
              <a:latin typeface="Bookman Old Style" panose="02050604050505020204" pitchFamily="18" charset="0"/>
            </a:endParaRPr>
          </a:p>
          <a:p>
            <a:pPr marL="171450" indent="-171450" rtl="0">
              <a:spcBef>
                <a:spcPts val="600"/>
              </a:spcBef>
              <a:buFontTx/>
              <a:buChar char="-"/>
            </a:pP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interpretation of the law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 </a:t>
            </a: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171450" indent="-171450" rtl="0">
              <a:spcBef>
                <a:spcPts val="600"/>
              </a:spcBef>
              <a:buFontTx/>
              <a:buChar char="-"/>
            </a:pP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enforcement of the law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 </a:t>
            </a: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171450" indent="-171450" rtl="0">
              <a:spcBef>
                <a:spcPts val="600"/>
              </a:spcBef>
              <a:buFontTx/>
              <a:buChar char="-"/>
            </a:pP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repealing of EU legislation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 </a:t>
            </a:r>
          </a:p>
          <a:p>
            <a:pPr marL="171450" indent="-171450" rtl="0">
              <a:spcBef>
                <a:spcPts val="600"/>
              </a:spcBef>
              <a:buFontTx/>
              <a:buChar char="-"/>
            </a:pP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ensuring action by the EU institutions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 </a:t>
            </a: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171450" indent="-171450" rtl="0">
              <a:spcBef>
                <a:spcPts val="600"/>
              </a:spcBef>
              <a:buFontTx/>
              <a:buChar char="-"/>
            </a:pP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penalties against EU institutions</a:t>
            </a: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2000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endParaRPr lang="cs-CZ" sz="1800" b="1" i="1" dirty="0"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771174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66502" y="1159813"/>
            <a:ext cx="8803178" cy="822532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Czech Republic’s Road to the EU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endParaRPr lang="en-GB" sz="2000" b="1" i="0" u="none" strike="noStrike" dirty="0">
              <a:solidFill>
                <a:srgbClr val="333333"/>
              </a:solidFill>
              <a:highlight>
                <a:srgbClr val="000000">
                  <a:alpha val="0"/>
                </a:srgbClr>
              </a:highlight>
              <a:latin typeface="Bookman Old Style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1991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– signing of the </a:t>
            </a: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association agreement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between Czechoslovakia (CSFR) and the EC on 16 December 1991</a:t>
            </a:r>
          </a:p>
          <a:p>
            <a:pPr marL="342900" indent="-342900">
              <a:buFontTx/>
              <a:buChar char="-"/>
            </a:pP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The establishment of the </a:t>
            </a: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Czech Republic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in 1993 meant the need to implement a</a:t>
            </a:r>
            <a:r>
              <a:rPr lang="en-GB" sz="1800" b="0" i="1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new association agreement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. It entered into force on </a:t>
            </a:r>
            <a:r>
              <a:rPr lang="en-GB" sz="1800" b="0" i="1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1 February 1995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.</a:t>
            </a:r>
          </a:p>
          <a:p>
            <a:pPr marL="342900" indent="-342900">
              <a:buFontTx/>
              <a:buChar char="-"/>
            </a:pP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17 January 1996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– official submission of the Czech Republic's application to join the European Union (V. Klaus)</a:t>
            </a:r>
          </a:p>
          <a:p>
            <a:pPr marL="342900" indent="-342900">
              <a:buFontTx/>
              <a:buChar char="-"/>
            </a:pP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1997–1999 </a:t>
            </a: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intensive accession negotiations 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between the Czech Republic and the EU (1998 – submission of </a:t>
            </a:r>
            <a:r>
              <a:rPr lang="en-GB" sz="1800" b="0" i="1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the National Programme for the Preparation of the Czech Republic for EU Membership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)</a:t>
            </a:r>
          </a:p>
          <a:p>
            <a:pPr marL="342900" indent="-342900">
              <a:buFontTx/>
              <a:buChar char="-"/>
            </a:pP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7-11 December 2000 – </a:t>
            </a:r>
            <a:r>
              <a:rPr lang="en-GB" sz="1800" b="0" i="1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EU Summit in Nice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– formulation of representation of the Czech Republic as a future member of the EU. </a:t>
            </a:r>
          </a:p>
          <a:p>
            <a:pPr marL="342900" indent="-342900">
              <a:buFontTx/>
              <a:buChar char="-"/>
            </a:pPr>
            <a:endParaRPr lang="cs-CZ" sz="20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20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20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20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endParaRPr lang="cs-CZ" sz="20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1209032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66502" y="1159813"/>
            <a:ext cx="8803178" cy="7894469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Czech Republic’s Road to the EU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17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12-13 December </a:t>
            </a: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2002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– </a:t>
            </a: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EU summit in Copenhagen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. Decision</a:t>
            </a:r>
            <a:b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</a:b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on the accession of the Czech Republic into the EU framework</a:t>
            </a:r>
          </a:p>
          <a:p>
            <a:pPr rtl="0"/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The conclusions of the Copenhagen summit were subsequently approved by the European Counci</a:t>
            </a:r>
            <a:r>
              <a:rPr lang="en-GB" sz="1800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l 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and European Commission, 16 April 2003 – Signing of the </a:t>
            </a: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Treaty of Accession to the EU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– V. </a:t>
            </a:r>
            <a:r>
              <a:rPr lang="en-GB" sz="1800" b="0" i="0" u="none" strike="noStrike" dirty="0" err="1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Špidla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and V. Klaus</a:t>
            </a:r>
          </a:p>
          <a:p>
            <a:pPr marL="342900" indent="-342900">
              <a:buFontTx/>
              <a:buChar char="-"/>
            </a:pP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The</a:t>
            </a:r>
            <a:r>
              <a:rPr lang="en-GB" sz="1800" b="1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Czech Republic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, together with nine other countries (Slovakia, Poland, Hungary, Slovenia, Estonia, Latvia, Lithuania, Cyprus and Malta), became members of the European Union on </a:t>
            </a:r>
            <a:r>
              <a:rPr lang="en-GB" sz="1800" b="1" i="0" u="sng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1 May 2004</a:t>
            </a:r>
          </a:p>
          <a:p>
            <a:pPr marL="342900" indent="-342900">
              <a:buFontTx/>
              <a:buChar char="-"/>
            </a:pP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The </a:t>
            </a:r>
            <a:r>
              <a:rPr lang="en-GB" sz="1800" b="0" i="1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Czech Republic has adequate representation in all EU institutions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– the European Council, the Commission, the European Parliament (21 seats), the Court of Justice of the EU and others</a:t>
            </a:r>
          </a:p>
          <a:p>
            <a:pPr marL="342900" indent="-342900">
              <a:buFontTx/>
              <a:buChar char="-"/>
            </a:pPr>
            <a:endParaRPr lang="cs-CZ" sz="18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Commitment to join the so-called Eurozone (</a:t>
            </a:r>
            <a:r>
              <a:rPr lang="en-GB" sz="1800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growing</a:t>
            </a:r>
            <a:r>
              <a:rPr lang="en-GB" sz="1800" b="0" i="0" u="none" strike="noStrike" dirty="0">
                <a:solidFill>
                  <a:srgbClr val="333333"/>
                </a:solidFill>
                <a:highlight>
                  <a:srgbClr val="000000">
                    <a:alpha val="0"/>
                  </a:srgbClr>
                </a:highlight>
                <a:latin typeface="Bookman Old Style"/>
              </a:rPr>
              <a:t> support within the Czech Republic)</a:t>
            </a:r>
          </a:p>
          <a:p>
            <a:pPr marL="342900" indent="-342900">
              <a:buFontTx/>
              <a:buChar char="-"/>
            </a:pPr>
            <a:endParaRPr lang="cs-CZ" sz="17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endParaRPr lang="cs-CZ" sz="17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7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endParaRPr lang="cs-CZ" sz="2000" dirty="0">
              <a:solidFill>
                <a:srgbClr val="333333"/>
              </a:solidFill>
              <a:latin typeface="Bookman Old Style" panose="02050604050505020204" pitchFamily="18" charset="0"/>
            </a:endParaRPr>
          </a:p>
          <a:p>
            <a:endParaRPr lang="cs-CZ" sz="1800" i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b="1" dirty="0">
              <a:latin typeface="Bookman Old Style" panose="02050604050505020204" pitchFamily="18" charset="0"/>
            </a:endParaRPr>
          </a:p>
          <a:p>
            <a:endParaRPr lang="cs-CZ" sz="1800" b="1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19151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473826" y="1589903"/>
            <a:ext cx="8200618" cy="594008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Frankish Empire of Charlemagne</a:t>
            </a:r>
          </a:p>
          <a:p>
            <a:pPr algn="ctr"/>
            <a:endParaRPr lang="cs-CZ" sz="2200" b="1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To a large extent, it continued the legacy of ancient Rome</a:t>
            </a:r>
          </a:p>
          <a:p>
            <a:pPr marL="342900" indent="-342900" algn="just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Christianity as a unifying element</a:t>
            </a:r>
          </a:p>
          <a:p>
            <a:pPr marL="342900" indent="-342900" algn="just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Certain elements of the awareness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of a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civilisational community </a:t>
            </a:r>
            <a:r>
              <a:rPr lang="en-GB" sz="180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are present here</a:t>
            </a:r>
          </a:p>
          <a:p>
            <a:pPr marL="342900" indent="-342900" algn="just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C</a:t>
            </a:r>
            <a:r>
              <a:rPr lang="en-GB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ntre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of the Empire of Charlemagne in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Aachen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later the centre of the Holy Roman Empire</a:t>
            </a:r>
          </a:p>
          <a:p>
            <a:pPr marL="342900" indent="-342900" algn="just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In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800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,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Charlemagne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was crowned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emperor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Pope Leo III</a:t>
            </a: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>
              <a:buFontTx/>
              <a:buChar char="-"/>
            </a:pPr>
            <a:endParaRPr lang="cs-CZ" sz="2200" dirty="0">
              <a:latin typeface="Bookman Old Style" panose="02050604050505020204" pitchFamily="18" charset="0"/>
            </a:endParaRPr>
          </a:p>
          <a:p>
            <a:endParaRPr lang="cs-CZ" sz="2000" dirty="0">
              <a:latin typeface="Bookman Old Style" panose="020506040505050202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030270390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583114" y="1323685"/>
            <a:ext cx="8056605" cy="612475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First "Europeanist" Projects </a:t>
            </a:r>
          </a:p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in the Middle Ages</a:t>
            </a:r>
          </a:p>
          <a:p>
            <a:pPr algn="ctr"/>
            <a:endParaRPr lang="cs-CZ" sz="2400" b="1" dirty="0">
              <a:latin typeface="Bookman Old Style" panose="02050604050505020204" pitchFamily="18" charset="0"/>
            </a:endParaRPr>
          </a:p>
          <a:p>
            <a:pPr algn="just" rtl="0"/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These </a:t>
            </a:r>
            <a:r>
              <a:rPr lang="en-GB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ideas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developed mainly in the environment of the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Apennine Peninsula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France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</a:t>
            </a: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algn="just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Pierre Du </a:t>
            </a:r>
            <a:r>
              <a:rPr lang="en-GB" sz="1800" b="1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Bois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a prominent advisor to King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Philip IV the Fair of France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, the project of a federation of Christian monarchies</a:t>
            </a:r>
            <a:endParaRPr lang="cs-CZ" sz="1800" b="1" dirty="0">
              <a:latin typeface="Bookman Old Style" panose="02050604050505020204" pitchFamily="18" charset="0"/>
            </a:endParaRPr>
          </a:p>
          <a:p>
            <a:r>
              <a:rPr lang="cs-CZ" sz="1800" b="1" dirty="0">
                <a:latin typeface="Bookman Old Style" panose="02050604050505020204" pitchFamily="18" charset="0"/>
              </a:rPr>
              <a:t> </a:t>
            </a: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Dante Alighieri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a vision of a universal monarchy and subsequently a European "union" of states under Roman patronage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Francesco </a:t>
            </a:r>
            <a:r>
              <a:rPr lang="en-GB" sz="1800" b="1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Petrarca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similar project of a wider European monarchy under "Italian" leadership</a:t>
            </a:r>
          </a:p>
          <a:p>
            <a:pPr marL="342900" indent="-342900">
              <a:buFontTx/>
              <a:buChar char="-"/>
            </a:pPr>
            <a:endParaRPr lang="cs-CZ" sz="2000" b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2000" b="1" dirty="0">
              <a:latin typeface="Bookman Old Style" panose="020506040505050202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2000" dirty="0">
              <a:latin typeface="Bookman Old Style" panose="02050604050505020204" pitchFamily="18" charset="0"/>
            </a:endParaRPr>
          </a:p>
          <a:p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697529267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571540" y="1269782"/>
            <a:ext cx="8056605" cy="557075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Charter of King George of </a:t>
            </a:r>
            <a:r>
              <a:rPr lang="en-GB" sz="3200" b="1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Poděbrady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24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Treaty on the Establishment of Peace throughout Christendom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project of </a:t>
            </a:r>
            <a:r>
              <a:rPr lang="en-GB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Union of European Monarchs initiated by the Bohemian King George of </a:t>
            </a:r>
            <a:r>
              <a:rPr lang="en-GB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Poděbrady</a:t>
            </a:r>
            <a:endParaRPr lang="en-GB" sz="1800" b="0" i="0" u="none" strike="noStrike" dirty="0">
              <a:highlight>
                <a:srgbClr val="000000">
                  <a:alpha val="0"/>
                </a:srgbClr>
              </a:highlight>
              <a:latin typeface="Bookman Old Style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need to </a:t>
            </a:r>
            <a:r>
              <a:rPr lang="en-GB" sz="1800" b="1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release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the Czech state from international isolation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following the Hussite Wars and the "counter-offensive" against the Pope – </a:t>
            </a:r>
            <a:r>
              <a:rPr lang="en-GB" sz="18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Pius II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his efforts to eliminate "heresy" in the Czech lands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George skilfully operates with the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Turkish threat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in the Balkans and </a:t>
            </a:r>
            <a:r>
              <a:rPr lang="en-GB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around the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Mediterranean that was threatening Christian Europe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peace delegation, led by the nobleman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Lev of </a:t>
            </a:r>
            <a:r>
              <a:rPr lang="en-GB" sz="1800" b="1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Rožmitál</a:t>
            </a:r>
            <a:r>
              <a:rPr lang="en-GB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,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visited most of the European royal courts and received positive </a:t>
            </a:r>
            <a:r>
              <a:rPr lang="en-GB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and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neutral responses.</a:t>
            </a:r>
          </a:p>
          <a:p>
            <a:r>
              <a:rPr lang="cs-CZ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602325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5000"/>
            <a:lum/>
          </a:blip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576275" y="1300560"/>
            <a:ext cx="8056605" cy="5539978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Charter of King George of </a:t>
            </a:r>
            <a:r>
              <a:rPr lang="en-GB" sz="3200" b="1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Poděbrady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24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treaty had </a:t>
            </a:r>
            <a:r>
              <a:rPr lang="en-GB" sz="18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two parts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: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first part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explains in detail the reasons for the proposal and its goals </a:t>
            </a: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second part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consists of 23 articles outlining how to prevent war within Europe.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roposal for the establishment of a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union of equal states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, which would not interfere in each other's internal affairs and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coordinate their policy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with the help of agreed-upon mechanisms and 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bodies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:</a:t>
            </a:r>
          </a:p>
          <a:p>
            <a:endParaRPr lang="cs-CZ" sz="20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Council of Sovereigns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(</a:t>
            </a:r>
            <a:r>
              <a:rPr lang="en-GB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Consilium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)</a:t>
            </a: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International Court of Justice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(</a:t>
            </a:r>
            <a:r>
              <a:rPr lang="en-GB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Consistorium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)</a:t>
            </a: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General Assembly of Estate Representatives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(</a:t>
            </a:r>
            <a:r>
              <a:rPr lang="en-GB" sz="18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Congregatio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)</a:t>
            </a:r>
          </a:p>
          <a:p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8157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564552" y="1293203"/>
            <a:ext cx="8056605" cy="5693866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The Early Modern Period and the Enlightenment</a:t>
            </a:r>
            <a:endParaRPr lang="cs-CZ" sz="24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endParaRPr lang="en-GB" sz="1800" b="1" i="0" u="none" strike="noStrike" dirty="0">
              <a:highlight>
                <a:srgbClr val="000000">
                  <a:alpha val="0"/>
                </a:srgbClr>
              </a:highlight>
              <a:latin typeface="Bookman Old Style"/>
            </a:endParaRPr>
          </a:p>
          <a:p>
            <a:pPr marL="342900" indent="-342900" rtl="0">
              <a:buFontTx/>
              <a:buChar char="-"/>
            </a:pP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Erasmus of Rotterdam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(1466–1536) – numerous reflections on Europeanism, calls for an end to war and </a:t>
            </a:r>
            <a:r>
              <a:rPr lang="en-GB" sz="16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proposed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project of a peaceful association of European nations</a:t>
            </a:r>
          </a:p>
          <a:p>
            <a:pPr marL="342900" indent="-342900">
              <a:buFontTx/>
              <a:buChar char="-"/>
            </a:pPr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Charles-</a:t>
            </a:r>
            <a:r>
              <a:rPr lang="en-GB" sz="1600" b="1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Irénée</a:t>
            </a: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Castel de Saint-Pierre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(1658–1743) – project of “European united states” based </a:t>
            </a:r>
            <a:r>
              <a:rPr lang="en-GB" sz="16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round a permanent convention of European rulers. Establishment of a</a:t>
            </a:r>
            <a:r>
              <a:rPr lang="en-GB" sz="1600" b="1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European senate</a:t>
            </a: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 respect for the policy of balance and the right to intervene against those who disturb peace</a:t>
            </a:r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Immanuel Kant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(1724–1804) – in the work </a:t>
            </a:r>
            <a:r>
              <a:rPr lang="en-GB" sz="1600" b="0" i="1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Zum</a:t>
            </a:r>
            <a:r>
              <a:rPr lang="en-GB" sz="16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600" b="0" i="1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ewigen</a:t>
            </a:r>
            <a:r>
              <a:rPr lang="en-GB" sz="16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Frieden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(1795), he presented a vision of a federation of European states (republican principles, equality, mutual guarantee of security)</a:t>
            </a:r>
          </a:p>
          <a:p>
            <a:pPr marL="342900" indent="-342900">
              <a:buFontTx/>
              <a:buChar char="-"/>
            </a:pPr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Jean-Jacques Rousseau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(1712–1778) and </a:t>
            </a: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Voltaire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(1694–1778) – unity of European nations, development of science and culture as the binding matter of European unity</a:t>
            </a:r>
          </a:p>
          <a:p>
            <a:endParaRPr lang="cs-CZ" sz="2000" dirty="0">
              <a:latin typeface="Bookman Old Style" panose="0205060405050502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8540566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576275" y="1398711"/>
            <a:ext cx="8056605" cy="452431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Manifestations and Ideas of Europeanism </a:t>
            </a:r>
          </a:p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During the 19th Century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24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Henri de Saint-Simon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(1760–1825)</a:t>
            </a: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 vision of utopian socialism and world (European) peace that would be guaranteed by a federation of European states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Victor Hugo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(1802–1885) – vision of “united European states”, a stalwart republican</a:t>
            </a: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8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Karl Marx</a:t>
            </a:r>
            <a:r>
              <a:rPr lang="en-GB" sz="18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(1818–1883) – sees the future of Europe in proletarian internationalism</a:t>
            </a:r>
            <a:endParaRPr lang="cs-CZ" sz="18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800" dirty="0">
              <a:latin typeface="Bookman Old Style" panose="02050604050505020204" pitchFamily="18" charset="0"/>
            </a:endParaRPr>
          </a:p>
          <a:p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56311008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ovéPole 9"/>
          <p:cNvSpPr txBox="1"/>
          <p:nvPr/>
        </p:nvSpPr>
        <p:spPr>
          <a:xfrm>
            <a:off x="599721" y="1258034"/>
            <a:ext cx="8056605" cy="597086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 rtl="0"/>
            <a:r>
              <a:rPr lang="en-GB" sz="32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Thought in the 20th Century</a:t>
            </a:r>
            <a:endParaRPr lang="cs-CZ" sz="3200" b="1" dirty="0">
              <a:latin typeface="Bookman Old Style" panose="02050604050505020204" pitchFamily="18" charset="0"/>
            </a:endParaRPr>
          </a:p>
          <a:p>
            <a:endParaRPr lang="cs-CZ" sz="24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League of Nations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an international organisation created in response to the events of the Great War. Emphasis on solving European issues</a:t>
            </a:r>
          </a:p>
          <a:p>
            <a:pPr marL="342900" indent="-342900">
              <a:buFontTx/>
              <a:buChar char="-"/>
            </a:pPr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Aristide Briand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(1862–1932) – memorandum proposing the creation of a </a:t>
            </a:r>
            <a:r>
              <a:rPr lang="en-GB" sz="16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European federal union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stabilisation of Europe (reconciliation between Germany and France), but without much response. </a:t>
            </a:r>
            <a:r>
              <a:rPr lang="en-GB" sz="1600" b="1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Briand-Kellogg Pact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– 1928.</a:t>
            </a:r>
          </a:p>
          <a:p>
            <a:pPr marL="342900" indent="-342900">
              <a:buFontTx/>
              <a:buChar char="-"/>
            </a:pPr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1" i="0" u="sng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PAN-EUROPEAN MOVEMENT</a:t>
            </a: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–</a:t>
            </a: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associated with Count </a:t>
            </a: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Richard von </a:t>
            </a:r>
            <a:r>
              <a:rPr lang="en-GB" sz="1600" b="1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Coudenhove-Kalergi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(1894–1972). Following the example of the USA, he wanted to create a </a:t>
            </a:r>
            <a:r>
              <a:rPr lang="en-GB" sz="1600" b="0" i="1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"United States of Europe"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(excluding the Soviet Union and the United Kingdom). </a:t>
            </a:r>
          </a:p>
          <a:p>
            <a:pPr marL="342900" indent="-342900">
              <a:buFontTx/>
              <a:buChar char="-"/>
            </a:pPr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 rtl="0">
              <a:buFontTx/>
              <a:buChar char="-"/>
            </a:pP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In 1923, </a:t>
            </a:r>
            <a:r>
              <a:rPr lang="en-GB" sz="1600" b="0" i="0" u="none" strike="noStrike" dirty="0" err="1">
                <a:highlight>
                  <a:srgbClr val="000000">
                    <a:alpha val="0"/>
                  </a:srgbClr>
                </a:highlight>
                <a:latin typeface="Bookman Old Style"/>
              </a:rPr>
              <a:t>Coudenhove-Kalergi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and his followers founded the </a:t>
            </a:r>
            <a:r>
              <a:rPr lang="en-GB" sz="1600" b="1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Pan-European Union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. This was </a:t>
            </a:r>
            <a:r>
              <a:rPr lang="en-GB" sz="1600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effectively a</a:t>
            </a:r>
            <a:r>
              <a:rPr lang="en-GB" sz="1600" b="0" i="0" u="none" strike="noStrike" dirty="0">
                <a:highlight>
                  <a:srgbClr val="000000">
                    <a:alpha val="0"/>
                  </a:srgbClr>
                </a:highlight>
                <a:latin typeface="Bookman Old Style"/>
              </a:rPr>
              <a:t> forerunner of European integration after the Second World War.</a:t>
            </a:r>
            <a:endParaRPr lang="cs-CZ" sz="1600" dirty="0">
              <a:latin typeface="Bookman Old Style" panose="02050604050505020204" pitchFamily="18" charset="0"/>
            </a:endParaRPr>
          </a:p>
          <a:p>
            <a:pPr marL="342900" indent="-342900">
              <a:buFontTx/>
              <a:buChar char="-"/>
            </a:pPr>
            <a:endParaRPr lang="cs-CZ" sz="1600" dirty="0">
              <a:latin typeface="Bookman Old Style" panose="02050604050505020204" pitchFamily="18" charset="0"/>
            </a:endParaRPr>
          </a:p>
          <a:p>
            <a:r>
              <a:rPr lang="cs-CZ" sz="16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49399978"/>
      </p:ext>
    </p:extLst>
  </p:cSld>
  <p:clrMapOvr>
    <a:masterClrMapping/>
  </p:clrMapOvr>
  <p:transition/>
  <p:extLst>
    <p:ext uri="{6950BFC3-D8DA-4A85-94F7-54DA5524770B}">
      <p188:commentRel xmlns="" xmlns:p188="http://schemas.microsoft.com/office/powerpoint/2018/8/main" r:id="rId2"/>
    </p:ext>
  </p:extLs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S_NET" val="3.1.12"/>
  <p:tag name="AS_OS" val="Unix 4.14.225.169"/>
  <p:tag name="AS_RELEASE_DATE" val="2020.03.14"/>
  <p:tag name="AS_TITLE" val="Aspose.Slides for .NET Standard 2.0"/>
  <p:tag name="AS_VERSION" val="20.3"/>
</p:tagLst>
</file>

<file path=ppt/theme/theme1.xml><?xml version="1.0" encoding="utf-8"?>
<a:theme xmlns:a="http://schemas.openxmlformats.org/drawingml/2006/main" name="Motiv Office">
  <a:themeElements>
    <a:clrScheme name="UP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6BAB"/>
      </a:accent1>
      <a:accent2>
        <a:srgbClr val="6C6D70"/>
      </a:accent2>
      <a:accent3>
        <a:srgbClr val="A5A5A5"/>
      </a:accent3>
      <a:accent4>
        <a:srgbClr val="ED7D31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P_Prezentace_2.potx" id="{755D0361-9207-4673-B4A5-8DE80FB40899}" vid="{B1A348AD-3F36-40BB-80C1-28390A7D89FC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UP_prezentace_cz_4x3</Template>
  <TotalTime>5314</TotalTime>
  <Words>2672</Words>
  <Application>Microsoft Office PowerPoint</Application>
  <PresentationFormat>Vlastní</PresentationFormat>
  <Paragraphs>350</Paragraphs>
  <Slides>25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9" baseType="lpstr">
      <vt:lpstr>Arial</vt:lpstr>
      <vt:lpstr>Bookman Old Style</vt:lpstr>
      <vt:lpstr>Calibri</vt:lpstr>
      <vt:lpstr>Motiv Office</vt:lpstr>
      <vt:lpstr>  Education for Europeanism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PdF UP Olomouc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XXIII. ročník  Letní školy výchovy k občanství, demokracii  a evropanství    Migrace, imigrace, emigrace a Evropa  – proměny, historie a současnost</dc:title>
  <dc:creator>Krákora Pavel</dc:creator>
  <cp:lastModifiedBy>maresh</cp:lastModifiedBy>
  <cp:revision>346</cp:revision>
  <dcterms:created xsi:type="dcterms:W3CDTF">2016-08-19T08:22:30Z</dcterms:created>
  <dcterms:modified xsi:type="dcterms:W3CDTF">2022-09-14T13:22:02Z</dcterms:modified>
</cp:coreProperties>
</file>