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98" r:id="rId2"/>
    <p:sldId id="371" r:id="rId3"/>
    <p:sldId id="397" r:id="rId4"/>
    <p:sldId id="373" r:id="rId5"/>
    <p:sldId id="375" r:id="rId6"/>
    <p:sldId id="376" r:id="rId7"/>
    <p:sldId id="392" r:id="rId8"/>
    <p:sldId id="393" r:id="rId9"/>
    <p:sldId id="394" r:id="rId10"/>
    <p:sldId id="379" r:id="rId11"/>
    <p:sldId id="377" r:id="rId12"/>
    <p:sldId id="378" r:id="rId13"/>
    <p:sldId id="384" r:id="rId14"/>
    <p:sldId id="380" r:id="rId15"/>
    <p:sldId id="382" r:id="rId16"/>
    <p:sldId id="385" r:id="rId17"/>
    <p:sldId id="386" r:id="rId18"/>
  </p:sldIdLst>
  <p:sldSz cx="12160250" cy="6840538"/>
  <p:notesSz cx="6858000" cy="9144000"/>
  <p:defaultTextStyle>
    <a:defPPr>
      <a:defRPr lang="cs-CZ"/>
    </a:defPPr>
    <a:lvl1pPr marL="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1pPr>
    <a:lvl2pPr marL="452537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2pPr>
    <a:lvl3pPr marL="90507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3pPr>
    <a:lvl4pPr marL="135761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4pPr>
    <a:lvl5pPr marL="181014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5pPr>
    <a:lvl6pPr marL="226268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6pPr>
    <a:lvl7pPr marL="2715219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7pPr>
    <a:lvl8pPr marL="316775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8pPr>
    <a:lvl9pPr marL="3620292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CB1"/>
    <a:srgbClr val="333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22" autoAdjust="0"/>
    <p:restoredTop sz="94660"/>
  </p:normalViewPr>
  <p:slideViewPr>
    <p:cSldViewPr snapToGrid="0">
      <p:cViewPr varScale="1">
        <p:scale>
          <a:sx n="84" d="100"/>
          <a:sy n="84" d="100"/>
        </p:scale>
        <p:origin x="989" y="86"/>
      </p:cViewPr>
      <p:guideLst>
        <p:guide orient="horz" pos="2154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1901-92BB-4FDD-BA03-8B5D36861ACA}" type="datetimeFigureOut">
              <a:rPr lang="cs-CZ" smtClean="0"/>
              <a:t>23.10.2022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EE4EC-FC1D-4A5C-A5BA-DA124659C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03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59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04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7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07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0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16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91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32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34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37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96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5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96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29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8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82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78BC7-80FB-447C-ACAF-D4EF8A3724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9305" y="6450675"/>
            <a:ext cx="9242264" cy="216000"/>
          </a:xfrm>
        </p:spPr>
        <p:txBody>
          <a:bodyPr/>
          <a:lstStyle/>
          <a:p>
            <a:pPr algn="ctr"/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00" y="2898000"/>
            <a:ext cx="3341877" cy="10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70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0F44716-E79E-456F-879F-CE0464F18D7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60250" cy="6840538"/>
          </a:xfrm>
          <a:prstGeom prst="rect">
            <a:avLst/>
          </a:prstGeom>
        </p:spPr>
        <p:txBody>
          <a:bodyPr vert="horz" lIns="243746" tIns="121873" rIns="243746" bIns="121873"/>
          <a:lstStyle>
            <a:lvl1pPr marL="0" indent="0" algn="ctr">
              <a:buNone/>
              <a:defRPr sz="1197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0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870" y="1980001"/>
            <a:ext cx="10215134" cy="1612866"/>
          </a:xfrm>
        </p:spPr>
        <p:txBody>
          <a:bodyPr anchor="t">
            <a:normAutofit/>
          </a:bodyPr>
          <a:lstStyle>
            <a:lvl1pPr algn="l">
              <a:defRPr sz="3513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870" y="3592866"/>
            <a:ext cx="10215134" cy="1552712"/>
          </a:xfrm>
        </p:spPr>
        <p:txBody>
          <a:bodyPr/>
          <a:lstStyle>
            <a:lvl1pPr marL="0" indent="0" algn="l">
              <a:buNone/>
              <a:defRPr sz="3192">
                <a:solidFill>
                  <a:schemeClr val="accent2"/>
                </a:solidFill>
              </a:defRPr>
            </a:lvl1pPr>
            <a:lvl2pPr marL="608008" indent="0" algn="ctr">
              <a:buNone/>
              <a:defRPr sz="2659"/>
            </a:lvl2pPr>
            <a:lvl3pPr marL="1216015" indent="0" algn="ctr">
              <a:buNone/>
              <a:defRPr sz="2394"/>
            </a:lvl3pPr>
            <a:lvl4pPr marL="1824024" indent="0" algn="ctr">
              <a:buNone/>
              <a:defRPr sz="2128"/>
            </a:lvl4pPr>
            <a:lvl5pPr marL="2432032" indent="0" algn="ctr">
              <a:buNone/>
              <a:defRPr sz="2128"/>
            </a:lvl5pPr>
            <a:lvl6pPr marL="3040039" indent="0" algn="ctr">
              <a:buNone/>
              <a:defRPr sz="2128"/>
            </a:lvl6pPr>
            <a:lvl7pPr marL="3648047" indent="0" algn="ctr">
              <a:buNone/>
              <a:defRPr sz="2128"/>
            </a:lvl7pPr>
            <a:lvl8pPr marL="4256056" indent="0" algn="ctr">
              <a:buNone/>
              <a:defRPr sz="2128"/>
            </a:lvl8pPr>
            <a:lvl9pPr marL="4864063" indent="0" algn="ctr">
              <a:buNone/>
              <a:defRPr sz="2128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72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870" y="4380949"/>
            <a:ext cx="10215134" cy="982528"/>
          </a:xfrm>
        </p:spPr>
        <p:txBody>
          <a:bodyPr anchor="t">
            <a:normAutofit/>
          </a:bodyPr>
          <a:lstStyle>
            <a:lvl1pPr algn="ctr">
              <a:defRPr sz="3513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870" y="5363480"/>
            <a:ext cx="10215134" cy="945883"/>
          </a:xfrm>
        </p:spPr>
        <p:txBody>
          <a:bodyPr/>
          <a:lstStyle>
            <a:lvl1pPr marL="0" indent="0" algn="ctr">
              <a:buNone/>
              <a:defRPr sz="3192">
                <a:solidFill>
                  <a:schemeClr val="accent2"/>
                </a:solidFill>
              </a:defRPr>
            </a:lvl1pPr>
            <a:lvl2pPr marL="608008" indent="0" algn="ctr">
              <a:buNone/>
              <a:defRPr sz="2659"/>
            </a:lvl2pPr>
            <a:lvl3pPr marL="1216015" indent="0" algn="ctr">
              <a:buNone/>
              <a:defRPr sz="2394"/>
            </a:lvl3pPr>
            <a:lvl4pPr marL="1824024" indent="0" algn="ctr">
              <a:buNone/>
              <a:defRPr sz="2128"/>
            </a:lvl4pPr>
            <a:lvl5pPr marL="2432032" indent="0" algn="ctr">
              <a:buNone/>
              <a:defRPr sz="2128"/>
            </a:lvl5pPr>
            <a:lvl6pPr marL="3040039" indent="0" algn="ctr">
              <a:buNone/>
              <a:defRPr sz="2128"/>
            </a:lvl6pPr>
            <a:lvl7pPr marL="3648047" indent="0" algn="ctr">
              <a:buNone/>
              <a:defRPr sz="2128"/>
            </a:lvl7pPr>
            <a:lvl8pPr marL="4256056" indent="0" algn="ctr">
              <a:buNone/>
              <a:defRPr sz="2128"/>
            </a:lvl8pPr>
            <a:lvl9pPr marL="4864063" indent="0" algn="ctr">
              <a:buNone/>
              <a:defRPr sz="2128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9305" y="6450675"/>
            <a:ext cx="9242264" cy="216000"/>
          </a:xfrm>
        </p:spPr>
        <p:txBody>
          <a:bodyPr/>
          <a:lstStyle/>
          <a:p>
            <a:pPr algn="ctr"/>
            <a:r>
              <a:rPr lang="cs-CZ" dirty="0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47" y="1260000"/>
            <a:ext cx="2202979" cy="18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4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34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870" y="2462400"/>
            <a:ext cx="4895025" cy="3898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979" y="2462400"/>
            <a:ext cx="4895025" cy="3898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238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10215134" cy="748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870" y="2368800"/>
            <a:ext cx="4893536" cy="693376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08" indent="0">
              <a:buNone/>
              <a:defRPr sz="2659" b="1"/>
            </a:lvl2pPr>
            <a:lvl3pPr marL="1216015" indent="0">
              <a:buNone/>
              <a:defRPr sz="2394" b="1"/>
            </a:lvl3pPr>
            <a:lvl4pPr marL="1824024" indent="0">
              <a:buNone/>
              <a:defRPr sz="2128" b="1"/>
            </a:lvl4pPr>
            <a:lvl5pPr marL="2432032" indent="0">
              <a:buNone/>
              <a:defRPr sz="2128" b="1"/>
            </a:lvl5pPr>
            <a:lvl6pPr marL="3040039" indent="0">
              <a:buNone/>
              <a:defRPr sz="2128" b="1"/>
            </a:lvl6pPr>
            <a:lvl7pPr marL="3648047" indent="0">
              <a:buNone/>
              <a:defRPr sz="2128" b="1"/>
            </a:lvl7pPr>
            <a:lvl8pPr marL="4256056" indent="0">
              <a:buNone/>
              <a:defRPr sz="2128" b="1"/>
            </a:lvl8pPr>
            <a:lvl9pPr marL="4864063" indent="0">
              <a:buNone/>
              <a:defRPr sz="2128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870" y="3151650"/>
            <a:ext cx="4893536" cy="32095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468" y="2368800"/>
            <a:ext cx="4893536" cy="693376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08" indent="0">
              <a:buNone/>
              <a:defRPr sz="2659" b="1"/>
            </a:lvl2pPr>
            <a:lvl3pPr marL="1216015" indent="0">
              <a:buNone/>
              <a:defRPr sz="2394" b="1"/>
            </a:lvl3pPr>
            <a:lvl4pPr marL="1824024" indent="0">
              <a:buNone/>
              <a:defRPr sz="2128" b="1"/>
            </a:lvl4pPr>
            <a:lvl5pPr marL="2432032" indent="0">
              <a:buNone/>
              <a:defRPr sz="2128" b="1"/>
            </a:lvl5pPr>
            <a:lvl6pPr marL="3040039" indent="0">
              <a:buNone/>
              <a:defRPr sz="2128" b="1"/>
            </a:lvl6pPr>
            <a:lvl7pPr marL="3648047" indent="0">
              <a:buNone/>
              <a:defRPr sz="2128" b="1"/>
            </a:lvl7pPr>
            <a:lvl8pPr marL="4256056" indent="0">
              <a:buNone/>
              <a:defRPr sz="2128" b="1"/>
            </a:lvl8pPr>
            <a:lvl9pPr marL="4864063" indent="0">
              <a:buNone/>
              <a:defRPr sz="2128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468" y="3151650"/>
            <a:ext cx="4893536" cy="32095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27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47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1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4059167" cy="748800"/>
          </a:xfrm>
        </p:spPr>
        <p:txBody>
          <a:bodyPr anchor="b">
            <a:normAutofit/>
          </a:bodyPr>
          <a:lstStyle>
            <a:lvl1pPr>
              <a:defRPr sz="3513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90" y="1620000"/>
            <a:ext cx="6018314" cy="4733283"/>
          </a:xfrm>
        </p:spPr>
        <p:txBody>
          <a:bodyPr>
            <a:normAutofit/>
          </a:bodyPr>
          <a:lstStyle>
            <a:lvl1pPr>
              <a:defRPr sz="3243"/>
            </a:lvl1pPr>
            <a:lvl2pPr>
              <a:defRPr sz="2702"/>
            </a:lvl2pPr>
            <a:lvl3pPr>
              <a:defRPr sz="2432"/>
            </a:lvl3pPr>
            <a:lvl4pPr>
              <a:defRPr sz="2162"/>
            </a:lvl4pPr>
            <a:lvl5pPr>
              <a:defRPr sz="2162"/>
            </a:lvl5pPr>
            <a:lvl6pPr>
              <a:defRPr sz="2659"/>
            </a:lvl6pPr>
            <a:lvl7pPr>
              <a:defRPr sz="2659"/>
            </a:lvl7pPr>
            <a:lvl8pPr>
              <a:defRPr sz="2659"/>
            </a:lvl8pPr>
            <a:lvl9pPr>
              <a:defRPr sz="2659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2870" y="2458274"/>
            <a:ext cx="4059167" cy="3902926"/>
          </a:xfrm>
        </p:spPr>
        <p:txBody>
          <a:bodyPr/>
          <a:lstStyle>
            <a:lvl1pPr marL="0" indent="0">
              <a:buNone/>
              <a:defRPr sz="2128"/>
            </a:lvl1pPr>
            <a:lvl2pPr marL="608008" indent="0">
              <a:buNone/>
              <a:defRPr sz="1862"/>
            </a:lvl2pPr>
            <a:lvl3pPr marL="1216015" indent="0">
              <a:buNone/>
              <a:defRPr sz="1596"/>
            </a:lvl3pPr>
            <a:lvl4pPr marL="1824024" indent="0">
              <a:buNone/>
              <a:defRPr sz="1330"/>
            </a:lvl4pPr>
            <a:lvl5pPr marL="2432032" indent="0">
              <a:buNone/>
              <a:defRPr sz="1330"/>
            </a:lvl5pPr>
            <a:lvl6pPr marL="3040039" indent="0">
              <a:buNone/>
              <a:defRPr sz="1330"/>
            </a:lvl6pPr>
            <a:lvl7pPr marL="3648047" indent="0">
              <a:buNone/>
              <a:defRPr sz="1330"/>
            </a:lvl7pPr>
            <a:lvl8pPr marL="4256056" indent="0">
              <a:buNone/>
              <a:defRPr sz="1330"/>
            </a:lvl8pPr>
            <a:lvl9pPr marL="4864063" indent="0">
              <a:buNone/>
              <a:defRPr sz="133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85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870" y="2460570"/>
            <a:ext cx="10215134" cy="3898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2870" y="6450675"/>
            <a:ext cx="9619119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5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0473" y="6450675"/>
            <a:ext cx="427532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5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3B6205-E093-439F-9685-8F7A4FC3F42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2" y="540003"/>
            <a:ext cx="2560443" cy="7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5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6" r:id="rId10"/>
  </p:sldLayoutIdLst>
  <p:hf sldNum="0" hdr="0" dt="0"/>
  <p:txStyles>
    <p:titleStyle>
      <a:lvl1pPr algn="l" defTabSz="1216015" rtl="0" eaLnBrk="1" latinLnBrk="0" hangingPunct="1">
        <a:lnSpc>
          <a:spcPct val="100000"/>
        </a:lnSpc>
        <a:spcBef>
          <a:spcPct val="0"/>
        </a:spcBef>
        <a:buNone/>
        <a:defRPr sz="3513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365" indent="-360365" algn="l" defTabSz="1216015" rtl="0" eaLnBrk="1" latinLnBrk="0" hangingPunct="1">
        <a:lnSpc>
          <a:spcPct val="100000"/>
        </a:lnSpc>
        <a:spcBef>
          <a:spcPts val="1330"/>
        </a:spcBef>
        <a:buFont typeface="Arial" panose="020B0604020202020204" pitchFamily="34" charset="0"/>
        <a:buChar char="−"/>
        <a:defRPr sz="2702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9310" indent="-368945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243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9675" indent="-360365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216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7896" indent="-358221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189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18985" indent="-371091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189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4043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952052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560059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5168067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08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015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024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032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039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047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056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063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1" y="4981891"/>
            <a:ext cx="12160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Czech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Footprint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01" y="84260"/>
            <a:ext cx="2606045" cy="1188722"/>
          </a:xfrm>
          <a:prstGeom prst="rect">
            <a:avLst/>
          </a:prstGeom>
        </p:spPr>
      </p:pic>
      <p:pic>
        <p:nvPicPr>
          <p:cNvPr id="1026" name="Picture 2" descr="https://upload.wikimedia.org/wikipedia/commons/2/23/Czech_Rep._-_Bohemia%2C_Moravia_and_Silesia_III_%28en%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28" y="1572530"/>
            <a:ext cx="5358592" cy="304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E08BBD9-C148-4785-9A07-3B03B98F5D4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9" y="485965"/>
            <a:ext cx="1348740" cy="3060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882E08-A090-4075-8C0C-AC695127F04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54" y="444690"/>
            <a:ext cx="1524000" cy="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0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907749" y="1475703"/>
            <a:ext cx="8314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Baťa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Towns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Brazil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060704" y="2825496"/>
            <a:ext cx="184731" cy="366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1060704" y="2292465"/>
            <a:ext cx="8237318" cy="2286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800" b="1" dirty="0" smtClean="0">
                <a:latin typeface="+mj-lt"/>
              </a:rPr>
              <a:t>Jan Antonin Bata </a:t>
            </a:r>
            <a:r>
              <a:rPr lang="en-GB" sz="1800" dirty="0" smtClean="0">
                <a:latin typeface="+mj-lt"/>
              </a:rPr>
              <a:t>did the impossible in Brazil, after creating </a:t>
            </a:r>
            <a:r>
              <a:rPr lang="en-GB" sz="1800" b="1" dirty="0" smtClean="0">
                <a:latin typeface="+mj-lt"/>
              </a:rPr>
              <a:t>one of the largest companies in the world</a:t>
            </a:r>
            <a:r>
              <a:rPr lang="en-GB" sz="1800" dirty="0" smtClean="0">
                <a:latin typeface="+mj-lt"/>
              </a:rPr>
              <a:t> in just seven years (by 1939 he had already been expelled by the Nazis) as CEO of Bata in 1932-1942, the years of the deepest world crisis:</a:t>
            </a:r>
          </a:p>
          <a:p>
            <a:pPr algn="just"/>
            <a:endParaRPr lang="en-GB" sz="1800" dirty="0" smtClean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+mj-lt"/>
              </a:rPr>
              <a:t>120 companies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+mj-lt"/>
              </a:rPr>
              <a:t>5810 shops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+mj-lt"/>
              </a:rPr>
              <a:t>105 700 employees </a:t>
            </a:r>
          </a:p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076" y="3252623"/>
            <a:ext cx="4526387" cy="318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907749" y="1475703"/>
            <a:ext cx="8314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Baťa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Towns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Brazil</a:t>
            </a:r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060704" y="2825496"/>
            <a:ext cx="184731" cy="366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592" y="831287"/>
            <a:ext cx="2936272" cy="2177496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929435" y="2231761"/>
            <a:ext cx="6080125" cy="14635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city </a:t>
            </a:r>
            <a:r>
              <a:rPr lang="cs-CZ" sz="1800" dirty="0" err="1">
                <a:latin typeface="+mj-lt"/>
              </a:rPr>
              <a:t>of</a:t>
            </a:r>
            <a:r>
              <a:rPr lang="cs-CZ" sz="1800" dirty="0">
                <a:latin typeface="+mj-lt"/>
              </a:rPr>
              <a:t> </a:t>
            </a:r>
            <a:r>
              <a:rPr lang="cs-CZ" sz="1800" b="1" dirty="0" err="1">
                <a:latin typeface="+mj-lt"/>
              </a:rPr>
              <a:t>Batayporã</a:t>
            </a:r>
            <a:r>
              <a:rPr lang="cs-CZ" sz="1800" b="1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is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located</a:t>
            </a:r>
            <a:r>
              <a:rPr lang="cs-CZ" sz="1800" dirty="0">
                <a:latin typeface="+mj-lt"/>
              </a:rPr>
              <a:t> in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territory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of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state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of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Mato</a:t>
            </a:r>
            <a:r>
              <a:rPr lang="cs-CZ" sz="1800" dirty="0">
                <a:latin typeface="+mj-lt"/>
              </a:rPr>
              <a:t> Grosso do </a:t>
            </a:r>
            <a:r>
              <a:rPr lang="cs-CZ" sz="1800" dirty="0" err="1">
                <a:latin typeface="+mj-lt"/>
              </a:rPr>
              <a:t>Sul</a:t>
            </a:r>
            <a:r>
              <a:rPr lang="cs-CZ" sz="1800" dirty="0">
                <a:latin typeface="+mj-lt"/>
              </a:rPr>
              <a:t> (MS), </a:t>
            </a:r>
            <a:r>
              <a:rPr lang="cs-CZ" sz="1800" dirty="0" err="1">
                <a:latin typeface="+mj-lt"/>
              </a:rPr>
              <a:t>one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of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twenty-seven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Brazilian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federated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states</a:t>
            </a:r>
            <a:r>
              <a:rPr lang="cs-CZ" sz="1800" dirty="0">
                <a:latin typeface="+mj-lt"/>
              </a:rPr>
              <a:t>, </a:t>
            </a:r>
            <a:r>
              <a:rPr lang="cs-CZ" sz="1800" dirty="0" err="1">
                <a:latin typeface="+mj-lt"/>
              </a:rPr>
              <a:t>located</a:t>
            </a:r>
            <a:r>
              <a:rPr lang="cs-CZ" sz="1800" dirty="0">
                <a:latin typeface="+mj-lt"/>
              </a:rPr>
              <a:t> in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mid-west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of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Brazil</a:t>
            </a:r>
            <a:r>
              <a:rPr lang="cs-CZ" sz="1800" dirty="0">
                <a:latin typeface="+mj-lt"/>
              </a:rPr>
              <a:t>. </a:t>
            </a:r>
            <a:endParaRPr lang="cs-CZ" sz="1800" dirty="0" smtClean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dirty="0" err="1" smtClean="0">
                <a:latin typeface="+mj-lt"/>
              </a:rPr>
              <a:t>Batayporã</a:t>
            </a:r>
            <a:r>
              <a:rPr lang="cs-CZ" sz="1800" dirty="0" smtClean="0">
                <a:latin typeface="+mj-lt"/>
              </a:rPr>
              <a:t> </a:t>
            </a:r>
            <a:r>
              <a:rPr lang="cs-CZ" sz="1800" dirty="0">
                <a:latin typeface="+mj-lt"/>
              </a:rPr>
              <a:t>(in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Guaraní Indian </a:t>
            </a:r>
            <a:r>
              <a:rPr lang="cs-CZ" sz="1800" dirty="0" err="1">
                <a:latin typeface="+mj-lt"/>
              </a:rPr>
              <a:t>language</a:t>
            </a:r>
            <a:r>
              <a:rPr lang="cs-CZ" sz="1800" dirty="0">
                <a:latin typeface="+mj-lt"/>
              </a:rPr>
              <a:t>, "</a:t>
            </a:r>
            <a:r>
              <a:rPr lang="cs-CZ" sz="1800" dirty="0" err="1">
                <a:latin typeface="+mj-lt"/>
              </a:rPr>
              <a:t>Bata's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Good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Water</a:t>
            </a:r>
            <a:r>
              <a:rPr lang="cs-CZ" sz="1800" dirty="0">
                <a:latin typeface="+mj-lt"/>
              </a:rPr>
              <a:t>") </a:t>
            </a:r>
            <a:r>
              <a:rPr lang="cs-CZ" sz="1800" dirty="0" err="1">
                <a:latin typeface="+mj-lt"/>
              </a:rPr>
              <a:t>was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founded</a:t>
            </a:r>
            <a:r>
              <a:rPr lang="cs-CZ" sz="1800" dirty="0">
                <a:latin typeface="+mj-lt"/>
              </a:rPr>
              <a:t> in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1950s. 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268" y="3695303"/>
            <a:ext cx="2899915" cy="271789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717" y="4159681"/>
            <a:ext cx="4224649" cy="243237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9560" y="4030248"/>
            <a:ext cx="4882832" cy="25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907749" y="1475703"/>
            <a:ext cx="8314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Baťa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Towns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Brazil</a:t>
            </a:r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45" y="2878133"/>
            <a:ext cx="8933430" cy="35119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286" y="4168553"/>
            <a:ext cx="2400300" cy="2362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818" y="210188"/>
            <a:ext cx="3362236" cy="2997172"/>
          </a:xfrm>
          <a:prstGeom prst="rect">
            <a:avLst/>
          </a:prstGeom>
        </p:spPr>
      </p:pic>
      <p:pic>
        <p:nvPicPr>
          <p:cNvPr id="8194" name="Picture 2" descr="Soubor:Brasao Bataguassu MatoGrossodoSul Brasil.svg – Wikipedi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143" y="471322"/>
            <a:ext cx="2349430" cy="200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8029" y="4634083"/>
            <a:ext cx="4323185" cy="199288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595" y="2796913"/>
            <a:ext cx="19145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5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736094" y="1400365"/>
            <a:ext cx="83146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Melipille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Chile </a:t>
            </a: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152" y="976766"/>
            <a:ext cx="7212657" cy="42078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63" y="3967497"/>
            <a:ext cx="4670042" cy="238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907749" y="1475703"/>
            <a:ext cx="8314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Batawa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Canada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821" y="1109635"/>
            <a:ext cx="5389943" cy="27920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4711" y="3652107"/>
            <a:ext cx="2352675" cy="18954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49" y="2766030"/>
            <a:ext cx="6200775" cy="38576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05" y="4599844"/>
            <a:ext cx="3602672" cy="181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6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736094" y="1400365"/>
            <a:ext cx="83146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cs-CZ" sz="4000" b="1" dirty="0" err="1" smtClean="0">
                <a:latin typeface="Bahnschrift Condensed" panose="020B0502040204020203" pitchFamily="34" charset="0"/>
                <a:ea typeface="Open Sans" panose="020B0606030504020204" pitchFamily="34" charset="0"/>
                <a:cs typeface="72" panose="020B0503030000000003" pitchFamily="34" charset="0"/>
              </a:rPr>
              <a:t>ö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hlin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Switzerland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04" y="3157472"/>
            <a:ext cx="5356179" cy="321059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057" y="877360"/>
            <a:ext cx="4303993" cy="287612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9722" y="3868495"/>
            <a:ext cx="5094020" cy="272958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0722" y="112447"/>
            <a:ext cx="2813703" cy="350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4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736094" y="1400365"/>
            <a:ext cx="83146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Batanagar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India</a:t>
            </a: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334" y="1112349"/>
            <a:ext cx="4481639" cy="22521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722" y="2516802"/>
            <a:ext cx="2832471" cy="410732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50" y="3048337"/>
            <a:ext cx="4531580" cy="268589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3455" y="4503732"/>
            <a:ext cx="4416609" cy="20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4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736094" y="1400365"/>
            <a:ext cx="83146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Tilbury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United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Kingdom</a:t>
            </a:r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30" y="2140714"/>
            <a:ext cx="6378638" cy="41414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132" y="571722"/>
            <a:ext cx="3686175" cy="41243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512" y="4570464"/>
            <a:ext cx="6272339" cy="217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1547829" y="2810727"/>
            <a:ext cx="8314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Story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pic>
        <p:nvPicPr>
          <p:cNvPr id="9" name="Picture 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09" y="3901703"/>
            <a:ext cx="7282048" cy="163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907749" y="1475703"/>
            <a:ext cx="8314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Baťa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Towns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</a:t>
            </a:r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sp>
        <p:nvSpPr>
          <p:cNvPr id="1097" name="Obdélník 1096"/>
          <p:cNvSpPr/>
          <p:nvPr/>
        </p:nvSpPr>
        <p:spPr>
          <a:xfrm>
            <a:off x="960789" y="2229030"/>
            <a:ext cx="7139859" cy="4205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 err="1" smtClean="0">
                <a:latin typeface="+mj-lt"/>
              </a:rPr>
              <a:t>Bat'a</a:t>
            </a:r>
            <a:r>
              <a:rPr lang="en-GB" dirty="0" smtClean="0">
                <a:latin typeface="+mj-lt"/>
              </a:rPr>
              <a:t>, also </a:t>
            </a:r>
            <a:r>
              <a:rPr lang="en-GB" dirty="0" err="1" smtClean="0">
                <a:latin typeface="+mj-lt"/>
              </a:rPr>
              <a:t>Bat'a's</a:t>
            </a:r>
            <a:r>
              <a:rPr lang="en-GB" dirty="0" smtClean="0">
                <a:latin typeface="+mj-lt"/>
              </a:rPr>
              <a:t> factories, is the name of a large Czech (originally Czechoslovak) shoe company founded by the siblings </a:t>
            </a:r>
            <a:r>
              <a:rPr lang="en-GB" b="1" dirty="0" smtClean="0">
                <a:latin typeface="+mj-lt"/>
              </a:rPr>
              <a:t>Anna, </a:t>
            </a:r>
            <a:r>
              <a:rPr lang="en-GB" b="1" dirty="0" err="1" smtClean="0">
                <a:latin typeface="+mj-lt"/>
              </a:rPr>
              <a:t>Antonín</a:t>
            </a:r>
            <a:r>
              <a:rPr lang="en-GB" b="1" dirty="0" smtClean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and </a:t>
            </a:r>
            <a:r>
              <a:rPr lang="en-GB" b="1" dirty="0" err="1" smtClean="0">
                <a:latin typeface="+mj-lt"/>
              </a:rPr>
              <a:t>Tomáš</a:t>
            </a:r>
            <a:r>
              <a:rPr lang="en-GB" b="1" dirty="0" smtClean="0">
                <a:latin typeface="+mj-lt"/>
              </a:rPr>
              <a:t> </a:t>
            </a:r>
            <a:r>
              <a:rPr lang="en-GB" b="1" dirty="0" err="1" smtClean="0">
                <a:latin typeface="+mj-lt"/>
              </a:rPr>
              <a:t>Bat'a</a:t>
            </a:r>
            <a:r>
              <a:rPr lang="en-GB" b="1" dirty="0" smtClean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in </a:t>
            </a:r>
            <a:r>
              <a:rPr lang="en-GB" dirty="0" err="1" smtClean="0">
                <a:latin typeface="+mj-lt"/>
              </a:rPr>
              <a:t>Zlín</a:t>
            </a:r>
            <a:r>
              <a:rPr lang="en-GB" dirty="0" smtClean="0">
                <a:latin typeface="+mj-lt"/>
              </a:rPr>
              <a:t> in September 1894.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From 1932, after the tragic death of </a:t>
            </a:r>
            <a:r>
              <a:rPr lang="en-GB" dirty="0" err="1" smtClean="0">
                <a:latin typeface="+mj-lt"/>
              </a:rPr>
              <a:t>Tomáš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Bat'a</a:t>
            </a:r>
            <a:r>
              <a:rPr lang="en-GB" dirty="0" smtClean="0">
                <a:latin typeface="+mj-lt"/>
              </a:rPr>
              <a:t>, one of the founders of the company, </a:t>
            </a:r>
            <a:r>
              <a:rPr lang="en-GB" b="1" dirty="0" smtClean="0">
                <a:latin typeface="+mj-lt"/>
              </a:rPr>
              <a:t>Jan </a:t>
            </a:r>
            <a:r>
              <a:rPr lang="en-GB" b="1" dirty="0" err="1" smtClean="0">
                <a:latin typeface="+mj-lt"/>
              </a:rPr>
              <a:t>Antonín</a:t>
            </a:r>
            <a:r>
              <a:rPr lang="en-GB" b="1" dirty="0" smtClean="0">
                <a:latin typeface="+mj-lt"/>
              </a:rPr>
              <a:t> </a:t>
            </a:r>
            <a:r>
              <a:rPr lang="en-GB" b="1" dirty="0" err="1" smtClean="0">
                <a:latin typeface="+mj-lt"/>
              </a:rPr>
              <a:t>Bat'a</a:t>
            </a:r>
            <a:r>
              <a:rPr lang="en-GB" b="1" dirty="0" smtClean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took over all the company's assets on the basis of the Inheritance Agreement.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In 1939, as a result of the political situation, the Slovak factories were separated under "</a:t>
            </a:r>
            <a:r>
              <a:rPr lang="en-GB" dirty="0" err="1" smtClean="0">
                <a:latin typeface="+mj-lt"/>
              </a:rPr>
              <a:t>Bat'a</a:t>
            </a:r>
            <a:r>
              <a:rPr lang="en-GB" dirty="0" smtClean="0">
                <a:latin typeface="+mj-lt"/>
              </a:rPr>
              <a:t>, </a:t>
            </a:r>
            <a:r>
              <a:rPr lang="en-GB" dirty="0" err="1" smtClean="0">
                <a:latin typeface="+mj-lt"/>
              </a:rPr>
              <a:t>Slovenská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účastinná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spoločnosť</a:t>
            </a:r>
            <a:r>
              <a:rPr lang="en-GB" dirty="0" smtClean="0">
                <a:latin typeface="+mj-lt"/>
              </a:rPr>
              <a:t>" with its headquarters in </a:t>
            </a:r>
            <a:r>
              <a:rPr lang="en-GB" dirty="0" err="1" smtClean="0">
                <a:latin typeface="+mj-lt"/>
              </a:rPr>
              <a:t>Šimonovany</a:t>
            </a:r>
            <a:r>
              <a:rPr lang="en-GB" dirty="0" smtClean="0">
                <a:latin typeface="+mj-lt"/>
              </a:rPr>
              <a:t>. At the time of its nationalisation, the Czechoslovak Bata concern was involved in forty manufacturing industries. On 1 January 1949, the Bata plants in </a:t>
            </a:r>
            <a:r>
              <a:rPr lang="en-GB" dirty="0" err="1" smtClean="0">
                <a:latin typeface="+mj-lt"/>
              </a:rPr>
              <a:t>Zlín</a:t>
            </a:r>
            <a:r>
              <a:rPr lang="en-GB" dirty="0" smtClean="0">
                <a:latin typeface="+mj-lt"/>
              </a:rPr>
              <a:t> were renamed </a:t>
            </a:r>
            <a:r>
              <a:rPr lang="en-GB" dirty="0" err="1" smtClean="0">
                <a:latin typeface="+mj-lt"/>
              </a:rPr>
              <a:t>Svit</a:t>
            </a:r>
            <a:r>
              <a:rPr lang="en-GB" dirty="0" smtClean="0">
                <a:latin typeface="+mj-lt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Several companies were formed from the Slovak company Bata, and the production of footwear was merged with </a:t>
            </a:r>
            <a:r>
              <a:rPr lang="en-GB" dirty="0" err="1" smtClean="0">
                <a:latin typeface="+mj-lt"/>
              </a:rPr>
              <a:t>Zavody</a:t>
            </a:r>
            <a:r>
              <a:rPr lang="en-GB" dirty="0" smtClean="0">
                <a:latin typeface="+mj-lt"/>
              </a:rPr>
              <a:t> 29. </a:t>
            </a:r>
            <a:r>
              <a:rPr lang="en-GB" dirty="0" err="1" smtClean="0">
                <a:latin typeface="+mj-lt"/>
              </a:rPr>
              <a:t>augusta</a:t>
            </a:r>
            <a:r>
              <a:rPr lang="en-GB" dirty="0" smtClean="0">
                <a:latin typeface="+mj-lt"/>
              </a:rPr>
              <a:t> (ZDA) in </a:t>
            </a:r>
            <a:r>
              <a:rPr lang="en-GB" dirty="0" err="1" smtClean="0">
                <a:latin typeface="+mj-lt"/>
              </a:rPr>
              <a:t>Partizánské</a:t>
            </a:r>
            <a:r>
              <a:rPr lang="en-GB" dirty="0" smtClean="0">
                <a:latin typeface="+mj-lt"/>
              </a:rPr>
              <a:t>.</a:t>
            </a:r>
          </a:p>
          <a:p>
            <a:endParaRPr lang="cs-CZ" dirty="0">
              <a:latin typeface="+mj-lt"/>
            </a:endParaRPr>
          </a:p>
        </p:txBody>
      </p:sp>
      <p:pic>
        <p:nvPicPr>
          <p:cNvPr id="8" name="Picture 2" descr="https://upload.wikimedia.org/wikipedia/commons/8/8c/Tom%C3%A1%C5%A1_Ba%C5%A5a_%28Letectv%C3%AD%2C_March_1932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745" y="722376"/>
            <a:ext cx="3189985" cy="428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716" y="5266884"/>
            <a:ext cx="3522045" cy="79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40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907749" y="1475703"/>
            <a:ext cx="8314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Baťa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Towns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</a:t>
            </a:r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sp>
        <p:nvSpPr>
          <p:cNvPr id="1097" name="Obdélník 1096"/>
          <p:cNvSpPr/>
          <p:nvPr/>
        </p:nvSpPr>
        <p:spPr>
          <a:xfrm>
            <a:off x="919641" y="2247042"/>
            <a:ext cx="72221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dirty="0" err="1" smtClean="0">
                <a:latin typeface="+mj-lt"/>
              </a:rPr>
              <a:t>After</a:t>
            </a:r>
            <a:r>
              <a:rPr lang="cs-CZ" sz="1800" dirty="0" smtClean="0">
                <a:latin typeface="+mj-lt"/>
              </a:rPr>
              <a:t> WW2, </a:t>
            </a:r>
            <a:r>
              <a:rPr lang="cs-CZ" sz="1800" dirty="0" err="1">
                <a:latin typeface="+mj-lt"/>
              </a:rPr>
              <a:t>Bata's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factories</a:t>
            </a:r>
            <a:r>
              <a:rPr lang="cs-CZ" sz="1800" dirty="0">
                <a:latin typeface="+mj-lt"/>
              </a:rPr>
              <a:t> in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socialist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countries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were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nationalised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without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compensation</a:t>
            </a:r>
            <a:r>
              <a:rPr lang="cs-CZ" sz="1800" dirty="0">
                <a:latin typeface="+mj-lt"/>
              </a:rPr>
              <a:t>. </a:t>
            </a:r>
            <a:r>
              <a:rPr lang="cs-CZ" sz="1800" dirty="0" err="1">
                <a:latin typeface="+mj-lt"/>
              </a:rPr>
              <a:t>Branches</a:t>
            </a:r>
            <a:r>
              <a:rPr lang="cs-CZ" sz="1800" dirty="0">
                <a:latin typeface="+mj-lt"/>
              </a:rPr>
              <a:t> in </a:t>
            </a:r>
            <a:r>
              <a:rPr lang="cs-CZ" sz="1800" dirty="0" err="1">
                <a:latin typeface="+mj-lt"/>
              </a:rPr>
              <a:t>capitalist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countries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remained</a:t>
            </a:r>
            <a:r>
              <a:rPr lang="cs-CZ" sz="1800" dirty="0">
                <a:latin typeface="+mj-lt"/>
              </a:rPr>
              <a:t> in </a:t>
            </a:r>
            <a:r>
              <a:rPr lang="cs-CZ" sz="1800" dirty="0" err="1">
                <a:latin typeface="+mj-lt"/>
              </a:rPr>
              <a:t>family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ownership</a:t>
            </a:r>
            <a:r>
              <a:rPr lang="cs-CZ" sz="1800" dirty="0">
                <a:latin typeface="+mj-lt"/>
              </a:rPr>
              <a:t> and </a:t>
            </a:r>
            <a:r>
              <a:rPr lang="cs-CZ" sz="1800" dirty="0" err="1">
                <a:latin typeface="+mj-lt"/>
              </a:rPr>
              <a:t>were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managed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both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from</a:t>
            </a:r>
            <a:r>
              <a:rPr lang="cs-CZ" sz="1800" dirty="0">
                <a:latin typeface="+mj-lt"/>
              </a:rPr>
              <a:t> </a:t>
            </a:r>
            <a:r>
              <a:rPr lang="cs-CZ" sz="1800" b="1" dirty="0" err="1">
                <a:latin typeface="+mj-lt"/>
              </a:rPr>
              <a:t>South</a:t>
            </a:r>
            <a:r>
              <a:rPr lang="cs-CZ" sz="1800" b="1" dirty="0">
                <a:latin typeface="+mj-lt"/>
              </a:rPr>
              <a:t> America </a:t>
            </a:r>
            <a:r>
              <a:rPr lang="cs-CZ" sz="1800" dirty="0" smtClean="0">
                <a:latin typeface="+mj-lt"/>
              </a:rPr>
              <a:t>– </a:t>
            </a:r>
            <a:r>
              <a:rPr lang="cs-CZ" sz="1800" dirty="0">
                <a:latin typeface="+mj-lt"/>
              </a:rPr>
              <a:t>Jan </a:t>
            </a:r>
            <a:r>
              <a:rPr lang="cs-CZ" sz="1800" dirty="0" err="1">
                <a:latin typeface="+mj-lt"/>
              </a:rPr>
              <a:t>Antonin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Bata</a:t>
            </a:r>
            <a:r>
              <a:rPr lang="cs-CZ" sz="1800" dirty="0">
                <a:latin typeface="+mj-lt"/>
              </a:rPr>
              <a:t>, and </a:t>
            </a:r>
            <a:r>
              <a:rPr lang="cs-CZ" sz="1800" b="1" dirty="0" err="1">
                <a:latin typeface="+mj-lt"/>
              </a:rPr>
              <a:t>North</a:t>
            </a:r>
            <a:r>
              <a:rPr lang="cs-CZ" sz="1800" b="1" dirty="0">
                <a:latin typeface="+mj-lt"/>
              </a:rPr>
              <a:t> America </a:t>
            </a:r>
            <a:r>
              <a:rPr lang="cs-CZ" sz="1800" dirty="0" smtClean="0">
                <a:latin typeface="+mj-lt"/>
              </a:rPr>
              <a:t>– </a:t>
            </a:r>
            <a:r>
              <a:rPr lang="cs-CZ" sz="1800" dirty="0" err="1">
                <a:latin typeface="+mj-lt"/>
              </a:rPr>
              <a:t>Canada</a:t>
            </a:r>
            <a:r>
              <a:rPr lang="cs-CZ" sz="1800" dirty="0">
                <a:latin typeface="+mj-lt"/>
              </a:rPr>
              <a:t>, by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family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of</a:t>
            </a:r>
            <a:r>
              <a:rPr lang="cs-CZ" sz="1800" dirty="0">
                <a:latin typeface="+mj-lt"/>
              </a:rPr>
              <a:t> Jr. Tomas </a:t>
            </a:r>
            <a:r>
              <a:rPr lang="cs-CZ" sz="1800" dirty="0" err="1">
                <a:latin typeface="+mj-lt"/>
              </a:rPr>
              <a:t>Bata</a:t>
            </a:r>
            <a:r>
              <a:rPr lang="cs-CZ" sz="1800" dirty="0">
                <a:latin typeface="+mj-lt"/>
              </a:rPr>
              <a:t> jr.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8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current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European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headquarters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of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company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is</a:t>
            </a:r>
            <a:r>
              <a:rPr lang="cs-CZ" sz="1800" dirty="0">
                <a:latin typeface="+mj-lt"/>
              </a:rPr>
              <a:t> in Lausanne, </a:t>
            </a:r>
            <a:r>
              <a:rPr lang="cs-CZ" sz="1800" b="1" dirty="0" err="1">
                <a:latin typeface="+mj-lt"/>
              </a:rPr>
              <a:t>Switzerland</a:t>
            </a:r>
            <a:r>
              <a:rPr lang="cs-CZ" sz="1800" dirty="0">
                <a:latin typeface="+mj-lt"/>
              </a:rPr>
              <a:t>.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headquarters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for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Czech Republic </a:t>
            </a:r>
            <a:r>
              <a:rPr lang="cs-CZ" sz="1800" dirty="0" err="1">
                <a:latin typeface="+mj-lt"/>
              </a:rPr>
              <a:t>is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again</a:t>
            </a:r>
            <a:r>
              <a:rPr lang="cs-CZ" sz="1800" dirty="0">
                <a:latin typeface="+mj-lt"/>
              </a:rPr>
              <a:t> in Zlín.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8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</a:rPr>
              <a:t>In 2004,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</a:t>
            </a:r>
            <a:r>
              <a:rPr lang="cs-CZ" sz="1800" b="1" i="1" dirty="0" err="1">
                <a:latin typeface="+mj-lt"/>
              </a:rPr>
              <a:t>Guinness</a:t>
            </a:r>
            <a:r>
              <a:rPr lang="cs-CZ" sz="1800" b="1" i="1" dirty="0">
                <a:latin typeface="+mj-lt"/>
              </a:rPr>
              <a:t> </a:t>
            </a:r>
            <a:r>
              <a:rPr lang="cs-CZ" sz="1800" b="1" i="1" dirty="0" err="1">
                <a:latin typeface="+mj-lt"/>
              </a:rPr>
              <a:t>Book</a:t>
            </a:r>
            <a:r>
              <a:rPr lang="cs-CZ" sz="1800" b="1" i="1" dirty="0">
                <a:latin typeface="+mj-lt"/>
              </a:rPr>
              <a:t> </a:t>
            </a:r>
            <a:r>
              <a:rPr lang="cs-CZ" sz="1800" b="1" i="1" dirty="0" err="1">
                <a:latin typeface="+mj-lt"/>
              </a:rPr>
              <a:t>of</a:t>
            </a:r>
            <a:r>
              <a:rPr lang="cs-CZ" sz="1800" b="1" i="1" dirty="0">
                <a:latin typeface="+mj-lt"/>
              </a:rPr>
              <a:t> </a:t>
            </a:r>
            <a:r>
              <a:rPr lang="cs-CZ" sz="1800" b="1" i="1" dirty="0" err="1">
                <a:latin typeface="+mj-lt"/>
              </a:rPr>
              <a:t>World</a:t>
            </a:r>
            <a:r>
              <a:rPr lang="cs-CZ" sz="1800" b="1" i="1" dirty="0">
                <a:latin typeface="+mj-lt"/>
              </a:rPr>
              <a:t> </a:t>
            </a:r>
            <a:r>
              <a:rPr lang="cs-CZ" sz="1800" b="1" i="1" dirty="0" err="1">
                <a:latin typeface="+mj-lt"/>
              </a:rPr>
              <a:t>Records</a:t>
            </a:r>
            <a:r>
              <a:rPr lang="cs-CZ" sz="1800" b="1" i="1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named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Bata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"</a:t>
            </a:r>
            <a:r>
              <a:rPr lang="cs-CZ" sz="1800" dirty="0" err="1">
                <a:latin typeface="+mj-lt"/>
              </a:rPr>
              <a:t>Largest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Shoe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Seller</a:t>
            </a:r>
            <a:r>
              <a:rPr lang="cs-CZ" sz="1800" dirty="0">
                <a:latin typeface="+mj-lt"/>
              </a:rPr>
              <a:t> and </a:t>
            </a:r>
            <a:r>
              <a:rPr lang="cs-CZ" sz="1800" dirty="0" err="1">
                <a:latin typeface="+mj-lt"/>
              </a:rPr>
              <a:t>Manufacturer</a:t>
            </a:r>
            <a:r>
              <a:rPr lang="cs-CZ" sz="1800" dirty="0">
                <a:latin typeface="+mj-lt"/>
              </a:rPr>
              <a:t>" </a:t>
            </a:r>
            <a:r>
              <a:rPr lang="cs-CZ" sz="1800" dirty="0" err="1">
                <a:latin typeface="+mj-lt"/>
              </a:rPr>
              <a:t>of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all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time</a:t>
            </a:r>
            <a:r>
              <a:rPr lang="cs-CZ" sz="1800" dirty="0">
                <a:latin typeface="+mj-lt"/>
              </a:rPr>
              <a:t>, as </a:t>
            </a:r>
            <a:r>
              <a:rPr lang="cs-CZ" sz="1800" dirty="0" err="1">
                <a:latin typeface="+mj-lt"/>
              </a:rPr>
              <a:t>they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say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the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company</a:t>
            </a:r>
            <a:r>
              <a:rPr lang="cs-CZ" sz="1800" dirty="0">
                <a:latin typeface="+mj-lt"/>
              </a:rPr>
              <a:t> has sold </a:t>
            </a:r>
            <a:r>
              <a:rPr lang="cs-CZ" sz="1800" dirty="0" err="1">
                <a:latin typeface="+mj-lt"/>
              </a:rPr>
              <a:t>over</a:t>
            </a:r>
            <a:r>
              <a:rPr lang="cs-CZ" sz="1800" dirty="0">
                <a:latin typeface="+mj-lt"/>
              </a:rPr>
              <a:t> 14 </a:t>
            </a:r>
            <a:r>
              <a:rPr lang="cs-CZ" sz="1800" dirty="0" err="1">
                <a:latin typeface="+mj-lt"/>
              </a:rPr>
              <a:t>billion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pairs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of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shoes</a:t>
            </a:r>
            <a:r>
              <a:rPr lang="cs-CZ" sz="1800" dirty="0">
                <a:latin typeface="+mj-lt"/>
              </a:rPr>
              <a:t> in </a:t>
            </a:r>
            <a:r>
              <a:rPr lang="cs-CZ" sz="1800" dirty="0" err="1">
                <a:latin typeface="+mj-lt"/>
              </a:rPr>
              <a:t>its</a:t>
            </a:r>
            <a:r>
              <a:rPr lang="cs-CZ" sz="1800" dirty="0">
                <a:latin typeface="+mj-lt"/>
              </a:rPr>
              <a:t> existence.</a:t>
            </a:r>
          </a:p>
        </p:txBody>
      </p:sp>
      <p:pic>
        <p:nvPicPr>
          <p:cNvPr id="3074" name="Picture 2" descr="https://upload.wikimedia.org/wikipedia/commons/8/8c/Tom%C3%A1%C5%A1_Ba%C5%A5a_%28Letectv%C3%AD%2C_March_1932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745" y="722376"/>
            <a:ext cx="3189985" cy="428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716" y="5266884"/>
            <a:ext cx="3522045" cy="79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39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960789" y="1475703"/>
            <a:ext cx="8314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Baťa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Towns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</a:t>
            </a:r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sp>
        <p:nvSpPr>
          <p:cNvPr id="1097" name="Obdélník 1096"/>
          <p:cNvSpPr/>
          <p:nvPr/>
        </p:nvSpPr>
        <p:spPr>
          <a:xfrm>
            <a:off x="960789" y="2315424"/>
            <a:ext cx="71398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+mj-lt"/>
              </a:rPr>
              <a:t>A</a:t>
            </a:r>
            <a:r>
              <a:rPr lang="en-US" sz="1800" dirty="0" smtClean="0">
                <a:latin typeface="+mj-lt"/>
              </a:rPr>
              <a:t>after </a:t>
            </a:r>
            <a:r>
              <a:rPr lang="en-US" sz="1800" dirty="0">
                <a:latin typeface="+mj-lt"/>
              </a:rPr>
              <a:t>the establishment of the Protectorate</a:t>
            </a:r>
            <a:r>
              <a:rPr lang="en-US" sz="1800" dirty="0" smtClean="0">
                <a:latin typeface="+mj-lt"/>
              </a:rPr>
              <a:t>, </a:t>
            </a:r>
            <a:r>
              <a:rPr lang="en-US" sz="1800" dirty="0">
                <a:latin typeface="+mj-lt"/>
              </a:rPr>
              <a:t>Jan </a:t>
            </a:r>
            <a:r>
              <a:rPr lang="en-US" sz="1800" dirty="0" err="1">
                <a:latin typeface="+mj-lt"/>
              </a:rPr>
              <a:t>Antonín</a:t>
            </a:r>
            <a:r>
              <a:rPr lang="en-US" sz="1800" dirty="0">
                <a:latin typeface="+mj-lt"/>
              </a:rPr>
              <a:t> Bata, left the </a:t>
            </a:r>
            <a:r>
              <a:rPr lang="en-US" sz="1800" dirty="0" smtClean="0">
                <a:latin typeface="+mj-lt"/>
              </a:rPr>
              <a:t>country </a:t>
            </a:r>
            <a:r>
              <a:rPr lang="en-US" sz="1800" dirty="0">
                <a:latin typeface="+mj-lt"/>
              </a:rPr>
              <a:t>and from 1941 he began to build new workplaces, production and new cities in South America, in </a:t>
            </a:r>
            <a:r>
              <a:rPr lang="en-US" sz="1800" b="1" dirty="0">
                <a:latin typeface="+mj-lt"/>
              </a:rPr>
              <a:t>Brazil</a:t>
            </a:r>
            <a:r>
              <a:rPr lang="en-US" sz="1800" dirty="0">
                <a:latin typeface="+mj-lt"/>
              </a:rPr>
              <a:t>. In the Czechoslovakia in 1938, he published the book </a:t>
            </a:r>
            <a:r>
              <a:rPr lang="en-US" sz="1800" b="1" i="1" dirty="0">
                <a:latin typeface="+mj-lt"/>
              </a:rPr>
              <a:t>Building a State for 40,000,000 People</a:t>
            </a:r>
            <a:r>
              <a:rPr lang="en-US" sz="1800" dirty="0">
                <a:latin typeface="+mj-lt"/>
              </a:rPr>
              <a:t>, in which he presented his extensive economic plans to the public. In 1939, he went into exile in the USA and settled in Brazil, where a new </a:t>
            </a:r>
            <a:r>
              <a:rPr lang="en-US" sz="1800" dirty="0" err="1">
                <a:latin typeface="+mj-lt"/>
              </a:rPr>
              <a:t>centre</a:t>
            </a:r>
            <a:r>
              <a:rPr lang="en-US" sz="1800" dirty="0">
                <a:latin typeface="+mj-lt"/>
              </a:rPr>
              <a:t> for the management of foreign Bata companies was established.</a:t>
            </a:r>
          </a:p>
          <a:p>
            <a:pPr algn="just"/>
            <a:endParaRPr lang="en-US" sz="18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From 1938, his nephew </a:t>
            </a:r>
            <a:r>
              <a:rPr lang="en-US" sz="1800" dirty="0" err="1">
                <a:latin typeface="+mj-lt"/>
              </a:rPr>
              <a:t>Tomáš</a:t>
            </a:r>
            <a:r>
              <a:rPr lang="en-US" sz="1800" dirty="0">
                <a:latin typeface="+mj-lt"/>
              </a:rPr>
              <a:t> Jan </a:t>
            </a:r>
            <a:r>
              <a:rPr lang="en-US" sz="1800" dirty="0" err="1">
                <a:latin typeface="+mj-lt"/>
              </a:rPr>
              <a:t>Baťa</a:t>
            </a:r>
            <a:r>
              <a:rPr lang="en-US" sz="1800" dirty="0">
                <a:latin typeface="+mj-lt"/>
              </a:rPr>
              <a:t> also built a plant in </a:t>
            </a:r>
            <a:r>
              <a:rPr lang="en-US" sz="1800" b="1" dirty="0" smtClean="0">
                <a:latin typeface="+mj-lt"/>
              </a:rPr>
              <a:t>Canada</a:t>
            </a:r>
            <a:r>
              <a:rPr lang="en-US" sz="1800" dirty="0" smtClean="0">
                <a:latin typeface="+mj-lt"/>
              </a:rPr>
              <a:t>. </a:t>
            </a:r>
            <a:r>
              <a:rPr lang="en-US" sz="1800" dirty="0">
                <a:latin typeface="+mj-lt"/>
              </a:rPr>
              <a:t>The management of the company in </a:t>
            </a:r>
            <a:r>
              <a:rPr lang="en-US" sz="1800" dirty="0" err="1">
                <a:latin typeface="+mj-lt"/>
              </a:rPr>
              <a:t>Zlín</a:t>
            </a:r>
            <a:r>
              <a:rPr lang="en-US" sz="1800" dirty="0">
                <a:latin typeface="+mj-lt"/>
              </a:rPr>
              <a:t> was thus made up of Dominik </a:t>
            </a:r>
            <a:r>
              <a:rPr lang="en-US" sz="1800" dirty="0" err="1">
                <a:latin typeface="+mj-lt"/>
              </a:rPr>
              <a:t>Čipera</a:t>
            </a:r>
            <a:r>
              <a:rPr lang="en-US" sz="1800" dirty="0">
                <a:latin typeface="+mj-lt"/>
              </a:rPr>
              <a:t>, Hugo </a:t>
            </a:r>
            <a:r>
              <a:rPr lang="en-US" sz="1800" dirty="0" err="1">
                <a:latin typeface="+mj-lt"/>
              </a:rPr>
              <a:t>Vavrečka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František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Malota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smtClean="0">
                <a:latin typeface="+mj-lt"/>
              </a:rPr>
              <a:t>and Josef </a:t>
            </a:r>
            <a:r>
              <a:rPr lang="en-US" sz="1800" dirty="0" err="1">
                <a:latin typeface="+mj-lt"/>
              </a:rPr>
              <a:t>Hlavnička</a:t>
            </a:r>
            <a:r>
              <a:rPr lang="en-US" sz="1800" dirty="0">
                <a:latin typeface="+mj-lt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After the </a:t>
            </a:r>
            <a:r>
              <a:rPr lang="cs-CZ" sz="1800" dirty="0" smtClean="0">
                <a:latin typeface="+mj-lt"/>
              </a:rPr>
              <a:t>WW2</a:t>
            </a:r>
            <a:r>
              <a:rPr lang="en-US" sz="1800" dirty="0" smtClean="0">
                <a:latin typeface="+mj-lt"/>
              </a:rPr>
              <a:t>, </a:t>
            </a:r>
            <a:r>
              <a:rPr lang="en-US" sz="1800" dirty="0">
                <a:latin typeface="+mj-lt"/>
              </a:rPr>
              <a:t>the development of the company was divided. Canada became the new </a:t>
            </a:r>
            <a:r>
              <a:rPr lang="en-US" sz="1800" dirty="0" smtClean="0">
                <a:latin typeface="+mj-lt"/>
              </a:rPr>
              <a:t>center </a:t>
            </a:r>
            <a:r>
              <a:rPr lang="en-US" sz="1800" dirty="0">
                <a:latin typeface="+mj-lt"/>
              </a:rPr>
              <a:t>of Bata's company (nephew </a:t>
            </a:r>
            <a:r>
              <a:rPr lang="en-US" sz="1800" dirty="0" err="1">
                <a:latin typeface="+mj-lt"/>
              </a:rPr>
              <a:t>Tomáš</a:t>
            </a:r>
            <a:r>
              <a:rPr lang="en-US" sz="1800" dirty="0">
                <a:latin typeface="+mj-lt"/>
              </a:rPr>
              <a:t> J. </a:t>
            </a:r>
            <a:r>
              <a:rPr lang="en-US" sz="1800" dirty="0" err="1">
                <a:latin typeface="+mj-lt"/>
              </a:rPr>
              <a:t>Baťa</a:t>
            </a:r>
            <a:r>
              <a:rPr lang="en-US" sz="1800" dirty="0">
                <a:latin typeface="+mj-lt"/>
              </a:rPr>
              <a:t>).</a:t>
            </a:r>
            <a:endParaRPr lang="cs-CZ" sz="1800" dirty="0">
              <a:latin typeface="+mj-lt"/>
            </a:endParaRPr>
          </a:p>
        </p:txBody>
      </p:sp>
      <p:pic>
        <p:nvPicPr>
          <p:cNvPr id="11" name="Picture 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716" y="5266884"/>
            <a:ext cx="3522045" cy="79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upload.wikimedia.org/wikipedia/commons/b/b6/Logo_firmy_Ba%C5%A5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40" y="969264"/>
            <a:ext cx="2997447" cy="405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29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907749" y="1475703"/>
            <a:ext cx="8314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Baťa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Towns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29548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sp>
        <p:nvSpPr>
          <p:cNvPr id="1097" name="Obdélník 1096"/>
          <p:cNvSpPr/>
          <p:nvPr/>
        </p:nvSpPr>
        <p:spPr>
          <a:xfrm>
            <a:off x="989157" y="2315424"/>
            <a:ext cx="5722539" cy="3657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Bata built not only the factory, but also </a:t>
            </a:r>
            <a:r>
              <a:rPr lang="en-US" b="1" dirty="0">
                <a:latin typeface="+mj-lt"/>
              </a:rPr>
              <a:t>all the facilities </a:t>
            </a:r>
            <a:r>
              <a:rPr lang="en-US" dirty="0">
                <a:latin typeface="+mj-lt"/>
              </a:rPr>
              <a:t>for it and its employees. </a:t>
            </a:r>
            <a:endParaRPr lang="cs-CZ" dirty="0" smtClean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He </a:t>
            </a:r>
            <a:r>
              <a:rPr lang="en-US" dirty="0">
                <a:latin typeface="+mj-lt"/>
              </a:rPr>
              <a:t>produced the raw materials himself and sold them without intermediaries, thus saving on costs. </a:t>
            </a:r>
            <a:endParaRPr lang="cs-CZ" dirty="0" smtClean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In </a:t>
            </a:r>
            <a:r>
              <a:rPr lang="en-US" dirty="0">
                <a:latin typeface="+mj-lt"/>
              </a:rPr>
              <a:t>today's </a:t>
            </a:r>
            <a:r>
              <a:rPr lang="en-US" b="1" dirty="0" err="1" smtClean="0">
                <a:latin typeface="+mj-lt"/>
              </a:rPr>
              <a:t>Otrokovice</a:t>
            </a:r>
            <a:r>
              <a:rPr lang="cs-CZ" b="1" dirty="0" smtClean="0">
                <a:latin typeface="+mj-lt"/>
              </a:rPr>
              <a:t>, </a:t>
            </a:r>
            <a:r>
              <a:rPr lang="en-US" dirty="0" smtClean="0">
                <a:latin typeface="+mj-lt"/>
              </a:rPr>
              <a:t>he </a:t>
            </a:r>
            <a:r>
              <a:rPr lang="en-US" dirty="0">
                <a:latin typeface="+mj-lt"/>
              </a:rPr>
              <a:t>built his own tannery, in </a:t>
            </a:r>
            <a:r>
              <a:rPr lang="en-US" dirty="0" err="1">
                <a:latin typeface="+mj-lt"/>
              </a:rPr>
              <a:t>Zlín</a:t>
            </a:r>
            <a:r>
              <a:rPr lang="en-US" dirty="0">
                <a:latin typeface="+mj-lt"/>
              </a:rPr>
              <a:t> he built a company producing machinery and owned fields and forests. </a:t>
            </a:r>
            <a:endParaRPr lang="cs-CZ" dirty="0" smtClean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He </a:t>
            </a:r>
            <a:r>
              <a:rPr lang="en-US" dirty="0">
                <a:latin typeface="+mj-lt"/>
              </a:rPr>
              <a:t>built Bata houses (luxury housing at the time) and dormitories for his employees, which, together with the high wages at the factory, were the main reason for the influx of </a:t>
            </a:r>
            <a:r>
              <a:rPr lang="en-US" dirty="0" err="1">
                <a:latin typeface="+mj-lt"/>
              </a:rPr>
              <a:t>labour</a:t>
            </a:r>
            <a:r>
              <a:rPr lang="en-US" dirty="0">
                <a:latin typeface="+mj-lt"/>
              </a:rPr>
              <a:t> and the expansion of </a:t>
            </a:r>
            <a:r>
              <a:rPr lang="en-US" dirty="0" err="1">
                <a:latin typeface="+mj-lt"/>
              </a:rPr>
              <a:t>Zlín</a:t>
            </a:r>
            <a:r>
              <a:rPr lang="en-US" dirty="0">
                <a:latin typeface="+mj-lt"/>
              </a:rPr>
              <a:t>. </a:t>
            </a:r>
            <a:endParaRPr lang="cs-CZ" dirty="0" smtClean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There </a:t>
            </a:r>
            <a:r>
              <a:rPr lang="en-US" dirty="0">
                <a:latin typeface="+mj-lt"/>
              </a:rPr>
              <a:t>were also schools for future employees, kindergartens, and other services. </a:t>
            </a:r>
            <a:endParaRPr lang="cs-CZ" dirty="0" smtClean="0">
              <a:latin typeface="+mj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259" y="618002"/>
            <a:ext cx="5082356" cy="278871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847" y="3033007"/>
            <a:ext cx="2660717" cy="326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2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907749" y="1475703"/>
            <a:ext cx="8314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Baťa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Towns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sp>
        <p:nvSpPr>
          <p:cNvPr id="1097" name="Obdélník 1096"/>
          <p:cNvSpPr/>
          <p:nvPr/>
        </p:nvSpPr>
        <p:spPr>
          <a:xfrm>
            <a:off x="989157" y="2221159"/>
            <a:ext cx="8785779" cy="1463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The </a:t>
            </a:r>
            <a:r>
              <a:rPr lang="en-US" dirty="0">
                <a:latin typeface="+mj-lt"/>
              </a:rPr>
              <a:t>whole of </a:t>
            </a:r>
            <a:r>
              <a:rPr lang="en-US" b="1" dirty="0" err="1">
                <a:latin typeface="+mj-lt"/>
              </a:rPr>
              <a:t>Zlín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was built according to a unified functionalist plan by the architect </a:t>
            </a:r>
            <a:r>
              <a:rPr lang="en-US" dirty="0" err="1">
                <a:latin typeface="+mj-lt"/>
              </a:rPr>
              <a:t>František</a:t>
            </a:r>
            <a:r>
              <a:rPr lang="en-US" dirty="0">
                <a:latin typeface="+mj-lt"/>
              </a:rPr>
              <a:t> Lydia </a:t>
            </a:r>
            <a:r>
              <a:rPr lang="en-US" dirty="0" err="1">
                <a:latin typeface="+mj-lt"/>
              </a:rPr>
              <a:t>Gahura</a:t>
            </a:r>
            <a:r>
              <a:rPr lang="en-US" dirty="0">
                <a:latin typeface="+mj-lt"/>
              </a:rPr>
              <a:t> called the Garden City. The development of </a:t>
            </a:r>
            <a:r>
              <a:rPr lang="en-US" dirty="0" err="1">
                <a:latin typeface="+mj-lt"/>
              </a:rPr>
              <a:t>Zlín</a:t>
            </a:r>
            <a:r>
              <a:rPr lang="en-US" dirty="0">
                <a:latin typeface="+mj-lt"/>
              </a:rPr>
              <a:t> continued even after the death of </a:t>
            </a:r>
            <a:r>
              <a:rPr lang="en-US" dirty="0" err="1">
                <a:latin typeface="+mj-lt"/>
              </a:rPr>
              <a:t>Tomáš</a:t>
            </a:r>
            <a:r>
              <a:rPr lang="en-US" dirty="0">
                <a:latin typeface="+mj-lt"/>
              </a:rPr>
              <a:t> Bata. During the time of Jan </a:t>
            </a:r>
            <a:r>
              <a:rPr lang="en-US" dirty="0" err="1">
                <a:latin typeface="+mj-lt"/>
              </a:rPr>
              <a:t>Antonín</a:t>
            </a:r>
            <a:r>
              <a:rPr lang="en-US" dirty="0">
                <a:latin typeface="+mj-lt"/>
              </a:rPr>
              <a:t> Bata, for example, the administrative building No. 21 was built, a department store and a hotel were completed, and the Institutes of Studies were established.</a:t>
            </a:r>
            <a:endParaRPr lang="cs-CZ" dirty="0">
              <a:latin typeface="+mj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770" y="3684701"/>
            <a:ext cx="8340295" cy="300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5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736094" y="1400365"/>
            <a:ext cx="8314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Baťa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architecture</a:t>
            </a:r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367" y="3643574"/>
            <a:ext cx="5656709" cy="28494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974" y="439298"/>
            <a:ext cx="3992785" cy="250319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94" y="2726790"/>
            <a:ext cx="4968176" cy="272606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656" y="641146"/>
            <a:ext cx="2660717" cy="32605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2083" y="3473988"/>
            <a:ext cx="4238928" cy="35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25EB6B-70A9-419F-83B5-2BEB7294051B}"/>
              </a:ext>
            </a:extLst>
          </p:cNvPr>
          <p:cNvCxnSpPr/>
          <p:nvPr/>
        </p:nvCxnSpPr>
        <p:spPr>
          <a:xfrm>
            <a:off x="1820136" y="3127776"/>
            <a:ext cx="0" cy="773927"/>
          </a:xfrm>
          <a:prstGeom prst="line">
            <a:avLst/>
          </a:prstGeom>
          <a:ln w="1270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5520627-EE6F-4886-A342-E98C3C70B521}"/>
              </a:ext>
            </a:extLst>
          </p:cNvPr>
          <p:cNvSpPr txBox="1"/>
          <p:nvPr/>
        </p:nvSpPr>
        <p:spPr>
          <a:xfrm>
            <a:off x="907749" y="1475703"/>
            <a:ext cx="83146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Baťa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Towns</a:t>
            </a:r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4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</a:t>
            </a:r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0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288536" y="1400365"/>
            <a:ext cx="1527048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2104" y="485965"/>
            <a:ext cx="277977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286981"/>
            <a:ext cx="2606045" cy="1188722"/>
          </a:xfrm>
          <a:prstGeom prst="rect">
            <a:avLst/>
          </a:prstGeom>
        </p:spPr>
      </p:pic>
      <p:pic>
        <p:nvPicPr>
          <p:cNvPr id="1096" name="Obrázek 10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429" y="572085"/>
            <a:ext cx="74676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7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BAB"/>
      </a:accent1>
      <a:accent2>
        <a:srgbClr val="6C6D70"/>
      </a:accent2>
      <a:accent3>
        <a:srgbClr val="A5A5A5"/>
      </a:accent3>
      <a:accent4>
        <a:srgbClr val="ED7D3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_prezentace_cz_16x9.potx" id="{193B350C-BD93-44C2-AA23-001E80B1E4DC}" vid="{080CA9D0-FE38-4C67-AC33-3149459E10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UP_prezentace_cz_16x9 (2)</Template>
  <TotalTime>2889</TotalTime>
  <Words>869</Words>
  <Application>Microsoft Office PowerPoint</Application>
  <PresentationFormat>Vlastní</PresentationFormat>
  <Paragraphs>148</Paragraphs>
  <Slides>17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5" baseType="lpstr">
      <vt:lpstr>72</vt:lpstr>
      <vt:lpstr>Arial</vt:lpstr>
      <vt:lpstr>Bahnschrift Condensed</vt:lpstr>
      <vt:lpstr>Calibri</vt:lpstr>
      <vt:lpstr>Calibri Light</vt:lpstr>
      <vt:lpstr>Lato Regular</vt:lpstr>
      <vt:lpstr>Open Sans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maresh</dc:creator>
  <cp:lastModifiedBy>maresh</cp:lastModifiedBy>
  <cp:revision>229</cp:revision>
  <dcterms:created xsi:type="dcterms:W3CDTF">2022-02-04T14:50:46Z</dcterms:created>
  <dcterms:modified xsi:type="dcterms:W3CDTF">2022-10-23T20:21:41Z</dcterms:modified>
</cp:coreProperties>
</file>