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1"/>
  </p:notesMasterIdLst>
  <p:sldIdLst>
    <p:sldId id="258" r:id="rId2"/>
    <p:sldId id="270" r:id="rId3"/>
    <p:sldId id="318" r:id="rId4"/>
    <p:sldId id="317" r:id="rId5"/>
    <p:sldId id="320" r:id="rId6"/>
    <p:sldId id="322" r:id="rId7"/>
    <p:sldId id="323" r:id="rId8"/>
    <p:sldId id="325" r:id="rId9"/>
    <p:sldId id="324" r:id="rId10"/>
    <p:sldId id="327" r:id="rId11"/>
    <p:sldId id="319" r:id="rId12"/>
    <p:sldId id="328" r:id="rId13"/>
    <p:sldId id="329" r:id="rId14"/>
    <p:sldId id="357" r:id="rId15"/>
    <p:sldId id="356" r:id="rId16"/>
    <p:sldId id="355" r:id="rId17"/>
    <p:sldId id="354" r:id="rId18"/>
    <p:sldId id="353" r:id="rId19"/>
    <p:sldId id="331" r:id="rId20"/>
    <p:sldId id="332" r:id="rId21"/>
    <p:sldId id="333" r:id="rId22"/>
    <p:sldId id="335" r:id="rId23"/>
    <p:sldId id="336" r:id="rId24"/>
    <p:sldId id="334" r:id="rId25"/>
    <p:sldId id="339" r:id="rId26"/>
    <p:sldId id="352" r:id="rId27"/>
    <p:sldId id="351" r:id="rId28"/>
    <p:sldId id="315" r:id="rId29"/>
    <p:sldId id="316" r:id="rId30"/>
  </p:sldIdLst>
  <p:sldSz cx="8999538" cy="6840538"/>
  <p:notesSz cx="6858000" cy="9144000"/>
  <p:defaultTextStyle>
    <a:defPPr>
      <a:defRPr lang="cs-CZ"/>
    </a:defPPr>
    <a:lvl1pPr algn="l" defTabSz="904875" rtl="0" fontAlgn="base">
      <a:spcBef>
        <a:spcPct val="0"/>
      </a:spcBef>
      <a:spcAft>
        <a:spcPct val="0"/>
      </a:spcAft>
      <a:defRPr sz="1700" kern="1200">
        <a:solidFill>
          <a:schemeClr val="tx1"/>
        </a:solidFill>
        <a:latin typeface="Arial" panose="020B0604020202020204" pitchFamily="34" charset="0"/>
        <a:ea typeface="+mn-ea"/>
        <a:cs typeface="+mn-cs"/>
      </a:defRPr>
    </a:lvl1pPr>
    <a:lvl2pPr marL="452438" indent="4763" algn="l" defTabSz="904875" rtl="0" fontAlgn="base">
      <a:spcBef>
        <a:spcPct val="0"/>
      </a:spcBef>
      <a:spcAft>
        <a:spcPct val="0"/>
      </a:spcAft>
      <a:defRPr sz="1700" kern="1200">
        <a:solidFill>
          <a:schemeClr val="tx1"/>
        </a:solidFill>
        <a:latin typeface="Arial" panose="020B0604020202020204" pitchFamily="34" charset="0"/>
        <a:ea typeface="+mn-ea"/>
        <a:cs typeface="+mn-cs"/>
      </a:defRPr>
    </a:lvl2pPr>
    <a:lvl3pPr marL="904875" indent="9525" algn="l" defTabSz="904875" rtl="0" fontAlgn="base">
      <a:spcBef>
        <a:spcPct val="0"/>
      </a:spcBef>
      <a:spcAft>
        <a:spcPct val="0"/>
      </a:spcAft>
      <a:defRPr sz="1700" kern="1200">
        <a:solidFill>
          <a:schemeClr val="tx1"/>
        </a:solidFill>
        <a:latin typeface="Arial" panose="020B0604020202020204" pitchFamily="34" charset="0"/>
        <a:ea typeface="+mn-ea"/>
        <a:cs typeface="+mn-cs"/>
      </a:defRPr>
    </a:lvl3pPr>
    <a:lvl4pPr marL="1357313" indent="14288" algn="l" defTabSz="904875" rtl="0" fontAlgn="base">
      <a:spcBef>
        <a:spcPct val="0"/>
      </a:spcBef>
      <a:spcAft>
        <a:spcPct val="0"/>
      </a:spcAft>
      <a:defRPr sz="1700" kern="1200">
        <a:solidFill>
          <a:schemeClr val="tx1"/>
        </a:solidFill>
        <a:latin typeface="Arial" panose="020B0604020202020204" pitchFamily="34" charset="0"/>
        <a:ea typeface="+mn-ea"/>
        <a:cs typeface="+mn-cs"/>
      </a:defRPr>
    </a:lvl4pPr>
    <a:lvl5pPr marL="1809750" indent="19050" algn="l" defTabSz="904875" rtl="0" fontAlgn="base">
      <a:spcBef>
        <a:spcPct val="0"/>
      </a:spcBef>
      <a:spcAft>
        <a:spcPct val="0"/>
      </a:spcAft>
      <a:defRPr sz="1700" kern="1200">
        <a:solidFill>
          <a:schemeClr val="tx1"/>
        </a:solidFill>
        <a:latin typeface="Arial" panose="020B0604020202020204" pitchFamily="34" charset="0"/>
        <a:ea typeface="+mn-ea"/>
        <a:cs typeface="+mn-cs"/>
      </a:defRPr>
    </a:lvl5pPr>
    <a:lvl6pPr marL="2286000" algn="l" defTabSz="914400" rtl="0" eaLnBrk="1" latinLnBrk="0" hangingPunct="1">
      <a:defRPr sz="1700" kern="1200">
        <a:solidFill>
          <a:schemeClr val="tx1"/>
        </a:solidFill>
        <a:latin typeface="Arial" panose="020B0604020202020204" pitchFamily="34" charset="0"/>
        <a:ea typeface="+mn-ea"/>
        <a:cs typeface="+mn-cs"/>
      </a:defRPr>
    </a:lvl6pPr>
    <a:lvl7pPr marL="2743200" algn="l" defTabSz="914400" rtl="0" eaLnBrk="1" latinLnBrk="0" hangingPunct="1">
      <a:defRPr sz="1700" kern="1200">
        <a:solidFill>
          <a:schemeClr val="tx1"/>
        </a:solidFill>
        <a:latin typeface="Arial" panose="020B0604020202020204" pitchFamily="34" charset="0"/>
        <a:ea typeface="+mn-ea"/>
        <a:cs typeface="+mn-cs"/>
      </a:defRPr>
    </a:lvl7pPr>
    <a:lvl8pPr marL="3200400" algn="l" defTabSz="914400" rtl="0" eaLnBrk="1" latinLnBrk="0" hangingPunct="1">
      <a:defRPr sz="1700" kern="1200">
        <a:solidFill>
          <a:schemeClr val="tx1"/>
        </a:solidFill>
        <a:latin typeface="Arial" panose="020B0604020202020204" pitchFamily="34" charset="0"/>
        <a:ea typeface="+mn-ea"/>
        <a:cs typeface="+mn-cs"/>
      </a:defRPr>
    </a:lvl8pPr>
    <a:lvl9pPr marL="3657600" algn="l" defTabSz="914400" rtl="0" eaLnBrk="1" latinLnBrk="0" hangingPunct="1">
      <a:defRPr sz="17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54">
          <p15:clr>
            <a:srgbClr val="A4A3A4"/>
          </p15:clr>
        </p15:guide>
        <p15:guide id="2" pos="283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va" initials="E" lastIdx="3" clrIdx="0"/>
  <p:cmAuthor id="1" name="Molnar Ondrej" initials="MO" lastIdx="3" clrIdx="1">
    <p:extLst>
      <p:ext uri="{19B8F6BF-5375-455C-9EA6-DF929625EA0E}">
        <p15:presenceInfo xmlns:p15="http://schemas.microsoft.com/office/powerpoint/2012/main" userId="S::20023568@upol.cz::da8a6cc0-dc07-476f-906f-716d8f9261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4" autoAdjust="0"/>
    <p:restoredTop sz="94660"/>
  </p:normalViewPr>
  <p:slideViewPr>
    <p:cSldViewPr snapToGrid="0">
      <p:cViewPr varScale="1">
        <p:scale>
          <a:sx n="84" d="100"/>
          <a:sy n="84" d="100"/>
        </p:scale>
        <p:origin x="1373" y="120"/>
      </p:cViewPr>
      <p:guideLst>
        <p:guide orient="horz" pos="2154"/>
        <p:guide pos="2834"/>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defTabSz="905073" fontAlgn="auto">
              <a:spcBef>
                <a:spcPts val="0"/>
              </a:spcBef>
              <a:spcAft>
                <a:spcPts val="0"/>
              </a:spcAft>
              <a:defRPr sz="1200">
                <a:latin typeface="+mn-lt"/>
              </a:defRPr>
            </a:lvl1pPr>
          </a:lstStyle>
          <a:p>
            <a:pPr>
              <a:defRPr/>
            </a:pPr>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defTabSz="905073" fontAlgn="auto">
              <a:spcBef>
                <a:spcPts val="0"/>
              </a:spcBef>
              <a:spcAft>
                <a:spcPts val="0"/>
              </a:spcAft>
              <a:defRPr sz="1200" smtClean="0">
                <a:latin typeface="+mn-lt"/>
              </a:defRPr>
            </a:lvl1pPr>
          </a:lstStyle>
          <a:p>
            <a:pPr>
              <a:defRPr/>
            </a:pPr>
            <a:fld id="{ECEAD9DD-B803-402B-AA50-202BF66CF04F}" type="datetimeFigureOut">
              <a:rPr lang="cs-CZ"/>
              <a:pPr>
                <a:defRPr/>
              </a:pPr>
              <a:t>14.09.2022</a:t>
            </a:fld>
            <a:endParaRPr lang="cs-CZ"/>
          </a:p>
        </p:txBody>
      </p:sp>
      <p:sp>
        <p:nvSpPr>
          <p:cNvPr id="4" name="Zástupný symbol pro obrázek snímku 3"/>
          <p:cNvSpPr>
            <a:spLocks noGrp="1" noRot="1" noChangeAspect="1"/>
          </p:cNvSpPr>
          <p:nvPr>
            <p:ph type="sldImg" idx="2"/>
          </p:nvPr>
        </p:nvSpPr>
        <p:spPr>
          <a:xfrm>
            <a:off x="1398588" y="1143000"/>
            <a:ext cx="4060825" cy="3086100"/>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noProof="0"/>
              <a:t>Kliknutím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defTabSz="905073" fontAlgn="auto">
              <a:spcBef>
                <a:spcPts val="0"/>
              </a:spcBef>
              <a:spcAft>
                <a:spcPts val="0"/>
              </a:spcAft>
              <a:defRPr sz="1200">
                <a:latin typeface="+mn-lt"/>
              </a:defRPr>
            </a:lvl1pPr>
          </a:lstStyle>
          <a:p>
            <a:pPr>
              <a:defRPr/>
            </a:pPr>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5D4D075F-0A11-4E74-9C3C-E60C1277837C}" type="slidenum">
              <a:rPr lang="cs-CZ" altLang="cs-CZ"/>
              <a:pPr/>
              <a:t>‹#›</a:t>
            </a:fld>
            <a:endParaRPr lang="cs-CZ" altLang="cs-CZ"/>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Zástupný symbol pro obrázek snímku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8"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l" rtl="0">
              <a:spcBef>
                <a:spcPct val="0"/>
              </a:spcBef>
            </a:pPr>
            <a:endParaRPr lang="en-GB" altLang="cs-CZ"/>
          </a:p>
        </p:txBody>
      </p:sp>
      <p:sp>
        <p:nvSpPr>
          <p:cNvPr id="14339"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Calibri" panose="020F0502020204030204" pitchFamily="34" charset="0"/>
              </a:defRPr>
            </a:lvl1pPr>
            <a:lvl2pPr marL="742950" indent="-285750">
              <a:defRPr sz="1700">
                <a:solidFill>
                  <a:schemeClr val="tx1"/>
                </a:solidFill>
                <a:latin typeface="Calibri" panose="020F0502020204030204" pitchFamily="34" charset="0"/>
              </a:defRPr>
            </a:lvl2pPr>
            <a:lvl3pPr marL="1143000" indent="-228600">
              <a:defRPr sz="1700">
                <a:solidFill>
                  <a:schemeClr val="tx1"/>
                </a:solidFill>
                <a:latin typeface="Calibri" panose="020F0502020204030204" pitchFamily="34" charset="0"/>
              </a:defRPr>
            </a:lvl3pPr>
            <a:lvl4pPr marL="1600200" indent="-228600">
              <a:defRPr sz="1700">
                <a:solidFill>
                  <a:schemeClr val="tx1"/>
                </a:solidFill>
                <a:latin typeface="Calibri" panose="020F0502020204030204" pitchFamily="34" charset="0"/>
              </a:defRPr>
            </a:lvl4pPr>
            <a:lvl5pPr marL="2057400" indent="-228600">
              <a:defRPr sz="1700">
                <a:solidFill>
                  <a:schemeClr val="tx1"/>
                </a:solidFill>
                <a:latin typeface="Calibri" panose="020F0502020204030204" pitchFamily="34" charset="0"/>
              </a:defRPr>
            </a:lvl5pPr>
            <a:lvl6pPr marL="2514600" indent="-228600" defTabSz="904875" fontAlgn="base">
              <a:spcBef>
                <a:spcPct val="0"/>
              </a:spcBef>
              <a:spcAft>
                <a:spcPct val="0"/>
              </a:spcAft>
              <a:defRPr sz="1700">
                <a:solidFill>
                  <a:schemeClr val="tx1"/>
                </a:solidFill>
                <a:latin typeface="Calibri" panose="020F0502020204030204" pitchFamily="34" charset="0"/>
              </a:defRPr>
            </a:lvl6pPr>
            <a:lvl7pPr marL="2971800" indent="-228600" defTabSz="904875" fontAlgn="base">
              <a:spcBef>
                <a:spcPct val="0"/>
              </a:spcBef>
              <a:spcAft>
                <a:spcPct val="0"/>
              </a:spcAft>
              <a:defRPr sz="1700">
                <a:solidFill>
                  <a:schemeClr val="tx1"/>
                </a:solidFill>
                <a:latin typeface="Calibri" panose="020F0502020204030204" pitchFamily="34" charset="0"/>
              </a:defRPr>
            </a:lvl7pPr>
            <a:lvl8pPr marL="3429000" indent="-228600" defTabSz="904875" fontAlgn="base">
              <a:spcBef>
                <a:spcPct val="0"/>
              </a:spcBef>
              <a:spcAft>
                <a:spcPct val="0"/>
              </a:spcAft>
              <a:defRPr sz="1700">
                <a:solidFill>
                  <a:schemeClr val="tx1"/>
                </a:solidFill>
                <a:latin typeface="Calibri" panose="020F0502020204030204" pitchFamily="34" charset="0"/>
              </a:defRPr>
            </a:lvl8pPr>
            <a:lvl9pPr marL="3886200" indent="-228600" defTabSz="904875" fontAlgn="base">
              <a:spcBef>
                <a:spcPct val="0"/>
              </a:spcBef>
              <a:spcAft>
                <a:spcPct val="0"/>
              </a:spcAft>
              <a:defRPr sz="1700">
                <a:solidFill>
                  <a:schemeClr val="tx1"/>
                </a:solidFill>
                <a:latin typeface="Calibri" panose="020F0502020204030204" pitchFamily="34" charset="0"/>
              </a:defRPr>
            </a:lvl9pPr>
          </a:lstStyle>
          <a:p>
            <a:pPr algn="l" rtl="0"/>
            <a:fld id="{4B082D50-94B4-43E4-92B3-C2FD5BBC58B9}" type="slidenum">
              <a:rPr sz="1200"/>
              <a:pPr algn="l" rtl="0"/>
              <a:t>1</a:t>
            </a:fld>
            <a:endParaRPr lang="en-GB" altLang="cs-CZ" sz="120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Úvodní snímek">
    <p:spTree>
      <p:nvGrpSpPr>
        <p:cNvPr id="1" name=""/>
        <p:cNvGrpSpPr/>
        <p:nvPr/>
      </p:nvGrpSpPr>
      <p:grpSpPr>
        <a:xfrm>
          <a:off x="0" y="0"/>
          <a:ext cx="0" cy="0"/>
          <a:chOff x="0" y="0"/>
          <a:chExt cx="0" cy="0"/>
        </a:xfrm>
      </p:grpSpPr>
      <p:pic>
        <p:nvPicPr>
          <p:cNvPr id="2" name="Obrázek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828925" y="2905125"/>
            <a:ext cx="3341688" cy="1030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4"/>
          <p:cNvSpPr>
            <a:spLocks noGrp="1"/>
          </p:cNvSpPr>
          <p:nvPr>
            <p:ph type="ftr" sz="quarter" idx="10"/>
          </p:nvPr>
        </p:nvSpPr>
        <p:spPr>
          <a:xfrm>
            <a:off x="1079500" y="6450013"/>
            <a:ext cx="6840538" cy="215900"/>
          </a:xfrm>
        </p:spPr>
        <p:txBody>
          <a:bodyPr/>
          <a:lstStyle>
            <a:lvl1pPr algn="ctr">
              <a:defRPr dirty="0"/>
            </a:lvl1pPr>
          </a:lstStyle>
          <a:p>
            <a:pPr>
              <a:defRPr/>
            </a:pPr>
            <a:r>
              <a:rPr lang="cs-CZ"/>
              <a:t>autor prezentace, datum prezentace, univerzitní oddělení, fakulta, adresa</a:t>
            </a:r>
          </a:p>
        </p:txBody>
      </p:sp>
      <p:sp>
        <p:nvSpPr>
          <p:cNvPr id="4" name="Slide Number Placeholder 5"/>
          <p:cNvSpPr>
            <a:spLocks noGrp="1"/>
          </p:cNvSpPr>
          <p:nvPr>
            <p:ph type="sldNum" sz="quarter" idx="11"/>
          </p:nvPr>
        </p:nvSpPr>
        <p:spPr/>
        <p:txBody>
          <a:bodyPr/>
          <a:lstStyle>
            <a:lvl1pPr>
              <a:defRPr/>
            </a:lvl1pPr>
          </a:lstStyle>
          <a:p>
            <a:fld id="{B8A5FF5E-6A7B-4278-858E-BA6715F1E82E}" type="slidenum">
              <a:rPr lang="cs-CZ" altLang="cs-CZ"/>
              <a:pPr/>
              <a:t>‹#›</a:t>
            </a:fld>
            <a:endParaRPr lang="cs-CZ" altLang="cs-CZ"/>
          </a:p>
        </p:txBody>
      </p:sp>
    </p:spTree>
    <p:extLst>
      <p:ext uri="{BB962C8B-B14F-4D97-AF65-F5344CB8AC3E}">
        <p14:creationId xmlns:p14="http://schemas.microsoft.com/office/powerpoint/2010/main" val="1235760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720000" y="1980001"/>
            <a:ext cx="7560000" cy="1612866"/>
          </a:xfrm>
        </p:spPr>
        <p:txBody>
          <a:bodyPr>
            <a:normAutofit/>
          </a:bodyPr>
          <a:lstStyle>
            <a:lvl1pPr algn="l">
              <a:defRPr sz="2600"/>
            </a:lvl1pPr>
          </a:lstStyle>
          <a:p>
            <a:r>
              <a:rPr lang="cs-CZ"/>
              <a:t>Kliknutím lze upravit styl.</a:t>
            </a:r>
            <a:endParaRPr lang="en-US" dirty="0"/>
          </a:p>
        </p:txBody>
      </p:sp>
      <p:sp>
        <p:nvSpPr>
          <p:cNvPr id="3" name="Subtitle 2"/>
          <p:cNvSpPr>
            <a:spLocks noGrp="1"/>
          </p:cNvSpPr>
          <p:nvPr>
            <p:ph type="subTitle" idx="1"/>
          </p:nvPr>
        </p:nvSpPr>
        <p:spPr>
          <a:xfrm>
            <a:off x="720000" y="3592866"/>
            <a:ext cx="7560000" cy="1552712"/>
          </a:xfrm>
        </p:spPr>
        <p:txBody>
          <a:bodyPr/>
          <a:lstStyle>
            <a:lvl1pPr marL="0" indent="0" algn="l">
              <a:buNone/>
              <a:defRPr sz="2362">
                <a:solidFill>
                  <a:schemeClr val="accent2"/>
                </a:solidFill>
              </a:defRPr>
            </a:lvl1pPr>
            <a:lvl2pPr marL="449976" indent="0" algn="ctr">
              <a:buNone/>
              <a:defRPr sz="1968"/>
            </a:lvl2pPr>
            <a:lvl3pPr marL="899952" indent="0" algn="ctr">
              <a:buNone/>
              <a:defRPr sz="1772"/>
            </a:lvl3pPr>
            <a:lvl4pPr marL="1349929" indent="0" algn="ctr">
              <a:buNone/>
              <a:defRPr sz="1575"/>
            </a:lvl4pPr>
            <a:lvl5pPr marL="1799905" indent="0" algn="ctr">
              <a:buNone/>
              <a:defRPr sz="1575"/>
            </a:lvl5pPr>
            <a:lvl6pPr marL="2249881" indent="0" algn="ctr">
              <a:buNone/>
              <a:defRPr sz="1575"/>
            </a:lvl6pPr>
            <a:lvl7pPr marL="2699857" indent="0" algn="ctr">
              <a:buNone/>
              <a:defRPr sz="1575"/>
            </a:lvl7pPr>
            <a:lvl8pPr marL="3149834" indent="0" algn="ctr">
              <a:buNone/>
              <a:defRPr sz="1575"/>
            </a:lvl8pPr>
            <a:lvl9pPr marL="3599810" indent="0" algn="ctr">
              <a:buNone/>
              <a:defRPr sz="1575"/>
            </a:lvl9pPr>
          </a:lstStyle>
          <a:p>
            <a:r>
              <a:rPr lang="cs-CZ"/>
              <a:t>Kliknutím můžete upravit styl předlohy.</a:t>
            </a:r>
            <a:endParaRPr lang="en-US" dirty="0"/>
          </a:p>
        </p:txBody>
      </p:sp>
      <p:sp>
        <p:nvSpPr>
          <p:cNvPr id="4" name="Footer Placeholder 4"/>
          <p:cNvSpPr>
            <a:spLocks noGrp="1"/>
          </p:cNvSpPr>
          <p:nvPr>
            <p:ph type="ftr" sz="quarter" idx="10"/>
          </p:nvPr>
        </p:nvSpPr>
        <p:spPr/>
        <p:txBody>
          <a:bodyPr/>
          <a:lstStyle>
            <a:lvl1pPr>
              <a:defRPr/>
            </a:lvl1pPr>
          </a:lstStyle>
          <a:p>
            <a:pPr>
              <a:defRPr/>
            </a:pPr>
            <a:r>
              <a:rPr lang="cs-CZ"/>
              <a:t>autor prezentace, datum prezentace, univerzitní oddělení, fakulta, adresa</a:t>
            </a:r>
            <a:endParaRPr lang="cs-CZ" dirty="0"/>
          </a:p>
        </p:txBody>
      </p:sp>
      <p:sp>
        <p:nvSpPr>
          <p:cNvPr id="5" name="Slide Number Placeholder 5"/>
          <p:cNvSpPr>
            <a:spLocks noGrp="1"/>
          </p:cNvSpPr>
          <p:nvPr>
            <p:ph type="sldNum" sz="quarter" idx="11"/>
          </p:nvPr>
        </p:nvSpPr>
        <p:spPr/>
        <p:txBody>
          <a:bodyPr/>
          <a:lstStyle>
            <a:lvl1pPr>
              <a:defRPr/>
            </a:lvl1pPr>
          </a:lstStyle>
          <a:p>
            <a:fld id="{378F6098-799F-41A0-B66B-0FCE50BD68C2}" type="slidenum">
              <a:rPr lang="cs-CZ" altLang="cs-CZ"/>
              <a:pPr/>
              <a:t>‹#›</a:t>
            </a:fld>
            <a:endParaRPr lang="cs-CZ" altLang="cs-CZ"/>
          </a:p>
        </p:txBody>
      </p:sp>
    </p:spTree>
    <p:extLst>
      <p:ext uri="{BB962C8B-B14F-4D97-AF65-F5344CB8AC3E}">
        <p14:creationId xmlns:p14="http://schemas.microsoft.com/office/powerpoint/2010/main" val="4220566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2_Úvodní snímek">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397250" y="1260475"/>
            <a:ext cx="2205038" cy="182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720000" y="4380949"/>
            <a:ext cx="7560000" cy="982528"/>
          </a:xfrm>
        </p:spPr>
        <p:txBody>
          <a:bodyPr>
            <a:normAutofit/>
          </a:bodyPr>
          <a:lstStyle>
            <a:lvl1pPr algn="ctr">
              <a:defRPr sz="2600"/>
            </a:lvl1pPr>
          </a:lstStyle>
          <a:p>
            <a:r>
              <a:rPr lang="cs-CZ"/>
              <a:t>Kliknutím lze upravit styl.</a:t>
            </a:r>
            <a:endParaRPr lang="en-US" dirty="0"/>
          </a:p>
        </p:txBody>
      </p:sp>
      <p:sp>
        <p:nvSpPr>
          <p:cNvPr id="3" name="Subtitle 2"/>
          <p:cNvSpPr>
            <a:spLocks noGrp="1"/>
          </p:cNvSpPr>
          <p:nvPr>
            <p:ph type="subTitle" idx="1"/>
          </p:nvPr>
        </p:nvSpPr>
        <p:spPr>
          <a:xfrm>
            <a:off x="720000" y="5363477"/>
            <a:ext cx="7560000" cy="945883"/>
          </a:xfrm>
        </p:spPr>
        <p:txBody>
          <a:bodyPr/>
          <a:lstStyle>
            <a:lvl1pPr marL="0" indent="0" algn="ctr">
              <a:buNone/>
              <a:defRPr sz="2362">
                <a:solidFill>
                  <a:schemeClr val="accent2"/>
                </a:solidFill>
              </a:defRPr>
            </a:lvl1pPr>
            <a:lvl2pPr marL="449976" indent="0" algn="ctr">
              <a:buNone/>
              <a:defRPr sz="1968"/>
            </a:lvl2pPr>
            <a:lvl3pPr marL="899952" indent="0" algn="ctr">
              <a:buNone/>
              <a:defRPr sz="1772"/>
            </a:lvl3pPr>
            <a:lvl4pPr marL="1349929" indent="0" algn="ctr">
              <a:buNone/>
              <a:defRPr sz="1575"/>
            </a:lvl4pPr>
            <a:lvl5pPr marL="1799905" indent="0" algn="ctr">
              <a:buNone/>
              <a:defRPr sz="1575"/>
            </a:lvl5pPr>
            <a:lvl6pPr marL="2249881" indent="0" algn="ctr">
              <a:buNone/>
              <a:defRPr sz="1575"/>
            </a:lvl6pPr>
            <a:lvl7pPr marL="2699857" indent="0" algn="ctr">
              <a:buNone/>
              <a:defRPr sz="1575"/>
            </a:lvl7pPr>
            <a:lvl8pPr marL="3149834" indent="0" algn="ctr">
              <a:buNone/>
              <a:defRPr sz="1575"/>
            </a:lvl8pPr>
            <a:lvl9pPr marL="3599810" indent="0" algn="ctr">
              <a:buNone/>
              <a:defRPr sz="1575"/>
            </a:lvl9pPr>
          </a:lstStyle>
          <a:p>
            <a:r>
              <a:rPr lang="cs-CZ"/>
              <a:t>Kliknutím můžete upravit styl předlohy.</a:t>
            </a:r>
            <a:endParaRPr lang="en-US" dirty="0"/>
          </a:p>
        </p:txBody>
      </p:sp>
      <p:sp>
        <p:nvSpPr>
          <p:cNvPr id="5" name="Footer Placeholder 4"/>
          <p:cNvSpPr>
            <a:spLocks noGrp="1"/>
          </p:cNvSpPr>
          <p:nvPr>
            <p:ph type="ftr" sz="quarter" idx="10"/>
          </p:nvPr>
        </p:nvSpPr>
        <p:spPr>
          <a:xfrm>
            <a:off x="1079500" y="6450013"/>
            <a:ext cx="6840538" cy="215900"/>
          </a:xfrm>
        </p:spPr>
        <p:txBody>
          <a:bodyPr/>
          <a:lstStyle>
            <a:lvl1pPr algn="ctr">
              <a:defRPr dirty="0"/>
            </a:lvl1pPr>
          </a:lstStyle>
          <a:p>
            <a:pPr>
              <a:defRPr/>
            </a:pPr>
            <a:r>
              <a:rPr lang="cs-CZ"/>
              <a:t>autor prezentace, datum prezentace, univerzitní oddělení, fakulta, adresa</a:t>
            </a:r>
          </a:p>
        </p:txBody>
      </p:sp>
      <p:sp>
        <p:nvSpPr>
          <p:cNvPr id="6" name="Slide Number Placeholder 5"/>
          <p:cNvSpPr>
            <a:spLocks noGrp="1"/>
          </p:cNvSpPr>
          <p:nvPr>
            <p:ph type="sldNum" sz="quarter" idx="11"/>
          </p:nvPr>
        </p:nvSpPr>
        <p:spPr/>
        <p:txBody>
          <a:bodyPr/>
          <a:lstStyle>
            <a:lvl1pPr>
              <a:defRPr/>
            </a:lvl1pPr>
          </a:lstStyle>
          <a:p>
            <a:fld id="{EBC6252B-3EDE-464C-A5B9-AD47B9778258}" type="slidenum">
              <a:rPr lang="cs-CZ" altLang="cs-CZ"/>
              <a:pPr/>
              <a:t>‹#›</a:t>
            </a:fld>
            <a:endParaRPr lang="cs-CZ" altLang="cs-CZ"/>
          </a:p>
        </p:txBody>
      </p:sp>
    </p:spTree>
    <p:extLst>
      <p:ext uri="{BB962C8B-B14F-4D97-AF65-F5344CB8AC3E}">
        <p14:creationId xmlns:p14="http://schemas.microsoft.com/office/powerpoint/2010/main" val="3148599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Footer Placeholder 4"/>
          <p:cNvSpPr>
            <a:spLocks noGrp="1"/>
          </p:cNvSpPr>
          <p:nvPr>
            <p:ph type="ftr" sz="quarter" idx="10"/>
          </p:nvPr>
        </p:nvSpPr>
        <p:spPr/>
        <p:txBody>
          <a:bodyPr/>
          <a:lstStyle>
            <a:lvl1pPr>
              <a:defRPr/>
            </a:lvl1pPr>
          </a:lstStyle>
          <a:p>
            <a:pPr>
              <a:defRPr/>
            </a:pPr>
            <a:r>
              <a:rPr lang="cs-CZ"/>
              <a:t>autor prezentace, datum prezentace, univerzitní oddělení, fakulta, adresa</a:t>
            </a:r>
            <a:endParaRPr lang="cs-CZ" dirty="0"/>
          </a:p>
        </p:txBody>
      </p:sp>
      <p:sp>
        <p:nvSpPr>
          <p:cNvPr id="5" name="Slide Number Placeholder 5"/>
          <p:cNvSpPr>
            <a:spLocks noGrp="1"/>
          </p:cNvSpPr>
          <p:nvPr>
            <p:ph type="sldNum" sz="quarter" idx="11"/>
          </p:nvPr>
        </p:nvSpPr>
        <p:spPr/>
        <p:txBody>
          <a:bodyPr/>
          <a:lstStyle>
            <a:lvl1pPr>
              <a:defRPr/>
            </a:lvl1pPr>
          </a:lstStyle>
          <a:p>
            <a:fld id="{EC0C6751-AF52-4C29-AB10-1D0B7341C2AA}" type="slidenum">
              <a:rPr lang="cs-CZ" altLang="cs-CZ"/>
              <a:pPr/>
              <a:t>‹#›</a:t>
            </a:fld>
            <a:endParaRPr lang="cs-CZ" altLang="cs-CZ"/>
          </a:p>
        </p:txBody>
      </p:sp>
    </p:spTree>
    <p:extLst>
      <p:ext uri="{BB962C8B-B14F-4D97-AF65-F5344CB8AC3E}">
        <p14:creationId xmlns:p14="http://schemas.microsoft.com/office/powerpoint/2010/main" val="3803370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720000" y="2462400"/>
            <a:ext cx="3622702" cy="389880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657298" y="2462400"/>
            <a:ext cx="3622702" cy="389880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Footer Placeholder 4"/>
          <p:cNvSpPr>
            <a:spLocks noGrp="1"/>
          </p:cNvSpPr>
          <p:nvPr>
            <p:ph type="ftr" sz="quarter" idx="10"/>
          </p:nvPr>
        </p:nvSpPr>
        <p:spPr/>
        <p:txBody>
          <a:bodyPr/>
          <a:lstStyle>
            <a:lvl1pPr>
              <a:defRPr/>
            </a:lvl1pPr>
          </a:lstStyle>
          <a:p>
            <a:pPr>
              <a:defRPr/>
            </a:pPr>
            <a:r>
              <a:rPr lang="cs-CZ"/>
              <a:t>autor prezentace, datum prezentace, univerzitní oddělení, fakulta, adresa</a:t>
            </a:r>
            <a:endParaRPr lang="cs-CZ" dirty="0"/>
          </a:p>
        </p:txBody>
      </p:sp>
      <p:sp>
        <p:nvSpPr>
          <p:cNvPr id="6" name="Slide Number Placeholder 5"/>
          <p:cNvSpPr>
            <a:spLocks noGrp="1"/>
          </p:cNvSpPr>
          <p:nvPr>
            <p:ph type="sldNum" sz="quarter" idx="11"/>
          </p:nvPr>
        </p:nvSpPr>
        <p:spPr/>
        <p:txBody>
          <a:bodyPr/>
          <a:lstStyle>
            <a:lvl1pPr>
              <a:defRPr/>
            </a:lvl1pPr>
          </a:lstStyle>
          <a:p>
            <a:fld id="{CD6B1EE4-7FDE-4D70-9EB0-D47C26729A13}" type="slidenum">
              <a:rPr lang="cs-CZ" altLang="cs-CZ"/>
              <a:pPr/>
              <a:t>‹#›</a:t>
            </a:fld>
            <a:endParaRPr lang="cs-CZ" altLang="cs-CZ"/>
          </a:p>
        </p:txBody>
      </p:sp>
    </p:spTree>
    <p:extLst>
      <p:ext uri="{BB962C8B-B14F-4D97-AF65-F5344CB8AC3E}">
        <p14:creationId xmlns:p14="http://schemas.microsoft.com/office/powerpoint/2010/main" val="1373463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720000" y="1620000"/>
            <a:ext cx="7560000" cy="748800"/>
          </a:xfrm>
        </p:spPr>
        <p:txBody>
          <a:bodyPr/>
          <a:lstStyle/>
          <a:p>
            <a:r>
              <a:rPr lang="cs-CZ"/>
              <a:t>Kliknutím lze upravit styl.</a:t>
            </a:r>
            <a:endParaRPr lang="en-US" dirty="0"/>
          </a:p>
        </p:txBody>
      </p:sp>
      <p:sp>
        <p:nvSpPr>
          <p:cNvPr id="3" name="Text Placeholder 2"/>
          <p:cNvSpPr>
            <a:spLocks noGrp="1"/>
          </p:cNvSpPr>
          <p:nvPr>
            <p:ph type="body" idx="1"/>
          </p:nvPr>
        </p:nvSpPr>
        <p:spPr>
          <a:xfrm>
            <a:off x="720000" y="2368800"/>
            <a:ext cx="3621600" cy="693376"/>
          </a:xfrm>
        </p:spPr>
        <p:txBody>
          <a:bodyPr anchor="b"/>
          <a:lstStyle>
            <a:lvl1pPr marL="0" indent="0">
              <a:buNone/>
              <a:defRPr sz="2362" b="1"/>
            </a:lvl1pPr>
            <a:lvl2pPr marL="449976" indent="0">
              <a:buNone/>
              <a:defRPr sz="1968" b="1"/>
            </a:lvl2pPr>
            <a:lvl3pPr marL="899952" indent="0">
              <a:buNone/>
              <a:defRPr sz="1772" b="1"/>
            </a:lvl3pPr>
            <a:lvl4pPr marL="1349929" indent="0">
              <a:buNone/>
              <a:defRPr sz="1575" b="1"/>
            </a:lvl4pPr>
            <a:lvl5pPr marL="1799905" indent="0">
              <a:buNone/>
              <a:defRPr sz="1575" b="1"/>
            </a:lvl5pPr>
            <a:lvl6pPr marL="2249881" indent="0">
              <a:buNone/>
              <a:defRPr sz="1575" b="1"/>
            </a:lvl6pPr>
            <a:lvl7pPr marL="2699857" indent="0">
              <a:buNone/>
              <a:defRPr sz="1575" b="1"/>
            </a:lvl7pPr>
            <a:lvl8pPr marL="3149834" indent="0">
              <a:buNone/>
              <a:defRPr sz="1575" b="1"/>
            </a:lvl8pPr>
            <a:lvl9pPr marL="3599810" indent="0">
              <a:buNone/>
              <a:defRPr sz="1575" b="1"/>
            </a:lvl9pPr>
          </a:lstStyle>
          <a:p>
            <a:pPr lvl="0"/>
            <a:r>
              <a:rPr lang="cs-CZ"/>
              <a:t>Upravte styly předlohy textu.</a:t>
            </a:r>
          </a:p>
        </p:txBody>
      </p:sp>
      <p:sp>
        <p:nvSpPr>
          <p:cNvPr id="4" name="Content Placeholder 3"/>
          <p:cNvSpPr>
            <a:spLocks noGrp="1"/>
          </p:cNvSpPr>
          <p:nvPr>
            <p:ph sz="half" idx="2"/>
          </p:nvPr>
        </p:nvSpPr>
        <p:spPr>
          <a:xfrm>
            <a:off x="720000" y="3151650"/>
            <a:ext cx="3621600" cy="320955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4658400" y="2368800"/>
            <a:ext cx="3621600" cy="693376"/>
          </a:xfrm>
        </p:spPr>
        <p:txBody>
          <a:bodyPr anchor="b"/>
          <a:lstStyle>
            <a:lvl1pPr marL="0" indent="0">
              <a:buNone/>
              <a:defRPr sz="2362" b="1"/>
            </a:lvl1pPr>
            <a:lvl2pPr marL="449976" indent="0">
              <a:buNone/>
              <a:defRPr sz="1968" b="1"/>
            </a:lvl2pPr>
            <a:lvl3pPr marL="899952" indent="0">
              <a:buNone/>
              <a:defRPr sz="1772" b="1"/>
            </a:lvl3pPr>
            <a:lvl4pPr marL="1349929" indent="0">
              <a:buNone/>
              <a:defRPr sz="1575" b="1"/>
            </a:lvl4pPr>
            <a:lvl5pPr marL="1799905" indent="0">
              <a:buNone/>
              <a:defRPr sz="1575" b="1"/>
            </a:lvl5pPr>
            <a:lvl6pPr marL="2249881" indent="0">
              <a:buNone/>
              <a:defRPr sz="1575" b="1"/>
            </a:lvl6pPr>
            <a:lvl7pPr marL="2699857" indent="0">
              <a:buNone/>
              <a:defRPr sz="1575" b="1"/>
            </a:lvl7pPr>
            <a:lvl8pPr marL="3149834" indent="0">
              <a:buNone/>
              <a:defRPr sz="1575" b="1"/>
            </a:lvl8pPr>
            <a:lvl9pPr marL="3599810" indent="0">
              <a:buNone/>
              <a:defRPr sz="1575" b="1"/>
            </a:lvl9pPr>
          </a:lstStyle>
          <a:p>
            <a:pPr lvl="0"/>
            <a:r>
              <a:rPr lang="cs-CZ"/>
              <a:t>Upravte styly předlohy textu.</a:t>
            </a:r>
          </a:p>
        </p:txBody>
      </p:sp>
      <p:sp>
        <p:nvSpPr>
          <p:cNvPr id="6" name="Content Placeholder 5"/>
          <p:cNvSpPr>
            <a:spLocks noGrp="1"/>
          </p:cNvSpPr>
          <p:nvPr>
            <p:ph sz="quarter" idx="4"/>
          </p:nvPr>
        </p:nvSpPr>
        <p:spPr>
          <a:xfrm>
            <a:off x="4658400" y="3151650"/>
            <a:ext cx="3621600" cy="320955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Footer Placeholder 4"/>
          <p:cNvSpPr>
            <a:spLocks noGrp="1"/>
          </p:cNvSpPr>
          <p:nvPr>
            <p:ph type="ftr" sz="quarter" idx="10"/>
          </p:nvPr>
        </p:nvSpPr>
        <p:spPr/>
        <p:txBody>
          <a:bodyPr/>
          <a:lstStyle>
            <a:lvl1pPr>
              <a:defRPr/>
            </a:lvl1pPr>
          </a:lstStyle>
          <a:p>
            <a:pPr>
              <a:defRPr/>
            </a:pPr>
            <a:r>
              <a:rPr lang="cs-CZ"/>
              <a:t>autor prezentace, datum prezentace, univerzitní oddělení, fakulta, adresa</a:t>
            </a:r>
            <a:endParaRPr lang="cs-CZ" dirty="0"/>
          </a:p>
        </p:txBody>
      </p:sp>
      <p:sp>
        <p:nvSpPr>
          <p:cNvPr id="8" name="Slide Number Placeholder 5"/>
          <p:cNvSpPr>
            <a:spLocks noGrp="1"/>
          </p:cNvSpPr>
          <p:nvPr>
            <p:ph type="sldNum" sz="quarter" idx="11"/>
          </p:nvPr>
        </p:nvSpPr>
        <p:spPr/>
        <p:txBody>
          <a:bodyPr/>
          <a:lstStyle>
            <a:lvl1pPr>
              <a:defRPr/>
            </a:lvl1pPr>
          </a:lstStyle>
          <a:p>
            <a:fld id="{81BD7E73-4278-4871-9F99-C03E0917828F}" type="slidenum">
              <a:rPr lang="cs-CZ" altLang="cs-CZ"/>
              <a:pPr/>
              <a:t>‹#›</a:t>
            </a:fld>
            <a:endParaRPr lang="cs-CZ" altLang="cs-CZ"/>
          </a:p>
        </p:txBody>
      </p:sp>
    </p:spTree>
    <p:extLst>
      <p:ext uri="{BB962C8B-B14F-4D97-AF65-F5344CB8AC3E}">
        <p14:creationId xmlns:p14="http://schemas.microsoft.com/office/powerpoint/2010/main" val="3542658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Footer Placeholder 4"/>
          <p:cNvSpPr>
            <a:spLocks noGrp="1"/>
          </p:cNvSpPr>
          <p:nvPr>
            <p:ph type="ftr" sz="quarter" idx="10"/>
          </p:nvPr>
        </p:nvSpPr>
        <p:spPr/>
        <p:txBody>
          <a:bodyPr/>
          <a:lstStyle>
            <a:lvl1pPr>
              <a:defRPr/>
            </a:lvl1pPr>
          </a:lstStyle>
          <a:p>
            <a:pPr>
              <a:defRPr/>
            </a:pPr>
            <a:r>
              <a:rPr lang="cs-CZ"/>
              <a:t>autor prezentace, datum prezentace, univerzitní oddělení, fakulta, adresa</a:t>
            </a:r>
            <a:endParaRPr lang="cs-CZ" dirty="0"/>
          </a:p>
        </p:txBody>
      </p:sp>
      <p:sp>
        <p:nvSpPr>
          <p:cNvPr id="4" name="Slide Number Placeholder 5"/>
          <p:cNvSpPr>
            <a:spLocks noGrp="1"/>
          </p:cNvSpPr>
          <p:nvPr>
            <p:ph type="sldNum" sz="quarter" idx="11"/>
          </p:nvPr>
        </p:nvSpPr>
        <p:spPr/>
        <p:txBody>
          <a:bodyPr/>
          <a:lstStyle>
            <a:lvl1pPr>
              <a:defRPr/>
            </a:lvl1pPr>
          </a:lstStyle>
          <a:p>
            <a:fld id="{787702EC-07F1-4ACC-BF33-E9238D906E93}" type="slidenum">
              <a:rPr lang="cs-CZ" altLang="cs-CZ"/>
              <a:pPr/>
              <a:t>‹#›</a:t>
            </a:fld>
            <a:endParaRPr lang="cs-CZ" altLang="cs-CZ"/>
          </a:p>
        </p:txBody>
      </p:sp>
    </p:spTree>
    <p:extLst>
      <p:ext uri="{BB962C8B-B14F-4D97-AF65-F5344CB8AC3E}">
        <p14:creationId xmlns:p14="http://schemas.microsoft.com/office/powerpoint/2010/main" val="20637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Footer Placeholder 4"/>
          <p:cNvSpPr>
            <a:spLocks noGrp="1"/>
          </p:cNvSpPr>
          <p:nvPr>
            <p:ph type="ftr" sz="quarter" idx="10"/>
          </p:nvPr>
        </p:nvSpPr>
        <p:spPr/>
        <p:txBody>
          <a:bodyPr/>
          <a:lstStyle>
            <a:lvl1pPr>
              <a:defRPr/>
            </a:lvl1pPr>
          </a:lstStyle>
          <a:p>
            <a:pPr>
              <a:defRPr/>
            </a:pPr>
            <a:r>
              <a:rPr lang="cs-CZ"/>
              <a:t>autor prezentace, datum prezentace, univerzitní oddělení, fakulta, adresa</a:t>
            </a:r>
            <a:endParaRPr lang="cs-CZ" dirty="0"/>
          </a:p>
        </p:txBody>
      </p:sp>
      <p:sp>
        <p:nvSpPr>
          <p:cNvPr id="3" name="Slide Number Placeholder 5"/>
          <p:cNvSpPr>
            <a:spLocks noGrp="1"/>
          </p:cNvSpPr>
          <p:nvPr>
            <p:ph type="sldNum" sz="quarter" idx="11"/>
          </p:nvPr>
        </p:nvSpPr>
        <p:spPr/>
        <p:txBody>
          <a:bodyPr/>
          <a:lstStyle>
            <a:lvl1pPr>
              <a:defRPr/>
            </a:lvl1pPr>
          </a:lstStyle>
          <a:p>
            <a:fld id="{5DADBF09-B65F-44C5-81B1-939D19EF8FEE}" type="slidenum">
              <a:rPr lang="cs-CZ" altLang="cs-CZ"/>
              <a:pPr/>
              <a:t>‹#›</a:t>
            </a:fld>
            <a:endParaRPr lang="cs-CZ" altLang="cs-CZ"/>
          </a:p>
        </p:txBody>
      </p:sp>
    </p:spTree>
    <p:extLst>
      <p:ext uri="{BB962C8B-B14F-4D97-AF65-F5344CB8AC3E}">
        <p14:creationId xmlns:p14="http://schemas.microsoft.com/office/powerpoint/2010/main" val="1372974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720000" y="1620000"/>
            <a:ext cx="3004102" cy="748800"/>
          </a:xfrm>
        </p:spPr>
        <p:txBody>
          <a:bodyPr anchor="b">
            <a:normAutofit/>
          </a:bodyPr>
          <a:lstStyle>
            <a:lvl1pPr>
              <a:defRPr sz="2600"/>
            </a:lvl1pPr>
          </a:lstStyle>
          <a:p>
            <a:r>
              <a:rPr lang="cs-CZ"/>
              <a:t>Kliknutím lze upravit styl.</a:t>
            </a:r>
            <a:endParaRPr lang="en-US" dirty="0"/>
          </a:p>
        </p:txBody>
      </p:sp>
      <p:sp>
        <p:nvSpPr>
          <p:cNvPr id="3" name="Content Placeholder 2"/>
          <p:cNvSpPr>
            <a:spLocks noGrp="1"/>
          </p:cNvSpPr>
          <p:nvPr>
            <p:ph idx="1"/>
          </p:nvPr>
        </p:nvSpPr>
        <p:spPr>
          <a:xfrm>
            <a:off x="3825976" y="1620000"/>
            <a:ext cx="4454024" cy="4733283"/>
          </a:xfrm>
        </p:spPr>
        <p:txBody>
          <a:bodyPr>
            <a:normAutofit/>
          </a:bodyPr>
          <a:lstStyle>
            <a:lvl1pPr>
              <a:defRPr sz="2400"/>
            </a:lvl1pPr>
            <a:lvl2pPr>
              <a:defRPr sz="2000"/>
            </a:lvl2pPr>
            <a:lvl3pPr>
              <a:defRPr sz="1800"/>
            </a:lvl3pPr>
            <a:lvl4pPr>
              <a:defRPr sz="1600"/>
            </a:lvl4pPr>
            <a:lvl5pPr>
              <a:defRPr sz="1600"/>
            </a:lvl5pPr>
            <a:lvl6pPr>
              <a:defRPr sz="1968"/>
            </a:lvl6pPr>
            <a:lvl7pPr>
              <a:defRPr sz="1968"/>
            </a:lvl7pPr>
            <a:lvl8pPr>
              <a:defRPr sz="1968"/>
            </a:lvl8pPr>
            <a:lvl9pPr>
              <a:defRPr sz="1968"/>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720000" y="2458274"/>
            <a:ext cx="3004102" cy="3902926"/>
          </a:xfrm>
        </p:spPr>
        <p:txBody>
          <a:bodyPr/>
          <a:lstStyle>
            <a:lvl1pPr marL="0" indent="0">
              <a:buNone/>
              <a:defRPr sz="1575"/>
            </a:lvl1pPr>
            <a:lvl2pPr marL="449976" indent="0">
              <a:buNone/>
              <a:defRPr sz="1378"/>
            </a:lvl2pPr>
            <a:lvl3pPr marL="899952" indent="0">
              <a:buNone/>
              <a:defRPr sz="1181"/>
            </a:lvl3pPr>
            <a:lvl4pPr marL="1349929" indent="0">
              <a:buNone/>
              <a:defRPr sz="984"/>
            </a:lvl4pPr>
            <a:lvl5pPr marL="1799905" indent="0">
              <a:buNone/>
              <a:defRPr sz="984"/>
            </a:lvl5pPr>
            <a:lvl6pPr marL="2249881" indent="0">
              <a:buNone/>
              <a:defRPr sz="984"/>
            </a:lvl6pPr>
            <a:lvl7pPr marL="2699857" indent="0">
              <a:buNone/>
              <a:defRPr sz="984"/>
            </a:lvl7pPr>
            <a:lvl8pPr marL="3149834" indent="0">
              <a:buNone/>
              <a:defRPr sz="984"/>
            </a:lvl8pPr>
            <a:lvl9pPr marL="3599810" indent="0">
              <a:buNone/>
              <a:defRPr sz="984"/>
            </a:lvl9pPr>
          </a:lstStyle>
          <a:p>
            <a:pPr lvl="0"/>
            <a:r>
              <a:rPr lang="cs-CZ"/>
              <a:t>Upravte styly předlohy textu.</a:t>
            </a:r>
          </a:p>
        </p:txBody>
      </p:sp>
      <p:sp>
        <p:nvSpPr>
          <p:cNvPr id="5" name="Footer Placeholder 4"/>
          <p:cNvSpPr>
            <a:spLocks noGrp="1"/>
          </p:cNvSpPr>
          <p:nvPr>
            <p:ph type="ftr" sz="quarter" idx="10"/>
          </p:nvPr>
        </p:nvSpPr>
        <p:spPr/>
        <p:txBody>
          <a:bodyPr/>
          <a:lstStyle>
            <a:lvl1pPr>
              <a:defRPr/>
            </a:lvl1pPr>
          </a:lstStyle>
          <a:p>
            <a:pPr>
              <a:defRPr/>
            </a:pPr>
            <a:r>
              <a:rPr lang="cs-CZ"/>
              <a:t>autor prezentace, datum prezentace, univerzitní oddělení, fakulta, adresa</a:t>
            </a:r>
            <a:endParaRPr lang="cs-CZ" dirty="0"/>
          </a:p>
        </p:txBody>
      </p:sp>
      <p:sp>
        <p:nvSpPr>
          <p:cNvPr id="6" name="Slide Number Placeholder 5"/>
          <p:cNvSpPr>
            <a:spLocks noGrp="1"/>
          </p:cNvSpPr>
          <p:nvPr>
            <p:ph type="sldNum" sz="quarter" idx="11"/>
          </p:nvPr>
        </p:nvSpPr>
        <p:spPr/>
        <p:txBody>
          <a:bodyPr/>
          <a:lstStyle>
            <a:lvl1pPr>
              <a:defRPr/>
            </a:lvl1pPr>
          </a:lstStyle>
          <a:p>
            <a:fld id="{76787B37-DE7C-44C6-BCF6-7081F8CA1784}" type="slidenum">
              <a:rPr lang="cs-CZ" altLang="cs-CZ"/>
              <a:pPr/>
              <a:t>‹#›</a:t>
            </a:fld>
            <a:endParaRPr lang="cs-CZ" altLang="cs-CZ"/>
          </a:p>
        </p:txBody>
      </p:sp>
    </p:spTree>
    <p:extLst>
      <p:ext uri="{BB962C8B-B14F-4D97-AF65-F5344CB8AC3E}">
        <p14:creationId xmlns:p14="http://schemas.microsoft.com/office/powerpoint/2010/main" val="2377617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1"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720725" y="1619250"/>
            <a:ext cx="7559675"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altLang="cs-CZ"/>
              <a:t>Kliknutím lze upravit styl.</a:t>
            </a:r>
            <a:endParaRPr lang="en-US" altLang="cs-CZ"/>
          </a:p>
        </p:txBody>
      </p:sp>
      <p:sp>
        <p:nvSpPr>
          <p:cNvPr id="1027" name="Text Placeholder 2"/>
          <p:cNvSpPr>
            <a:spLocks noGrp="1"/>
          </p:cNvSpPr>
          <p:nvPr>
            <p:ph type="body" idx="1"/>
          </p:nvPr>
        </p:nvSpPr>
        <p:spPr bwMode="auto">
          <a:xfrm>
            <a:off x="720725" y="2460625"/>
            <a:ext cx="7559675" cy="389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altLang="cs-CZ"/>
              <a:t>Kliknutím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endParaRPr lang="en-US" altLang="cs-CZ"/>
          </a:p>
        </p:txBody>
      </p:sp>
      <p:sp>
        <p:nvSpPr>
          <p:cNvPr id="5" name="Footer Placeholder 4"/>
          <p:cNvSpPr>
            <a:spLocks noGrp="1"/>
          </p:cNvSpPr>
          <p:nvPr>
            <p:ph type="ftr" sz="quarter" idx="3"/>
          </p:nvPr>
        </p:nvSpPr>
        <p:spPr>
          <a:xfrm>
            <a:off x="720725" y="6450013"/>
            <a:ext cx="7118350" cy="215900"/>
          </a:xfrm>
          <a:prstGeom prst="rect">
            <a:avLst/>
          </a:prstGeom>
        </p:spPr>
        <p:txBody>
          <a:bodyPr vert="horz" lIns="0" tIns="0" rIns="0" bIns="0" rtlCol="0" anchor="b"/>
          <a:lstStyle>
            <a:lvl1pPr algn="l" defTabSz="905073" fontAlgn="auto">
              <a:spcBef>
                <a:spcPts val="0"/>
              </a:spcBef>
              <a:spcAft>
                <a:spcPts val="0"/>
              </a:spcAft>
              <a:defRPr sz="1000" smtClean="0">
                <a:solidFill>
                  <a:schemeClr val="accent1"/>
                </a:solidFill>
                <a:latin typeface="Arial" panose="020B0604020202020204" pitchFamily="34" charset="0"/>
                <a:cs typeface="Arial" panose="020B0604020202020204" pitchFamily="34" charset="0"/>
              </a:defRPr>
            </a:lvl1pPr>
          </a:lstStyle>
          <a:p>
            <a:pPr>
              <a:defRPr/>
            </a:pPr>
            <a:r>
              <a:rPr lang="cs-CZ"/>
              <a:t>autor prezentace, datum prezentace, univerzitní oddělení, fakulta, adresa</a:t>
            </a:r>
            <a:endParaRPr lang="cs-CZ" dirty="0"/>
          </a:p>
        </p:txBody>
      </p:sp>
      <p:sp>
        <p:nvSpPr>
          <p:cNvPr id="6" name="Slide Number Placeholder 5"/>
          <p:cNvSpPr>
            <a:spLocks noGrp="1"/>
          </p:cNvSpPr>
          <p:nvPr>
            <p:ph type="sldNum" sz="quarter" idx="4"/>
          </p:nvPr>
        </p:nvSpPr>
        <p:spPr>
          <a:xfrm>
            <a:off x="7962900" y="6450013"/>
            <a:ext cx="317500" cy="215900"/>
          </a:xfrm>
          <a:prstGeom prst="rect">
            <a:avLst/>
          </a:prstGeom>
        </p:spPr>
        <p:txBody>
          <a:bodyPr vert="horz" wrap="square" lIns="0" tIns="0" rIns="0" bIns="0" numCol="1" anchor="ctr" anchorCtr="0" compatLnSpc="1">
            <a:prstTxWarp prst="textNoShape">
              <a:avLst/>
            </a:prstTxWarp>
          </a:bodyPr>
          <a:lstStyle>
            <a:lvl1pPr algn="r">
              <a:defRPr sz="1000">
                <a:solidFill>
                  <a:schemeClr val="accent1"/>
                </a:solidFill>
                <a:cs typeface="Arial" panose="020B0604020202020204" pitchFamily="34" charset="0"/>
              </a:defRPr>
            </a:lvl1pPr>
          </a:lstStyle>
          <a:p>
            <a:fld id="{89CBAD91-4412-4440-9A06-4782E2A8C544}" type="slidenum">
              <a:rPr lang="cs-CZ" altLang="cs-CZ"/>
              <a:pPr/>
              <a:t>‹#›</a:t>
            </a:fld>
            <a:endParaRPr lang="cs-CZ" altLang="cs-CZ"/>
          </a:p>
        </p:txBody>
      </p:sp>
      <p:pic>
        <p:nvPicPr>
          <p:cNvPr id="1030" name="Obrázek 9"/>
          <p:cNvPicPr>
            <a:picLocks noChangeAspect="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720725" y="539750"/>
            <a:ext cx="255905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2" r:id="rId1"/>
    <p:sldLayoutId id="2147483675" r:id="rId2"/>
    <p:sldLayoutId id="2147483683" r:id="rId3"/>
    <p:sldLayoutId id="2147483676" r:id="rId4"/>
    <p:sldLayoutId id="2147483677" r:id="rId5"/>
    <p:sldLayoutId id="2147483678" r:id="rId6"/>
    <p:sldLayoutId id="2147483679" r:id="rId7"/>
    <p:sldLayoutId id="2147483680" r:id="rId8"/>
    <p:sldLayoutId id="2147483681" r:id="rId9"/>
  </p:sldLayoutIdLst>
  <p:hf sldNum="0" hdr="0" dt="0"/>
  <p:txStyles>
    <p:titleStyle>
      <a:lvl1pPr algn="l" defTabSz="898525" rtl="0" eaLnBrk="1" fontAlgn="base" hangingPunct="1">
        <a:lnSpc>
          <a:spcPct val="90000"/>
        </a:lnSpc>
        <a:spcBef>
          <a:spcPct val="0"/>
        </a:spcBef>
        <a:spcAft>
          <a:spcPct val="0"/>
        </a:spcAft>
        <a:defRPr sz="2600" b="1" kern="1200">
          <a:solidFill>
            <a:schemeClr val="accent1"/>
          </a:solidFill>
          <a:latin typeface="Arial" panose="020B0604020202020204" pitchFamily="34" charset="0"/>
          <a:ea typeface="+mj-ea"/>
          <a:cs typeface="Arial" panose="020B0604020202020204" pitchFamily="34" charset="0"/>
        </a:defRPr>
      </a:lvl1pPr>
      <a:lvl2pPr algn="l" defTabSz="898525" rtl="0" eaLnBrk="1" fontAlgn="base" hangingPunct="1">
        <a:lnSpc>
          <a:spcPct val="90000"/>
        </a:lnSpc>
        <a:spcBef>
          <a:spcPct val="0"/>
        </a:spcBef>
        <a:spcAft>
          <a:spcPct val="0"/>
        </a:spcAft>
        <a:defRPr sz="2600" b="1">
          <a:solidFill>
            <a:schemeClr val="accent1"/>
          </a:solidFill>
          <a:latin typeface="Arial" panose="020B0604020202020204" pitchFamily="34" charset="0"/>
          <a:cs typeface="Arial" panose="020B0604020202020204" pitchFamily="34" charset="0"/>
        </a:defRPr>
      </a:lvl2pPr>
      <a:lvl3pPr algn="l" defTabSz="898525" rtl="0" eaLnBrk="1" fontAlgn="base" hangingPunct="1">
        <a:lnSpc>
          <a:spcPct val="90000"/>
        </a:lnSpc>
        <a:spcBef>
          <a:spcPct val="0"/>
        </a:spcBef>
        <a:spcAft>
          <a:spcPct val="0"/>
        </a:spcAft>
        <a:defRPr sz="2600" b="1">
          <a:solidFill>
            <a:schemeClr val="accent1"/>
          </a:solidFill>
          <a:latin typeface="Arial" panose="020B0604020202020204" pitchFamily="34" charset="0"/>
          <a:cs typeface="Arial" panose="020B0604020202020204" pitchFamily="34" charset="0"/>
        </a:defRPr>
      </a:lvl3pPr>
      <a:lvl4pPr algn="l" defTabSz="898525" rtl="0" eaLnBrk="1" fontAlgn="base" hangingPunct="1">
        <a:lnSpc>
          <a:spcPct val="90000"/>
        </a:lnSpc>
        <a:spcBef>
          <a:spcPct val="0"/>
        </a:spcBef>
        <a:spcAft>
          <a:spcPct val="0"/>
        </a:spcAft>
        <a:defRPr sz="2600" b="1">
          <a:solidFill>
            <a:schemeClr val="accent1"/>
          </a:solidFill>
          <a:latin typeface="Arial" panose="020B0604020202020204" pitchFamily="34" charset="0"/>
          <a:cs typeface="Arial" panose="020B0604020202020204" pitchFamily="34" charset="0"/>
        </a:defRPr>
      </a:lvl4pPr>
      <a:lvl5pPr algn="l" defTabSz="898525" rtl="0" eaLnBrk="1" fontAlgn="base" hangingPunct="1">
        <a:lnSpc>
          <a:spcPct val="90000"/>
        </a:lnSpc>
        <a:spcBef>
          <a:spcPct val="0"/>
        </a:spcBef>
        <a:spcAft>
          <a:spcPct val="0"/>
        </a:spcAft>
        <a:defRPr sz="2600" b="1">
          <a:solidFill>
            <a:schemeClr val="accent1"/>
          </a:solidFill>
          <a:latin typeface="Arial" panose="020B0604020202020204" pitchFamily="34" charset="0"/>
          <a:cs typeface="Arial" panose="020B0604020202020204" pitchFamily="34" charset="0"/>
        </a:defRPr>
      </a:lvl5pPr>
      <a:lvl6pPr marL="457200" algn="l" defTabSz="898525" rtl="0" eaLnBrk="1" fontAlgn="base" hangingPunct="1">
        <a:lnSpc>
          <a:spcPct val="90000"/>
        </a:lnSpc>
        <a:spcBef>
          <a:spcPct val="0"/>
        </a:spcBef>
        <a:spcAft>
          <a:spcPct val="0"/>
        </a:spcAft>
        <a:defRPr sz="2600" b="1">
          <a:solidFill>
            <a:schemeClr val="accent1"/>
          </a:solidFill>
          <a:latin typeface="Arial" panose="020B0604020202020204" pitchFamily="34" charset="0"/>
          <a:cs typeface="Arial" panose="020B0604020202020204" pitchFamily="34" charset="0"/>
        </a:defRPr>
      </a:lvl6pPr>
      <a:lvl7pPr marL="914400" algn="l" defTabSz="898525" rtl="0" eaLnBrk="1" fontAlgn="base" hangingPunct="1">
        <a:lnSpc>
          <a:spcPct val="90000"/>
        </a:lnSpc>
        <a:spcBef>
          <a:spcPct val="0"/>
        </a:spcBef>
        <a:spcAft>
          <a:spcPct val="0"/>
        </a:spcAft>
        <a:defRPr sz="2600" b="1">
          <a:solidFill>
            <a:schemeClr val="accent1"/>
          </a:solidFill>
          <a:latin typeface="Arial" panose="020B0604020202020204" pitchFamily="34" charset="0"/>
          <a:cs typeface="Arial" panose="020B0604020202020204" pitchFamily="34" charset="0"/>
        </a:defRPr>
      </a:lvl7pPr>
      <a:lvl8pPr marL="1371600" algn="l" defTabSz="898525" rtl="0" eaLnBrk="1" fontAlgn="base" hangingPunct="1">
        <a:lnSpc>
          <a:spcPct val="90000"/>
        </a:lnSpc>
        <a:spcBef>
          <a:spcPct val="0"/>
        </a:spcBef>
        <a:spcAft>
          <a:spcPct val="0"/>
        </a:spcAft>
        <a:defRPr sz="2600" b="1">
          <a:solidFill>
            <a:schemeClr val="accent1"/>
          </a:solidFill>
          <a:latin typeface="Arial" panose="020B0604020202020204" pitchFamily="34" charset="0"/>
          <a:cs typeface="Arial" panose="020B0604020202020204" pitchFamily="34" charset="0"/>
        </a:defRPr>
      </a:lvl8pPr>
      <a:lvl9pPr marL="1828800" algn="l" defTabSz="898525" rtl="0" eaLnBrk="1" fontAlgn="base" hangingPunct="1">
        <a:lnSpc>
          <a:spcPct val="90000"/>
        </a:lnSpc>
        <a:spcBef>
          <a:spcPct val="0"/>
        </a:spcBef>
        <a:spcAft>
          <a:spcPct val="0"/>
        </a:spcAft>
        <a:defRPr sz="2600" b="1">
          <a:solidFill>
            <a:schemeClr val="accent1"/>
          </a:solidFill>
          <a:latin typeface="Arial" panose="020B0604020202020204" pitchFamily="34" charset="0"/>
          <a:cs typeface="Arial" panose="020B0604020202020204" pitchFamily="34" charset="0"/>
        </a:defRPr>
      </a:lvl9pPr>
    </p:titleStyle>
    <p:bodyStyle>
      <a:lvl1pPr marL="266700" indent="-266700" algn="l" defTabSz="898525" rtl="0" eaLnBrk="1" fontAlgn="base" hangingPunct="1">
        <a:lnSpc>
          <a:spcPct val="90000"/>
        </a:lnSpc>
        <a:spcBef>
          <a:spcPts val="988"/>
        </a:spcBef>
        <a:spcAft>
          <a:spcPct val="0"/>
        </a:spcAft>
        <a:buFont typeface="Arial" panose="020B0604020202020204" pitchFamily="34" charset="0"/>
        <a:buChar char="−"/>
        <a:defRPr sz="2000" kern="1200">
          <a:solidFill>
            <a:schemeClr val="accent1"/>
          </a:solidFill>
          <a:latin typeface="Arial" panose="020B0604020202020204" pitchFamily="34" charset="0"/>
          <a:ea typeface="+mn-ea"/>
          <a:cs typeface="Arial" panose="020B0604020202020204" pitchFamily="34" charset="0"/>
        </a:defRPr>
      </a:lvl1pPr>
      <a:lvl2pPr marL="539750" indent="-273050" algn="l" defTabSz="898525" rtl="0" eaLnBrk="1" fontAlgn="base" hangingPunct="1">
        <a:lnSpc>
          <a:spcPct val="90000"/>
        </a:lnSpc>
        <a:spcBef>
          <a:spcPts val="488"/>
        </a:spcBef>
        <a:spcAft>
          <a:spcPct val="0"/>
        </a:spcAft>
        <a:buFont typeface="Arial" panose="020B0604020202020204" pitchFamily="34" charset="0"/>
        <a:buChar char="−"/>
        <a:defRPr kern="1200">
          <a:solidFill>
            <a:schemeClr val="accent2"/>
          </a:solidFill>
          <a:latin typeface="Arial" panose="020B0604020202020204" pitchFamily="34" charset="0"/>
          <a:ea typeface="+mn-ea"/>
          <a:cs typeface="Arial" panose="020B0604020202020204" pitchFamily="34" charset="0"/>
        </a:defRPr>
      </a:lvl2pPr>
      <a:lvl3pPr marL="806450" indent="-266700" algn="l" defTabSz="898525" rtl="0" eaLnBrk="1" fontAlgn="base" hangingPunct="1">
        <a:lnSpc>
          <a:spcPct val="90000"/>
        </a:lnSpc>
        <a:spcBef>
          <a:spcPts val="488"/>
        </a:spcBef>
        <a:spcAft>
          <a:spcPct val="0"/>
        </a:spcAft>
        <a:buFont typeface="Arial" panose="020B0604020202020204" pitchFamily="34" charset="0"/>
        <a:buChar char="−"/>
        <a:defRPr sz="1600" kern="1200">
          <a:solidFill>
            <a:schemeClr val="accent2"/>
          </a:solidFill>
          <a:latin typeface="Arial" panose="020B0604020202020204" pitchFamily="34" charset="0"/>
          <a:ea typeface="+mn-ea"/>
          <a:cs typeface="Arial" panose="020B0604020202020204" pitchFamily="34" charset="0"/>
        </a:defRPr>
      </a:lvl3pPr>
      <a:lvl4pPr marL="1071563" indent="-265113" algn="l" defTabSz="898525" rtl="0" eaLnBrk="1" fontAlgn="base" hangingPunct="1">
        <a:lnSpc>
          <a:spcPct val="90000"/>
        </a:lnSpc>
        <a:spcBef>
          <a:spcPts val="488"/>
        </a:spcBef>
        <a:spcAft>
          <a:spcPct val="0"/>
        </a:spcAft>
        <a:buFont typeface="Arial" panose="020B0604020202020204" pitchFamily="34" charset="0"/>
        <a:buChar char="−"/>
        <a:defRPr sz="1400" kern="1200">
          <a:solidFill>
            <a:schemeClr val="accent2"/>
          </a:solidFill>
          <a:latin typeface="Arial" panose="020B0604020202020204" pitchFamily="34" charset="0"/>
          <a:ea typeface="+mn-ea"/>
          <a:cs typeface="Arial" panose="020B0604020202020204" pitchFamily="34" charset="0"/>
        </a:defRPr>
      </a:lvl4pPr>
      <a:lvl5pPr marL="1346200" indent="-274638" algn="l" defTabSz="898525" rtl="0" eaLnBrk="1" fontAlgn="base" hangingPunct="1">
        <a:lnSpc>
          <a:spcPct val="90000"/>
        </a:lnSpc>
        <a:spcBef>
          <a:spcPts val="488"/>
        </a:spcBef>
        <a:spcAft>
          <a:spcPct val="0"/>
        </a:spcAft>
        <a:buFont typeface="Arial" panose="020B0604020202020204" pitchFamily="34" charset="0"/>
        <a:buChar char="−"/>
        <a:defRPr sz="1400" kern="1200">
          <a:solidFill>
            <a:schemeClr val="accent2"/>
          </a:solidFill>
          <a:latin typeface="Arial" panose="020B0604020202020204" pitchFamily="34" charset="0"/>
          <a:ea typeface="+mn-ea"/>
          <a:cs typeface="Arial" panose="020B0604020202020204" pitchFamily="34" charset="0"/>
        </a:defRPr>
      </a:lvl5pPr>
      <a:lvl6pPr marL="2474869" indent="-224988" algn="l" defTabSz="899952" rtl="0" eaLnBrk="1" latinLnBrk="0" hangingPunct="1">
        <a:lnSpc>
          <a:spcPct val="90000"/>
        </a:lnSpc>
        <a:spcBef>
          <a:spcPts val="492"/>
        </a:spcBef>
        <a:buFont typeface="Arial" panose="020B0604020202020204" pitchFamily="34" charset="0"/>
        <a:buChar char="•"/>
        <a:defRPr sz="1772" kern="1200">
          <a:solidFill>
            <a:schemeClr val="tx1"/>
          </a:solidFill>
          <a:latin typeface="+mn-lt"/>
          <a:ea typeface="+mn-ea"/>
          <a:cs typeface="+mn-cs"/>
        </a:defRPr>
      </a:lvl6pPr>
      <a:lvl7pPr marL="2924846" indent="-224988" algn="l" defTabSz="899952" rtl="0" eaLnBrk="1" latinLnBrk="0" hangingPunct="1">
        <a:lnSpc>
          <a:spcPct val="90000"/>
        </a:lnSpc>
        <a:spcBef>
          <a:spcPts val="492"/>
        </a:spcBef>
        <a:buFont typeface="Arial" panose="020B0604020202020204" pitchFamily="34" charset="0"/>
        <a:buChar char="•"/>
        <a:defRPr sz="1772" kern="1200">
          <a:solidFill>
            <a:schemeClr val="tx1"/>
          </a:solidFill>
          <a:latin typeface="+mn-lt"/>
          <a:ea typeface="+mn-ea"/>
          <a:cs typeface="+mn-cs"/>
        </a:defRPr>
      </a:lvl7pPr>
      <a:lvl8pPr marL="3374822" indent="-224988" algn="l" defTabSz="899952" rtl="0" eaLnBrk="1" latinLnBrk="0" hangingPunct="1">
        <a:lnSpc>
          <a:spcPct val="90000"/>
        </a:lnSpc>
        <a:spcBef>
          <a:spcPts val="492"/>
        </a:spcBef>
        <a:buFont typeface="Arial" panose="020B0604020202020204" pitchFamily="34" charset="0"/>
        <a:buChar char="•"/>
        <a:defRPr sz="1772" kern="1200">
          <a:solidFill>
            <a:schemeClr val="tx1"/>
          </a:solidFill>
          <a:latin typeface="+mn-lt"/>
          <a:ea typeface="+mn-ea"/>
          <a:cs typeface="+mn-cs"/>
        </a:defRPr>
      </a:lvl8pPr>
      <a:lvl9pPr marL="3824798" indent="-224988" algn="l" defTabSz="899952" rtl="0" eaLnBrk="1" latinLnBrk="0" hangingPunct="1">
        <a:lnSpc>
          <a:spcPct val="90000"/>
        </a:lnSpc>
        <a:spcBef>
          <a:spcPts val="492"/>
        </a:spcBef>
        <a:buFont typeface="Arial" panose="020B0604020202020204" pitchFamily="34" charset="0"/>
        <a:buChar char="•"/>
        <a:defRPr sz="1772" kern="1200">
          <a:solidFill>
            <a:schemeClr val="tx1"/>
          </a:solidFill>
          <a:latin typeface="+mn-lt"/>
          <a:ea typeface="+mn-ea"/>
          <a:cs typeface="+mn-cs"/>
        </a:defRPr>
      </a:lvl9pPr>
    </p:bodyStyle>
    <p:otherStyle>
      <a:defPPr>
        <a:defRPr lang="en-US"/>
      </a:defPPr>
      <a:lvl1pPr marL="0" algn="l" defTabSz="899952" rtl="0" eaLnBrk="1" latinLnBrk="0" hangingPunct="1">
        <a:defRPr sz="1772" kern="1200">
          <a:solidFill>
            <a:schemeClr val="tx1"/>
          </a:solidFill>
          <a:latin typeface="+mn-lt"/>
          <a:ea typeface="+mn-ea"/>
          <a:cs typeface="+mn-cs"/>
        </a:defRPr>
      </a:lvl1pPr>
      <a:lvl2pPr marL="449976" algn="l" defTabSz="899952" rtl="0" eaLnBrk="1" latinLnBrk="0" hangingPunct="1">
        <a:defRPr sz="1772" kern="1200">
          <a:solidFill>
            <a:schemeClr val="tx1"/>
          </a:solidFill>
          <a:latin typeface="+mn-lt"/>
          <a:ea typeface="+mn-ea"/>
          <a:cs typeface="+mn-cs"/>
        </a:defRPr>
      </a:lvl2pPr>
      <a:lvl3pPr marL="899952" algn="l" defTabSz="899952" rtl="0" eaLnBrk="1" latinLnBrk="0" hangingPunct="1">
        <a:defRPr sz="1772" kern="1200">
          <a:solidFill>
            <a:schemeClr val="tx1"/>
          </a:solidFill>
          <a:latin typeface="+mn-lt"/>
          <a:ea typeface="+mn-ea"/>
          <a:cs typeface="+mn-cs"/>
        </a:defRPr>
      </a:lvl3pPr>
      <a:lvl4pPr marL="1349929" algn="l" defTabSz="899952" rtl="0" eaLnBrk="1" latinLnBrk="0" hangingPunct="1">
        <a:defRPr sz="1772" kern="1200">
          <a:solidFill>
            <a:schemeClr val="tx1"/>
          </a:solidFill>
          <a:latin typeface="+mn-lt"/>
          <a:ea typeface="+mn-ea"/>
          <a:cs typeface="+mn-cs"/>
        </a:defRPr>
      </a:lvl4pPr>
      <a:lvl5pPr marL="1799905" algn="l" defTabSz="899952" rtl="0" eaLnBrk="1" latinLnBrk="0" hangingPunct="1">
        <a:defRPr sz="1772" kern="1200">
          <a:solidFill>
            <a:schemeClr val="tx1"/>
          </a:solidFill>
          <a:latin typeface="+mn-lt"/>
          <a:ea typeface="+mn-ea"/>
          <a:cs typeface="+mn-cs"/>
        </a:defRPr>
      </a:lvl5pPr>
      <a:lvl6pPr marL="2249881" algn="l" defTabSz="899952" rtl="0" eaLnBrk="1" latinLnBrk="0" hangingPunct="1">
        <a:defRPr sz="1772" kern="1200">
          <a:solidFill>
            <a:schemeClr val="tx1"/>
          </a:solidFill>
          <a:latin typeface="+mn-lt"/>
          <a:ea typeface="+mn-ea"/>
          <a:cs typeface="+mn-cs"/>
        </a:defRPr>
      </a:lvl6pPr>
      <a:lvl7pPr marL="2699857" algn="l" defTabSz="899952" rtl="0" eaLnBrk="1" latinLnBrk="0" hangingPunct="1">
        <a:defRPr sz="1772" kern="1200">
          <a:solidFill>
            <a:schemeClr val="tx1"/>
          </a:solidFill>
          <a:latin typeface="+mn-lt"/>
          <a:ea typeface="+mn-ea"/>
          <a:cs typeface="+mn-cs"/>
        </a:defRPr>
      </a:lvl7pPr>
      <a:lvl8pPr marL="3149834" algn="l" defTabSz="899952" rtl="0" eaLnBrk="1" latinLnBrk="0" hangingPunct="1">
        <a:defRPr sz="1772" kern="1200">
          <a:solidFill>
            <a:schemeClr val="tx1"/>
          </a:solidFill>
          <a:latin typeface="+mn-lt"/>
          <a:ea typeface="+mn-ea"/>
          <a:cs typeface="+mn-cs"/>
        </a:defRPr>
      </a:lvl8pPr>
      <a:lvl9pPr marL="3599810" algn="l" defTabSz="899952" rtl="0" eaLnBrk="1" latinLnBrk="0" hangingPunct="1">
        <a:defRPr sz="177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23.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 Id="rId5" Type="http://schemas.openxmlformats.org/officeDocument/2006/relationships/image" Target="../media/image17.jpeg"/><Relationship Id="rId4" Type="http://schemas.openxmlformats.org/officeDocument/2006/relationships/image" Target="../media/image16.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clanky.rvp.cz/clanek/k/z/18097/TEORIE-VYCHOVY-PEDAGOGIKA-JAKO-SNENI-O-IDEALECH.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Nadpis 1"/>
          <p:cNvSpPr>
            <a:spLocks noGrp="1"/>
          </p:cNvSpPr>
          <p:nvPr>
            <p:ph type="ctrTitle"/>
          </p:nvPr>
        </p:nvSpPr>
        <p:spPr>
          <a:xfrm>
            <a:off x="720725" y="4381500"/>
            <a:ext cx="7559675" cy="982663"/>
          </a:xfrm>
        </p:spPr>
        <p:txBody>
          <a:bodyPr/>
          <a:lstStyle/>
          <a:p>
            <a:pPr rtl="0"/>
            <a:r>
              <a:rPr lang="en-GB" b="1" i="0" u="none" dirty="0"/>
              <a:t>The Theory and Transformation of Citizenship Education</a:t>
            </a:r>
            <a:endParaRPr lang="en-GB" altLang="cs-CZ" dirty="0"/>
          </a:p>
        </p:txBody>
      </p:sp>
      <p:sp>
        <p:nvSpPr>
          <p:cNvPr id="3" name="Podnadpis 2"/>
          <p:cNvSpPr>
            <a:spLocks noGrp="1"/>
          </p:cNvSpPr>
          <p:nvPr>
            <p:ph type="subTitle" idx="1"/>
          </p:nvPr>
        </p:nvSpPr>
        <p:spPr>
          <a:xfrm>
            <a:off x="720725" y="5364163"/>
            <a:ext cx="7559675" cy="944562"/>
          </a:xfrm>
        </p:spPr>
        <p:txBody>
          <a:bodyPr rtlCol="0">
            <a:normAutofit/>
          </a:bodyPr>
          <a:lstStyle/>
          <a:p>
            <a:pPr defTabSz="899952" rtl="0" fontAlgn="auto">
              <a:spcBef>
                <a:spcPts val="984"/>
              </a:spcBef>
              <a:spcAft>
                <a:spcPts val="0"/>
              </a:spcAft>
              <a:defRPr/>
            </a:pPr>
            <a:endParaRPr lang="en-GB" dirty="0"/>
          </a:p>
        </p:txBody>
      </p:sp>
      <p:pic>
        <p:nvPicPr>
          <p:cNvPr id="5" name="Obrázek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26228" y="359766"/>
            <a:ext cx="2096347" cy="562202"/>
          </a:xfrm>
          <a:prstGeom prst="rect">
            <a:avLst/>
          </a:prstGeom>
        </p:spPr>
      </p:pic>
      <p:pic>
        <p:nvPicPr>
          <p:cNvPr id="6" name="Obráze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66068" y="340730"/>
            <a:ext cx="2560589" cy="581238"/>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Nadpis 1"/>
          <p:cNvSpPr>
            <a:spLocks noGrp="1"/>
          </p:cNvSpPr>
          <p:nvPr>
            <p:ph type="ctrTitle"/>
          </p:nvPr>
        </p:nvSpPr>
        <p:spPr>
          <a:xfrm>
            <a:off x="620517" y="1577822"/>
            <a:ext cx="7559675" cy="1612900"/>
          </a:xfrm>
        </p:spPr>
        <p:txBody>
          <a:bodyPr/>
          <a:lstStyle/>
          <a:p>
            <a:pPr algn="l" rtl="0"/>
            <a:r>
              <a:rPr lang="en-GB" b="1" i="0" u="none"/>
              <a:t>The paradigms of the theories of education</a:t>
            </a:r>
            <a:endParaRPr lang="en-GB" altLang="cs-CZ" sz="1000" dirty="0"/>
          </a:p>
        </p:txBody>
      </p:sp>
      <p:sp>
        <p:nvSpPr>
          <p:cNvPr id="3" name="Podnadpis 2"/>
          <p:cNvSpPr>
            <a:spLocks noGrp="1"/>
          </p:cNvSpPr>
          <p:nvPr>
            <p:ph type="subTitle" idx="1"/>
          </p:nvPr>
        </p:nvSpPr>
        <p:spPr>
          <a:xfrm>
            <a:off x="307571" y="2229633"/>
            <a:ext cx="8412480" cy="4296427"/>
          </a:xfrm>
        </p:spPr>
        <p:txBody>
          <a:bodyPr rtlCol="0">
            <a:normAutofit/>
          </a:bodyPr>
          <a:lstStyle/>
          <a:p>
            <a:pPr algn="l" defTabSz="899952" rtl="0" fontAlgn="auto">
              <a:spcBef>
                <a:spcPts val="984"/>
              </a:spcBef>
              <a:spcAft>
                <a:spcPts val="0"/>
              </a:spcAft>
              <a:defRPr/>
            </a:pPr>
            <a:r>
              <a:rPr lang="en-GB" b="0" i="0" u="none" dirty="0"/>
              <a:t> </a:t>
            </a:r>
          </a:p>
          <a:p>
            <a:pPr algn="l" defTabSz="899952" rtl="0" fontAlgn="auto">
              <a:spcBef>
                <a:spcPts val="984"/>
              </a:spcBef>
              <a:spcAft>
                <a:spcPts val="0"/>
              </a:spcAft>
              <a:defRPr/>
            </a:pPr>
            <a:r>
              <a:rPr lang="en-GB" b="1" i="0" u="none" dirty="0"/>
              <a:t>2) Traditionalism – </a:t>
            </a:r>
            <a:r>
              <a:rPr lang="en-GB" b="0" i="0" u="none" dirty="0"/>
              <a:t>society should participate in developing educational practice. Students are taught values upheld by the previous generation.</a:t>
            </a:r>
            <a:endParaRPr lang="en-GB" b="1" dirty="0"/>
          </a:p>
          <a:p>
            <a:pPr algn="l" defTabSz="899952" rtl="0" fontAlgn="auto">
              <a:spcBef>
                <a:spcPts val="984"/>
              </a:spcBef>
              <a:spcAft>
                <a:spcPts val="0"/>
              </a:spcAft>
              <a:defRPr/>
            </a:pPr>
            <a:r>
              <a:rPr lang="en-GB" b="0" i="0" u="none" dirty="0"/>
              <a:t>	</a:t>
            </a:r>
          </a:p>
          <a:p>
            <a:pPr marL="892175" indent="-892175" algn="l" defTabSz="899952" rtl="0" fontAlgn="auto">
              <a:spcBef>
                <a:spcPts val="984"/>
              </a:spcBef>
              <a:spcAft>
                <a:spcPts val="0"/>
              </a:spcAft>
              <a:defRPr/>
            </a:pPr>
            <a:r>
              <a:rPr lang="en-GB" b="0" i="0" u="none" dirty="0"/>
              <a:t>	</a:t>
            </a:r>
            <a:r>
              <a:rPr lang="en-GB" b="1" i="0" u="none" dirty="0"/>
              <a:t>b) Functionalist traditionalism – </a:t>
            </a:r>
            <a:r>
              <a:rPr lang="en-GB" b="0" i="0" u="none" dirty="0"/>
              <a:t>efforts to connect education to society's goals; the student adopts the</a:t>
            </a:r>
            <a:r>
              <a:rPr lang="en-GB" dirty="0"/>
              <a:t> </a:t>
            </a:r>
            <a:r>
              <a:rPr lang="en-GB" b="0" i="0" u="none" dirty="0"/>
              <a:t>status quo, which can be gradually altered	</a:t>
            </a:r>
            <a:endParaRPr lang="en-GB" b="1" dirty="0"/>
          </a:p>
          <a:p>
            <a:pPr algn="l" defTabSz="899952" rtl="0" fontAlgn="auto">
              <a:spcBef>
                <a:spcPts val="984"/>
              </a:spcBef>
              <a:spcAft>
                <a:spcPts val="0"/>
              </a:spcAft>
              <a:defRPr/>
            </a:pPr>
            <a:r>
              <a:rPr lang="en-GB" b="0" i="0" u="none" dirty="0"/>
              <a:t>	</a:t>
            </a:r>
            <a:endParaRPr lang="en-GB" b="1" dirty="0"/>
          </a:p>
          <a:p>
            <a:pPr algn="l" defTabSz="899952" rtl="0" fontAlgn="auto">
              <a:spcBef>
                <a:spcPts val="984"/>
              </a:spcBef>
              <a:spcAft>
                <a:spcPts val="0"/>
              </a:spcAft>
              <a:defRPr/>
            </a:pPr>
            <a:r>
              <a:rPr lang="en-GB" b="0" i="0" u="none" dirty="0"/>
              <a:t>	</a:t>
            </a:r>
            <a:r>
              <a:rPr lang="en-GB" b="1" i="0" u="none" dirty="0"/>
              <a:t>- theories: </a:t>
            </a:r>
            <a:r>
              <a:rPr lang="en-GB" b="0" i="0" u="none" dirty="0"/>
              <a:t>functionalism, </a:t>
            </a:r>
            <a:r>
              <a:rPr lang="en-GB" b="0" i="0" u="none" dirty="0" err="1"/>
              <a:t>neopositivism</a:t>
            </a:r>
            <a:r>
              <a:rPr lang="en-GB" b="0" i="0" u="none" dirty="0"/>
              <a:t>, rationalism…</a:t>
            </a:r>
            <a:endParaRPr lang="en-GB" dirty="0"/>
          </a:p>
          <a:p>
            <a:pPr marL="342900" indent="-342900" algn="l" defTabSz="899952" rtl="0" fontAlgn="auto">
              <a:spcBef>
                <a:spcPts val="984"/>
              </a:spcBef>
              <a:spcAft>
                <a:spcPts val="0"/>
              </a:spcAft>
              <a:buFontTx/>
              <a:buChar char="-"/>
              <a:defRPr/>
            </a:pPr>
            <a:endParaRPr lang="en-GB" dirty="0"/>
          </a:p>
        </p:txBody>
      </p:sp>
    </p:spTree>
    <p:extLst>
      <p:ext uri="{BB962C8B-B14F-4D97-AF65-F5344CB8AC3E}">
        <p14:creationId xmlns:p14="http://schemas.microsoft.com/office/powerpoint/2010/main" val="34634240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48748" y="1528740"/>
            <a:ext cx="7560000" cy="696697"/>
          </a:xfrm>
        </p:spPr>
        <p:txBody>
          <a:bodyPr>
            <a:normAutofit fontScale="90000"/>
          </a:bodyPr>
          <a:lstStyle/>
          <a:p>
            <a:pPr algn="l" rtl="0"/>
            <a:r>
              <a:rPr lang="en-GB" b="1" i="0" u="none" dirty="0"/>
              <a:t>Methods used to study the theories of education</a:t>
            </a:r>
            <a:endParaRPr lang="en-GB" dirty="0"/>
          </a:p>
        </p:txBody>
      </p:sp>
      <p:sp>
        <p:nvSpPr>
          <p:cNvPr id="3" name="Podnadpis 2"/>
          <p:cNvSpPr>
            <a:spLocks noGrp="1"/>
          </p:cNvSpPr>
          <p:nvPr>
            <p:ph type="subTitle" idx="1"/>
          </p:nvPr>
        </p:nvSpPr>
        <p:spPr>
          <a:xfrm>
            <a:off x="720000" y="2552007"/>
            <a:ext cx="7560000" cy="3956858"/>
          </a:xfrm>
        </p:spPr>
        <p:txBody>
          <a:bodyPr/>
          <a:lstStyle/>
          <a:p>
            <a:pPr marL="457200" indent="-457200" algn="l" rtl="0">
              <a:buAutoNum type="arabicParenR"/>
            </a:pPr>
            <a:r>
              <a:rPr lang="en-GB" b="1" i="0" u="none" dirty="0"/>
              <a:t>Reconstruction of the theory of education</a:t>
            </a:r>
            <a:r>
              <a:rPr lang="en-GB" b="0" i="0" u="none" dirty="0"/>
              <a:t> – it needs to be objective, unbiased, and unprejudiced. We reconstruct all the premises and categories of the theory, and identify with the main principles and goals. The goal of the method is to interpret a given theory.</a:t>
            </a:r>
          </a:p>
          <a:p>
            <a:pPr marL="457200" indent="-457200" algn="l" rtl="0">
              <a:buAutoNum type="arabicParenR"/>
            </a:pPr>
            <a:endParaRPr lang="en-GB" dirty="0"/>
          </a:p>
          <a:p>
            <a:pPr marL="457200" indent="-457200" algn="l" rtl="0">
              <a:buAutoNum type="arabicParenR"/>
            </a:pPr>
            <a:r>
              <a:rPr lang="en-GB" b="1" i="0" u="none" dirty="0"/>
              <a:t>Hermeneutic criticism</a:t>
            </a:r>
            <a:r>
              <a:rPr lang="en-GB" b="0" i="0" u="none" dirty="0"/>
              <a:t> – the meaning of the theory is interpreted and gradually specified, and own approach is applied. The goal is to identify all the meanings (including those previously hidden).</a:t>
            </a:r>
            <a:endParaRPr lang="en-GB" dirty="0"/>
          </a:p>
        </p:txBody>
      </p:sp>
    </p:spTree>
    <p:extLst>
      <p:ext uri="{BB962C8B-B14F-4D97-AF65-F5344CB8AC3E}">
        <p14:creationId xmlns:p14="http://schemas.microsoft.com/office/powerpoint/2010/main" val="29846853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20000" y="1980001"/>
            <a:ext cx="7560000" cy="696697"/>
          </a:xfrm>
        </p:spPr>
        <p:txBody>
          <a:bodyPr>
            <a:normAutofit fontScale="90000"/>
          </a:bodyPr>
          <a:lstStyle/>
          <a:p>
            <a:pPr algn="l" rtl="0"/>
            <a:r>
              <a:rPr lang="en-GB" b="1" i="0" u="none"/>
              <a:t>Methods used to study the theories of education</a:t>
            </a:r>
            <a:endParaRPr lang="en-GB" dirty="0"/>
          </a:p>
        </p:txBody>
      </p:sp>
      <p:sp>
        <p:nvSpPr>
          <p:cNvPr id="3" name="Podnadpis 2"/>
          <p:cNvSpPr>
            <a:spLocks noGrp="1"/>
          </p:cNvSpPr>
          <p:nvPr>
            <p:ph type="subTitle" idx="1"/>
          </p:nvPr>
        </p:nvSpPr>
        <p:spPr>
          <a:xfrm>
            <a:off x="720000" y="2552007"/>
            <a:ext cx="7560000" cy="3956858"/>
          </a:xfrm>
        </p:spPr>
        <p:txBody>
          <a:bodyPr/>
          <a:lstStyle/>
          <a:p>
            <a:endParaRPr lang="en-GB" b="1" dirty="0"/>
          </a:p>
          <a:p>
            <a:pPr algn="l" rtl="0"/>
            <a:r>
              <a:rPr lang="en-GB" b="1" i="0" u="none" dirty="0"/>
              <a:t>3)  Comparison </a:t>
            </a:r>
            <a:r>
              <a:rPr lang="en-GB" b="0" i="0" u="none" dirty="0"/>
              <a:t>– theories in different environments (countries) or concepts (schools of thought). The comparison has allowed the development of a map of education paradigms (see diagram     ).</a:t>
            </a:r>
          </a:p>
          <a:p>
            <a:pPr marL="457200" indent="-457200" algn="l" rtl="0">
              <a:buAutoNum type="arabicParenR"/>
            </a:pPr>
            <a:endParaRPr lang="en-GB" dirty="0"/>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49407" y="4547397"/>
            <a:ext cx="3631800" cy="1789524"/>
          </a:xfrm>
          <a:prstGeom prst="rect">
            <a:avLst/>
          </a:prstGeom>
        </p:spPr>
      </p:pic>
      <p:sp>
        <p:nvSpPr>
          <p:cNvPr id="5" name="Šipka dolů 4"/>
          <p:cNvSpPr/>
          <p:nvPr/>
        </p:nvSpPr>
        <p:spPr>
          <a:xfrm>
            <a:off x="5434506" y="4033822"/>
            <a:ext cx="206261" cy="3112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a:p>
        </p:txBody>
      </p:sp>
    </p:spTree>
    <p:extLst>
      <p:ext uri="{BB962C8B-B14F-4D97-AF65-F5344CB8AC3E}">
        <p14:creationId xmlns:p14="http://schemas.microsoft.com/office/powerpoint/2010/main" val="24703565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20247" y="1339921"/>
            <a:ext cx="7560000" cy="696697"/>
          </a:xfrm>
        </p:spPr>
        <p:txBody>
          <a:bodyPr/>
          <a:lstStyle/>
          <a:p>
            <a:pPr algn="ctr" rtl="0"/>
            <a:r>
              <a:rPr lang="en-GB" b="1" i="0" u="none"/>
              <a:t>Food for thought</a:t>
            </a:r>
            <a:endParaRPr lang="en-GB" dirty="0"/>
          </a:p>
        </p:txBody>
      </p:sp>
      <p:sp>
        <p:nvSpPr>
          <p:cNvPr id="3" name="Podnadpis 2"/>
          <p:cNvSpPr>
            <a:spLocks noGrp="1"/>
          </p:cNvSpPr>
          <p:nvPr>
            <p:ph type="subTitle" idx="1"/>
          </p:nvPr>
        </p:nvSpPr>
        <p:spPr>
          <a:xfrm>
            <a:off x="720000" y="2310938"/>
            <a:ext cx="7560000" cy="4197927"/>
          </a:xfrm>
        </p:spPr>
        <p:txBody>
          <a:bodyPr/>
          <a:lstStyle/>
          <a:p>
            <a:pPr marL="342900" indent="-342900" algn="l" rtl="0">
              <a:buFontTx/>
              <a:buChar char="-"/>
            </a:pPr>
            <a:endParaRPr lang="en-GB" b="1" dirty="0"/>
          </a:p>
          <a:p>
            <a:pPr marL="342900" indent="-342900" algn="l" rtl="0">
              <a:buFontTx/>
              <a:buChar char="-"/>
            </a:pPr>
            <a:r>
              <a:rPr lang="en-GB" b="1" i="0" u="none" dirty="0"/>
              <a:t>Is there anything new to be studied in today’s </a:t>
            </a:r>
            <a:r>
              <a:rPr lang="en-GB" b="1" i="0" u="none" dirty="0" err="1"/>
              <a:t>paedagogy</a:t>
            </a:r>
            <a:r>
              <a:rPr lang="en-GB" b="1" i="0" u="none" dirty="0"/>
              <a:t>? </a:t>
            </a:r>
          </a:p>
          <a:p>
            <a:pPr marL="342900" indent="-342900" algn="l" rtl="0">
              <a:buFontTx/>
              <a:buChar char="-"/>
            </a:pPr>
            <a:endParaRPr lang="en-GB" b="1" dirty="0"/>
          </a:p>
          <a:p>
            <a:pPr marL="342900" indent="-342900" algn="l" rtl="0">
              <a:buFontTx/>
              <a:buChar char="-"/>
            </a:pPr>
            <a:r>
              <a:rPr lang="en-GB" b="1" i="0" u="none" dirty="0"/>
              <a:t>Does postmodernism have anything to offer to </a:t>
            </a:r>
            <a:r>
              <a:rPr lang="en-GB" b="1" i="0" u="none" dirty="0" err="1"/>
              <a:t>paedagogical</a:t>
            </a:r>
            <a:r>
              <a:rPr lang="en-GB" b="1" i="0" u="none" dirty="0"/>
              <a:t> theory?</a:t>
            </a:r>
          </a:p>
          <a:p>
            <a:pPr marL="342900" indent="-342900" algn="l" rtl="0">
              <a:buFontTx/>
              <a:buChar char="-"/>
            </a:pPr>
            <a:endParaRPr lang="en-GB" b="1" dirty="0"/>
          </a:p>
          <a:p>
            <a:pPr marL="342900" indent="-342900" algn="l" rtl="0">
              <a:buFontTx/>
              <a:buChar char="-"/>
            </a:pPr>
            <a:r>
              <a:rPr lang="en-GB" b="1" i="0" u="none" dirty="0"/>
              <a:t>Is the theory of education but dreaming of the impossible?</a:t>
            </a: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272374">
            <a:off x="6377198" y="489610"/>
            <a:ext cx="1696281" cy="1459413"/>
          </a:xfrm>
          <a:prstGeom prst="rect">
            <a:avLst/>
          </a:prstGeom>
        </p:spPr>
      </p:pic>
    </p:spTree>
    <p:extLst>
      <p:ext uri="{BB962C8B-B14F-4D97-AF65-F5344CB8AC3E}">
        <p14:creationId xmlns:p14="http://schemas.microsoft.com/office/powerpoint/2010/main" val="3008884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20247" y="1339921"/>
            <a:ext cx="7560000" cy="696697"/>
          </a:xfrm>
        </p:spPr>
        <p:txBody>
          <a:bodyPr/>
          <a:lstStyle/>
          <a:p>
            <a:pPr algn="l" rtl="0"/>
            <a:r>
              <a:rPr lang="en-GB" b="1" i="0" u="none"/>
              <a:t>Sample modern theories of education</a:t>
            </a:r>
            <a:endParaRPr lang="en-GB" dirty="0"/>
          </a:p>
        </p:txBody>
      </p:sp>
      <p:sp>
        <p:nvSpPr>
          <p:cNvPr id="3" name="Podnadpis 2"/>
          <p:cNvSpPr>
            <a:spLocks noGrp="1"/>
          </p:cNvSpPr>
          <p:nvPr>
            <p:ph type="subTitle" idx="1"/>
          </p:nvPr>
        </p:nvSpPr>
        <p:spPr>
          <a:xfrm>
            <a:off x="720000" y="2310938"/>
            <a:ext cx="7560000" cy="4197927"/>
          </a:xfrm>
        </p:spPr>
        <p:txBody>
          <a:bodyPr/>
          <a:lstStyle/>
          <a:p>
            <a:pPr algn="l" rtl="0"/>
            <a:r>
              <a:rPr lang="en-GB" b="1" i="0" u="none"/>
              <a:t>Essentialism</a:t>
            </a:r>
          </a:p>
          <a:p>
            <a:endParaRPr lang="en-GB" b="1" dirty="0"/>
          </a:p>
          <a:p>
            <a:pPr algn="l" rtl="0"/>
            <a:r>
              <a:rPr lang="en-GB" b="0" i="0" u="none"/>
              <a:t> - the aim is to instill in students the basics of culture through the curriculum selected in advance (by the state).</a:t>
            </a:r>
          </a:p>
          <a:p>
            <a:endParaRPr lang="en-GB" dirty="0"/>
          </a:p>
          <a:p>
            <a:pPr algn="l" rtl="0"/>
            <a:r>
              <a:rPr lang="en-GB" b="0" i="0" u="none"/>
              <a:t>- the student is to be guided to work diligently and participate in civic life</a:t>
            </a:r>
          </a:p>
          <a:p>
            <a:endParaRPr lang="en-GB" dirty="0"/>
          </a:p>
          <a:p>
            <a:pPr algn="l" rtl="0"/>
            <a:r>
              <a:rPr lang="en-GB" b="0" i="0" u="none"/>
              <a:t>- rejection of changes driven by popular trends</a:t>
            </a:r>
          </a:p>
        </p:txBody>
      </p:sp>
    </p:spTree>
    <p:extLst>
      <p:ext uri="{BB962C8B-B14F-4D97-AF65-F5344CB8AC3E}">
        <p14:creationId xmlns:p14="http://schemas.microsoft.com/office/powerpoint/2010/main" val="17629801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20247" y="1339921"/>
            <a:ext cx="7560000" cy="696697"/>
          </a:xfrm>
        </p:spPr>
        <p:txBody>
          <a:bodyPr/>
          <a:lstStyle/>
          <a:p>
            <a:pPr algn="l" rtl="0"/>
            <a:r>
              <a:rPr lang="en-GB" b="1" i="0" u="none"/>
              <a:t>Sample modern theories of education</a:t>
            </a:r>
            <a:endParaRPr lang="en-GB" dirty="0"/>
          </a:p>
        </p:txBody>
      </p:sp>
      <p:sp>
        <p:nvSpPr>
          <p:cNvPr id="3" name="Podnadpis 2"/>
          <p:cNvSpPr>
            <a:spLocks noGrp="1"/>
          </p:cNvSpPr>
          <p:nvPr>
            <p:ph type="subTitle" idx="1"/>
          </p:nvPr>
        </p:nvSpPr>
        <p:spPr>
          <a:xfrm>
            <a:off x="720000" y="2310938"/>
            <a:ext cx="7560000" cy="4197927"/>
          </a:xfrm>
        </p:spPr>
        <p:txBody>
          <a:bodyPr/>
          <a:lstStyle/>
          <a:p>
            <a:pPr algn="l" rtl="0"/>
            <a:r>
              <a:rPr lang="en-GB" b="1" i="0" u="none"/>
              <a:t>Perennialism</a:t>
            </a:r>
            <a:endParaRPr lang="en-GB" b="1" dirty="0"/>
          </a:p>
          <a:p>
            <a:endParaRPr lang="en-GB" b="1" dirty="0"/>
          </a:p>
          <a:p>
            <a:pPr algn="l" rtl="0"/>
            <a:r>
              <a:rPr lang="en-GB" b="0" i="0" u="none"/>
              <a:t> - based on </a:t>
            </a:r>
            <a:r>
              <a:rPr lang="en-GB" b="1" i="0" u="none"/>
              <a:t>universality, </a:t>
            </a:r>
            <a:r>
              <a:rPr lang="en-GB" b="0" i="0" u="none"/>
              <a:t>it aims to interpret the world, which is a given (relationships, systems, links, laws, etc. are clearly defined)</a:t>
            </a:r>
          </a:p>
          <a:p>
            <a:endParaRPr lang="en-GB" dirty="0"/>
          </a:p>
          <a:p>
            <a:pPr algn="l" rtl="0"/>
            <a:r>
              <a:rPr lang="en-GB" b="0" i="0" u="none"/>
              <a:t>- the goals of the educational process are timeless; emphasis is on rationality and the "classical" concept of study</a:t>
            </a:r>
          </a:p>
        </p:txBody>
      </p:sp>
    </p:spTree>
    <p:extLst>
      <p:ext uri="{BB962C8B-B14F-4D97-AF65-F5344CB8AC3E}">
        <p14:creationId xmlns:p14="http://schemas.microsoft.com/office/powerpoint/2010/main" val="26701911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20247" y="1339921"/>
            <a:ext cx="7560000" cy="696697"/>
          </a:xfrm>
        </p:spPr>
        <p:txBody>
          <a:bodyPr/>
          <a:lstStyle/>
          <a:p>
            <a:pPr algn="l" rtl="0"/>
            <a:r>
              <a:rPr lang="en-GB" b="1" i="0" u="none"/>
              <a:t>Sample modern theories of education</a:t>
            </a:r>
            <a:endParaRPr lang="en-GB" dirty="0"/>
          </a:p>
        </p:txBody>
      </p:sp>
      <p:sp>
        <p:nvSpPr>
          <p:cNvPr id="3" name="Podnadpis 2"/>
          <p:cNvSpPr>
            <a:spLocks noGrp="1"/>
          </p:cNvSpPr>
          <p:nvPr>
            <p:ph type="subTitle" idx="1"/>
          </p:nvPr>
        </p:nvSpPr>
        <p:spPr>
          <a:xfrm>
            <a:off x="720000" y="2310938"/>
            <a:ext cx="7560000" cy="4197927"/>
          </a:xfrm>
        </p:spPr>
        <p:txBody>
          <a:bodyPr/>
          <a:lstStyle/>
          <a:p>
            <a:pPr algn="l" rtl="0"/>
            <a:r>
              <a:rPr lang="en-GB" b="1" i="0" u="none"/>
              <a:t>Progressivism</a:t>
            </a:r>
          </a:p>
          <a:p>
            <a:pPr marL="342900" indent="-342900" algn="l" rtl="0">
              <a:buFontTx/>
              <a:buChar char="-"/>
            </a:pPr>
            <a:r>
              <a:rPr lang="en-GB" b="0" i="0" u="none"/>
              <a:t>efforts to reform the traditional concept, and tendency toward alternatives (rejection of memorization, subject-based system, etc.)</a:t>
            </a:r>
          </a:p>
          <a:p>
            <a:pPr marL="342900" indent="-342900" algn="l" rtl="0">
              <a:buFontTx/>
              <a:buChar char="-"/>
            </a:pPr>
            <a:endParaRPr lang="en-GB" dirty="0"/>
          </a:p>
          <a:p>
            <a:pPr marL="342900" indent="-342900" algn="l" rtl="0">
              <a:buFontTx/>
              <a:buChar char="-"/>
            </a:pPr>
            <a:r>
              <a:rPr lang="en-GB" b="0" i="0" u="none"/>
              <a:t>preference for action- and experience-based learning, project-based learning…</a:t>
            </a:r>
          </a:p>
          <a:p>
            <a:pPr marL="342900" indent="-342900" algn="l" rtl="0">
              <a:buFontTx/>
              <a:buChar char="-"/>
            </a:pPr>
            <a:endParaRPr lang="en-GB" dirty="0"/>
          </a:p>
          <a:p>
            <a:pPr marL="342900" indent="-342900" algn="l" rtl="0">
              <a:buFontTx/>
              <a:buChar char="-"/>
            </a:pPr>
            <a:r>
              <a:rPr lang="en-GB" b="0" i="0" u="none"/>
              <a:t>emphasis on the child's personality (not the content) and active involvement of students, relativism, and critical thinking</a:t>
            </a:r>
          </a:p>
          <a:p>
            <a:pPr marL="342900" indent="-342900" algn="l" rtl="0">
              <a:buFontTx/>
              <a:buChar char="-"/>
            </a:pPr>
            <a:endParaRPr lang="en-GB" dirty="0"/>
          </a:p>
          <a:p>
            <a:pPr marL="342900" indent="-342900" algn="l" rtl="0">
              <a:buFontTx/>
              <a:buChar char="-"/>
            </a:pPr>
            <a:endParaRPr lang="en-GB" dirty="0"/>
          </a:p>
        </p:txBody>
      </p:sp>
    </p:spTree>
    <p:extLst>
      <p:ext uri="{BB962C8B-B14F-4D97-AF65-F5344CB8AC3E}">
        <p14:creationId xmlns:p14="http://schemas.microsoft.com/office/powerpoint/2010/main" val="4343857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20247" y="1339921"/>
            <a:ext cx="7560000" cy="696697"/>
          </a:xfrm>
        </p:spPr>
        <p:txBody>
          <a:bodyPr/>
          <a:lstStyle/>
          <a:p>
            <a:pPr algn="l" rtl="0"/>
            <a:r>
              <a:rPr lang="en-GB" b="1" i="0" u="none"/>
              <a:t>Sample modern theories of education</a:t>
            </a:r>
            <a:endParaRPr lang="en-GB" dirty="0"/>
          </a:p>
        </p:txBody>
      </p:sp>
      <p:sp>
        <p:nvSpPr>
          <p:cNvPr id="3" name="Podnadpis 2"/>
          <p:cNvSpPr>
            <a:spLocks noGrp="1"/>
          </p:cNvSpPr>
          <p:nvPr>
            <p:ph type="subTitle" idx="1"/>
          </p:nvPr>
        </p:nvSpPr>
        <p:spPr>
          <a:xfrm>
            <a:off x="720000" y="2310938"/>
            <a:ext cx="7560000" cy="4197927"/>
          </a:xfrm>
        </p:spPr>
        <p:txBody>
          <a:bodyPr/>
          <a:lstStyle/>
          <a:p>
            <a:pPr algn="l" rtl="0"/>
            <a:r>
              <a:rPr lang="en-GB" b="1" i="0" u="none"/>
              <a:t>Social reconstructivism</a:t>
            </a:r>
            <a:endParaRPr lang="en-GB" b="1" dirty="0"/>
          </a:p>
          <a:p>
            <a:endParaRPr lang="en-GB" b="1" dirty="0"/>
          </a:p>
          <a:p>
            <a:pPr algn="l" rtl="0"/>
            <a:r>
              <a:rPr lang="en-GB" b="0" i="0" u="none"/>
              <a:t>-   the school is a key institution for changing society and a way out of the crisis (the teacher has a decisive role) </a:t>
            </a:r>
          </a:p>
          <a:p>
            <a:endParaRPr lang="en-GB" dirty="0"/>
          </a:p>
          <a:p>
            <a:pPr marL="342900" indent="-342900" algn="l" rtl="0">
              <a:buFontTx/>
              <a:buChar char="-"/>
            </a:pPr>
            <a:r>
              <a:rPr lang="en-GB" b="0" i="0" u="none"/>
              <a:t>the education process is a manifestation of a specific culture</a:t>
            </a:r>
          </a:p>
          <a:p>
            <a:pPr marL="342900" indent="-342900" algn="l" rtl="0">
              <a:buFontTx/>
              <a:buChar char="-"/>
            </a:pPr>
            <a:endParaRPr lang="en-GB" dirty="0"/>
          </a:p>
          <a:p>
            <a:pPr marL="342900" indent="-342900" algn="l" rtl="0">
              <a:buFontTx/>
              <a:buChar char="-"/>
            </a:pPr>
            <a:endParaRPr lang="en-GB" dirty="0"/>
          </a:p>
        </p:txBody>
      </p:sp>
    </p:spTree>
    <p:extLst>
      <p:ext uri="{BB962C8B-B14F-4D97-AF65-F5344CB8AC3E}">
        <p14:creationId xmlns:p14="http://schemas.microsoft.com/office/powerpoint/2010/main" val="24766749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20247" y="1339921"/>
            <a:ext cx="7560000" cy="696697"/>
          </a:xfrm>
        </p:spPr>
        <p:txBody>
          <a:bodyPr/>
          <a:lstStyle/>
          <a:p>
            <a:pPr algn="l" rtl="0"/>
            <a:r>
              <a:rPr lang="en-GB" b="1" i="0" u="none"/>
              <a:t>Sample modern theories of education</a:t>
            </a:r>
            <a:endParaRPr lang="en-GB" dirty="0"/>
          </a:p>
        </p:txBody>
      </p:sp>
      <p:sp>
        <p:nvSpPr>
          <p:cNvPr id="3" name="Podnadpis 2"/>
          <p:cNvSpPr>
            <a:spLocks noGrp="1"/>
          </p:cNvSpPr>
          <p:nvPr>
            <p:ph type="subTitle" idx="1"/>
          </p:nvPr>
        </p:nvSpPr>
        <p:spPr>
          <a:xfrm>
            <a:off x="720000" y="2310938"/>
            <a:ext cx="7560000" cy="4197927"/>
          </a:xfrm>
        </p:spPr>
        <p:txBody>
          <a:bodyPr/>
          <a:lstStyle/>
          <a:p>
            <a:pPr algn="l" rtl="0"/>
            <a:r>
              <a:rPr lang="en-GB" b="1" i="0" u="none"/>
              <a:t>Critical theory</a:t>
            </a:r>
          </a:p>
          <a:p>
            <a:pPr algn="l" rtl="0"/>
            <a:r>
              <a:rPr lang="en-GB" b="0" i="0" u="none"/>
              <a:t>-   one of the latest theories</a:t>
            </a:r>
          </a:p>
          <a:p>
            <a:endParaRPr lang="en-GB" dirty="0"/>
          </a:p>
          <a:p>
            <a:pPr marL="342900" indent="-342900" algn="l" rtl="0">
              <a:buFontTx/>
              <a:buChar char="-"/>
            </a:pPr>
            <a:r>
              <a:rPr lang="en-GB" b="0" i="0" u="none"/>
              <a:t>reflection on other attributes of the educational process (e.g. conflict theory, hidden curriculum, social control)</a:t>
            </a:r>
          </a:p>
          <a:p>
            <a:pPr marL="342900" indent="-342900" algn="l" rtl="0">
              <a:buFontTx/>
              <a:buChar char="-"/>
            </a:pPr>
            <a:endParaRPr lang="en-GB" dirty="0"/>
          </a:p>
          <a:p>
            <a:pPr marL="342900" indent="-342900" algn="l" rtl="0">
              <a:buFontTx/>
              <a:buChar char="-"/>
            </a:pPr>
            <a:r>
              <a:rPr lang="en-GB" b="0" i="0" u="none"/>
              <a:t>the school transcends its boundaries and mission (interacting with politics, economy, society, and affecting their transformation) </a:t>
            </a:r>
          </a:p>
          <a:p>
            <a:endParaRPr lang="en-GB" dirty="0"/>
          </a:p>
        </p:txBody>
      </p:sp>
    </p:spTree>
    <p:extLst>
      <p:ext uri="{BB962C8B-B14F-4D97-AF65-F5344CB8AC3E}">
        <p14:creationId xmlns:p14="http://schemas.microsoft.com/office/powerpoint/2010/main" val="28935950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20247" y="1339921"/>
            <a:ext cx="7560000" cy="696697"/>
          </a:xfrm>
        </p:spPr>
        <p:txBody>
          <a:bodyPr>
            <a:normAutofit fontScale="90000"/>
          </a:bodyPr>
          <a:lstStyle/>
          <a:p>
            <a:pPr algn="l" rtl="0"/>
            <a:r>
              <a:rPr lang="en-GB" b="1" i="0" u="none"/>
              <a:t>The roots of dualism in the theories of education</a:t>
            </a:r>
            <a:endParaRPr lang="en-GB" dirty="0"/>
          </a:p>
        </p:txBody>
      </p:sp>
      <p:sp>
        <p:nvSpPr>
          <p:cNvPr id="3" name="Podnadpis 2"/>
          <p:cNvSpPr>
            <a:spLocks noGrp="1"/>
          </p:cNvSpPr>
          <p:nvPr>
            <p:ph type="subTitle" idx="1"/>
          </p:nvPr>
        </p:nvSpPr>
        <p:spPr>
          <a:xfrm>
            <a:off x="720000" y="2310938"/>
            <a:ext cx="7560000" cy="4197927"/>
          </a:xfrm>
        </p:spPr>
        <p:txBody>
          <a:bodyPr/>
          <a:lstStyle/>
          <a:p>
            <a:endParaRPr lang="en-GB" b="1" dirty="0"/>
          </a:p>
          <a:p>
            <a:pPr algn="ctr" rtl="0"/>
            <a:endParaRPr lang="en-GB" b="1" dirty="0"/>
          </a:p>
          <a:p>
            <a:pPr algn="ctr" rtl="0"/>
            <a:r>
              <a:rPr lang="en-GB" b="1" i="0" u="none"/>
              <a:t>Dualism </a:t>
            </a:r>
            <a:r>
              <a:rPr lang="en-GB" b="0" i="0" u="none"/>
              <a:t>is the encounter of two opposing theories. </a:t>
            </a:r>
          </a:p>
          <a:p>
            <a:pPr algn="ctr" rtl="0"/>
            <a:endParaRPr lang="en-GB" dirty="0"/>
          </a:p>
          <a:p>
            <a:pPr algn="ctr" rtl="0"/>
            <a:r>
              <a:rPr lang="en-GB" b="0" i="0" u="none"/>
              <a:t>Dewey claims that people tend to think in extreme opposites, i.e. dualistically.</a:t>
            </a:r>
          </a:p>
          <a:p>
            <a:pPr algn="ctr" rtl="0"/>
            <a:endParaRPr lang="en-GB" dirty="0"/>
          </a:p>
          <a:p>
            <a:pPr algn="ctr" rtl="0"/>
            <a:r>
              <a:rPr lang="en-GB" b="0" i="0" u="none"/>
              <a:t>Examples?</a:t>
            </a:r>
          </a:p>
        </p:txBody>
      </p:sp>
    </p:spTree>
    <p:extLst>
      <p:ext uri="{BB962C8B-B14F-4D97-AF65-F5344CB8AC3E}">
        <p14:creationId xmlns:p14="http://schemas.microsoft.com/office/powerpoint/2010/main" val="2706596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Nadpis 1"/>
          <p:cNvSpPr>
            <a:spLocks noGrp="1"/>
          </p:cNvSpPr>
          <p:nvPr>
            <p:ph type="ctrTitle"/>
          </p:nvPr>
        </p:nvSpPr>
        <p:spPr>
          <a:xfrm>
            <a:off x="620517" y="1577822"/>
            <a:ext cx="7559675" cy="651811"/>
          </a:xfrm>
        </p:spPr>
        <p:txBody>
          <a:bodyPr/>
          <a:lstStyle/>
          <a:p>
            <a:pPr algn="l" rtl="0"/>
            <a:r>
              <a:rPr lang="en-GB" b="1" i="0" u="none" dirty="0"/>
              <a:t>The Definition of the theory of Education</a:t>
            </a:r>
            <a:endParaRPr lang="en-GB" altLang="cs-CZ" sz="1000" dirty="0"/>
          </a:p>
        </p:txBody>
      </p:sp>
      <p:sp>
        <p:nvSpPr>
          <p:cNvPr id="3" name="Podnadpis 2"/>
          <p:cNvSpPr>
            <a:spLocks noGrp="1"/>
          </p:cNvSpPr>
          <p:nvPr>
            <p:ph type="subTitle" idx="1"/>
          </p:nvPr>
        </p:nvSpPr>
        <p:spPr>
          <a:xfrm>
            <a:off x="299258" y="2055066"/>
            <a:ext cx="8412480" cy="4296427"/>
          </a:xfrm>
        </p:spPr>
        <p:txBody>
          <a:bodyPr rtlCol="0">
            <a:normAutofit/>
          </a:bodyPr>
          <a:lstStyle/>
          <a:p>
            <a:pPr marL="342900" indent="-342900" algn="l" defTabSz="899952" rtl="0" fontAlgn="auto">
              <a:spcBef>
                <a:spcPts val="984"/>
              </a:spcBef>
              <a:spcAft>
                <a:spcPts val="0"/>
              </a:spcAft>
              <a:buFontTx/>
              <a:buChar char="-"/>
              <a:defRPr/>
            </a:pPr>
            <a:endParaRPr lang="en-GB" dirty="0"/>
          </a:p>
          <a:p>
            <a:pPr marL="342900" indent="-342900" algn="l" defTabSz="899952" rtl="0" fontAlgn="auto">
              <a:spcBef>
                <a:spcPts val="984"/>
              </a:spcBef>
              <a:spcAft>
                <a:spcPts val="0"/>
              </a:spcAft>
              <a:buFontTx/>
              <a:buChar char="-"/>
              <a:defRPr/>
            </a:pPr>
            <a:r>
              <a:rPr lang="en-GB" b="0" i="0" u="none"/>
              <a:t>a fundamental branch of paedagogy</a:t>
            </a:r>
          </a:p>
          <a:p>
            <a:pPr marL="342900" indent="-342900" algn="l" defTabSz="899952" rtl="0" fontAlgn="auto">
              <a:spcBef>
                <a:spcPts val="984"/>
              </a:spcBef>
              <a:spcAft>
                <a:spcPts val="0"/>
              </a:spcAft>
              <a:buFontTx/>
              <a:buChar char="-"/>
              <a:defRPr/>
            </a:pPr>
            <a:endParaRPr lang="en-GB" dirty="0"/>
          </a:p>
          <a:p>
            <a:pPr marL="342900" indent="-342900" algn="l" defTabSz="899952" rtl="0" fontAlgn="auto">
              <a:spcBef>
                <a:spcPts val="984"/>
              </a:spcBef>
              <a:spcAft>
                <a:spcPts val="0"/>
              </a:spcAft>
              <a:buFontTx/>
              <a:buChar char="-"/>
              <a:defRPr/>
            </a:pPr>
            <a:r>
              <a:rPr lang="en-GB" b="0" i="0" u="none"/>
              <a:t>it systematizes and categorizes education sciences (tracking, for example, their goals, methods, forms, prerequisites)</a:t>
            </a:r>
          </a:p>
          <a:p>
            <a:pPr marL="342900" indent="-342900" algn="l" defTabSz="899952" rtl="0" fontAlgn="auto">
              <a:spcBef>
                <a:spcPts val="984"/>
              </a:spcBef>
              <a:spcAft>
                <a:spcPts val="0"/>
              </a:spcAft>
              <a:buFontTx/>
              <a:buChar char="-"/>
              <a:defRPr/>
            </a:pPr>
            <a:endParaRPr lang="en-GB" dirty="0"/>
          </a:p>
          <a:p>
            <a:pPr marL="342900" indent="-342900" algn="l" defTabSz="899952" rtl="0" fontAlgn="auto">
              <a:spcBef>
                <a:spcPts val="984"/>
              </a:spcBef>
              <a:spcAft>
                <a:spcPts val="0"/>
              </a:spcAft>
              <a:buFontTx/>
              <a:buChar char="-"/>
              <a:defRPr/>
            </a:pPr>
            <a:r>
              <a:rPr lang="en-GB" b="0" i="0" u="none"/>
              <a:t>the focus is on both theories and educational ideologies and ideals, directions and theoretical discourses, as well as ways of thinking</a:t>
            </a:r>
            <a:endParaRPr lang="en-GB" dirty="0"/>
          </a:p>
        </p:txBody>
      </p:sp>
    </p:spTree>
    <p:extLst>
      <p:ext uri="{BB962C8B-B14F-4D97-AF65-F5344CB8AC3E}">
        <p14:creationId xmlns:p14="http://schemas.microsoft.com/office/powerpoint/2010/main" val="39725456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20247" y="1339921"/>
            <a:ext cx="7560000" cy="696697"/>
          </a:xfrm>
        </p:spPr>
        <p:txBody>
          <a:bodyPr>
            <a:normAutofit fontScale="90000"/>
          </a:bodyPr>
          <a:lstStyle/>
          <a:p>
            <a:pPr algn="l" rtl="0"/>
            <a:r>
              <a:rPr lang="en-GB" b="1" i="0" u="none"/>
              <a:t>The roots of dualism in the theories of education</a:t>
            </a:r>
            <a:endParaRPr lang="en-GB" dirty="0"/>
          </a:p>
        </p:txBody>
      </p:sp>
      <p:sp>
        <p:nvSpPr>
          <p:cNvPr id="3" name="Podnadpis 2"/>
          <p:cNvSpPr>
            <a:spLocks noGrp="1"/>
          </p:cNvSpPr>
          <p:nvPr>
            <p:ph type="subTitle" idx="1"/>
          </p:nvPr>
        </p:nvSpPr>
        <p:spPr>
          <a:xfrm>
            <a:off x="720000" y="2036618"/>
            <a:ext cx="7560000" cy="4197927"/>
          </a:xfrm>
        </p:spPr>
        <p:txBody>
          <a:bodyPr/>
          <a:lstStyle/>
          <a:p>
            <a:pPr algn="l" rtl="0"/>
            <a:r>
              <a:rPr lang="en-GB" b="1" i="0" u="none" dirty="0"/>
              <a:t>Concept</a:t>
            </a:r>
            <a:r>
              <a:rPr lang="en-GB" b="0" i="0" u="none" dirty="0"/>
              <a:t>:</a:t>
            </a:r>
            <a:r>
              <a:rPr lang="en-GB" sz="2400" b="0" i="0" u="none" dirty="0"/>
              <a:t> </a:t>
            </a:r>
            <a:r>
              <a:rPr lang="en-GB" sz="1050" b="0" i="0" u="none" dirty="0"/>
              <a:t>(according to Strouhal)</a:t>
            </a:r>
            <a:endParaRPr lang="en-GB" dirty="0"/>
          </a:p>
          <a:p>
            <a:pPr marL="457200" indent="-457200" algn="l" rtl="0">
              <a:buFont typeface="+mj-lt"/>
              <a:buAutoNum type="arabicPeriod"/>
            </a:pPr>
            <a:r>
              <a:rPr lang="en-GB" b="1" i="0" u="none" dirty="0"/>
              <a:t>Natural education</a:t>
            </a:r>
            <a:r>
              <a:rPr lang="en-GB" b="0" i="0" u="none" dirty="0"/>
              <a:t> – developed in the modern age; a person is viewed as a source of potentialities that should be self-realized. The concept involves cultivation of natural inclinations "from within" - for example subjectivism.</a:t>
            </a:r>
            <a:endParaRPr lang="en-GB" b="1" dirty="0"/>
          </a:p>
          <a:p>
            <a:pPr marL="457200" indent="-457200" algn="l" rtl="0">
              <a:buFont typeface="+mj-lt"/>
              <a:buAutoNum type="arabicPeriod"/>
            </a:pPr>
            <a:r>
              <a:rPr lang="en-GB" b="0" i="0" u="none" dirty="0"/>
              <a:t>"</a:t>
            </a:r>
            <a:r>
              <a:rPr lang="en-GB" b="1" i="0" u="none" dirty="0"/>
              <a:t>Classical/Traditional education</a:t>
            </a:r>
            <a:r>
              <a:rPr lang="en-GB" b="0" i="0" u="none" dirty="0"/>
              <a:t>" - it builds on the traditions of education (since Antiquity), and guides a person in a certain direction (even against their will). Education is a formative activity, which surpasses a person’s natural inclinations and replaces them with new ones.</a:t>
            </a:r>
          </a:p>
          <a:p>
            <a:endParaRPr lang="en-GB" dirty="0"/>
          </a:p>
        </p:txBody>
      </p:sp>
    </p:spTree>
    <p:extLst>
      <p:ext uri="{BB962C8B-B14F-4D97-AF65-F5344CB8AC3E}">
        <p14:creationId xmlns:p14="http://schemas.microsoft.com/office/powerpoint/2010/main" val="16844901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20247" y="1339921"/>
            <a:ext cx="7560000" cy="696697"/>
          </a:xfrm>
        </p:spPr>
        <p:txBody>
          <a:bodyPr>
            <a:normAutofit fontScale="90000"/>
          </a:bodyPr>
          <a:lstStyle/>
          <a:p>
            <a:pPr algn="l" rtl="0"/>
            <a:r>
              <a:rPr lang="en-GB" b="1" i="0" u="none"/>
              <a:t>The roots of dualism in the theories of education</a:t>
            </a:r>
            <a:endParaRPr lang="en-GB" dirty="0"/>
          </a:p>
        </p:txBody>
      </p:sp>
      <p:sp>
        <p:nvSpPr>
          <p:cNvPr id="3" name="Podnadpis 2"/>
          <p:cNvSpPr>
            <a:spLocks noGrp="1"/>
          </p:cNvSpPr>
          <p:nvPr>
            <p:ph type="subTitle" idx="1"/>
          </p:nvPr>
        </p:nvSpPr>
        <p:spPr>
          <a:xfrm>
            <a:off x="720000" y="2036618"/>
            <a:ext cx="7560000" cy="4197927"/>
          </a:xfrm>
        </p:spPr>
        <p:txBody>
          <a:bodyPr/>
          <a:lstStyle/>
          <a:p>
            <a:pPr marL="457200" indent="-457200" algn="l" rtl="0">
              <a:buFont typeface="+mj-lt"/>
              <a:buAutoNum type="arabicPeriod"/>
            </a:pPr>
            <a:r>
              <a:rPr lang="en-GB" b="1" i="0" u="none" dirty="0"/>
              <a:t>Natural education</a:t>
            </a:r>
          </a:p>
          <a:p>
            <a:pPr marL="342900" indent="-342900" algn="l" rtl="0">
              <a:buFontTx/>
              <a:buChar char="-"/>
            </a:pPr>
            <a:r>
              <a:rPr lang="en-GB" b="0" i="0" u="none" dirty="0"/>
              <a:t>developed in detail by Rousseau</a:t>
            </a:r>
          </a:p>
          <a:p>
            <a:pPr marL="342900" indent="-342900" algn="l" rtl="0">
              <a:buFontTx/>
              <a:buChar char="-"/>
            </a:pPr>
            <a:r>
              <a:rPr lang="en-GB" b="0" i="0" u="none" dirty="0"/>
              <a:t>nature is conceived as a source of "mysterious powers, mysticism"</a:t>
            </a:r>
          </a:p>
          <a:p>
            <a:pPr marL="342900" indent="-342900" algn="l" rtl="0">
              <a:buFontTx/>
              <a:buChar char="-"/>
            </a:pPr>
            <a:r>
              <a:rPr lang="en-GB" b="0" i="0" u="none" dirty="0"/>
              <a:t>humans should live in harmony with nature</a:t>
            </a:r>
          </a:p>
          <a:p>
            <a:pPr algn="l" rtl="0"/>
            <a:r>
              <a:rPr lang="en-GB" b="1" i="0" u="none" dirty="0"/>
              <a:t>Rousseau’s idea</a:t>
            </a:r>
            <a:r>
              <a:rPr lang="en-GB" b="0" i="0" u="none" dirty="0"/>
              <a:t>: adults live in a moral crisis, therefore the child needs to be raised in freedom and its natural dispositions developed. The child is cultivated, but not by society – Locke’s idea</a:t>
            </a: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80644" y="5231302"/>
            <a:ext cx="2003121" cy="1328423"/>
          </a:xfrm>
          <a:prstGeom prst="rect">
            <a:avLst/>
          </a:prstGeom>
        </p:spPr>
      </p:pic>
      <p:sp>
        <p:nvSpPr>
          <p:cNvPr id="5" name="Šipka doprava 4"/>
          <p:cNvSpPr/>
          <p:nvPr/>
        </p:nvSpPr>
        <p:spPr>
          <a:xfrm>
            <a:off x="3759134" y="5313241"/>
            <a:ext cx="383287" cy="2004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a:p>
        </p:txBody>
      </p:sp>
      <p:sp>
        <p:nvSpPr>
          <p:cNvPr id="6" name="TextovéPole 5"/>
          <p:cNvSpPr txBox="1"/>
          <p:nvPr/>
        </p:nvSpPr>
        <p:spPr>
          <a:xfrm>
            <a:off x="4044142" y="2963487"/>
            <a:ext cx="65" cy="261610"/>
          </a:xfrm>
          <a:prstGeom prst="rect">
            <a:avLst/>
          </a:prstGeom>
          <a:noFill/>
        </p:spPr>
        <p:txBody>
          <a:bodyPr wrap="none" lIns="0" tIns="0" rIns="0" bIns="0" rtlCol="0">
            <a:spAutoFit/>
          </a:bodyPr>
          <a:lstStyle/>
          <a:p>
            <a:endParaRPr lang="en-GB" dirty="0"/>
          </a:p>
        </p:txBody>
      </p:sp>
      <p:sp>
        <p:nvSpPr>
          <p:cNvPr id="7" name="Rovná se 6"/>
          <p:cNvSpPr/>
          <p:nvPr/>
        </p:nvSpPr>
        <p:spPr>
          <a:xfrm>
            <a:off x="5902438" y="5562621"/>
            <a:ext cx="692706" cy="54864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a:solidFill>
                <a:schemeClr val="tx1"/>
              </a:solidFill>
            </a:endParaRPr>
          </a:p>
        </p:txBody>
      </p:sp>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97527" y="5219427"/>
            <a:ext cx="1531279" cy="1436132"/>
          </a:xfrm>
          <a:prstGeom prst="rect">
            <a:avLst/>
          </a:prstGeom>
        </p:spPr>
      </p:pic>
    </p:spTree>
    <p:extLst>
      <p:ext uri="{BB962C8B-B14F-4D97-AF65-F5344CB8AC3E}">
        <p14:creationId xmlns:p14="http://schemas.microsoft.com/office/powerpoint/2010/main" val="39803285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20247" y="1339921"/>
            <a:ext cx="7560000" cy="696697"/>
          </a:xfrm>
        </p:spPr>
        <p:txBody>
          <a:bodyPr>
            <a:normAutofit fontScale="90000"/>
          </a:bodyPr>
          <a:lstStyle/>
          <a:p>
            <a:pPr algn="l" rtl="0"/>
            <a:r>
              <a:rPr lang="en-GB" b="1" i="0" u="none"/>
              <a:t>The roots of dualism in the theories of education</a:t>
            </a:r>
            <a:endParaRPr lang="en-GB" dirty="0"/>
          </a:p>
        </p:txBody>
      </p:sp>
      <p:sp>
        <p:nvSpPr>
          <p:cNvPr id="3" name="Podnadpis 2"/>
          <p:cNvSpPr>
            <a:spLocks noGrp="1"/>
          </p:cNvSpPr>
          <p:nvPr>
            <p:ph type="subTitle" idx="1"/>
          </p:nvPr>
        </p:nvSpPr>
        <p:spPr>
          <a:xfrm>
            <a:off x="720000" y="2036618"/>
            <a:ext cx="7560000" cy="4197927"/>
          </a:xfrm>
        </p:spPr>
        <p:txBody>
          <a:bodyPr/>
          <a:lstStyle/>
          <a:p>
            <a:pPr algn="l" rtl="0"/>
            <a:r>
              <a:rPr lang="en-GB" b="1" i="0" u="none"/>
              <a:t>Education dilemma</a:t>
            </a:r>
            <a:endParaRPr lang="en-GB" dirty="0"/>
          </a:p>
          <a:p>
            <a:endParaRPr lang="en-GB" dirty="0"/>
          </a:p>
        </p:txBody>
      </p:sp>
      <p:sp>
        <p:nvSpPr>
          <p:cNvPr id="6" name="TextovéPole 5"/>
          <p:cNvSpPr txBox="1"/>
          <p:nvPr/>
        </p:nvSpPr>
        <p:spPr>
          <a:xfrm>
            <a:off x="4044142" y="2963487"/>
            <a:ext cx="65" cy="261610"/>
          </a:xfrm>
          <a:prstGeom prst="rect">
            <a:avLst/>
          </a:prstGeom>
          <a:noFill/>
        </p:spPr>
        <p:txBody>
          <a:bodyPr wrap="none" lIns="0" tIns="0" rIns="0" bIns="0" rtlCol="0">
            <a:spAutoFit/>
          </a:bodyPr>
          <a:lstStyle/>
          <a:p>
            <a:endParaRPr lang="en-GB" dirty="0"/>
          </a:p>
        </p:txBody>
      </p:sp>
      <p:sp>
        <p:nvSpPr>
          <p:cNvPr id="7" name="Rovná se 6"/>
          <p:cNvSpPr/>
          <p:nvPr/>
        </p:nvSpPr>
        <p:spPr>
          <a:xfrm>
            <a:off x="5775260" y="3402185"/>
            <a:ext cx="692706" cy="54864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a:solidFill>
                <a:schemeClr val="tx1"/>
              </a:solidFill>
            </a:endParaRPr>
          </a:p>
        </p:txBody>
      </p:sp>
      <p:pic>
        <p:nvPicPr>
          <p:cNvPr id="9" name="Obrázek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542" y="2622145"/>
            <a:ext cx="2235576" cy="2153068"/>
          </a:xfrm>
          <a:prstGeom prst="rect">
            <a:avLst/>
          </a:prstGeom>
        </p:spPr>
      </p:pic>
      <p:sp>
        <p:nvSpPr>
          <p:cNvPr id="10" name="Plus 9"/>
          <p:cNvSpPr/>
          <p:nvPr/>
        </p:nvSpPr>
        <p:spPr>
          <a:xfrm>
            <a:off x="2135277" y="3219305"/>
            <a:ext cx="914400" cy="9144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a:p>
        </p:txBody>
      </p:sp>
      <p:pic>
        <p:nvPicPr>
          <p:cNvPr id="11" name="Obrázek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02090" y="2833007"/>
            <a:ext cx="2525727" cy="1731345"/>
          </a:xfrm>
          <a:prstGeom prst="rect">
            <a:avLst/>
          </a:prstGeom>
        </p:spPr>
      </p:pic>
      <p:pic>
        <p:nvPicPr>
          <p:cNvPr id="12" name="Obrázek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515409" y="2495348"/>
            <a:ext cx="2281064" cy="2827986"/>
          </a:xfrm>
          <a:prstGeom prst="rect">
            <a:avLst/>
          </a:prstGeom>
        </p:spPr>
      </p:pic>
    </p:spTree>
    <p:extLst>
      <p:ext uri="{BB962C8B-B14F-4D97-AF65-F5344CB8AC3E}">
        <p14:creationId xmlns:p14="http://schemas.microsoft.com/office/powerpoint/2010/main" val="36798275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20247" y="1339921"/>
            <a:ext cx="7560000" cy="696697"/>
          </a:xfrm>
        </p:spPr>
        <p:txBody>
          <a:bodyPr/>
          <a:lstStyle/>
          <a:p>
            <a:pPr algn="l" rtl="0"/>
            <a:r>
              <a:rPr lang="en-GB" b="1" i="0" u="none"/>
              <a:t>The roots of dualism in the educational theories</a:t>
            </a:r>
            <a:endParaRPr lang="en-GB" dirty="0"/>
          </a:p>
        </p:txBody>
      </p:sp>
      <p:sp>
        <p:nvSpPr>
          <p:cNvPr id="3" name="Podnadpis 2"/>
          <p:cNvSpPr>
            <a:spLocks noGrp="1"/>
          </p:cNvSpPr>
          <p:nvPr>
            <p:ph type="subTitle" idx="1"/>
          </p:nvPr>
        </p:nvSpPr>
        <p:spPr>
          <a:xfrm>
            <a:off x="720000" y="2036618"/>
            <a:ext cx="7560000" cy="4197927"/>
          </a:xfrm>
        </p:spPr>
        <p:txBody>
          <a:bodyPr/>
          <a:lstStyle/>
          <a:p>
            <a:pPr algn="l" rtl="0"/>
            <a:r>
              <a:rPr lang="en-GB" b="1" i="0" u="none"/>
              <a:t>and Rousseau’s method:</a:t>
            </a:r>
          </a:p>
          <a:p>
            <a:endParaRPr lang="en-GB" b="1" dirty="0"/>
          </a:p>
          <a:p>
            <a:endParaRPr lang="en-GB" b="1" dirty="0"/>
          </a:p>
          <a:p>
            <a:endParaRPr lang="en-GB" dirty="0"/>
          </a:p>
          <a:p>
            <a:endParaRPr lang="en-GB" dirty="0"/>
          </a:p>
        </p:txBody>
      </p:sp>
      <p:sp>
        <p:nvSpPr>
          <p:cNvPr id="5" name="Šipka doprava 4"/>
          <p:cNvSpPr/>
          <p:nvPr/>
        </p:nvSpPr>
        <p:spPr>
          <a:xfrm>
            <a:off x="4974813" y="3714290"/>
            <a:ext cx="1501075" cy="7626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a:p>
        </p:txBody>
      </p:sp>
      <p:sp>
        <p:nvSpPr>
          <p:cNvPr id="6" name="TextovéPole 5"/>
          <p:cNvSpPr txBox="1"/>
          <p:nvPr/>
        </p:nvSpPr>
        <p:spPr>
          <a:xfrm>
            <a:off x="4044142" y="2963487"/>
            <a:ext cx="65" cy="261610"/>
          </a:xfrm>
          <a:prstGeom prst="rect">
            <a:avLst/>
          </a:prstGeom>
          <a:noFill/>
        </p:spPr>
        <p:txBody>
          <a:bodyPr wrap="none" lIns="0" tIns="0" rIns="0" bIns="0" rtlCol="0">
            <a:spAutoFit/>
          </a:bodyPr>
          <a:lstStyle/>
          <a:p>
            <a:endParaRPr lang="en-GB" dirty="0"/>
          </a:p>
        </p:txBody>
      </p:sp>
      <p:sp>
        <p:nvSpPr>
          <p:cNvPr id="7" name="Rovná se 6"/>
          <p:cNvSpPr/>
          <p:nvPr/>
        </p:nvSpPr>
        <p:spPr>
          <a:xfrm>
            <a:off x="2931003" y="3828432"/>
            <a:ext cx="692706" cy="54864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a:solidFill>
                <a:schemeClr val="tx1"/>
              </a:solidFill>
            </a:endParaRPr>
          </a:p>
        </p:txBody>
      </p:sp>
      <p:pic>
        <p:nvPicPr>
          <p:cNvPr id="9" name="Obrázek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5316" y="3649285"/>
            <a:ext cx="1009862" cy="972591"/>
          </a:xfrm>
          <a:prstGeom prst="rect">
            <a:avLst/>
          </a:prstGeom>
        </p:spPr>
      </p:pic>
      <p:sp>
        <p:nvSpPr>
          <p:cNvPr id="10" name="Plus 9"/>
          <p:cNvSpPr/>
          <p:nvPr/>
        </p:nvSpPr>
        <p:spPr>
          <a:xfrm>
            <a:off x="1174493" y="3908983"/>
            <a:ext cx="423187" cy="47019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a:p>
        </p:txBody>
      </p:sp>
      <p:pic>
        <p:nvPicPr>
          <p:cNvPr id="11" name="Obrázek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29862" y="3722225"/>
            <a:ext cx="1110245" cy="761055"/>
          </a:xfrm>
          <a:prstGeom prst="rect">
            <a:avLst/>
          </a:prstGeom>
        </p:spPr>
      </p:pic>
      <p:pic>
        <p:nvPicPr>
          <p:cNvPr id="12" name="Obrázek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85008" y="3603565"/>
            <a:ext cx="886770" cy="1099388"/>
          </a:xfrm>
          <a:prstGeom prst="rect">
            <a:avLst/>
          </a:prstGeom>
        </p:spPr>
      </p:pic>
      <p:pic>
        <p:nvPicPr>
          <p:cNvPr id="4" name="Obrázek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680343" y="3140012"/>
            <a:ext cx="2112886" cy="2308153"/>
          </a:xfrm>
          <a:prstGeom prst="rect">
            <a:avLst/>
          </a:prstGeom>
        </p:spPr>
      </p:pic>
    </p:spTree>
    <p:extLst>
      <p:ext uri="{BB962C8B-B14F-4D97-AF65-F5344CB8AC3E}">
        <p14:creationId xmlns:p14="http://schemas.microsoft.com/office/powerpoint/2010/main" val="15620460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20247" y="1339921"/>
            <a:ext cx="7560000" cy="696697"/>
          </a:xfrm>
        </p:spPr>
        <p:txBody>
          <a:bodyPr/>
          <a:lstStyle/>
          <a:p>
            <a:pPr algn="l" rtl="0"/>
            <a:r>
              <a:rPr lang="en-GB" b="1" i="0" u="none"/>
              <a:t>The roots of dualism in the educational theories</a:t>
            </a:r>
            <a:endParaRPr lang="en-GB" dirty="0"/>
          </a:p>
        </p:txBody>
      </p:sp>
      <p:sp>
        <p:nvSpPr>
          <p:cNvPr id="3" name="Podnadpis 2"/>
          <p:cNvSpPr>
            <a:spLocks noGrp="1"/>
          </p:cNvSpPr>
          <p:nvPr>
            <p:ph type="subTitle" idx="1"/>
          </p:nvPr>
        </p:nvSpPr>
        <p:spPr>
          <a:xfrm>
            <a:off x="720000" y="2036618"/>
            <a:ext cx="7560000" cy="4197927"/>
          </a:xfrm>
        </p:spPr>
        <p:txBody>
          <a:bodyPr/>
          <a:lstStyle/>
          <a:p>
            <a:pPr marL="457200" indent="-457200" algn="l" rtl="0">
              <a:buAutoNum type="arabicPeriod" startAt="2"/>
            </a:pPr>
            <a:r>
              <a:rPr lang="en-GB" b="1" i="0" u="none" dirty="0"/>
              <a:t>Classical / Traditional education </a:t>
            </a:r>
            <a:endParaRPr lang="en-GB" b="1" dirty="0"/>
          </a:p>
          <a:p>
            <a:pPr marL="342900" indent="-342900" algn="l" rtl="0">
              <a:buFontTx/>
              <a:buChar char="-"/>
            </a:pPr>
            <a:r>
              <a:rPr lang="en-GB" b="0" i="0" u="none" dirty="0"/>
              <a:t>education is understood as the conversion of a person</a:t>
            </a:r>
          </a:p>
          <a:p>
            <a:pPr marL="342900" indent="-342900" algn="l" rtl="0">
              <a:buFontTx/>
              <a:buChar char="-"/>
            </a:pPr>
            <a:r>
              <a:rPr lang="en-GB" b="0" i="0" u="none" dirty="0"/>
              <a:t>inspired by Socrates, Plato, Aristotle </a:t>
            </a:r>
          </a:p>
          <a:p>
            <a:pPr marL="342900" indent="-342900" algn="l" rtl="0">
              <a:buFontTx/>
              <a:buChar char="-"/>
            </a:pPr>
            <a:endParaRPr lang="en-GB" dirty="0"/>
          </a:p>
          <a:p>
            <a:pPr algn="l" rtl="0"/>
            <a:r>
              <a:rPr lang="en-GB" b="0" i="0" u="none" dirty="0"/>
              <a:t>		without a goal, pedagogy is pointless</a:t>
            </a:r>
          </a:p>
          <a:p>
            <a:endParaRPr lang="en-GB" dirty="0"/>
          </a:p>
          <a:p>
            <a:pPr algn="ctr" rtl="0"/>
            <a:r>
              <a:rPr lang="en-GB" b="0" i="0" u="none" dirty="0"/>
              <a:t>(we define both what we want to achieve and what we want to suppress)</a:t>
            </a:r>
            <a:endParaRPr lang="en-GB" dirty="0"/>
          </a:p>
        </p:txBody>
      </p:sp>
      <p:sp>
        <p:nvSpPr>
          <p:cNvPr id="5" name="Šipka doprava 4"/>
          <p:cNvSpPr/>
          <p:nvPr/>
        </p:nvSpPr>
        <p:spPr>
          <a:xfrm>
            <a:off x="1774767" y="3946608"/>
            <a:ext cx="383287" cy="2004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a:p>
        </p:txBody>
      </p:sp>
      <p:sp>
        <p:nvSpPr>
          <p:cNvPr id="6" name="TextovéPole 5"/>
          <p:cNvSpPr txBox="1"/>
          <p:nvPr/>
        </p:nvSpPr>
        <p:spPr>
          <a:xfrm>
            <a:off x="4044142" y="2963487"/>
            <a:ext cx="65" cy="261610"/>
          </a:xfrm>
          <a:prstGeom prst="rect">
            <a:avLst/>
          </a:prstGeom>
          <a:noFill/>
        </p:spPr>
        <p:txBody>
          <a:bodyPr wrap="none" lIns="0" tIns="0" rIns="0" bIns="0" rtlCol="0">
            <a:spAutoFit/>
          </a:bodyPr>
          <a:lstStyle/>
          <a:p>
            <a:endParaRPr lang="en-GB" dirty="0"/>
          </a:p>
        </p:txBody>
      </p:sp>
    </p:spTree>
    <p:extLst>
      <p:ext uri="{BB962C8B-B14F-4D97-AF65-F5344CB8AC3E}">
        <p14:creationId xmlns:p14="http://schemas.microsoft.com/office/powerpoint/2010/main" val="8370758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20247" y="1339921"/>
            <a:ext cx="7560000" cy="696697"/>
          </a:xfrm>
        </p:spPr>
        <p:txBody>
          <a:bodyPr/>
          <a:lstStyle/>
          <a:p>
            <a:pPr algn="l" rtl="0"/>
            <a:r>
              <a:rPr lang="en-GB" b="1" i="0" u="none"/>
              <a:t>The roots of dualism in the educational theories</a:t>
            </a:r>
            <a:endParaRPr lang="en-GB" dirty="0"/>
          </a:p>
        </p:txBody>
      </p:sp>
      <p:sp>
        <p:nvSpPr>
          <p:cNvPr id="3" name="Podnadpis 2"/>
          <p:cNvSpPr>
            <a:spLocks noGrp="1"/>
          </p:cNvSpPr>
          <p:nvPr>
            <p:ph type="subTitle" idx="1"/>
          </p:nvPr>
        </p:nvSpPr>
        <p:spPr>
          <a:xfrm>
            <a:off x="720000" y="2036618"/>
            <a:ext cx="7560000" cy="4197927"/>
          </a:xfrm>
        </p:spPr>
        <p:txBody>
          <a:bodyPr/>
          <a:lstStyle/>
          <a:p>
            <a:pPr marL="457200" indent="-457200" algn="l" rtl="0">
              <a:buAutoNum type="arabicPeriod" startAt="2"/>
            </a:pPr>
            <a:r>
              <a:rPr lang="en-GB" b="1" i="0" u="none" dirty="0"/>
              <a:t>Classical / Traditional education </a:t>
            </a:r>
            <a:endParaRPr lang="en-GB" b="1" dirty="0"/>
          </a:p>
          <a:p>
            <a:pPr algn="l" rtl="0"/>
            <a:r>
              <a:rPr lang="en-GB" b="0" i="0" u="none" dirty="0"/>
              <a:t>Medieval modification: </a:t>
            </a:r>
          </a:p>
          <a:p>
            <a:pPr marL="342900" indent="-342900" algn="l" rtl="0">
              <a:buFontTx/>
              <a:buChar char="-"/>
            </a:pPr>
            <a:r>
              <a:rPr lang="en-GB" b="0" i="0" u="none" dirty="0"/>
              <a:t>the need to reinforce theory with the Christian dimension of education</a:t>
            </a:r>
          </a:p>
          <a:p>
            <a:pPr algn="ctr" rtl="0"/>
            <a:r>
              <a:rPr lang="en-GB" b="0" i="0" u="none" dirty="0"/>
              <a:t>“</a:t>
            </a:r>
            <a:r>
              <a:rPr lang="en-GB" b="0" i="1" u="none" dirty="0"/>
              <a:t>We all have one master [...] in heaven</a:t>
            </a:r>
            <a:r>
              <a:rPr lang="en-GB" b="0" i="0" u="none" dirty="0"/>
              <a:t>” (Augustine of Hippo)</a:t>
            </a:r>
          </a:p>
          <a:p>
            <a:pPr marL="342900" indent="-342900" algn="l" rtl="0">
              <a:buFontTx/>
              <a:buChar char="-"/>
            </a:pPr>
            <a:endParaRPr lang="en-GB" dirty="0"/>
          </a:p>
        </p:txBody>
      </p:sp>
      <p:sp>
        <p:nvSpPr>
          <p:cNvPr id="6" name="TextovéPole 5"/>
          <p:cNvSpPr txBox="1"/>
          <p:nvPr/>
        </p:nvSpPr>
        <p:spPr>
          <a:xfrm>
            <a:off x="4044142" y="2963487"/>
            <a:ext cx="65" cy="261610"/>
          </a:xfrm>
          <a:prstGeom prst="rect">
            <a:avLst/>
          </a:prstGeom>
          <a:noFill/>
        </p:spPr>
        <p:txBody>
          <a:bodyPr wrap="none" lIns="0" tIns="0" rIns="0" bIns="0" rtlCol="0">
            <a:spAutoFit/>
          </a:bodyPr>
          <a:lstStyle/>
          <a:p>
            <a:endParaRPr lang="en-GB" dirty="0"/>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459" y="4493727"/>
            <a:ext cx="3719021" cy="2116263"/>
          </a:xfrm>
          <a:prstGeom prst="rect">
            <a:avLst/>
          </a:prstGeom>
        </p:spPr>
      </p:pic>
    </p:spTree>
    <p:extLst>
      <p:ext uri="{BB962C8B-B14F-4D97-AF65-F5344CB8AC3E}">
        <p14:creationId xmlns:p14="http://schemas.microsoft.com/office/powerpoint/2010/main" val="15095335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20247" y="1339921"/>
            <a:ext cx="7560000" cy="696697"/>
          </a:xfrm>
        </p:spPr>
        <p:txBody>
          <a:bodyPr/>
          <a:lstStyle/>
          <a:p>
            <a:pPr algn="l" rtl="0"/>
            <a:r>
              <a:rPr lang="en-GB" b="1" i="0" u="none"/>
              <a:t>The roots of dualism in the educational theories</a:t>
            </a:r>
            <a:endParaRPr lang="en-GB" dirty="0"/>
          </a:p>
        </p:txBody>
      </p:sp>
      <p:sp>
        <p:nvSpPr>
          <p:cNvPr id="3" name="Podnadpis 2"/>
          <p:cNvSpPr>
            <a:spLocks noGrp="1"/>
          </p:cNvSpPr>
          <p:nvPr>
            <p:ph type="subTitle" idx="1"/>
          </p:nvPr>
        </p:nvSpPr>
        <p:spPr>
          <a:xfrm>
            <a:off x="720000" y="2036618"/>
            <a:ext cx="7560000" cy="4197927"/>
          </a:xfrm>
        </p:spPr>
        <p:txBody>
          <a:bodyPr/>
          <a:lstStyle/>
          <a:p>
            <a:pPr marL="457200" indent="-457200" algn="l" rtl="0">
              <a:buAutoNum type="arabicPeriod" startAt="2"/>
            </a:pPr>
            <a:r>
              <a:rPr lang="en-GB" b="1" i="0" u="none"/>
              <a:t>Classical / Traditional education </a:t>
            </a:r>
            <a:endParaRPr lang="en-GB" b="1" dirty="0"/>
          </a:p>
          <a:p>
            <a:endParaRPr lang="en-GB" dirty="0"/>
          </a:p>
          <a:p>
            <a:pPr algn="l" rtl="0"/>
            <a:r>
              <a:rPr lang="en-GB" b="0" i="0" u="none"/>
              <a:t>modern modification: </a:t>
            </a:r>
          </a:p>
          <a:p>
            <a:pPr marL="342900" indent="-342900" algn="l" rtl="0">
              <a:buFontTx/>
              <a:buChar char="-"/>
            </a:pPr>
            <a:r>
              <a:rPr lang="en-GB" b="0" i="0" u="none"/>
              <a:t>Humanism                human nature is a sum of subjective potentials  </a:t>
            </a:r>
          </a:p>
          <a:p>
            <a:pPr marL="342900" indent="-342900" algn="l" rtl="0">
              <a:buFontTx/>
              <a:buChar char="-"/>
            </a:pPr>
            <a:endParaRPr lang="en-GB" dirty="0"/>
          </a:p>
          <a:p>
            <a:pPr marL="342900" indent="-342900" algn="l" rtl="0">
              <a:buFontTx/>
              <a:buChar char="-"/>
            </a:pPr>
            <a:endParaRPr lang="en-GB" dirty="0"/>
          </a:p>
          <a:p>
            <a:pPr marL="342900" indent="-342900" algn="l" rtl="0">
              <a:buFontTx/>
              <a:buChar char="-"/>
            </a:pPr>
            <a:endParaRPr lang="en-GB" dirty="0"/>
          </a:p>
        </p:txBody>
      </p:sp>
      <p:sp>
        <p:nvSpPr>
          <p:cNvPr id="6" name="TextovéPole 5"/>
          <p:cNvSpPr txBox="1"/>
          <p:nvPr/>
        </p:nvSpPr>
        <p:spPr>
          <a:xfrm>
            <a:off x="4044142" y="2963487"/>
            <a:ext cx="65" cy="261610"/>
          </a:xfrm>
          <a:prstGeom prst="rect">
            <a:avLst/>
          </a:prstGeom>
          <a:noFill/>
        </p:spPr>
        <p:txBody>
          <a:bodyPr wrap="none" lIns="0" tIns="0" rIns="0" bIns="0" rtlCol="0">
            <a:spAutoFit/>
          </a:bodyPr>
          <a:lstStyle/>
          <a:p>
            <a:endParaRPr lang="en-GB" dirty="0"/>
          </a:p>
        </p:txBody>
      </p:sp>
      <p:sp>
        <p:nvSpPr>
          <p:cNvPr id="5" name="Šipka doprava 4"/>
          <p:cNvSpPr/>
          <p:nvPr/>
        </p:nvSpPr>
        <p:spPr>
          <a:xfrm>
            <a:off x="2844142" y="3467594"/>
            <a:ext cx="457200" cy="14962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33654" y="4082257"/>
            <a:ext cx="5082287" cy="2465234"/>
          </a:xfrm>
          <a:prstGeom prst="rect">
            <a:avLst/>
          </a:prstGeom>
        </p:spPr>
      </p:pic>
    </p:spTree>
    <p:extLst>
      <p:ext uri="{BB962C8B-B14F-4D97-AF65-F5344CB8AC3E}">
        <p14:creationId xmlns:p14="http://schemas.microsoft.com/office/powerpoint/2010/main" val="8068345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20247" y="1339921"/>
            <a:ext cx="7560000" cy="696697"/>
          </a:xfrm>
        </p:spPr>
        <p:txBody>
          <a:bodyPr/>
          <a:lstStyle/>
          <a:p>
            <a:pPr algn="l" rtl="0"/>
            <a:r>
              <a:rPr lang="en-GB" b="1" i="0" u="none"/>
              <a:t>Conclusion ?</a:t>
            </a:r>
            <a:endParaRPr lang="en-GB" dirty="0"/>
          </a:p>
        </p:txBody>
      </p:sp>
      <p:sp>
        <p:nvSpPr>
          <p:cNvPr id="3" name="Podnadpis 2"/>
          <p:cNvSpPr>
            <a:spLocks noGrp="1"/>
          </p:cNvSpPr>
          <p:nvPr>
            <p:ph type="subTitle" idx="1"/>
          </p:nvPr>
        </p:nvSpPr>
        <p:spPr>
          <a:xfrm>
            <a:off x="720000" y="1812176"/>
            <a:ext cx="7560000" cy="4422370"/>
          </a:xfrm>
        </p:spPr>
        <p:txBody>
          <a:bodyPr/>
          <a:lstStyle/>
          <a:p>
            <a:pPr algn="l" rtl="0"/>
            <a:r>
              <a:rPr lang="en-GB" b="0" i="0" u="none" dirty="0" err="1"/>
              <a:t>Émile</a:t>
            </a:r>
            <a:r>
              <a:rPr lang="en-GB" b="0" i="0" u="none" dirty="0"/>
              <a:t> Durkheim:</a:t>
            </a:r>
          </a:p>
          <a:p>
            <a:endParaRPr lang="en-GB" dirty="0"/>
          </a:p>
          <a:p>
            <a:pPr algn="just" rtl="0"/>
            <a:r>
              <a:rPr lang="en-GB" b="0" i="0" u="none" dirty="0"/>
              <a:t>"</a:t>
            </a:r>
            <a:r>
              <a:rPr lang="en-GB" b="0" i="1" u="none" dirty="0"/>
              <a:t>Education theory (like all pedagogy, after all) cannot be a purely abstract and generalizing discipline about the </a:t>
            </a:r>
            <a:r>
              <a:rPr lang="en-GB" i="1" dirty="0"/>
              <a:t/>
            </a:r>
            <a:br>
              <a:rPr lang="en-GB" i="1" dirty="0"/>
            </a:br>
            <a:r>
              <a:rPr lang="en-GB" b="0" i="1" u="none" dirty="0"/>
              <a:t>"constants" of educational reality, about the prerequisites of "good" or "effective" education. It has to build on the historical context in which it is placed, to react to it, while bearing in mind that the criterion according to which pedagogy formulates its goals and which needs to be considered at all times, is from the sphere of what is not (but should be), and not from the sphere of what merely is. This criterion has been a universality of European thought for thousands of years.”</a:t>
            </a:r>
            <a:endParaRPr lang="en-GB" dirty="0"/>
          </a:p>
        </p:txBody>
      </p:sp>
      <p:sp>
        <p:nvSpPr>
          <p:cNvPr id="6" name="TextovéPole 5"/>
          <p:cNvSpPr txBox="1"/>
          <p:nvPr/>
        </p:nvSpPr>
        <p:spPr>
          <a:xfrm>
            <a:off x="4044142" y="2963487"/>
            <a:ext cx="65" cy="261610"/>
          </a:xfrm>
          <a:prstGeom prst="rect">
            <a:avLst/>
          </a:prstGeom>
          <a:noFill/>
        </p:spPr>
        <p:txBody>
          <a:bodyPr wrap="none" lIns="0" tIns="0" rIns="0" bIns="0" rtlCol="0">
            <a:spAutoFit/>
          </a:bodyPr>
          <a:lstStyle/>
          <a:p>
            <a:endParaRPr lang="en-GB" dirty="0"/>
          </a:p>
        </p:txBody>
      </p:sp>
    </p:spTree>
    <p:extLst>
      <p:ext uri="{BB962C8B-B14F-4D97-AF65-F5344CB8AC3E}">
        <p14:creationId xmlns:p14="http://schemas.microsoft.com/office/powerpoint/2010/main" val="6167956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19769" y="1255871"/>
            <a:ext cx="7560000" cy="1612866"/>
          </a:xfrm>
        </p:spPr>
        <p:txBody>
          <a:bodyPr/>
          <a:lstStyle/>
          <a:p>
            <a:pPr algn="l" rtl="0"/>
            <a:r>
              <a:rPr lang="en-GB" b="1" i="0" u="none"/>
              <a:t>References:</a:t>
            </a:r>
          </a:p>
        </p:txBody>
      </p:sp>
      <p:sp>
        <p:nvSpPr>
          <p:cNvPr id="3" name="Podnadpis 2"/>
          <p:cNvSpPr>
            <a:spLocks noGrp="1"/>
          </p:cNvSpPr>
          <p:nvPr>
            <p:ph type="subTitle" idx="1"/>
          </p:nvPr>
        </p:nvSpPr>
        <p:spPr>
          <a:xfrm>
            <a:off x="719769" y="1779671"/>
            <a:ext cx="7560000" cy="4123113"/>
          </a:xfrm>
        </p:spPr>
        <p:txBody>
          <a:bodyPr/>
          <a:lstStyle/>
          <a:p>
            <a:pPr algn="l" rtl="0"/>
            <a:r>
              <a:rPr lang="en-GB" sz="1000" b="1" i="0" u="none" dirty="0"/>
              <a:t>Monographs:</a:t>
            </a:r>
          </a:p>
          <a:p>
            <a:pPr algn="l" rtl="0"/>
            <a:r>
              <a:rPr lang="en-GB" sz="1000" b="0" i="0" u="none" dirty="0"/>
              <a:t>DEMJANČUKOVÁ, D., STARK, S. </a:t>
            </a:r>
            <a:r>
              <a:rPr lang="en-GB" sz="1000" b="0" i="1" u="none" dirty="0" err="1"/>
              <a:t>Proměny</a:t>
            </a:r>
            <a:r>
              <a:rPr lang="en-GB" sz="1000" b="0" i="1" u="none" dirty="0"/>
              <a:t> </a:t>
            </a:r>
            <a:r>
              <a:rPr lang="en-GB" sz="1000" b="0" i="1" u="none" dirty="0" err="1"/>
              <a:t>paradigmatu</a:t>
            </a:r>
            <a:r>
              <a:rPr lang="en-GB" sz="1000" b="0" i="1" u="none" dirty="0"/>
              <a:t> </a:t>
            </a:r>
            <a:r>
              <a:rPr lang="en-GB" sz="1000" b="0" i="1" u="none" dirty="0" err="1"/>
              <a:t>výchovy</a:t>
            </a:r>
            <a:r>
              <a:rPr lang="en-GB" sz="1000" b="0" i="0" u="none" dirty="0"/>
              <a:t>. Prague: </a:t>
            </a:r>
            <a:r>
              <a:rPr lang="en-GB" sz="1000" b="0" i="0" u="none" dirty="0" err="1"/>
              <a:t>Epocha</a:t>
            </a:r>
            <a:r>
              <a:rPr lang="en-GB" sz="1000" b="0" i="0" u="none" dirty="0"/>
              <a:t>, 2017. 373 p. ISBN 978-80-7557-100-7. </a:t>
            </a:r>
            <a:endParaRPr lang="en-GB" altLang="cs-CZ" sz="1000" dirty="0"/>
          </a:p>
          <a:p>
            <a:pPr algn="l" rtl="0"/>
            <a:r>
              <a:rPr lang="en-GB" sz="1000" b="0" i="0" u="none" dirty="0">
                <a:solidFill>
                  <a:schemeClr val="bg2">
                    <a:lumMod val="50000"/>
                  </a:schemeClr>
                </a:solidFill>
                <a:latin typeface="Bitstream Cyberbit"/>
              </a:rPr>
              <a:t>HUBÁLEK, T. et al. </a:t>
            </a:r>
            <a:r>
              <a:rPr lang="en-GB" sz="1000" b="0" i="1" u="none" dirty="0" err="1">
                <a:solidFill>
                  <a:schemeClr val="bg2">
                    <a:lumMod val="50000"/>
                  </a:schemeClr>
                </a:solidFill>
                <a:latin typeface="Bitstream Cyberbit"/>
              </a:rPr>
              <a:t>Vývoj</a:t>
            </a:r>
            <a:r>
              <a:rPr lang="en-GB" sz="1000" b="0" i="1" u="none" dirty="0">
                <a:solidFill>
                  <a:schemeClr val="bg2">
                    <a:lumMod val="50000"/>
                  </a:schemeClr>
                </a:solidFill>
                <a:latin typeface="Bitstream Cyberbit"/>
              </a:rPr>
              <a:t> </a:t>
            </a:r>
            <a:r>
              <a:rPr lang="en-GB" sz="1000" b="0" i="1" u="none" dirty="0" err="1">
                <a:solidFill>
                  <a:schemeClr val="bg2">
                    <a:lumMod val="50000"/>
                  </a:schemeClr>
                </a:solidFill>
                <a:latin typeface="Bitstream Cyberbit"/>
              </a:rPr>
              <a:t>občanského</a:t>
            </a:r>
            <a:r>
              <a:rPr lang="en-GB" sz="1000" b="0" i="1" u="none" dirty="0">
                <a:solidFill>
                  <a:schemeClr val="bg2">
                    <a:lumMod val="50000"/>
                  </a:schemeClr>
                </a:solidFill>
                <a:latin typeface="Bitstream Cyberbit"/>
              </a:rPr>
              <a:t> </a:t>
            </a:r>
            <a:r>
              <a:rPr lang="en-GB" sz="1000" b="0" i="1" u="none" dirty="0" err="1">
                <a:solidFill>
                  <a:schemeClr val="bg2">
                    <a:lumMod val="50000"/>
                  </a:schemeClr>
                </a:solidFill>
                <a:latin typeface="Bitstream Cyberbit"/>
              </a:rPr>
              <a:t>vzdělávání</a:t>
            </a:r>
            <a:r>
              <a:rPr lang="en-GB" sz="1000" b="0" i="1" u="none" dirty="0">
                <a:solidFill>
                  <a:schemeClr val="bg2">
                    <a:lumMod val="50000"/>
                  </a:schemeClr>
                </a:solidFill>
                <a:latin typeface="Bitstream Cyberbit"/>
              </a:rPr>
              <a:t> a </a:t>
            </a:r>
            <a:r>
              <a:rPr lang="en-GB" sz="1000" b="0" i="1" u="none" dirty="0" err="1">
                <a:solidFill>
                  <a:schemeClr val="bg2">
                    <a:lumMod val="50000"/>
                  </a:schemeClr>
                </a:solidFill>
                <a:latin typeface="Bitstream Cyberbit"/>
              </a:rPr>
              <a:t>etické</a:t>
            </a:r>
            <a:r>
              <a:rPr lang="en-GB" sz="1000" b="0" i="1" u="none" dirty="0">
                <a:solidFill>
                  <a:schemeClr val="bg2">
                    <a:lumMod val="50000"/>
                  </a:schemeClr>
                </a:solidFill>
                <a:latin typeface="Bitstream Cyberbit"/>
              </a:rPr>
              <a:t> </a:t>
            </a:r>
            <a:r>
              <a:rPr lang="en-GB" sz="1000" b="0" i="1" u="none" dirty="0" err="1">
                <a:solidFill>
                  <a:schemeClr val="bg2">
                    <a:lumMod val="50000"/>
                  </a:schemeClr>
                </a:solidFill>
                <a:latin typeface="Bitstream Cyberbit"/>
              </a:rPr>
              <a:t>výchovy</a:t>
            </a:r>
            <a:r>
              <a:rPr lang="en-GB" sz="1000" b="0" i="1" u="none" dirty="0">
                <a:solidFill>
                  <a:schemeClr val="bg2">
                    <a:lumMod val="50000"/>
                  </a:schemeClr>
                </a:solidFill>
                <a:latin typeface="Bitstream Cyberbit"/>
              </a:rPr>
              <a:t> v </a:t>
            </a:r>
            <a:r>
              <a:rPr lang="en-GB" sz="1000" b="0" i="1" u="none" dirty="0" err="1">
                <a:solidFill>
                  <a:schemeClr val="bg2">
                    <a:lumMod val="50000"/>
                  </a:schemeClr>
                </a:solidFill>
                <a:latin typeface="Bitstream Cyberbit"/>
              </a:rPr>
              <a:t>českých</a:t>
            </a:r>
            <a:r>
              <a:rPr lang="en-GB" sz="1000" b="0" i="1" u="none" dirty="0">
                <a:solidFill>
                  <a:schemeClr val="bg2">
                    <a:lumMod val="50000"/>
                  </a:schemeClr>
                </a:solidFill>
                <a:latin typeface="Bitstream Cyberbit"/>
              </a:rPr>
              <a:t> </a:t>
            </a:r>
            <a:r>
              <a:rPr lang="en-GB" sz="1000" b="0" i="1" u="none" dirty="0" err="1">
                <a:solidFill>
                  <a:schemeClr val="bg2">
                    <a:lumMod val="50000"/>
                  </a:schemeClr>
                </a:solidFill>
                <a:latin typeface="Bitstream Cyberbit"/>
              </a:rPr>
              <a:t>zemích</a:t>
            </a:r>
            <a:r>
              <a:rPr lang="en-GB" sz="1000" b="0" i="0" u="none" dirty="0">
                <a:solidFill>
                  <a:schemeClr val="bg2">
                    <a:lumMod val="50000"/>
                  </a:schemeClr>
                </a:solidFill>
                <a:latin typeface="Bitstream Cyberbit"/>
              </a:rPr>
              <a:t>. First edition. Prague: </a:t>
            </a:r>
            <a:r>
              <a:rPr lang="en-GB" sz="1000" b="0" i="0" u="none" dirty="0" err="1">
                <a:solidFill>
                  <a:schemeClr val="bg2">
                    <a:lumMod val="50000"/>
                  </a:schemeClr>
                </a:solidFill>
                <a:latin typeface="Bitstream Cyberbit"/>
              </a:rPr>
              <a:t>Epocha</a:t>
            </a:r>
            <a:r>
              <a:rPr lang="en-GB" sz="1000" b="0" i="0" u="none" dirty="0">
                <a:solidFill>
                  <a:schemeClr val="bg2">
                    <a:lumMod val="50000"/>
                  </a:schemeClr>
                </a:solidFill>
                <a:latin typeface="Bitstream Cyberbit"/>
              </a:rPr>
              <a:t>, 2017. 104 p. </a:t>
            </a:r>
            <a:r>
              <a:rPr lang="en-GB" sz="1000" b="0" i="0" u="none" dirty="0" err="1">
                <a:solidFill>
                  <a:schemeClr val="bg2">
                    <a:lumMod val="50000"/>
                  </a:schemeClr>
                </a:solidFill>
                <a:latin typeface="Bitstream Cyberbit"/>
              </a:rPr>
              <a:t>Erudica</a:t>
            </a:r>
            <a:r>
              <a:rPr lang="en-GB" sz="1000" b="0" i="0" u="none" dirty="0">
                <a:solidFill>
                  <a:schemeClr val="bg2">
                    <a:lumMod val="50000"/>
                  </a:schemeClr>
                </a:solidFill>
                <a:latin typeface="Bitstream Cyberbit"/>
              </a:rPr>
              <a:t>; Vol. 32. </a:t>
            </a:r>
            <a:r>
              <a:rPr lang="en-GB" sz="1000" b="0" i="0" u="none" dirty="0">
                <a:solidFill>
                  <a:schemeClr val="bg2">
                    <a:lumMod val="50000"/>
                  </a:schemeClr>
                </a:solidFill>
              </a:rPr>
              <a:t>ISBN 978-80-7557-110-6</a:t>
            </a:r>
            <a:r>
              <a:rPr lang="en-GB" sz="1000" b="0" i="0" u="none" dirty="0">
                <a:solidFill>
                  <a:schemeClr val="bg2">
                    <a:lumMod val="50000"/>
                  </a:schemeClr>
                </a:solidFill>
                <a:latin typeface="Bitstream Cyberbit"/>
              </a:rPr>
              <a:t>.</a:t>
            </a:r>
            <a:r>
              <a:rPr lang="en-GB" sz="1000" b="0" i="0" u="none" dirty="0">
                <a:solidFill>
                  <a:schemeClr val="bg2">
                    <a:lumMod val="50000"/>
                  </a:schemeClr>
                </a:solidFill>
              </a:rPr>
              <a:t> </a:t>
            </a:r>
          </a:p>
          <a:p>
            <a:pPr algn="l" rtl="0"/>
            <a:r>
              <a:rPr lang="en-GB" sz="1000" b="0" i="0" u="none" cap="all" dirty="0"/>
              <a:t>LORENZOVÁ</a:t>
            </a:r>
            <a:r>
              <a:rPr lang="en-GB" sz="1000" b="0" i="0" u="none" dirty="0"/>
              <a:t>, J. </a:t>
            </a:r>
            <a:r>
              <a:rPr lang="en-GB" sz="1000" b="0" i="1" u="none" dirty="0" err="1"/>
              <a:t>Kontexty</a:t>
            </a:r>
            <a:r>
              <a:rPr lang="en-GB" sz="1000" b="0" i="1" u="none" dirty="0"/>
              <a:t> </a:t>
            </a:r>
            <a:r>
              <a:rPr lang="en-GB" sz="1000" b="0" i="1" u="none" dirty="0" err="1"/>
              <a:t>vzdělávání</a:t>
            </a:r>
            <a:r>
              <a:rPr lang="en-GB" sz="1000" b="0" i="1" u="none" dirty="0"/>
              <a:t> v </a:t>
            </a:r>
            <a:r>
              <a:rPr lang="en-GB" sz="1000" b="0" i="1" u="none" dirty="0" err="1"/>
              <a:t>postmoderní</a:t>
            </a:r>
            <a:r>
              <a:rPr lang="en-GB" sz="1000" b="0" i="1" u="none" dirty="0"/>
              <a:t> </a:t>
            </a:r>
            <a:r>
              <a:rPr lang="en-GB" sz="1000" b="0" i="1" u="none" dirty="0" err="1"/>
              <a:t>situaci</a:t>
            </a:r>
            <a:r>
              <a:rPr lang="en-GB" sz="1000" b="0" i="0" u="none" dirty="0"/>
              <a:t>. 1st ed. Prague: Faculty of Arts, Charles University in Prague, 2016. 335 p. </a:t>
            </a:r>
            <a:r>
              <a:rPr lang="en-GB" sz="1000" b="0" i="0" u="none" dirty="0" err="1"/>
              <a:t>Humanitas</a:t>
            </a:r>
            <a:r>
              <a:rPr lang="en-GB" sz="1000" b="0" i="0" u="none" dirty="0"/>
              <a:t>; Vol. 9. ISBN 978-80-7308-650-3.</a:t>
            </a:r>
          </a:p>
          <a:p>
            <a:pPr algn="l" rtl="0"/>
            <a:r>
              <a:rPr lang="en-GB" sz="1000" b="0" i="0" u="none" dirty="0"/>
              <a:t>PELCOVÁ, N. </a:t>
            </a:r>
            <a:r>
              <a:rPr lang="en-GB" sz="1000" b="0" i="1" u="none" dirty="0" err="1"/>
              <a:t>Vzorce</a:t>
            </a:r>
            <a:r>
              <a:rPr lang="en-GB" sz="1000" b="0" i="1" u="none" dirty="0"/>
              <a:t> </a:t>
            </a:r>
            <a:r>
              <a:rPr lang="en-GB" sz="1000" b="0" i="1" u="none" dirty="0" err="1"/>
              <a:t>lidství</a:t>
            </a:r>
            <a:r>
              <a:rPr lang="en-GB" sz="1000" b="0" i="1" u="none" dirty="0"/>
              <a:t>: </a:t>
            </a:r>
            <a:r>
              <a:rPr lang="en-GB" sz="1000" b="0" i="1" u="none"/>
              <a:t>filosofické</a:t>
            </a:r>
            <a:r>
              <a:rPr lang="en-GB" sz="1000" b="0" i="1" u="none" dirty="0"/>
              <a:t> </a:t>
            </a:r>
            <a:r>
              <a:rPr lang="en-GB" sz="1000" b="0" i="1" u="none" dirty="0" err="1"/>
              <a:t>základy</a:t>
            </a:r>
            <a:r>
              <a:rPr lang="en-GB" sz="1000" b="0" i="1" u="none" dirty="0"/>
              <a:t> </a:t>
            </a:r>
            <a:r>
              <a:rPr lang="en-GB" sz="1000" b="0" i="1" u="none" dirty="0" err="1"/>
              <a:t>pedagogické</a:t>
            </a:r>
            <a:r>
              <a:rPr lang="en-GB" sz="1000" b="0" i="1" u="none" dirty="0"/>
              <a:t> </a:t>
            </a:r>
            <a:r>
              <a:rPr lang="en-GB" sz="1000" b="0" i="1" u="none" dirty="0" err="1"/>
              <a:t>antropologie</a:t>
            </a:r>
            <a:r>
              <a:rPr lang="en-GB" sz="1000" b="0" i="0" u="none" dirty="0"/>
              <a:t>. 2nd revised ed., V </a:t>
            </a:r>
            <a:r>
              <a:rPr lang="en-GB" sz="1000" b="0" i="0" u="none" dirty="0" err="1"/>
              <a:t>Portálu</a:t>
            </a:r>
            <a:r>
              <a:rPr lang="en-GB" sz="1000" b="0" i="0" u="none" dirty="0"/>
              <a:t> 1. Prague: </a:t>
            </a:r>
            <a:r>
              <a:rPr lang="en-GB" sz="1000" b="0" i="0" u="none" dirty="0" err="1"/>
              <a:t>Portál</a:t>
            </a:r>
            <a:r>
              <a:rPr lang="en-GB" sz="1000" b="0" i="0" u="none" dirty="0"/>
              <a:t>, 2010. 261 p. ISBN 978-80-7367-756-5.</a:t>
            </a:r>
          </a:p>
          <a:p>
            <a:pPr algn="l" rtl="0"/>
            <a:r>
              <a:rPr lang="en-GB" sz="1000" b="0" i="0" u="none" cap="all" dirty="0"/>
              <a:t>PELCOVÁ</a:t>
            </a:r>
            <a:r>
              <a:rPr lang="en-GB" sz="1000" b="0" i="0" u="none" dirty="0"/>
              <a:t>, N., </a:t>
            </a:r>
            <a:r>
              <a:rPr lang="en-GB" sz="1000" b="0" i="0" u="none" cap="all" dirty="0"/>
              <a:t>SEMRÁDOVÁ</a:t>
            </a:r>
            <a:r>
              <a:rPr lang="en-GB" sz="1000" b="0" i="0" u="none" dirty="0"/>
              <a:t>, I. </a:t>
            </a:r>
            <a:r>
              <a:rPr lang="en-GB" sz="1000" b="0" i="1" u="none" dirty="0" err="1"/>
              <a:t>Fenomén</a:t>
            </a:r>
            <a:r>
              <a:rPr lang="en-GB" sz="1000" b="0" i="1" u="none" dirty="0"/>
              <a:t> </a:t>
            </a:r>
            <a:r>
              <a:rPr lang="en-GB" sz="1000" b="0" i="1" u="none" dirty="0" err="1"/>
              <a:t>výchovy</a:t>
            </a:r>
            <a:r>
              <a:rPr lang="en-GB" sz="1000" b="0" i="1" u="none" dirty="0"/>
              <a:t> a </a:t>
            </a:r>
            <a:r>
              <a:rPr lang="en-GB" sz="1000" b="0" i="1" u="none" dirty="0" err="1"/>
              <a:t>etika</a:t>
            </a:r>
            <a:r>
              <a:rPr lang="en-GB" sz="1000" b="0" i="1" u="none" dirty="0"/>
              <a:t> </a:t>
            </a:r>
            <a:r>
              <a:rPr lang="en-GB" sz="1000" b="0" i="1" u="none" dirty="0" err="1"/>
              <a:t>učitelského</a:t>
            </a:r>
            <a:r>
              <a:rPr lang="en-GB" sz="1000" b="0" i="1" u="none" dirty="0"/>
              <a:t> </a:t>
            </a:r>
            <a:r>
              <a:rPr lang="en-GB" sz="1000" b="0" i="1" u="none" dirty="0" err="1"/>
              <a:t>povolání</a:t>
            </a:r>
            <a:r>
              <a:rPr lang="en-GB" sz="1000" b="0" i="0" u="none" dirty="0"/>
              <a:t>. 1st ed. Prague: </a:t>
            </a:r>
            <a:r>
              <a:rPr lang="en-GB" sz="1000" b="0" i="0" u="none" dirty="0" err="1"/>
              <a:t>Karolinum</a:t>
            </a:r>
            <a:r>
              <a:rPr lang="en-GB" sz="1000" b="0" i="0" u="none" dirty="0"/>
              <a:t>, 2014. 220 p. ISBN 978-80-246-2636-9.</a:t>
            </a:r>
          </a:p>
          <a:p>
            <a:pPr algn="l" rtl="0"/>
            <a:r>
              <a:rPr lang="en-GB" sz="1000" b="0" i="0" u="none" dirty="0"/>
              <a:t>PINC, Z. </a:t>
            </a:r>
            <a:r>
              <a:rPr lang="en-GB" sz="1000" b="0" i="1" u="none" dirty="0" err="1"/>
              <a:t>Fragmenty</a:t>
            </a:r>
            <a:r>
              <a:rPr lang="en-GB" sz="1000" b="0" i="1" u="none" dirty="0"/>
              <a:t> k </a:t>
            </a:r>
            <a:r>
              <a:rPr lang="en-GB" sz="1000" b="0" i="1" u="none" dirty="0" err="1"/>
              <a:t>filosofii</a:t>
            </a:r>
            <a:r>
              <a:rPr lang="en-GB" sz="1000" b="0" i="1" u="none" dirty="0"/>
              <a:t> </a:t>
            </a:r>
            <a:r>
              <a:rPr lang="en-GB" sz="1000" b="0" i="1" u="none" dirty="0" err="1"/>
              <a:t>výchovy</a:t>
            </a:r>
            <a:r>
              <a:rPr lang="en-GB" sz="1000" b="0" i="1" u="none" dirty="0"/>
              <a:t>: </a:t>
            </a:r>
            <a:r>
              <a:rPr lang="en-GB" sz="1000" b="0" i="1" u="none" dirty="0" err="1"/>
              <a:t>eseje</a:t>
            </a:r>
            <a:r>
              <a:rPr lang="en-GB" sz="1000" b="0" i="1" u="none" dirty="0"/>
              <a:t> a </a:t>
            </a:r>
            <a:r>
              <a:rPr lang="en-GB" sz="1000" b="0" i="1" u="none" dirty="0" err="1"/>
              <a:t>promluvy</a:t>
            </a:r>
            <a:r>
              <a:rPr lang="en-GB" sz="1000" b="0" i="1" u="none" dirty="0"/>
              <a:t> z let 1992-1998</a:t>
            </a:r>
            <a:r>
              <a:rPr lang="en-GB" sz="1000" b="0" i="0" u="none" dirty="0"/>
              <a:t>. 1st ed. Prague: </a:t>
            </a:r>
            <a:r>
              <a:rPr lang="en-GB" sz="1000" b="0" i="0" u="none" dirty="0" err="1"/>
              <a:t>Oikoymenh</a:t>
            </a:r>
            <a:r>
              <a:rPr lang="en-GB" sz="1000" b="0" i="0" u="none" dirty="0"/>
              <a:t>, 1999. 149 p. </a:t>
            </a:r>
            <a:r>
              <a:rPr lang="en-GB" sz="1000" b="0" i="0" u="none" dirty="0" err="1"/>
              <a:t>Oikúmené</a:t>
            </a:r>
            <a:r>
              <a:rPr lang="en-GB" sz="1000" b="0" i="0" u="none" dirty="0"/>
              <a:t>. ISBN 80-7298-004-1.</a:t>
            </a:r>
          </a:p>
          <a:p>
            <a:pPr algn="l" rtl="0"/>
            <a:r>
              <a:rPr lang="en-GB" sz="1000" b="0" i="0" u="none" cap="all" dirty="0"/>
              <a:t>PRŮCHA, Jan, ed. </a:t>
            </a:r>
            <a:r>
              <a:rPr lang="en-GB" sz="1000" b="0" i="0" u="none" cap="all" dirty="0" err="1"/>
              <a:t>Pedagogická</a:t>
            </a:r>
            <a:r>
              <a:rPr lang="en-GB" sz="1000" b="0" i="0" u="none" cap="all" dirty="0"/>
              <a:t> </a:t>
            </a:r>
            <a:r>
              <a:rPr lang="en-GB" sz="1000" b="0" i="0" u="none" cap="all" dirty="0" err="1"/>
              <a:t>encyklopedie</a:t>
            </a:r>
            <a:r>
              <a:rPr lang="en-GB" sz="1000" b="0" i="0" u="none" cap="all" dirty="0"/>
              <a:t>. 1st ed. Prague: </a:t>
            </a:r>
            <a:r>
              <a:rPr lang="en-GB" sz="1000" b="0" i="0" u="none" cap="all" dirty="0" err="1"/>
              <a:t>Portál</a:t>
            </a:r>
            <a:r>
              <a:rPr lang="en-GB" sz="1000" b="0" i="0" u="none" cap="all" dirty="0"/>
              <a:t>, 2009. 935 p. ISBN 978-80-7367-546-2. </a:t>
            </a:r>
          </a:p>
          <a:p>
            <a:pPr algn="l" rtl="0"/>
            <a:r>
              <a:rPr lang="en-GB" sz="1000" b="0" i="0" u="none" dirty="0"/>
              <a:t>ROUSSEAU, J. J., </a:t>
            </a:r>
            <a:r>
              <a:rPr lang="en-GB" sz="1000" b="0" i="1" u="none" dirty="0"/>
              <a:t>Emil </a:t>
            </a:r>
            <a:r>
              <a:rPr lang="en-GB" sz="1000" b="0" i="1" u="none" dirty="0" err="1"/>
              <a:t>čili</a:t>
            </a:r>
            <a:r>
              <a:rPr lang="en-GB" sz="1000" b="0" i="1" u="none" dirty="0"/>
              <a:t> o </a:t>
            </a:r>
            <a:r>
              <a:rPr lang="en-GB" sz="1000" b="0" i="1" u="none" dirty="0" err="1"/>
              <a:t>vychování</a:t>
            </a:r>
            <a:r>
              <a:rPr lang="en-GB" sz="1000" b="0" i="0" u="none" dirty="0"/>
              <a:t>. 1926, Olomouc. </a:t>
            </a:r>
            <a:endParaRPr lang="en-GB" sz="1000" dirty="0"/>
          </a:p>
          <a:p>
            <a:pPr algn="l" rtl="0"/>
            <a:r>
              <a:rPr lang="en-GB" sz="1000" b="0" i="0" u="none" dirty="0"/>
              <a:t>STANĚK, A. </a:t>
            </a:r>
            <a:r>
              <a:rPr lang="en-GB" sz="1000" b="0" i="1" u="none" dirty="0" err="1"/>
              <a:t>Výchovné</a:t>
            </a:r>
            <a:r>
              <a:rPr lang="en-GB" sz="1000" b="0" i="1" u="none" dirty="0"/>
              <a:t> </a:t>
            </a:r>
            <a:r>
              <a:rPr lang="en-GB" sz="1000" b="0" i="1" u="none" dirty="0" err="1"/>
              <a:t>paradoxy</a:t>
            </a:r>
            <a:r>
              <a:rPr lang="en-GB" sz="1000" b="0" i="1" u="none" dirty="0"/>
              <a:t> v </a:t>
            </a:r>
            <a:r>
              <a:rPr lang="en-GB" sz="1000" b="0" i="1" u="none" dirty="0" err="1"/>
              <a:t>kontextu</a:t>
            </a:r>
            <a:r>
              <a:rPr lang="en-GB" sz="1000" b="0" i="1" u="none" dirty="0"/>
              <a:t> </a:t>
            </a:r>
            <a:r>
              <a:rPr lang="en-GB" sz="1000" b="0" i="1" u="none" dirty="0" err="1"/>
              <a:t>didaktiky</a:t>
            </a:r>
            <a:r>
              <a:rPr lang="en-GB" sz="1000" b="0" i="1" u="none" dirty="0"/>
              <a:t> </a:t>
            </a:r>
            <a:r>
              <a:rPr lang="en-GB" sz="1000" b="0" i="1" u="none" dirty="0" err="1"/>
              <a:t>společenských</a:t>
            </a:r>
            <a:r>
              <a:rPr lang="en-GB" sz="1000" b="0" i="1" u="none" dirty="0"/>
              <a:t> </a:t>
            </a:r>
            <a:r>
              <a:rPr lang="en-GB" sz="1000" b="0" i="1" u="none" dirty="0" err="1"/>
              <a:t>věd</a:t>
            </a:r>
            <a:r>
              <a:rPr lang="en-GB" sz="1000" b="0" i="1" u="none" dirty="0"/>
              <a:t> a </a:t>
            </a:r>
            <a:r>
              <a:rPr lang="en-GB" sz="1000" b="0" i="1" u="none" dirty="0" err="1"/>
              <a:t>jejich</a:t>
            </a:r>
            <a:r>
              <a:rPr lang="en-GB" sz="1000" b="0" i="1" u="none" dirty="0"/>
              <a:t> </a:t>
            </a:r>
            <a:r>
              <a:rPr lang="en-GB" sz="1000" b="0" i="1" u="none" dirty="0" err="1"/>
              <a:t>reflexe</a:t>
            </a:r>
            <a:r>
              <a:rPr lang="en-GB" sz="1000" b="0" i="1" u="none" dirty="0"/>
              <a:t> </a:t>
            </a:r>
            <a:r>
              <a:rPr lang="en-GB" sz="1000" b="0" i="1" u="none" dirty="0" err="1"/>
              <a:t>učiteli</a:t>
            </a:r>
            <a:r>
              <a:rPr lang="en-GB" sz="1000" b="0" i="1" u="none" dirty="0"/>
              <a:t> </a:t>
            </a:r>
            <a:r>
              <a:rPr lang="en-GB" sz="1000" b="0" i="1" u="none" dirty="0" err="1"/>
              <a:t>vybraných</a:t>
            </a:r>
            <a:r>
              <a:rPr lang="en-GB" sz="1000" b="0" i="1" u="none" dirty="0"/>
              <a:t> </a:t>
            </a:r>
            <a:r>
              <a:rPr lang="en-GB" sz="1000" b="0" i="1" u="none" dirty="0" err="1"/>
              <a:t>společenskovědních</a:t>
            </a:r>
            <a:r>
              <a:rPr lang="en-GB" sz="1000" b="0" i="1" u="none" dirty="0"/>
              <a:t> </a:t>
            </a:r>
            <a:r>
              <a:rPr lang="en-GB" sz="1000" b="0" i="1" u="none" dirty="0" err="1"/>
              <a:t>předmětů</a:t>
            </a:r>
            <a:r>
              <a:rPr lang="en-GB" sz="1000" b="0" i="1" u="none" dirty="0"/>
              <a:t> </a:t>
            </a:r>
            <a:r>
              <a:rPr lang="en-GB" sz="1000" b="0" i="1" u="none" dirty="0" err="1"/>
              <a:t>na</a:t>
            </a:r>
            <a:r>
              <a:rPr lang="en-GB" sz="1000" b="0" i="1" u="none" dirty="0"/>
              <a:t> </a:t>
            </a:r>
            <a:r>
              <a:rPr lang="en-GB" sz="1000" b="0" i="1" u="none" dirty="0" err="1"/>
              <a:t>úrovni</a:t>
            </a:r>
            <a:r>
              <a:rPr lang="en-GB" sz="1000" b="0" i="1" u="none" dirty="0"/>
              <a:t> </a:t>
            </a:r>
            <a:r>
              <a:rPr lang="en-GB" sz="1000" b="0" i="1" u="none" dirty="0" err="1"/>
              <a:t>sekundárního</a:t>
            </a:r>
            <a:r>
              <a:rPr lang="en-GB" sz="1000" b="0" i="1" u="none" dirty="0"/>
              <a:t> </a:t>
            </a:r>
            <a:r>
              <a:rPr lang="en-GB" sz="1000" b="0" i="1" u="none" dirty="0" err="1"/>
              <a:t>vzdělávání</a:t>
            </a:r>
            <a:r>
              <a:rPr lang="en-GB" sz="1000" b="0" i="1" u="none" dirty="0"/>
              <a:t>. </a:t>
            </a:r>
            <a:r>
              <a:rPr lang="en-GB" sz="1000" b="0" i="0" u="none" dirty="0" err="1"/>
              <a:t>Habilitation</a:t>
            </a:r>
            <a:r>
              <a:rPr lang="en-GB" sz="1000" b="0" i="0" u="none" dirty="0"/>
              <a:t> thesis, Faculty of Education, </a:t>
            </a:r>
            <a:r>
              <a:rPr lang="en-GB" sz="1000" b="0" i="0" u="none" dirty="0" err="1"/>
              <a:t>Palacký</a:t>
            </a:r>
            <a:r>
              <a:rPr lang="en-GB" sz="1000" b="0" i="0" u="none" dirty="0"/>
              <a:t> University, 2012.</a:t>
            </a:r>
          </a:p>
          <a:p>
            <a:pPr algn="l" rtl="0"/>
            <a:r>
              <a:rPr lang="en-GB" sz="1000" b="0" i="0" u="none" dirty="0"/>
              <a:t>STANĚK, A. </a:t>
            </a:r>
            <a:r>
              <a:rPr lang="en-GB" sz="1000" b="0" i="1" u="none" dirty="0" err="1"/>
              <a:t>Výchovné</a:t>
            </a:r>
            <a:r>
              <a:rPr lang="en-GB" sz="1000" b="0" i="1" u="none" dirty="0"/>
              <a:t> </a:t>
            </a:r>
            <a:r>
              <a:rPr lang="en-GB" sz="1000" b="0" i="1" u="none" dirty="0" err="1"/>
              <a:t>paradoxy</a:t>
            </a:r>
            <a:r>
              <a:rPr lang="en-GB" sz="1000" b="0" i="1" u="none" dirty="0"/>
              <a:t> v </a:t>
            </a:r>
            <a:r>
              <a:rPr lang="en-GB" sz="1000" b="0" i="1" u="none" dirty="0" err="1"/>
              <a:t>kontextu</a:t>
            </a:r>
            <a:r>
              <a:rPr lang="en-GB" sz="1000" b="0" i="1" u="none" dirty="0"/>
              <a:t> </a:t>
            </a:r>
            <a:r>
              <a:rPr lang="en-GB" sz="1000" b="0" i="1" u="none" dirty="0" err="1"/>
              <a:t>didaktiky</a:t>
            </a:r>
            <a:r>
              <a:rPr lang="en-GB" sz="1000" b="0" i="1" u="none" dirty="0"/>
              <a:t> </a:t>
            </a:r>
            <a:r>
              <a:rPr lang="en-GB" sz="1000" b="0" i="1" u="none" dirty="0" err="1"/>
              <a:t>společenských</a:t>
            </a:r>
            <a:r>
              <a:rPr lang="en-GB" sz="1000" b="0" i="1" u="none" dirty="0"/>
              <a:t> </a:t>
            </a:r>
            <a:r>
              <a:rPr lang="en-GB" sz="1000" b="0" i="1" u="none" dirty="0" err="1"/>
              <a:t>věd</a:t>
            </a:r>
            <a:r>
              <a:rPr lang="en-GB" sz="1000" b="0" i="0" u="none" dirty="0"/>
              <a:t>. Prague: </a:t>
            </a:r>
            <a:r>
              <a:rPr lang="en-GB" sz="1000" b="0" i="0" u="none" dirty="0" err="1"/>
              <a:t>Epocha</a:t>
            </a:r>
            <a:r>
              <a:rPr lang="en-GB" sz="1000" b="0" i="0" u="none" dirty="0"/>
              <a:t>, 2018. 178 p. ISBN 978-80-7557-111-3 </a:t>
            </a:r>
          </a:p>
          <a:p>
            <a:pPr algn="l" rtl="0"/>
            <a:r>
              <a:rPr lang="en-GB" sz="1000" b="0" i="0" u="none" dirty="0"/>
              <a:t>STROUHAL, M. </a:t>
            </a:r>
            <a:r>
              <a:rPr lang="en-GB" sz="1000" b="0" i="1" u="none" dirty="0" err="1"/>
              <a:t>Teorie</a:t>
            </a:r>
            <a:r>
              <a:rPr lang="en-GB" sz="1000" b="0" i="1" u="none" dirty="0"/>
              <a:t> </a:t>
            </a:r>
            <a:r>
              <a:rPr lang="en-GB" sz="1000" b="0" i="1" u="none" dirty="0" err="1"/>
              <a:t>výchovy</a:t>
            </a:r>
            <a:r>
              <a:rPr lang="en-GB" sz="1000" b="0" i="1" u="none" dirty="0"/>
              <a:t>: k </a:t>
            </a:r>
            <a:r>
              <a:rPr lang="en-GB" sz="1000" b="0" i="1" u="none" dirty="0" err="1"/>
              <a:t>vybraným</a:t>
            </a:r>
            <a:r>
              <a:rPr lang="en-GB" sz="1000" b="0" i="1" u="none" dirty="0"/>
              <a:t> </a:t>
            </a:r>
            <a:r>
              <a:rPr lang="en-GB" sz="1000" b="0" i="1" u="none" dirty="0" err="1"/>
              <a:t>problémům</a:t>
            </a:r>
            <a:r>
              <a:rPr lang="en-GB" sz="1000" b="0" i="1" u="none" dirty="0"/>
              <a:t> a </a:t>
            </a:r>
            <a:r>
              <a:rPr lang="en-GB" sz="1000" b="0" i="1" u="none" dirty="0" err="1"/>
              <a:t>perspektivám</a:t>
            </a:r>
            <a:r>
              <a:rPr lang="en-GB" sz="1000" b="0" i="1" u="none" dirty="0"/>
              <a:t> </a:t>
            </a:r>
            <a:r>
              <a:rPr lang="en-GB" sz="1000" b="0" i="1" u="none" dirty="0" err="1"/>
              <a:t>jedné</a:t>
            </a:r>
            <a:r>
              <a:rPr lang="en-GB" sz="1000" b="0" i="1" u="none" dirty="0"/>
              <a:t> </a:t>
            </a:r>
            <a:r>
              <a:rPr lang="en-GB" sz="1000" b="0" i="1" u="none" dirty="0" err="1"/>
              <a:t>pedagogické</a:t>
            </a:r>
            <a:r>
              <a:rPr lang="en-GB" sz="1000" b="0" i="1" u="none" dirty="0"/>
              <a:t> </a:t>
            </a:r>
            <a:r>
              <a:rPr lang="en-GB" sz="1000" b="0" i="1" u="none" dirty="0" err="1"/>
              <a:t>disciplíny</a:t>
            </a:r>
            <a:r>
              <a:rPr lang="en-GB" sz="1000" b="0" i="1" u="none" dirty="0"/>
              <a:t>. </a:t>
            </a:r>
            <a:r>
              <a:rPr lang="en-GB" sz="1000" b="0" i="0" u="none" dirty="0"/>
              <a:t>Prague: </a:t>
            </a:r>
            <a:r>
              <a:rPr lang="en-GB" sz="1000" b="0" i="0" u="none" dirty="0" err="1"/>
              <a:t>Grada</a:t>
            </a:r>
            <a:r>
              <a:rPr lang="en-GB" sz="1000" b="0" i="0" u="none" dirty="0"/>
              <a:t>, 2013. 192 p. ISBN 978-80-247-4212-0.</a:t>
            </a:r>
            <a:endParaRPr lang="en-GB" sz="1000" b="1" dirty="0"/>
          </a:p>
          <a:p>
            <a:pPr algn="l" rtl="0"/>
            <a:r>
              <a:rPr lang="en-GB" sz="1000" b="0" i="0" u="none" dirty="0"/>
              <a:t>STROUHAL, M., ed.</a:t>
            </a:r>
            <a:r>
              <a:rPr lang="en-GB" sz="1000" b="0" i="1" u="none" dirty="0"/>
              <a:t> </a:t>
            </a:r>
            <a:r>
              <a:rPr lang="en-GB" sz="1000" b="0" i="1" u="none" dirty="0" err="1"/>
              <a:t>Učit</a:t>
            </a:r>
            <a:r>
              <a:rPr lang="en-GB" sz="1000" b="0" i="1" u="none" dirty="0"/>
              <a:t> se </a:t>
            </a:r>
            <a:r>
              <a:rPr lang="en-GB" sz="1000" b="0" i="1" u="none" dirty="0" err="1"/>
              <a:t>být</a:t>
            </a:r>
            <a:r>
              <a:rPr lang="en-GB" sz="1000" b="0" i="1" u="none" dirty="0"/>
              <a:t> </a:t>
            </a:r>
            <a:r>
              <a:rPr lang="en-GB" sz="1000" b="0" i="1" u="none" dirty="0" err="1"/>
              <a:t>učitelem</a:t>
            </a:r>
            <a:r>
              <a:rPr lang="en-GB" sz="1000" b="0" i="1" u="none" dirty="0"/>
              <a:t>: k </a:t>
            </a:r>
            <a:r>
              <a:rPr lang="en-GB" sz="1000" b="0" i="1" u="none" dirty="0" err="1"/>
              <a:t>vybraným</a:t>
            </a:r>
            <a:r>
              <a:rPr lang="en-GB" sz="1000" b="0" i="1" u="none" dirty="0"/>
              <a:t> </a:t>
            </a:r>
            <a:r>
              <a:rPr lang="en-GB" sz="1000" b="0" i="1" u="none" dirty="0" err="1"/>
              <a:t>problémům</a:t>
            </a:r>
            <a:r>
              <a:rPr lang="en-GB" sz="1000" b="0" i="1" u="none" dirty="0"/>
              <a:t> </a:t>
            </a:r>
            <a:r>
              <a:rPr lang="en-GB" sz="1000" b="0" i="1" u="none" dirty="0" err="1"/>
              <a:t>učitelského</a:t>
            </a:r>
            <a:r>
              <a:rPr lang="en-GB" sz="1000" b="0" i="1" u="none" dirty="0"/>
              <a:t> </a:t>
            </a:r>
            <a:r>
              <a:rPr lang="en-GB" sz="1000" b="0" i="1" u="none" dirty="0" err="1"/>
              <a:t>vzdělávání</a:t>
            </a:r>
            <a:r>
              <a:rPr lang="en-GB" sz="1000" b="0" i="1" u="none" dirty="0"/>
              <a:t>. </a:t>
            </a:r>
            <a:r>
              <a:rPr lang="en-GB" sz="1000" b="0" i="0" u="none" dirty="0"/>
              <a:t>Prague: Charles University, </a:t>
            </a:r>
            <a:r>
              <a:rPr lang="en-GB" sz="1000" b="0" i="0" u="none" dirty="0" err="1"/>
              <a:t>Karolinum</a:t>
            </a:r>
            <a:r>
              <a:rPr lang="en-GB" sz="1000" b="0" i="0" u="none" dirty="0"/>
              <a:t>, 2016. 170 p. ISBN 978-80-246-3465-4 </a:t>
            </a:r>
          </a:p>
          <a:p>
            <a:pPr algn="l" rtl="0"/>
            <a:r>
              <a:rPr lang="en-GB" sz="1000" b="0" i="0" u="none" dirty="0"/>
              <a:t>STROUHAL, M., ŠTECH, S. ed. </a:t>
            </a:r>
            <a:r>
              <a:rPr lang="en-GB" sz="1000" b="0" i="1" u="none" dirty="0" err="1"/>
              <a:t>Vzdělání</a:t>
            </a:r>
            <a:r>
              <a:rPr lang="en-GB" sz="1000" b="0" i="1" u="none" dirty="0"/>
              <a:t> a </a:t>
            </a:r>
            <a:r>
              <a:rPr lang="en-GB" sz="1000" b="0" i="1" u="none" dirty="0" err="1"/>
              <a:t>dnešek</a:t>
            </a:r>
            <a:r>
              <a:rPr lang="en-GB" sz="1000" b="0" i="1" u="none" dirty="0"/>
              <a:t>: </a:t>
            </a:r>
            <a:r>
              <a:rPr lang="en-GB" sz="1000" b="0" i="1" u="none" dirty="0" err="1"/>
              <a:t>pedagogické</a:t>
            </a:r>
            <a:r>
              <a:rPr lang="en-GB" sz="1000" b="0" i="1" u="none" dirty="0"/>
              <a:t>, </a:t>
            </a:r>
            <a:r>
              <a:rPr lang="en-GB" sz="1000" b="0" i="1" u="none" dirty="0" err="1"/>
              <a:t>filosofické</a:t>
            </a:r>
            <a:r>
              <a:rPr lang="en-GB" sz="1000" b="0" i="1" u="none" dirty="0"/>
              <a:t>, </a:t>
            </a:r>
            <a:r>
              <a:rPr lang="en-GB" sz="1000" b="0" i="1" u="none" dirty="0" err="1"/>
              <a:t>historické</a:t>
            </a:r>
            <a:r>
              <a:rPr lang="en-GB" sz="1000" b="0" i="1" u="none" dirty="0"/>
              <a:t> a </a:t>
            </a:r>
            <a:r>
              <a:rPr lang="en-GB" sz="1000" b="0" i="1" u="none" dirty="0" err="1"/>
              <a:t>sociální</a:t>
            </a:r>
            <a:r>
              <a:rPr lang="en-GB" sz="1000" b="0" i="1" u="none" dirty="0"/>
              <a:t> </a:t>
            </a:r>
            <a:r>
              <a:rPr lang="en-GB" sz="1000" b="0" i="1" u="none" dirty="0" err="1"/>
              <a:t>perspektivy</a:t>
            </a:r>
            <a:r>
              <a:rPr lang="en-GB" sz="1000" b="0" i="0" u="none" dirty="0"/>
              <a:t>. Prague: Charles University, </a:t>
            </a:r>
            <a:r>
              <a:rPr lang="en-GB" sz="1000" b="0" i="0" u="none" dirty="0" err="1"/>
              <a:t>Karolinum</a:t>
            </a:r>
            <a:r>
              <a:rPr lang="en-GB" sz="1000" b="0" i="0" u="none" dirty="0"/>
              <a:t>, 2016. 225 p. ISBN 978-80-246-3558-3. </a:t>
            </a:r>
          </a:p>
          <a:p>
            <a:endParaRPr lang="en-GB" sz="1000" dirty="0"/>
          </a:p>
          <a:p>
            <a:endParaRPr lang="en-GB" sz="1000" dirty="0"/>
          </a:p>
        </p:txBody>
      </p:sp>
      <p:sp>
        <p:nvSpPr>
          <p:cNvPr id="6" name="Rectangle 3"/>
          <p:cNvSpPr>
            <a:spLocks noChangeArrowheads="1"/>
          </p:cNvSpPr>
          <p:nvPr/>
        </p:nvSpPr>
        <p:spPr bwMode="auto">
          <a:xfrm>
            <a:off x="1549400" y="198623"/>
            <a:ext cx="184731" cy="24622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lang="en-GB" altLang="cs-CZ" sz="1000" i="1" dirty="0">
              <a:solidFill>
                <a:schemeClr val="accent2"/>
              </a:solidFill>
              <a:cs typeface="Arial" panose="020B0604020202020204" pitchFamily="34" charset="0"/>
            </a:endParaRPr>
          </a:p>
        </p:txBody>
      </p:sp>
      <p:sp>
        <p:nvSpPr>
          <p:cNvPr id="7" name="Rectangle 4"/>
          <p:cNvSpPr>
            <a:spLocks noChangeArrowheads="1"/>
          </p:cNvSpPr>
          <p:nvPr/>
        </p:nvSpPr>
        <p:spPr bwMode="auto">
          <a:xfrm>
            <a:off x="0" y="-123110"/>
            <a:ext cx="184731" cy="24622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lang="en-GB" altLang="cs-CZ" sz="1000" dirty="0">
              <a:solidFill>
                <a:schemeClr val="accent2"/>
              </a:solidFill>
              <a:cs typeface="Arial" panose="020B0604020202020204" pitchFamily="34" charset="0"/>
            </a:endParaRPr>
          </a:p>
        </p:txBody>
      </p:sp>
      <p:sp>
        <p:nvSpPr>
          <p:cNvPr id="8" name="Rectangle 5"/>
          <p:cNvSpPr>
            <a:spLocks noChangeArrowheads="1"/>
          </p:cNvSpPr>
          <p:nvPr/>
        </p:nvSpPr>
        <p:spPr bwMode="auto">
          <a:xfrm>
            <a:off x="0" y="-123110"/>
            <a:ext cx="184731" cy="24622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lang="en-GB" altLang="cs-CZ" sz="1000" dirty="0">
              <a:solidFill>
                <a:schemeClr val="accent2"/>
              </a:solidFill>
              <a:cs typeface="Arial" panose="020B0604020202020204" pitchFamily="34" charset="0"/>
            </a:endParaRPr>
          </a:p>
        </p:txBody>
      </p:sp>
      <p:sp>
        <p:nvSpPr>
          <p:cNvPr id="9" name="Rectangle 6"/>
          <p:cNvSpPr>
            <a:spLocks noChangeArrowheads="1"/>
          </p:cNvSpPr>
          <p:nvPr/>
        </p:nvSpPr>
        <p:spPr bwMode="auto">
          <a:xfrm>
            <a:off x="0" y="-123110"/>
            <a:ext cx="184731" cy="24622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lang="en-GB" altLang="cs-CZ" sz="1000" cap="all" dirty="0">
              <a:solidFill>
                <a:schemeClr val="accent2"/>
              </a:solidFill>
              <a:cs typeface="Arial" panose="020B0604020202020204" pitchFamily="34" charset="0"/>
            </a:endParaRPr>
          </a:p>
        </p:txBody>
      </p:sp>
      <p:sp>
        <p:nvSpPr>
          <p:cNvPr id="11" name="Rectangle 7"/>
          <p:cNvSpPr>
            <a:spLocks noChangeArrowheads="1"/>
          </p:cNvSpPr>
          <p:nvPr/>
        </p:nvSpPr>
        <p:spPr bwMode="auto">
          <a:xfrm>
            <a:off x="0" y="-123110"/>
            <a:ext cx="184731" cy="24622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lang="en-GB" altLang="cs-CZ" sz="1000" i="1" dirty="0">
              <a:solidFill>
                <a:schemeClr val="accent2"/>
              </a:solidFill>
              <a:cs typeface="Arial" panose="020B0604020202020204" pitchFamily="34" charset="0"/>
            </a:endParaRPr>
          </a:p>
        </p:txBody>
      </p:sp>
      <p:sp>
        <p:nvSpPr>
          <p:cNvPr id="4" name="Rectangle 1"/>
          <p:cNvSpPr>
            <a:spLocks noChangeArrowheads="1"/>
          </p:cNvSpPr>
          <p:nvPr/>
        </p:nvSpPr>
        <p:spPr bwMode="auto">
          <a:xfrm>
            <a:off x="0" y="-184666"/>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cs-CZ"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977811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19769" y="1255871"/>
            <a:ext cx="7560000" cy="1612866"/>
          </a:xfrm>
        </p:spPr>
        <p:txBody>
          <a:bodyPr/>
          <a:lstStyle/>
          <a:p>
            <a:pPr algn="l" rtl="0"/>
            <a:r>
              <a:rPr lang="en-GB" b="1" i="0" u="none"/>
              <a:t>References:</a:t>
            </a:r>
          </a:p>
        </p:txBody>
      </p:sp>
      <p:sp>
        <p:nvSpPr>
          <p:cNvPr id="3" name="Podnadpis 2"/>
          <p:cNvSpPr>
            <a:spLocks noGrp="1"/>
          </p:cNvSpPr>
          <p:nvPr>
            <p:ph type="subTitle" idx="1"/>
          </p:nvPr>
        </p:nvSpPr>
        <p:spPr>
          <a:xfrm>
            <a:off x="719769" y="2062304"/>
            <a:ext cx="7560000" cy="4123113"/>
          </a:xfrm>
        </p:spPr>
        <p:txBody>
          <a:bodyPr/>
          <a:lstStyle/>
          <a:p>
            <a:endParaRPr lang="en-GB" sz="1000" b="1" dirty="0"/>
          </a:p>
          <a:p>
            <a:pPr algn="l" rtl="0"/>
            <a:r>
              <a:rPr lang="en-GB" sz="1000" b="1" i="0" u="none"/>
              <a:t>Electronic Reference Sources:</a:t>
            </a:r>
          </a:p>
          <a:p>
            <a:pPr algn="l" rtl="0"/>
            <a:r>
              <a:rPr lang="en-GB" sz="1000" b="0" i="0" u="none"/>
              <a:t>STROUHAL, M. </a:t>
            </a:r>
            <a:r>
              <a:rPr lang="en-GB" sz="1000" b="0" i="1" u="none"/>
              <a:t>Teorie výchovy: Pedagogika jako snění o ideálech. </a:t>
            </a:r>
            <a:r>
              <a:rPr lang="en-GB" sz="1000" b="0" i="0" u="none"/>
              <a:t>Available at: </a:t>
            </a:r>
            <a:r>
              <a:rPr lang="en-GB" sz="1000" b="0" i="0" u="none">
                <a:hlinkClick r:id="rId2"/>
              </a:rPr>
              <a:t>https://clanky.rvp.cz/clanek/k/z/18097/TEORIE-VYCHOVY-PEDAGOGIKA-JAKO-SNENI-O-IDEALECH.html/</a:t>
            </a:r>
            <a:endParaRPr lang="en-GB" sz="1000" dirty="0"/>
          </a:p>
          <a:p>
            <a:endParaRPr lang="en-GB" sz="1000" dirty="0"/>
          </a:p>
          <a:p>
            <a:endParaRPr lang="en-GB" sz="1000" dirty="0"/>
          </a:p>
        </p:txBody>
      </p:sp>
      <p:sp>
        <p:nvSpPr>
          <p:cNvPr id="6" name="Rectangle 3"/>
          <p:cNvSpPr>
            <a:spLocks noChangeArrowheads="1"/>
          </p:cNvSpPr>
          <p:nvPr/>
        </p:nvSpPr>
        <p:spPr bwMode="auto">
          <a:xfrm>
            <a:off x="1549400" y="198623"/>
            <a:ext cx="184731" cy="24622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lang="en-GB" altLang="cs-CZ" sz="1000" i="1" dirty="0">
              <a:solidFill>
                <a:schemeClr val="accent2"/>
              </a:solidFill>
              <a:cs typeface="Arial" panose="020B0604020202020204" pitchFamily="34" charset="0"/>
            </a:endParaRPr>
          </a:p>
        </p:txBody>
      </p:sp>
      <p:sp>
        <p:nvSpPr>
          <p:cNvPr id="7" name="Rectangle 4"/>
          <p:cNvSpPr>
            <a:spLocks noChangeArrowheads="1"/>
          </p:cNvSpPr>
          <p:nvPr/>
        </p:nvSpPr>
        <p:spPr bwMode="auto">
          <a:xfrm>
            <a:off x="0" y="-123110"/>
            <a:ext cx="184731" cy="24622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lang="en-GB" altLang="cs-CZ" sz="1000" dirty="0">
              <a:solidFill>
                <a:schemeClr val="accent2"/>
              </a:solidFill>
              <a:cs typeface="Arial" panose="020B0604020202020204" pitchFamily="34" charset="0"/>
            </a:endParaRPr>
          </a:p>
        </p:txBody>
      </p:sp>
    </p:spTree>
    <p:extLst>
      <p:ext uri="{BB962C8B-B14F-4D97-AF65-F5344CB8AC3E}">
        <p14:creationId xmlns:p14="http://schemas.microsoft.com/office/powerpoint/2010/main" val="3554402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Nadpis 1"/>
          <p:cNvSpPr>
            <a:spLocks noGrp="1"/>
          </p:cNvSpPr>
          <p:nvPr>
            <p:ph type="ctrTitle"/>
          </p:nvPr>
        </p:nvSpPr>
        <p:spPr>
          <a:xfrm>
            <a:off x="620517" y="1577822"/>
            <a:ext cx="7559675" cy="651811"/>
          </a:xfrm>
        </p:spPr>
        <p:txBody>
          <a:bodyPr/>
          <a:lstStyle/>
          <a:p>
            <a:pPr algn="l" rtl="0"/>
            <a:r>
              <a:rPr lang="en-GB" b="1" i="0" u="none" dirty="0"/>
              <a:t>The Definition of the </a:t>
            </a:r>
            <a:r>
              <a:rPr lang="en-GB" dirty="0"/>
              <a:t>T</a:t>
            </a:r>
            <a:r>
              <a:rPr lang="en-GB" b="1" i="0" u="none" dirty="0"/>
              <a:t>heory of Education</a:t>
            </a:r>
            <a:endParaRPr lang="en-GB" altLang="cs-CZ" sz="1000" dirty="0"/>
          </a:p>
        </p:txBody>
      </p:sp>
      <p:sp>
        <p:nvSpPr>
          <p:cNvPr id="3" name="Podnadpis 2"/>
          <p:cNvSpPr>
            <a:spLocks noGrp="1"/>
          </p:cNvSpPr>
          <p:nvPr>
            <p:ph type="subTitle" idx="1"/>
          </p:nvPr>
        </p:nvSpPr>
        <p:spPr>
          <a:xfrm>
            <a:off x="299258" y="2055066"/>
            <a:ext cx="8412480" cy="4296427"/>
          </a:xfrm>
        </p:spPr>
        <p:txBody>
          <a:bodyPr rtlCol="0">
            <a:normAutofit/>
          </a:bodyPr>
          <a:lstStyle/>
          <a:p>
            <a:pPr marL="342900" indent="-342900" algn="l" defTabSz="899952" rtl="0" fontAlgn="auto">
              <a:spcBef>
                <a:spcPts val="984"/>
              </a:spcBef>
              <a:spcAft>
                <a:spcPts val="0"/>
              </a:spcAft>
              <a:buFontTx/>
              <a:buChar char="-"/>
              <a:defRPr/>
            </a:pPr>
            <a:endParaRPr lang="en-GB" dirty="0"/>
          </a:p>
          <a:p>
            <a:pPr marL="342900" indent="-342900" algn="l" defTabSz="899952" rtl="0" fontAlgn="auto">
              <a:spcBef>
                <a:spcPts val="984"/>
              </a:spcBef>
              <a:spcAft>
                <a:spcPts val="0"/>
              </a:spcAft>
              <a:buFontTx/>
              <a:buChar char="-"/>
              <a:defRPr/>
            </a:pPr>
            <a:r>
              <a:rPr lang="en-GB" b="0" i="0" u="none" dirty="0"/>
              <a:t>the theory of education refers to a concept which clarifies the functioning of institutions (school) or processes (teaching)</a:t>
            </a:r>
          </a:p>
          <a:p>
            <a:pPr marL="342900" indent="-342900" algn="l" defTabSz="899952" rtl="0" fontAlgn="auto">
              <a:spcBef>
                <a:spcPts val="984"/>
              </a:spcBef>
              <a:spcAft>
                <a:spcPts val="0"/>
              </a:spcAft>
              <a:buFontTx/>
              <a:buChar char="-"/>
              <a:defRPr/>
            </a:pPr>
            <a:endParaRPr lang="en-GB" dirty="0"/>
          </a:p>
          <a:p>
            <a:pPr marL="342900" indent="-342900" algn="l" defTabSz="899952" rtl="0" fontAlgn="auto">
              <a:spcBef>
                <a:spcPts val="984"/>
              </a:spcBef>
              <a:spcAft>
                <a:spcPts val="0"/>
              </a:spcAft>
              <a:buFontTx/>
              <a:buChar char="-"/>
              <a:defRPr/>
            </a:pPr>
            <a:r>
              <a:rPr lang="en-GB" b="0" i="0" u="none" dirty="0"/>
              <a:t>these concepts need to be general and abstract enough to apply to the maximum number of situations possible</a:t>
            </a:r>
            <a:endParaRPr lang="en-GB" dirty="0"/>
          </a:p>
        </p:txBody>
      </p:sp>
    </p:spTree>
    <p:extLst>
      <p:ext uri="{BB962C8B-B14F-4D97-AF65-F5344CB8AC3E}">
        <p14:creationId xmlns:p14="http://schemas.microsoft.com/office/powerpoint/2010/main" val="28363654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Nadpis 1"/>
          <p:cNvSpPr>
            <a:spLocks noGrp="1"/>
          </p:cNvSpPr>
          <p:nvPr>
            <p:ph type="ctrTitle"/>
          </p:nvPr>
        </p:nvSpPr>
        <p:spPr>
          <a:xfrm>
            <a:off x="620517" y="1577822"/>
            <a:ext cx="7559675" cy="1612900"/>
          </a:xfrm>
        </p:spPr>
        <p:txBody>
          <a:bodyPr/>
          <a:lstStyle/>
          <a:p>
            <a:pPr algn="l" rtl="0"/>
            <a:r>
              <a:rPr lang="en-GB" b="1" i="0" u="none"/>
              <a:t>Approaches to the theories of education</a:t>
            </a:r>
            <a:endParaRPr lang="en-GB" altLang="cs-CZ" sz="1000" dirty="0"/>
          </a:p>
        </p:txBody>
      </p:sp>
      <p:sp>
        <p:nvSpPr>
          <p:cNvPr id="3" name="Podnadpis 2"/>
          <p:cNvSpPr>
            <a:spLocks noGrp="1"/>
          </p:cNvSpPr>
          <p:nvPr>
            <p:ph type="subTitle" idx="1"/>
          </p:nvPr>
        </p:nvSpPr>
        <p:spPr>
          <a:xfrm>
            <a:off x="307571" y="2229633"/>
            <a:ext cx="8412480" cy="4296427"/>
          </a:xfrm>
        </p:spPr>
        <p:txBody>
          <a:bodyPr rtlCol="0">
            <a:normAutofit fontScale="92500" lnSpcReduction="10000"/>
          </a:bodyPr>
          <a:lstStyle/>
          <a:p>
            <a:pPr marL="342900" indent="-342900" algn="l" defTabSz="899952" rtl="0" fontAlgn="auto">
              <a:spcBef>
                <a:spcPts val="984"/>
              </a:spcBef>
              <a:spcAft>
                <a:spcPts val="0"/>
              </a:spcAft>
              <a:buFontTx/>
              <a:buChar char="-"/>
              <a:defRPr/>
            </a:pPr>
            <a:endParaRPr lang="en-GB" dirty="0"/>
          </a:p>
          <a:p>
            <a:pPr marL="342900" indent="-342900" algn="l" defTabSz="899952" rtl="0" fontAlgn="auto">
              <a:spcBef>
                <a:spcPts val="984"/>
              </a:spcBef>
              <a:spcAft>
                <a:spcPts val="0"/>
              </a:spcAft>
              <a:buFontTx/>
              <a:buChar char="-"/>
              <a:defRPr/>
            </a:pPr>
            <a:r>
              <a:rPr lang="en-GB" b="0" i="0" u="none" dirty="0"/>
              <a:t>there are two approaches:</a:t>
            </a:r>
          </a:p>
          <a:p>
            <a:pPr algn="l" defTabSz="899952" rtl="0" fontAlgn="auto">
              <a:spcBef>
                <a:spcPts val="984"/>
              </a:spcBef>
              <a:spcAft>
                <a:spcPts val="0"/>
              </a:spcAft>
              <a:defRPr/>
            </a:pPr>
            <a:endParaRPr lang="en-GB" dirty="0"/>
          </a:p>
          <a:p>
            <a:pPr marL="457200" indent="-457200" algn="l" defTabSz="899952" rtl="0" fontAlgn="auto">
              <a:spcBef>
                <a:spcPts val="984"/>
              </a:spcBef>
              <a:spcAft>
                <a:spcPts val="0"/>
              </a:spcAft>
              <a:buAutoNum type="arabicParenR"/>
              <a:defRPr/>
            </a:pPr>
            <a:r>
              <a:rPr lang="en-GB" b="0" i="0" u="none" dirty="0"/>
              <a:t>theory of Education as a Philosophical Discipline </a:t>
            </a:r>
            <a:r>
              <a:rPr lang="en-GB" dirty="0"/>
              <a:t/>
            </a:r>
            <a:br>
              <a:rPr lang="en-GB" dirty="0"/>
            </a:br>
            <a:r>
              <a:rPr lang="en-GB" b="0" i="0" u="none" dirty="0"/>
              <a:t>(for example </a:t>
            </a:r>
            <a:r>
              <a:rPr lang="en-GB" b="0" i="0" u="none" dirty="0" err="1"/>
              <a:t>paedagogical</a:t>
            </a:r>
            <a:r>
              <a:rPr lang="en-GB" b="0" i="0" u="none" dirty="0"/>
              <a:t> idealism, realism, conservatism)</a:t>
            </a:r>
          </a:p>
          <a:p>
            <a:pPr marL="457200" indent="-457200" algn="l" defTabSz="899952" rtl="0" fontAlgn="auto">
              <a:spcBef>
                <a:spcPts val="984"/>
              </a:spcBef>
              <a:spcAft>
                <a:spcPts val="0"/>
              </a:spcAft>
              <a:buAutoNum type="arabicParenR"/>
              <a:defRPr/>
            </a:pPr>
            <a:endParaRPr lang="en-GB" dirty="0"/>
          </a:p>
          <a:p>
            <a:pPr marL="457200" indent="-457200" algn="l" defTabSz="899952" rtl="0" fontAlgn="auto">
              <a:spcBef>
                <a:spcPts val="984"/>
              </a:spcBef>
              <a:spcAft>
                <a:spcPts val="0"/>
              </a:spcAft>
              <a:buAutoNum type="arabicParenR"/>
              <a:defRPr/>
            </a:pPr>
            <a:r>
              <a:rPr lang="en-GB" b="0" i="0" u="none" dirty="0"/>
              <a:t>theory of Education as an Empirical Discipline </a:t>
            </a:r>
          </a:p>
          <a:p>
            <a:pPr algn="l" defTabSz="899952" rtl="0" fontAlgn="auto">
              <a:spcBef>
                <a:spcPts val="984"/>
              </a:spcBef>
              <a:spcAft>
                <a:spcPts val="0"/>
              </a:spcAft>
              <a:defRPr/>
            </a:pPr>
            <a:r>
              <a:rPr lang="en-GB" b="0" i="0" u="none" dirty="0"/>
              <a:t>      (for example “school effectiveness theory”)</a:t>
            </a:r>
          </a:p>
          <a:p>
            <a:pPr marL="342900" indent="-342900" algn="l" defTabSz="899952" rtl="0" fontAlgn="auto">
              <a:spcBef>
                <a:spcPts val="984"/>
              </a:spcBef>
              <a:spcAft>
                <a:spcPts val="0"/>
              </a:spcAft>
              <a:buFontTx/>
              <a:buChar char="-"/>
              <a:defRPr/>
            </a:pPr>
            <a:endParaRPr lang="en-GB" dirty="0"/>
          </a:p>
          <a:p>
            <a:pPr marL="342900" indent="-342900" algn="l" defTabSz="899952" rtl="0" fontAlgn="auto">
              <a:spcBef>
                <a:spcPts val="984"/>
              </a:spcBef>
              <a:spcAft>
                <a:spcPts val="0"/>
              </a:spcAft>
              <a:buFontTx/>
              <a:buChar char="-"/>
              <a:defRPr/>
            </a:pPr>
            <a:r>
              <a:rPr lang="en-GB" b="0" i="0" u="none" dirty="0"/>
              <a:t>there are exceptions, which may be referred to as "mixed", falling under both categories (e.g. neo-essentialism in education)</a:t>
            </a:r>
            <a:endParaRPr lang="en-GB" dirty="0"/>
          </a:p>
          <a:p>
            <a:pPr marL="342900" indent="-342900" algn="l" defTabSz="899952" rtl="0" fontAlgn="auto">
              <a:spcBef>
                <a:spcPts val="984"/>
              </a:spcBef>
              <a:spcAft>
                <a:spcPts val="0"/>
              </a:spcAft>
              <a:buFontTx/>
              <a:buChar char="-"/>
              <a:defRPr/>
            </a:pPr>
            <a:endParaRPr lang="en-GB" dirty="0"/>
          </a:p>
        </p:txBody>
      </p:sp>
    </p:spTree>
    <p:extLst>
      <p:ext uri="{BB962C8B-B14F-4D97-AF65-F5344CB8AC3E}">
        <p14:creationId xmlns:p14="http://schemas.microsoft.com/office/powerpoint/2010/main" val="28579255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Nadpis 1"/>
          <p:cNvSpPr>
            <a:spLocks noGrp="1"/>
          </p:cNvSpPr>
          <p:nvPr>
            <p:ph type="ctrTitle"/>
          </p:nvPr>
        </p:nvSpPr>
        <p:spPr>
          <a:xfrm>
            <a:off x="620517" y="1304690"/>
            <a:ext cx="7559675" cy="1612900"/>
          </a:xfrm>
        </p:spPr>
        <p:txBody>
          <a:bodyPr/>
          <a:lstStyle/>
          <a:p>
            <a:pPr algn="l" rtl="0"/>
            <a:r>
              <a:rPr lang="en-GB" b="1" i="0" u="none" dirty="0"/>
              <a:t>The paradigms of social sciences and theories of education</a:t>
            </a:r>
            <a:endParaRPr lang="en-GB" altLang="cs-CZ" sz="1000" dirty="0"/>
          </a:p>
        </p:txBody>
      </p:sp>
      <p:sp>
        <p:nvSpPr>
          <p:cNvPr id="3" name="Podnadpis 2"/>
          <p:cNvSpPr>
            <a:spLocks noGrp="1"/>
          </p:cNvSpPr>
          <p:nvPr>
            <p:ph type="subTitle" idx="1"/>
          </p:nvPr>
        </p:nvSpPr>
        <p:spPr>
          <a:xfrm>
            <a:off x="307571" y="2229633"/>
            <a:ext cx="8412480" cy="4491801"/>
          </a:xfrm>
        </p:spPr>
        <p:txBody>
          <a:bodyPr rtlCol="0">
            <a:normAutofit fontScale="85000" lnSpcReduction="20000"/>
          </a:bodyPr>
          <a:lstStyle/>
          <a:p>
            <a:pPr algn="l" defTabSz="899952" rtl="0" fontAlgn="auto">
              <a:spcBef>
                <a:spcPts val="984"/>
              </a:spcBef>
              <a:spcAft>
                <a:spcPts val="0"/>
              </a:spcAft>
              <a:defRPr/>
            </a:pPr>
            <a:endParaRPr lang="en-GB" sz="1400" dirty="0"/>
          </a:p>
          <a:p>
            <a:pPr algn="l" defTabSz="899952" rtl="0" fontAlgn="auto">
              <a:spcBef>
                <a:spcPts val="984"/>
              </a:spcBef>
              <a:spcAft>
                <a:spcPts val="0"/>
              </a:spcAft>
              <a:defRPr/>
            </a:pPr>
            <a:endParaRPr lang="en-GB" sz="1400" dirty="0"/>
          </a:p>
          <a:p>
            <a:pPr algn="l" defTabSz="899952" rtl="0" fontAlgn="auto">
              <a:spcBef>
                <a:spcPts val="984"/>
              </a:spcBef>
              <a:spcAft>
                <a:spcPts val="0"/>
              </a:spcAft>
              <a:defRPr/>
            </a:pPr>
            <a:endParaRPr lang="en-GB" sz="1400" dirty="0"/>
          </a:p>
          <a:p>
            <a:pPr algn="l" defTabSz="899952" rtl="0" fontAlgn="auto">
              <a:spcBef>
                <a:spcPts val="984"/>
              </a:spcBef>
              <a:spcAft>
                <a:spcPts val="0"/>
              </a:spcAft>
              <a:defRPr/>
            </a:pPr>
            <a:endParaRPr lang="en-GB" sz="1400" dirty="0"/>
          </a:p>
          <a:p>
            <a:pPr algn="l" defTabSz="899952" rtl="0" fontAlgn="auto">
              <a:spcBef>
                <a:spcPts val="984"/>
              </a:spcBef>
              <a:spcAft>
                <a:spcPts val="0"/>
              </a:spcAft>
              <a:defRPr/>
            </a:pPr>
            <a:endParaRPr lang="en-GB" sz="1400" dirty="0"/>
          </a:p>
          <a:p>
            <a:pPr algn="l" defTabSz="899952" rtl="0" fontAlgn="auto">
              <a:spcBef>
                <a:spcPts val="984"/>
              </a:spcBef>
              <a:spcAft>
                <a:spcPts val="0"/>
              </a:spcAft>
              <a:defRPr/>
            </a:pPr>
            <a:endParaRPr lang="en-GB" sz="1400" dirty="0"/>
          </a:p>
          <a:p>
            <a:pPr algn="l" defTabSz="899952" rtl="0" fontAlgn="auto">
              <a:spcBef>
                <a:spcPts val="984"/>
              </a:spcBef>
              <a:spcAft>
                <a:spcPts val="0"/>
              </a:spcAft>
              <a:defRPr/>
            </a:pPr>
            <a:endParaRPr lang="en-GB" sz="1400" dirty="0"/>
          </a:p>
          <a:p>
            <a:pPr algn="l" defTabSz="899952" rtl="0" fontAlgn="auto">
              <a:spcBef>
                <a:spcPts val="984"/>
              </a:spcBef>
              <a:spcAft>
                <a:spcPts val="0"/>
              </a:spcAft>
              <a:defRPr/>
            </a:pPr>
            <a:endParaRPr lang="en-GB" sz="1400" dirty="0"/>
          </a:p>
          <a:p>
            <a:pPr algn="l" defTabSz="899952" rtl="0" fontAlgn="auto">
              <a:spcBef>
                <a:spcPts val="984"/>
              </a:spcBef>
              <a:spcAft>
                <a:spcPts val="0"/>
              </a:spcAft>
              <a:defRPr/>
            </a:pPr>
            <a:endParaRPr lang="en-GB" sz="1400" dirty="0"/>
          </a:p>
          <a:p>
            <a:pPr algn="l" defTabSz="899952" rtl="0" fontAlgn="auto">
              <a:spcBef>
                <a:spcPts val="984"/>
              </a:spcBef>
              <a:spcAft>
                <a:spcPts val="0"/>
              </a:spcAft>
              <a:defRPr/>
            </a:pPr>
            <a:endParaRPr lang="en-GB" sz="1400" dirty="0"/>
          </a:p>
          <a:p>
            <a:pPr algn="l" defTabSz="899952" rtl="0" fontAlgn="auto">
              <a:spcBef>
                <a:spcPts val="984"/>
              </a:spcBef>
              <a:spcAft>
                <a:spcPts val="0"/>
              </a:spcAft>
              <a:defRPr/>
            </a:pPr>
            <a:endParaRPr lang="en-GB" sz="1400" dirty="0"/>
          </a:p>
          <a:p>
            <a:pPr algn="l" defTabSz="899952" rtl="0" fontAlgn="auto">
              <a:spcBef>
                <a:spcPts val="984"/>
              </a:spcBef>
              <a:spcAft>
                <a:spcPts val="0"/>
              </a:spcAft>
              <a:defRPr/>
            </a:pPr>
            <a:endParaRPr lang="en-GB" sz="1400" dirty="0"/>
          </a:p>
          <a:p>
            <a:pPr algn="l" defTabSz="899952" rtl="0" fontAlgn="auto">
              <a:spcBef>
                <a:spcPts val="984"/>
              </a:spcBef>
              <a:spcAft>
                <a:spcPts val="0"/>
              </a:spcAft>
              <a:defRPr/>
            </a:pPr>
            <a:endParaRPr lang="en-GB" sz="1400" dirty="0"/>
          </a:p>
          <a:p>
            <a:pPr algn="l" defTabSz="899952" rtl="0" fontAlgn="auto">
              <a:spcBef>
                <a:spcPts val="984"/>
              </a:spcBef>
              <a:spcAft>
                <a:spcPts val="0"/>
              </a:spcAft>
              <a:defRPr/>
            </a:pPr>
            <a:endParaRPr lang="en-GB" sz="1400" dirty="0"/>
          </a:p>
          <a:p>
            <a:pPr algn="l" defTabSz="899952" rtl="0" fontAlgn="auto">
              <a:spcBef>
                <a:spcPts val="984"/>
              </a:spcBef>
              <a:spcAft>
                <a:spcPts val="0"/>
              </a:spcAft>
              <a:defRPr/>
            </a:pPr>
            <a:endParaRPr lang="en-GB" sz="1400" dirty="0"/>
          </a:p>
          <a:p>
            <a:pPr algn="l" defTabSz="899952" rtl="0" fontAlgn="auto">
              <a:spcBef>
                <a:spcPts val="984"/>
              </a:spcBef>
              <a:spcAft>
                <a:spcPts val="0"/>
              </a:spcAft>
              <a:defRPr/>
            </a:pPr>
            <a:endParaRPr lang="en-GB" sz="1400" dirty="0"/>
          </a:p>
          <a:p>
            <a:pPr algn="r" defTabSz="899952" rtl="0" fontAlgn="auto">
              <a:spcBef>
                <a:spcPts val="984"/>
              </a:spcBef>
              <a:spcAft>
                <a:spcPts val="0"/>
              </a:spcAft>
              <a:defRPr/>
            </a:pPr>
            <a:endParaRPr lang="en-GB" sz="1400" b="0" i="0" u="none" dirty="0"/>
          </a:p>
          <a:p>
            <a:pPr algn="r" defTabSz="899952" rtl="0" fontAlgn="auto">
              <a:spcBef>
                <a:spcPts val="984"/>
              </a:spcBef>
              <a:spcAft>
                <a:spcPts val="0"/>
              </a:spcAft>
              <a:defRPr/>
            </a:pPr>
            <a:r>
              <a:rPr lang="en-GB" sz="1400" b="0" i="0" u="none" dirty="0"/>
              <a:t>Source: Prokop in </a:t>
            </a:r>
            <a:r>
              <a:rPr lang="en-GB" sz="1400" b="0" i="0" u="none" dirty="0" err="1"/>
              <a:t>Průcha</a:t>
            </a:r>
            <a:r>
              <a:rPr lang="en-GB" sz="1400" b="0" i="0" u="none" dirty="0"/>
              <a:t>, </a:t>
            </a:r>
            <a:r>
              <a:rPr lang="en-GB" sz="1400" b="0" i="0" u="none" dirty="0" err="1"/>
              <a:t>Pedagogická</a:t>
            </a:r>
            <a:r>
              <a:rPr lang="en-GB" sz="1400" b="0" i="0" u="none" dirty="0"/>
              <a:t> </a:t>
            </a:r>
            <a:r>
              <a:rPr lang="en-GB" sz="1400" b="0" i="0" u="none" dirty="0" err="1"/>
              <a:t>encyklopedie</a:t>
            </a:r>
            <a:r>
              <a:rPr lang="en-GB" sz="1400" b="0" i="0" u="none" dirty="0"/>
              <a:t>.</a:t>
            </a:r>
            <a:endParaRPr lang="en-GB" sz="1400" dirty="0"/>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373" y="2136497"/>
            <a:ext cx="8524875" cy="4200525"/>
          </a:xfrm>
          <a:prstGeom prst="rect">
            <a:avLst/>
          </a:prstGeom>
        </p:spPr>
      </p:pic>
    </p:spTree>
    <p:extLst>
      <p:ext uri="{BB962C8B-B14F-4D97-AF65-F5344CB8AC3E}">
        <p14:creationId xmlns:p14="http://schemas.microsoft.com/office/powerpoint/2010/main" val="21744291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Nadpis 1"/>
          <p:cNvSpPr>
            <a:spLocks noGrp="1"/>
          </p:cNvSpPr>
          <p:nvPr>
            <p:ph type="ctrTitle"/>
          </p:nvPr>
        </p:nvSpPr>
        <p:spPr>
          <a:xfrm>
            <a:off x="620517" y="1577822"/>
            <a:ext cx="7559675" cy="1612900"/>
          </a:xfrm>
        </p:spPr>
        <p:txBody>
          <a:bodyPr/>
          <a:lstStyle/>
          <a:p>
            <a:pPr algn="l" rtl="0"/>
            <a:r>
              <a:rPr lang="en-GB" b="1" i="0" u="none"/>
              <a:t>The paradigms of the theories of education</a:t>
            </a:r>
            <a:endParaRPr lang="en-GB" altLang="cs-CZ" sz="1000" dirty="0"/>
          </a:p>
        </p:txBody>
      </p:sp>
      <p:sp>
        <p:nvSpPr>
          <p:cNvPr id="3" name="Podnadpis 2"/>
          <p:cNvSpPr>
            <a:spLocks noGrp="1"/>
          </p:cNvSpPr>
          <p:nvPr>
            <p:ph type="subTitle" idx="1"/>
          </p:nvPr>
        </p:nvSpPr>
        <p:spPr>
          <a:xfrm>
            <a:off x="307571" y="2229633"/>
            <a:ext cx="8412480" cy="4296427"/>
          </a:xfrm>
        </p:spPr>
        <p:txBody>
          <a:bodyPr rtlCol="0">
            <a:normAutofit/>
          </a:bodyPr>
          <a:lstStyle/>
          <a:p>
            <a:pPr algn="l" defTabSz="899952" rtl="0" fontAlgn="auto">
              <a:spcBef>
                <a:spcPts val="984"/>
              </a:spcBef>
              <a:spcAft>
                <a:spcPts val="0"/>
              </a:spcAft>
              <a:defRPr/>
            </a:pPr>
            <a:endParaRPr lang="en-GB" dirty="0"/>
          </a:p>
          <a:p>
            <a:pPr marL="457200" indent="-457200" algn="l" defTabSz="899952" rtl="0" fontAlgn="auto">
              <a:spcBef>
                <a:spcPts val="984"/>
              </a:spcBef>
              <a:spcAft>
                <a:spcPts val="0"/>
              </a:spcAft>
              <a:buAutoNum type="arabicParenR"/>
              <a:defRPr/>
            </a:pPr>
            <a:r>
              <a:rPr lang="en-GB" b="1" i="0" u="none"/>
              <a:t>Pedocentrism</a:t>
            </a:r>
          </a:p>
          <a:p>
            <a:pPr algn="l" defTabSz="899952" rtl="0" fontAlgn="auto">
              <a:spcBef>
                <a:spcPts val="984"/>
              </a:spcBef>
              <a:spcAft>
                <a:spcPts val="0"/>
              </a:spcAft>
              <a:defRPr/>
            </a:pPr>
            <a:r>
              <a:rPr lang="en-GB" b="0" i="0" u="none"/>
              <a:t>	a) Humanistic pedocentrism</a:t>
            </a:r>
          </a:p>
          <a:p>
            <a:pPr algn="l" defTabSz="899952" rtl="0" fontAlgn="auto">
              <a:spcBef>
                <a:spcPts val="984"/>
              </a:spcBef>
              <a:spcAft>
                <a:spcPts val="0"/>
              </a:spcAft>
              <a:defRPr/>
            </a:pPr>
            <a:r>
              <a:rPr lang="en-GB" b="0" i="0" u="none"/>
              <a:t>	b) Interpretative pedocentrism</a:t>
            </a:r>
          </a:p>
          <a:p>
            <a:pPr marL="457200" indent="-457200" algn="l" defTabSz="899952" rtl="0" fontAlgn="auto">
              <a:spcBef>
                <a:spcPts val="984"/>
              </a:spcBef>
              <a:spcAft>
                <a:spcPts val="0"/>
              </a:spcAft>
              <a:buAutoNum type="arabicParenR"/>
              <a:defRPr/>
            </a:pPr>
            <a:endParaRPr lang="en-GB" dirty="0"/>
          </a:p>
          <a:p>
            <a:pPr algn="l" defTabSz="899952" rtl="0" fontAlgn="auto">
              <a:spcBef>
                <a:spcPts val="984"/>
              </a:spcBef>
              <a:spcAft>
                <a:spcPts val="0"/>
              </a:spcAft>
              <a:defRPr/>
            </a:pPr>
            <a:r>
              <a:rPr lang="en-GB" b="1" i="0" u="none"/>
              <a:t>2)  Traditionalism</a:t>
            </a:r>
          </a:p>
          <a:p>
            <a:pPr algn="l" defTabSz="899952" rtl="0" fontAlgn="auto">
              <a:spcBef>
                <a:spcPts val="984"/>
              </a:spcBef>
              <a:spcAft>
                <a:spcPts val="0"/>
              </a:spcAft>
              <a:defRPr/>
            </a:pPr>
            <a:r>
              <a:rPr lang="en-GB" b="0" i="0" u="none"/>
              <a:t>	a) Structuralist traditionalism</a:t>
            </a:r>
          </a:p>
          <a:p>
            <a:pPr algn="l" defTabSz="899952" rtl="0" fontAlgn="auto">
              <a:spcBef>
                <a:spcPts val="984"/>
              </a:spcBef>
              <a:spcAft>
                <a:spcPts val="0"/>
              </a:spcAft>
              <a:defRPr/>
            </a:pPr>
            <a:r>
              <a:rPr lang="en-GB" b="0" i="0" u="none"/>
              <a:t>	b) Functionalist traditionalism</a:t>
            </a:r>
            <a:endParaRPr lang="en-GB" dirty="0"/>
          </a:p>
          <a:p>
            <a:pPr algn="l" defTabSz="899952" rtl="0" fontAlgn="auto">
              <a:spcBef>
                <a:spcPts val="984"/>
              </a:spcBef>
              <a:spcAft>
                <a:spcPts val="0"/>
              </a:spcAft>
              <a:defRPr/>
            </a:pPr>
            <a:endParaRPr lang="en-GB" dirty="0"/>
          </a:p>
          <a:p>
            <a:pPr marL="342900" indent="-342900" algn="l" defTabSz="899952" rtl="0" fontAlgn="auto">
              <a:spcBef>
                <a:spcPts val="984"/>
              </a:spcBef>
              <a:spcAft>
                <a:spcPts val="0"/>
              </a:spcAft>
              <a:buFontTx/>
              <a:buChar char="-"/>
              <a:defRPr/>
            </a:pPr>
            <a:endParaRPr lang="en-GB" dirty="0"/>
          </a:p>
        </p:txBody>
      </p:sp>
    </p:spTree>
    <p:extLst>
      <p:ext uri="{BB962C8B-B14F-4D97-AF65-F5344CB8AC3E}">
        <p14:creationId xmlns:p14="http://schemas.microsoft.com/office/powerpoint/2010/main" val="1886424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Nadpis 1"/>
          <p:cNvSpPr>
            <a:spLocks noGrp="1"/>
          </p:cNvSpPr>
          <p:nvPr>
            <p:ph type="ctrTitle"/>
          </p:nvPr>
        </p:nvSpPr>
        <p:spPr>
          <a:xfrm>
            <a:off x="620517" y="1577822"/>
            <a:ext cx="7559675" cy="1612900"/>
          </a:xfrm>
        </p:spPr>
        <p:txBody>
          <a:bodyPr/>
          <a:lstStyle/>
          <a:p>
            <a:pPr algn="l" rtl="0"/>
            <a:r>
              <a:rPr lang="en-GB" b="1" i="0" u="none"/>
              <a:t>The paradigms of the theories of education</a:t>
            </a:r>
            <a:endParaRPr lang="en-GB" altLang="cs-CZ" sz="1000" dirty="0"/>
          </a:p>
        </p:txBody>
      </p:sp>
      <p:sp>
        <p:nvSpPr>
          <p:cNvPr id="3" name="Podnadpis 2"/>
          <p:cNvSpPr>
            <a:spLocks noGrp="1"/>
          </p:cNvSpPr>
          <p:nvPr>
            <p:ph type="subTitle" idx="1"/>
          </p:nvPr>
        </p:nvSpPr>
        <p:spPr>
          <a:xfrm>
            <a:off x="307571" y="2229633"/>
            <a:ext cx="8412480" cy="4296427"/>
          </a:xfrm>
        </p:spPr>
        <p:txBody>
          <a:bodyPr rtlCol="0">
            <a:normAutofit lnSpcReduction="10000"/>
          </a:bodyPr>
          <a:lstStyle/>
          <a:p>
            <a:pPr marL="457200" indent="-457200" algn="l" defTabSz="899952" rtl="0" fontAlgn="auto">
              <a:spcBef>
                <a:spcPts val="984"/>
              </a:spcBef>
              <a:spcAft>
                <a:spcPts val="0"/>
              </a:spcAft>
              <a:buAutoNum type="arabicParenR"/>
              <a:defRPr/>
            </a:pPr>
            <a:endParaRPr lang="en-GB" b="1" dirty="0"/>
          </a:p>
          <a:p>
            <a:pPr marL="457200" indent="-457200" algn="l" defTabSz="899952" rtl="0" fontAlgn="auto">
              <a:spcBef>
                <a:spcPts val="984"/>
              </a:spcBef>
              <a:spcAft>
                <a:spcPts val="0"/>
              </a:spcAft>
              <a:buAutoNum type="arabicParenR"/>
              <a:defRPr/>
            </a:pPr>
            <a:r>
              <a:rPr lang="en-GB" b="1" i="0" u="none" dirty="0" err="1"/>
              <a:t>Pedocentrism</a:t>
            </a:r>
            <a:r>
              <a:rPr lang="en-GB" b="1" i="0" u="none" dirty="0"/>
              <a:t> – </a:t>
            </a:r>
            <a:r>
              <a:rPr lang="en-GB" b="0" i="0" u="none" dirty="0"/>
              <a:t>emphasis on the child’s unrestricted development; attention to an individual/personality; support and development of the student's potential; the teacher is responsible for generating the optimal environment</a:t>
            </a:r>
            <a:endParaRPr lang="en-GB" b="1" dirty="0"/>
          </a:p>
          <a:p>
            <a:pPr algn="l" defTabSz="899952" rtl="0" fontAlgn="auto">
              <a:spcBef>
                <a:spcPts val="984"/>
              </a:spcBef>
              <a:spcAft>
                <a:spcPts val="0"/>
              </a:spcAft>
              <a:defRPr/>
            </a:pPr>
            <a:endParaRPr lang="en-GB" b="1" dirty="0"/>
          </a:p>
          <a:p>
            <a:pPr algn="l" defTabSz="899952" rtl="0" fontAlgn="auto">
              <a:spcBef>
                <a:spcPts val="984"/>
              </a:spcBef>
              <a:spcAft>
                <a:spcPts val="0"/>
              </a:spcAft>
              <a:defRPr/>
            </a:pPr>
            <a:r>
              <a:rPr lang="en-GB" b="0" i="0" u="none" dirty="0"/>
              <a:t>	</a:t>
            </a:r>
            <a:r>
              <a:rPr lang="en-GB" b="1" i="0" u="none" dirty="0"/>
              <a:t>a) Humanistic </a:t>
            </a:r>
            <a:r>
              <a:rPr lang="en-GB" b="1" i="0" u="none" dirty="0" err="1"/>
              <a:t>pedocentrism</a:t>
            </a:r>
            <a:r>
              <a:rPr lang="en-GB" b="1" i="0" u="none" dirty="0"/>
              <a:t> </a:t>
            </a:r>
            <a:r>
              <a:rPr lang="en-GB" b="0" i="0" u="none" dirty="0"/>
              <a:t>– a radicalizing trend 	(operating with unschooling); the aim is to remove 	barriers, discrimination, inequality…</a:t>
            </a:r>
          </a:p>
          <a:p>
            <a:pPr algn="l" defTabSz="899952" rtl="0" fontAlgn="auto">
              <a:spcBef>
                <a:spcPts val="984"/>
              </a:spcBef>
              <a:spcAft>
                <a:spcPts val="0"/>
              </a:spcAft>
              <a:defRPr/>
            </a:pPr>
            <a:endParaRPr lang="en-GB" dirty="0"/>
          </a:p>
          <a:p>
            <a:pPr algn="l" defTabSz="899952" rtl="0" fontAlgn="auto">
              <a:spcBef>
                <a:spcPts val="984"/>
              </a:spcBef>
              <a:spcAft>
                <a:spcPts val="0"/>
              </a:spcAft>
              <a:defRPr/>
            </a:pPr>
            <a:r>
              <a:rPr lang="en-GB" b="0" i="0" u="none" dirty="0"/>
              <a:t>	- </a:t>
            </a:r>
            <a:r>
              <a:rPr lang="en-GB" b="1" i="0" u="none" dirty="0"/>
              <a:t>theories: </a:t>
            </a:r>
            <a:r>
              <a:rPr lang="en-GB" b="0" i="0" u="none" dirty="0"/>
              <a:t>emancipatory pedagogy, interculturality, 		postmodernism, anti-pedagogy…	</a:t>
            </a:r>
          </a:p>
          <a:p>
            <a:pPr marL="342900" indent="-342900" algn="l" defTabSz="899952" rtl="0" fontAlgn="auto">
              <a:spcBef>
                <a:spcPts val="984"/>
              </a:spcBef>
              <a:spcAft>
                <a:spcPts val="0"/>
              </a:spcAft>
              <a:buFontTx/>
              <a:buChar char="-"/>
              <a:defRPr/>
            </a:pPr>
            <a:endParaRPr lang="en-GB" dirty="0"/>
          </a:p>
        </p:txBody>
      </p:sp>
    </p:spTree>
    <p:extLst>
      <p:ext uri="{BB962C8B-B14F-4D97-AF65-F5344CB8AC3E}">
        <p14:creationId xmlns:p14="http://schemas.microsoft.com/office/powerpoint/2010/main" val="14380674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Nadpis 1"/>
          <p:cNvSpPr>
            <a:spLocks noGrp="1"/>
          </p:cNvSpPr>
          <p:nvPr>
            <p:ph type="ctrTitle"/>
          </p:nvPr>
        </p:nvSpPr>
        <p:spPr>
          <a:xfrm>
            <a:off x="620517" y="1577822"/>
            <a:ext cx="7559675" cy="1612900"/>
          </a:xfrm>
        </p:spPr>
        <p:txBody>
          <a:bodyPr/>
          <a:lstStyle/>
          <a:p>
            <a:pPr algn="l" rtl="0"/>
            <a:r>
              <a:rPr lang="en-GB" b="1" i="0" u="none"/>
              <a:t>The paradigms of the theories of education</a:t>
            </a:r>
            <a:endParaRPr lang="en-GB" altLang="cs-CZ" sz="1000" dirty="0"/>
          </a:p>
        </p:txBody>
      </p:sp>
      <p:sp>
        <p:nvSpPr>
          <p:cNvPr id="3" name="Podnadpis 2"/>
          <p:cNvSpPr>
            <a:spLocks noGrp="1"/>
          </p:cNvSpPr>
          <p:nvPr>
            <p:ph type="subTitle" idx="1"/>
          </p:nvPr>
        </p:nvSpPr>
        <p:spPr>
          <a:xfrm>
            <a:off x="307571" y="2229633"/>
            <a:ext cx="8412480" cy="4296427"/>
          </a:xfrm>
        </p:spPr>
        <p:txBody>
          <a:bodyPr rtlCol="0">
            <a:normAutofit/>
          </a:bodyPr>
          <a:lstStyle/>
          <a:p>
            <a:pPr marL="457200" indent="-457200" algn="l" defTabSz="899952" rtl="0" fontAlgn="auto">
              <a:spcBef>
                <a:spcPts val="984"/>
              </a:spcBef>
              <a:spcAft>
                <a:spcPts val="0"/>
              </a:spcAft>
              <a:buAutoNum type="arabicParenR"/>
              <a:defRPr/>
            </a:pPr>
            <a:endParaRPr lang="en-GB" b="1" dirty="0"/>
          </a:p>
          <a:p>
            <a:pPr marL="457200" indent="-457200" algn="l" defTabSz="899952" rtl="0" fontAlgn="auto">
              <a:spcBef>
                <a:spcPts val="984"/>
              </a:spcBef>
              <a:spcAft>
                <a:spcPts val="0"/>
              </a:spcAft>
              <a:buAutoNum type="arabicParenR"/>
              <a:defRPr/>
            </a:pPr>
            <a:r>
              <a:rPr lang="en-GB" b="1" i="0" u="none" dirty="0" err="1"/>
              <a:t>Pedocentrism</a:t>
            </a:r>
            <a:r>
              <a:rPr lang="en-GB" b="1" i="0" u="none" dirty="0"/>
              <a:t> – </a:t>
            </a:r>
            <a:r>
              <a:rPr lang="en-GB" b="0" i="0" u="none" dirty="0"/>
              <a:t>emphasis on the child’s unrestricted development; attention to an individual/personality; support and development of the student's potential; the teacher is responsible for generating the optimal environment</a:t>
            </a:r>
            <a:endParaRPr lang="en-GB" b="1" dirty="0"/>
          </a:p>
          <a:p>
            <a:pPr algn="l" defTabSz="899952" rtl="0" fontAlgn="auto">
              <a:spcBef>
                <a:spcPts val="984"/>
              </a:spcBef>
              <a:spcAft>
                <a:spcPts val="0"/>
              </a:spcAft>
              <a:defRPr/>
            </a:pPr>
            <a:endParaRPr lang="en-GB" b="1" dirty="0"/>
          </a:p>
          <a:p>
            <a:pPr algn="l" defTabSz="899952" rtl="0" fontAlgn="auto">
              <a:spcBef>
                <a:spcPts val="984"/>
              </a:spcBef>
              <a:spcAft>
                <a:spcPts val="0"/>
              </a:spcAft>
              <a:defRPr/>
            </a:pPr>
            <a:r>
              <a:rPr lang="en-GB" b="0" i="0" u="none" dirty="0"/>
              <a:t>	</a:t>
            </a:r>
            <a:r>
              <a:rPr lang="en-GB" b="1" i="0" u="none" dirty="0"/>
              <a:t>b) Interpretative </a:t>
            </a:r>
            <a:r>
              <a:rPr lang="en-GB" b="1" i="0" u="none" dirty="0" err="1"/>
              <a:t>pedocentrism</a:t>
            </a:r>
            <a:r>
              <a:rPr lang="en-GB" b="1" i="0" u="none" dirty="0"/>
              <a:t> </a:t>
            </a:r>
            <a:r>
              <a:rPr lang="en-GB" b="0" i="0" u="none" dirty="0"/>
              <a:t>– the teacher helps to 	overcome barriers, not remove</a:t>
            </a:r>
            <a:r>
              <a:rPr lang="en-GB" b="1" i="0" u="none" dirty="0"/>
              <a:t> </a:t>
            </a:r>
            <a:r>
              <a:rPr lang="en-GB" b="0" i="0" u="none" dirty="0"/>
              <a:t>them</a:t>
            </a:r>
          </a:p>
          <a:p>
            <a:pPr algn="l" defTabSz="899952" rtl="0" fontAlgn="auto">
              <a:spcBef>
                <a:spcPts val="984"/>
              </a:spcBef>
              <a:spcAft>
                <a:spcPts val="0"/>
              </a:spcAft>
              <a:defRPr/>
            </a:pPr>
            <a:endParaRPr lang="en-GB" dirty="0"/>
          </a:p>
          <a:p>
            <a:pPr algn="l" defTabSz="899952" rtl="0" fontAlgn="auto">
              <a:spcBef>
                <a:spcPts val="984"/>
              </a:spcBef>
              <a:spcAft>
                <a:spcPts val="0"/>
              </a:spcAft>
              <a:defRPr/>
            </a:pPr>
            <a:r>
              <a:rPr lang="en-GB" b="0" i="0" u="none" dirty="0"/>
              <a:t>	- </a:t>
            </a:r>
            <a:r>
              <a:rPr lang="en-GB" b="1" i="0" u="none" dirty="0"/>
              <a:t>theories: </a:t>
            </a:r>
            <a:r>
              <a:rPr lang="en-GB" b="0" i="0" u="none" dirty="0"/>
              <a:t>personalistic </a:t>
            </a:r>
            <a:r>
              <a:rPr lang="en-GB" b="0" i="0" u="none" dirty="0" err="1"/>
              <a:t>paedagogy</a:t>
            </a:r>
            <a:r>
              <a:rPr lang="en-GB" b="0" i="0" u="none" dirty="0"/>
              <a:t>, phenomenological 	</a:t>
            </a:r>
            <a:r>
              <a:rPr lang="en-GB" b="0" i="0" u="none" dirty="0" err="1"/>
              <a:t>paedagogy</a:t>
            </a:r>
            <a:r>
              <a:rPr lang="en-GB" b="0" i="0" u="none" dirty="0"/>
              <a:t>, religious </a:t>
            </a:r>
            <a:r>
              <a:rPr lang="en-GB" b="0" i="0" u="none" dirty="0" err="1"/>
              <a:t>paedagogy</a:t>
            </a:r>
            <a:r>
              <a:rPr lang="en-GB" b="0" i="0" u="none" dirty="0"/>
              <a:t>...</a:t>
            </a:r>
            <a:endParaRPr lang="en-GB" dirty="0"/>
          </a:p>
        </p:txBody>
      </p:sp>
    </p:spTree>
    <p:extLst>
      <p:ext uri="{BB962C8B-B14F-4D97-AF65-F5344CB8AC3E}">
        <p14:creationId xmlns:p14="http://schemas.microsoft.com/office/powerpoint/2010/main" val="36887296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Nadpis 1"/>
          <p:cNvSpPr>
            <a:spLocks noGrp="1"/>
          </p:cNvSpPr>
          <p:nvPr>
            <p:ph type="ctrTitle"/>
          </p:nvPr>
        </p:nvSpPr>
        <p:spPr>
          <a:xfrm>
            <a:off x="620517" y="1577822"/>
            <a:ext cx="7559675" cy="1612900"/>
          </a:xfrm>
        </p:spPr>
        <p:txBody>
          <a:bodyPr/>
          <a:lstStyle/>
          <a:p>
            <a:pPr algn="l" rtl="0"/>
            <a:r>
              <a:rPr lang="en-GB" b="1" i="0" u="none"/>
              <a:t>The paradigms of the theories of education</a:t>
            </a:r>
            <a:endParaRPr lang="en-GB" altLang="cs-CZ" sz="1000" dirty="0"/>
          </a:p>
        </p:txBody>
      </p:sp>
      <p:sp>
        <p:nvSpPr>
          <p:cNvPr id="3" name="Podnadpis 2"/>
          <p:cNvSpPr>
            <a:spLocks noGrp="1"/>
          </p:cNvSpPr>
          <p:nvPr>
            <p:ph type="subTitle" idx="1"/>
          </p:nvPr>
        </p:nvSpPr>
        <p:spPr>
          <a:xfrm>
            <a:off x="307571" y="2229633"/>
            <a:ext cx="8412480" cy="4296427"/>
          </a:xfrm>
        </p:spPr>
        <p:txBody>
          <a:bodyPr rtlCol="0">
            <a:normAutofit lnSpcReduction="10000"/>
          </a:bodyPr>
          <a:lstStyle/>
          <a:p>
            <a:pPr algn="l" defTabSz="899952" rtl="0" fontAlgn="auto">
              <a:spcBef>
                <a:spcPts val="984"/>
              </a:spcBef>
              <a:spcAft>
                <a:spcPts val="0"/>
              </a:spcAft>
              <a:defRPr/>
            </a:pPr>
            <a:r>
              <a:rPr lang="en-GB" b="0" i="0" u="none" dirty="0"/>
              <a:t> </a:t>
            </a:r>
          </a:p>
          <a:p>
            <a:pPr algn="l" defTabSz="899952" rtl="0" fontAlgn="auto">
              <a:spcBef>
                <a:spcPts val="984"/>
              </a:spcBef>
              <a:spcAft>
                <a:spcPts val="0"/>
              </a:spcAft>
              <a:defRPr/>
            </a:pPr>
            <a:r>
              <a:rPr lang="en-GB" b="1" i="0" u="none" dirty="0"/>
              <a:t>2) Traditionalism – </a:t>
            </a:r>
            <a:r>
              <a:rPr lang="en-GB" b="0" i="0" u="none" dirty="0"/>
              <a:t>society should participate in developing educational practice. Students are taught values upheld by the previous generation.</a:t>
            </a:r>
            <a:endParaRPr lang="en-GB" b="1" dirty="0"/>
          </a:p>
          <a:p>
            <a:pPr algn="l" defTabSz="899952" rtl="0" fontAlgn="auto">
              <a:spcBef>
                <a:spcPts val="984"/>
              </a:spcBef>
              <a:spcAft>
                <a:spcPts val="0"/>
              </a:spcAft>
              <a:defRPr/>
            </a:pPr>
            <a:r>
              <a:rPr lang="en-GB" b="0" i="0" u="none" dirty="0"/>
              <a:t>	</a:t>
            </a:r>
          </a:p>
          <a:p>
            <a:pPr marL="892175" indent="-892175" algn="l" defTabSz="899952" rtl="0" fontAlgn="auto">
              <a:spcBef>
                <a:spcPts val="984"/>
              </a:spcBef>
              <a:spcAft>
                <a:spcPts val="0"/>
              </a:spcAft>
              <a:defRPr/>
            </a:pPr>
            <a:r>
              <a:rPr lang="en-GB" b="0" i="0" u="none" dirty="0"/>
              <a:t>	</a:t>
            </a:r>
            <a:r>
              <a:rPr lang="en-GB" b="1" i="0" u="none" dirty="0"/>
              <a:t>a) Structuralist traditionalism – </a:t>
            </a:r>
            <a:r>
              <a:rPr lang="en-GB" b="0" i="0" u="none" dirty="0"/>
              <a:t>education follows on historical</a:t>
            </a:r>
            <a:r>
              <a:rPr lang="en-GB" b="1" i="0" u="none" dirty="0"/>
              <a:t> </a:t>
            </a:r>
            <a:r>
              <a:rPr lang="en-GB" b="0" i="0" u="none" dirty="0"/>
              <a:t>experience, is well-planned, and designed to drive the student to deliver. The teacher teaches binding patterns of behaviour and thinking that are socially acceptable.</a:t>
            </a:r>
          </a:p>
          <a:p>
            <a:pPr algn="l" defTabSz="899952" rtl="0" fontAlgn="auto">
              <a:spcBef>
                <a:spcPts val="984"/>
              </a:spcBef>
              <a:spcAft>
                <a:spcPts val="0"/>
              </a:spcAft>
              <a:defRPr/>
            </a:pPr>
            <a:r>
              <a:rPr lang="en-GB" b="0" i="0" u="none" dirty="0"/>
              <a:t>	</a:t>
            </a:r>
            <a:r>
              <a:rPr lang="en-GB" b="1" i="0" u="none" dirty="0"/>
              <a:t>- theories: </a:t>
            </a:r>
            <a:r>
              <a:rPr lang="en-GB" b="0" i="0" u="none" dirty="0" err="1"/>
              <a:t>Herbartism</a:t>
            </a:r>
            <a:r>
              <a:rPr lang="en-GB" b="0" i="0" u="none" dirty="0"/>
              <a:t>, positivism, Frankfurt school 	critical theory...</a:t>
            </a:r>
            <a:endParaRPr lang="en-GB" b="1" dirty="0"/>
          </a:p>
          <a:p>
            <a:pPr algn="l" defTabSz="899952" rtl="0" fontAlgn="auto">
              <a:spcBef>
                <a:spcPts val="984"/>
              </a:spcBef>
              <a:spcAft>
                <a:spcPts val="0"/>
              </a:spcAft>
              <a:defRPr/>
            </a:pPr>
            <a:endParaRPr lang="en-GB" dirty="0"/>
          </a:p>
          <a:p>
            <a:pPr algn="l" defTabSz="899952" rtl="0" fontAlgn="auto">
              <a:spcBef>
                <a:spcPts val="984"/>
              </a:spcBef>
              <a:spcAft>
                <a:spcPts val="0"/>
              </a:spcAft>
              <a:defRPr/>
            </a:pPr>
            <a:endParaRPr lang="en-GB" dirty="0"/>
          </a:p>
          <a:p>
            <a:pPr marL="342900" indent="-342900" algn="l" defTabSz="899952" rtl="0" fontAlgn="auto">
              <a:spcBef>
                <a:spcPts val="984"/>
              </a:spcBef>
              <a:spcAft>
                <a:spcPts val="0"/>
              </a:spcAft>
              <a:buFontTx/>
              <a:buChar char="-"/>
              <a:defRPr/>
            </a:pPr>
            <a:endParaRPr lang="en-GB" dirty="0"/>
          </a:p>
        </p:txBody>
      </p:sp>
    </p:spTree>
    <p:extLst>
      <p:ext uri="{BB962C8B-B14F-4D97-AF65-F5344CB8AC3E}">
        <p14:creationId xmlns:p14="http://schemas.microsoft.com/office/powerpoint/2010/main" val="2331302372"/>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UP">
      <a:dk1>
        <a:sysClr val="windowText" lastClr="000000"/>
      </a:dk1>
      <a:lt1>
        <a:sysClr val="window" lastClr="FFFFFF"/>
      </a:lt1>
      <a:dk2>
        <a:srgbClr val="44546A"/>
      </a:dk2>
      <a:lt2>
        <a:srgbClr val="E7E6E6"/>
      </a:lt2>
      <a:accent1>
        <a:srgbClr val="006BAB"/>
      </a:accent1>
      <a:accent2>
        <a:srgbClr val="6C6D70"/>
      </a:accent2>
      <a:accent3>
        <a:srgbClr val="A5A5A5"/>
      </a:accent3>
      <a:accent4>
        <a:srgbClr val="ED7D31"/>
      </a:accent4>
      <a:accent5>
        <a:srgbClr val="4472C4"/>
      </a:accent5>
      <a:accent6>
        <a:srgbClr val="70AD47"/>
      </a:accent6>
      <a:hlink>
        <a:srgbClr val="0563C1"/>
      </a:hlink>
      <a:folHlink>
        <a:srgbClr val="954F72"/>
      </a:folHlink>
    </a:clrScheme>
    <a:fontScheme name="Motiv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i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P_Prezentace_2.potx" id="{755D0361-9207-4673-B4A5-8DE80FB40899}" vid="{B1A348AD-3F36-40BB-80C1-28390A7D89FC}"/>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UP_prezentace_cz</Template>
  <TotalTime>1985</TotalTime>
  <Words>1885</Words>
  <Application>Microsoft Office PowerPoint</Application>
  <PresentationFormat>Vlastní</PresentationFormat>
  <Paragraphs>194</Paragraphs>
  <Slides>29</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29</vt:i4>
      </vt:variant>
    </vt:vector>
  </HeadingPairs>
  <TitlesOfParts>
    <vt:vector size="33" baseType="lpstr">
      <vt:lpstr>Arial</vt:lpstr>
      <vt:lpstr>Bitstream Cyberbit</vt:lpstr>
      <vt:lpstr>Calibri</vt:lpstr>
      <vt:lpstr>Motiv Office</vt:lpstr>
      <vt:lpstr>The Theory and Transformation of Citizenship Education</vt:lpstr>
      <vt:lpstr>The Definition of the theory of Education</vt:lpstr>
      <vt:lpstr>The Definition of the Theory of Education</vt:lpstr>
      <vt:lpstr>Approaches to the theories of education</vt:lpstr>
      <vt:lpstr>The paradigms of social sciences and theories of education</vt:lpstr>
      <vt:lpstr>The paradigms of the theories of education</vt:lpstr>
      <vt:lpstr>The paradigms of the theories of education</vt:lpstr>
      <vt:lpstr>The paradigms of the theories of education</vt:lpstr>
      <vt:lpstr>The paradigms of the theories of education</vt:lpstr>
      <vt:lpstr>The paradigms of the theories of education</vt:lpstr>
      <vt:lpstr>Methods used to study the theories of education</vt:lpstr>
      <vt:lpstr>Methods used to study the theories of education</vt:lpstr>
      <vt:lpstr>Food for thought</vt:lpstr>
      <vt:lpstr>Sample modern theories of education</vt:lpstr>
      <vt:lpstr>Sample modern theories of education</vt:lpstr>
      <vt:lpstr>Sample modern theories of education</vt:lpstr>
      <vt:lpstr>Sample modern theories of education</vt:lpstr>
      <vt:lpstr>Sample modern theories of education</vt:lpstr>
      <vt:lpstr>The roots of dualism in the theories of education</vt:lpstr>
      <vt:lpstr>The roots of dualism in the theories of education</vt:lpstr>
      <vt:lpstr>The roots of dualism in the theories of education</vt:lpstr>
      <vt:lpstr>The roots of dualism in the theories of education</vt:lpstr>
      <vt:lpstr>The roots of dualism in the educational theories</vt:lpstr>
      <vt:lpstr>The roots of dualism in the educational theories</vt:lpstr>
      <vt:lpstr>The roots of dualism in the educational theories</vt:lpstr>
      <vt:lpstr>The roots of dualism in the educational theories</vt:lpstr>
      <vt:lpstr>Conclusion ?</vt:lpstr>
      <vt:lpstr>References:</vt:lpstr>
      <vt:lpstr>References:</vt:lpstr>
    </vt:vector>
  </TitlesOfParts>
  <Company>PdF UP Olomouc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Hubálek Tomáš</dc:creator>
  <cp:lastModifiedBy>maresh</cp:lastModifiedBy>
  <cp:revision>102</cp:revision>
  <dcterms:created xsi:type="dcterms:W3CDTF">2021-01-29T07:39:44Z</dcterms:created>
  <dcterms:modified xsi:type="dcterms:W3CDTF">2022-09-14T15:14:01Z</dcterms:modified>
</cp:coreProperties>
</file>