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30_7750F5DA.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8" r:id="rId2"/>
    <p:sldId id="276" r:id="rId3"/>
    <p:sldId id="277" r:id="rId4"/>
    <p:sldId id="256" r:id="rId5"/>
    <p:sldId id="279" r:id="rId6"/>
    <p:sldId id="280" r:id="rId7"/>
    <p:sldId id="281" r:id="rId8"/>
    <p:sldId id="282" r:id="rId9"/>
    <p:sldId id="283" r:id="rId10"/>
    <p:sldId id="284" r:id="rId11"/>
    <p:sldId id="288" r:id="rId12"/>
    <p:sldId id="289" r:id="rId13"/>
    <p:sldId id="290" r:id="rId14"/>
    <p:sldId id="292" r:id="rId15"/>
    <p:sldId id="291" r:id="rId16"/>
    <p:sldId id="293" r:id="rId17"/>
    <p:sldId id="285" r:id="rId18"/>
    <p:sldId id="287" r:id="rId19"/>
    <p:sldId id="294" r:id="rId20"/>
    <p:sldId id="296" r:id="rId21"/>
    <p:sldId id="297" r:id="rId22"/>
    <p:sldId id="298" r:id="rId23"/>
    <p:sldId id="299" r:id="rId24"/>
    <p:sldId id="301" r:id="rId25"/>
    <p:sldId id="302" r:id="rId26"/>
    <p:sldId id="304" r:id="rId27"/>
    <p:sldId id="305" r:id="rId28"/>
    <p:sldId id="306" r:id="rId29"/>
    <p:sldId id="278" r:id="rId30"/>
    <p:sldId id="307" r:id="rId31"/>
    <p:sldId id="308" r:id="rId32"/>
    <p:sldId id="275" r:id="rId33"/>
  </p:sldIdLst>
  <p:sldSz cx="8999538" cy="6840538"/>
  <p:notesSz cx="6858000" cy="9144000"/>
  <p:defaultTextStyle>
    <a:defPPr>
      <a:defRPr lang="cs-CZ"/>
    </a:defPPr>
    <a:lvl1pPr algn="l" defTabSz="904875" rtl="0" fontAlgn="base">
      <a:spcBef>
        <a:spcPct val="0"/>
      </a:spcBef>
      <a:spcAft>
        <a:spcPct val="0"/>
      </a:spcAft>
      <a:defRPr sz="1700" kern="1200">
        <a:solidFill>
          <a:schemeClr val="tx1"/>
        </a:solidFill>
        <a:latin typeface="Arial" panose="020B0604020202020204" pitchFamily="34" charset="0"/>
        <a:ea typeface="+mn-ea"/>
        <a:cs typeface="+mn-cs"/>
      </a:defRPr>
    </a:lvl1pPr>
    <a:lvl2pPr marL="452438" indent="4763" algn="l" defTabSz="904875" rtl="0" fontAlgn="base">
      <a:spcBef>
        <a:spcPct val="0"/>
      </a:spcBef>
      <a:spcAft>
        <a:spcPct val="0"/>
      </a:spcAft>
      <a:defRPr sz="1700" kern="1200">
        <a:solidFill>
          <a:schemeClr val="tx1"/>
        </a:solidFill>
        <a:latin typeface="Arial" panose="020B0604020202020204" pitchFamily="34" charset="0"/>
        <a:ea typeface="+mn-ea"/>
        <a:cs typeface="+mn-cs"/>
      </a:defRPr>
    </a:lvl2pPr>
    <a:lvl3pPr marL="904875" indent="9525" algn="l" defTabSz="904875" rtl="0" fontAlgn="base">
      <a:spcBef>
        <a:spcPct val="0"/>
      </a:spcBef>
      <a:spcAft>
        <a:spcPct val="0"/>
      </a:spcAft>
      <a:defRPr sz="1700" kern="1200">
        <a:solidFill>
          <a:schemeClr val="tx1"/>
        </a:solidFill>
        <a:latin typeface="Arial" panose="020B0604020202020204" pitchFamily="34" charset="0"/>
        <a:ea typeface="+mn-ea"/>
        <a:cs typeface="+mn-cs"/>
      </a:defRPr>
    </a:lvl3pPr>
    <a:lvl4pPr marL="1357313" indent="14288" algn="l" defTabSz="904875" rtl="0" fontAlgn="base">
      <a:spcBef>
        <a:spcPct val="0"/>
      </a:spcBef>
      <a:spcAft>
        <a:spcPct val="0"/>
      </a:spcAft>
      <a:defRPr sz="1700" kern="1200">
        <a:solidFill>
          <a:schemeClr val="tx1"/>
        </a:solidFill>
        <a:latin typeface="Arial" panose="020B0604020202020204" pitchFamily="34" charset="0"/>
        <a:ea typeface="+mn-ea"/>
        <a:cs typeface="+mn-cs"/>
      </a:defRPr>
    </a:lvl4pPr>
    <a:lvl5pPr marL="1809750" indent="19050" algn="l" defTabSz="904875" rtl="0" fontAlgn="base">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3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7AE234-0AB6-81B2-AF10-1DF1960F71E6}" name="Molnar Ondrej" initials="MO" userId="S::20023568@upol.cz::da8a6cc0-dc07-476f-906f-716d8f9261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va"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84" d="100"/>
          <a:sy n="84" d="100"/>
        </p:scale>
        <p:origin x="1373" y="86"/>
      </p:cViewPr>
      <p:guideLst>
        <p:guide orient="horz" pos="2154"/>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modernComment_130_7750F5DA.xml><?xml version="1.0" encoding="utf-8"?>
<p188:cmLst xmlns:a="http://schemas.openxmlformats.org/drawingml/2006/main" xmlns:r="http://schemas.openxmlformats.org/officeDocument/2006/relationships" xmlns:p188="http://schemas.microsoft.com/office/powerpoint/2018/8/main">
  <p188:cm id="{4AECB329-1E38-D44B-9D68-DCE366D6B143}" authorId="{C37AE234-0AB6-81B2-AF10-1DF1960F71E6}" created="2022-09-13T00:47:56.804">
    <ac:deMkLst xmlns:ac="http://schemas.microsoft.com/office/drawing/2013/main/command">
      <pc:docMk xmlns:pc="http://schemas.microsoft.com/office/powerpoint/2013/main/command"/>
      <pc:sldMk xmlns:pc="http://schemas.microsoft.com/office/powerpoint/2013/main/command" cId="2001794522" sldId="304"/>
      <ac:spMk id="3" creationId="{00000000-0000-0000-0000-000000000000}"/>
    </ac:deMkLst>
    <p188:pos x="4643870" y="3740727"/>
    <p188:txBody>
      <a:bodyPr/>
      <a:lstStyle/>
      <a:p>
        <a:r>
          <a:rPr lang="cs-CZ"/>
          <a:t>v Cj "souvisi city" - asi neco vypadlo, kazdopadne v Cj jsou 3 terminu - city, pocity, emoce, ale v AJ max dva - feelings, emotions...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05073"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05073" fontAlgn="auto">
              <a:spcBef>
                <a:spcPts val="0"/>
              </a:spcBef>
              <a:spcAft>
                <a:spcPts val="0"/>
              </a:spcAft>
              <a:defRPr sz="1200" smtClean="0">
                <a:latin typeface="+mn-lt"/>
              </a:defRPr>
            </a:lvl1pPr>
          </a:lstStyle>
          <a:p>
            <a:pPr>
              <a:defRPr/>
            </a:pPr>
            <a:fld id="{F10A4A9F-826D-41E3-B9EA-8FEC5CEB99BC}" type="datetimeFigureOut">
              <a:rPr lang="cs-CZ"/>
              <a:pPr>
                <a:defRPr/>
              </a:pPr>
              <a:t>23.10.2022</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05073"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5D682D9-747E-4AC1-A2E0-8F9B0E5B95AB}"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spcBef>
                <a:spcPct val="0"/>
              </a:spcBef>
            </a:pPr>
            <a:endParaRPr lang="en-GB" altLang="cs-CZ"/>
          </a:p>
        </p:txBody>
      </p:sp>
      <p:sp>
        <p:nvSpPr>
          <p:cNvPr id="14339"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Calibri" panose="020F0502020204030204" pitchFamily="34" charset="0"/>
              </a:defRPr>
            </a:lvl1pPr>
            <a:lvl2pPr marL="742950" indent="-285750">
              <a:defRPr sz="1700">
                <a:solidFill>
                  <a:schemeClr val="tx1"/>
                </a:solidFill>
                <a:latin typeface="Calibri" panose="020F0502020204030204" pitchFamily="34" charset="0"/>
              </a:defRPr>
            </a:lvl2pPr>
            <a:lvl3pPr marL="1143000" indent="-228600">
              <a:defRPr sz="1700">
                <a:solidFill>
                  <a:schemeClr val="tx1"/>
                </a:solidFill>
                <a:latin typeface="Calibri" panose="020F0502020204030204" pitchFamily="34" charset="0"/>
              </a:defRPr>
            </a:lvl3pPr>
            <a:lvl4pPr marL="1600200" indent="-228600">
              <a:defRPr sz="1700">
                <a:solidFill>
                  <a:schemeClr val="tx1"/>
                </a:solidFill>
                <a:latin typeface="Calibri" panose="020F0502020204030204" pitchFamily="34" charset="0"/>
              </a:defRPr>
            </a:lvl4pPr>
            <a:lvl5pPr marL="2057400" indent="-228600">
              <a:defRPr sz="1700">
                <a:solidFill>
                  <a:schemeClr val="tx1"/>
                </a:solidFill>
                <a:latin typeface="Calibri" panose="020F0502020204030204" pitchFamily="34" charset="0"/>
              </a:defRPr>
            </a:lvl5pPr>
            <a:lvl6pPr marL="2514600" indent="-228600" defTabSz="904875" fontAlgn="base">
              <a:spcBef>
                <a:spcPct val="0"/>
              </a:spcBef>
              <a:spcAft>
                <a:spcPct val="0"/>
              </a:spcAft>
              <a:defRPr sz="1700">
                <a:solidFill>
                  <a:schemeClr val="tx1"/>
                </a:solidFill>
                <a:latin typeface="Calibri" panose="020F0502020204030204" pitchFamily="34" charset="0"/>
              </a:defRPr>
            </a:lvl6pPr>
            <a:lvl7pPr marL="2971800" indent="-228600" defTabSz="904875" fontAlgn="base">
              <a:spcBef>
                <a:spcPct val="0"/>
              </a:spcBef>
              <a:spcAft>
                <a:spcPct val="0"/>
              </a:spcAft>
              <a:defRPr sz="1700">
                <a:solidFill>
                  <a:schemeClr val="tx1"/>
                </a:solidFill>
                <a:latin typeface="Calibri" panose="020F0502020204030204" pitchFamily="34" charset="0"/>
              </a:defRPr>
            </a:lvl7pPr>
            <a:lvl8pPr marL="3429000" indent="-228600" defTabSz="904875" fontAlgn="base">
              <a:spcBef>
                <a:spcPct val="0"/>
              </a:spcBef>
              <a:spcAft>
                <a:spcPct val="0"/>
              </a:spcAft>
              <a:defRPr sz="1700">
                <a:solidFill>
                  <a:schemeClr val="tx1"/>
                </a:solidFill>
                <a:latin typeface="Calibri" panose="020F0502020204030204" pitchFamily="34" charset="0"/>
              </a:defRPr>
            </a:lvl8pPr>
            <a:lvl9pPr marL="3886200" indent="-228600" defTabSz="904875" fontAlgn="base">
              <a:spcBef>
                <a:spcPct val="0"/>
              </a:spcBef>
              <a:spcAft>
                <a:spcPct val="0"/>
              </a:spcAft>
              <a:defRPr sz="1700">
                <a:solidFill>
                  <a:schemeClr val="tx1"/>
                </a:solidFill>
                <a:latin typeface="Calibri" panose="020F0502020204030204" pitchFamily="34" charset="0"/>
              </a:defRPr>
            </a:lvl9pPr>
          </a:lstStyle>
          <a:p>
            <a:pPr algn="l" rtl="0"/>
            <a:fld id="{8B53C223-A542-484D-9DEE-4ECB2E2F2457}" type="slidenum">
              <a:rPr sz="1200"/>
              <a:pPr algn="l" rtl="0"/>
              <a:t>1</a:t>
            </a:fld>
            <a:endParaRPr lang="en-GB" altLang="cs-CZ"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pic>
        <p:nvPicPr>
          <p:cNvPr id="2" name="Obrázek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28925" y="2905125"/>
            <a:ext cx="3341688"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a:xfrm>
            <a:off x="1079500" y="6450013"/>
            <a:ext cx="6840538" cy="215900"/>
          </a:xfrm>
        </p:spPr>
        <p:txBody>
          <a:bodyPr/>
          <a:lstStyle>
            <a:lvl1pPr algn="ctr">
              <a:defRPr dirty="0"/>
            </a:lvl1pPr>
          </a:lstStyle>
          <a:p>
            <a:pPr>
              <a:defRPr/>
            </a:pPr>
            <a:r>
              <a:rPr lang="cs-CZ"/>
              <a:t>autor prezentace, datum prezentace, univerzitní oddělení, fakulta, adresa</a:t>
            </a:r>
          </a:p>
        </p:txBody>
      </p:sp>
      <p:sp>
        <p:nvSpPr>
          <p:cNvPr id="4" name="Slide Number Placeholder 5"/>
          <p:cNvSpPr>
            <a:spLocks noGrp="1"/>
          </p:cNvSpPr>
          <p:nvPr>
            <p:ph type="sldNum" sz="quarter" idx="11"/>
          </p:nvPr>
        </p:nvSpPr>
        <p:spPr/>
        <p:txBody>
          <a:bodyPr/>
          <a:lstStyle>
            <a:lvl1pPr>
              <a:defRPr/>
            </a:lvl1pPr>
          </a:lstStyle>
          <a:p>
            <a:fld id="{7EBB0E18-8297-499F-8DFB-89A6DCD26687}" type="slidenum">
              <a:rPr lang="cs-CZ" altLang="cs-CZ"/>
              <a:pPr/>
              <a:t>‹#›</a:t>
            </a:fld>
            <a:endParaRPr lang="cs-CZ" altLang="cs-CZ"/>
          </a:p>
        </p:txBody>
      </p:sp>
    </p:spTree>
    <p:extLst>
      <p:ext uri="{BB962C8B-B14F-4D97-AF65-F5344CB8AC3E}">
        <p14:creationId xmlns:p14="http://schemas.microsoft.com/office/powerpoint/2010/main" val="204520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ormAutofit/>
          </a:bodyPr>
          <a:lstStyle>
            <a:lvl1pPr algn="l">
              <a:defRPr sz="2600"/>
            </a:lvl1pPr>
          </a:lstStyle>
          <a:p>
            <a:r>
              <a:rPr lang="cs-CZ"/>
              <a:t>Kliknutím lze upravit styl.</a:t>
            </a:r>
            <a:endParaRPr lang="en-US" dirty="0"/>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můžete upravit styl předlohy.</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5" name="Slide Number Placeholder 5"/>
          <p:cNvSpPr>
            <a:spLocks noGrp="1"/>
          </p:cNvSpPr>
          <p:nvPr>
            <p:ph type="sldNum" sz="quarter" idx="11"/>
          </p:nvPr>
        </p:nvSpPr>
        <p:spPr/>
        <p:txBody>
          <a:bodyPr/>
          <a:lstStyle>
            <a:lvl1pPr>
              <a:defRPr/>
            </a:lvl1pPr>
          </a:lstStyle>
          <a:p>
            <a:fld id="{6544B422-5134-4C8D-9603-34F05B9CF837}" type="slidenum">
              <a:rPr lang="cs-CZ" altLang="cs-CZ"/>
              <a:pPr/>
              <a:t>‹#›</a:t>
            </a:fld>
            <a:endParaRPr lang="cs-CZ" altLang="cs-CZ"/>
          </a:p>
        </p:txBody>
      </p:sp>
    </p:spTree>
    <p:extLst>
      <p:ext uri="{BB962C8B-B14F-4D97-AF65-F5344CB8AC3E}">
        <p14:creationId xmlns:p14="http://schemas.microsoft.com/office/powerpoint/2010/main" val="68039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97250" y="1260475"/>
            <a:ext cx="22050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0000" y="4380949"/>
            <a:ext cx="7560000" cy="982528"/>
          </a:xfrm>
        </p:spPr>
        <p:txBody>
          <a:bodyPr>
            <a:normAutofit/>
          </a:bodyPr>
          <a:lstStyle>
            <a:lvl1pPr algn="ctr">
              <a:defRPr sz="2600"/>
            </a:lvl1pPr>
          </a:lstStyle>
          <a:p>
            <a:r>
              <a:rPr lang="cs-CZ"/>
              <a:t>Kliknutím lze upravit styl.</a:t>
            </a:r>
            <a:endParaRPr lang="en-US" dirty="0"/>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můžete upravit styl předlohy.</a:t>
            </a:r>
            <a:endParaRPr lang="en-US" dirty="0"/>
          </a:p>
        </p:txBody>
      </p:sp>
      <p:sp>
        <p:nvSpPr>
          <p:cNvPr id="5" name="Footer Placeholder 4"/>
          <p:cNvSpPr>
            <a:spLocks noGrp="1"/>
          </p:cNvSpPr>
          <p:nvPr>
            <p:ph type="ftr" sz="quarter" idx="10"/>
          </p:nvPr>
        </p:nvSpPr>
        <p:spPr>
          <a:xfrm>
            <a:off x="1079500" y="6450013"/>
            <a:ext cx="6840538" cy="215900"/>
          </a:xfrm>
        </p:spPr>
        <p:txBody>
          <a:bodyPr/>
          <a:lstStyle>
            <a:lvl1pPr algn="ctr">
              <a:defRPr dirty="0"/>
            </a:lvl1pPr>
          </a:lstStyle>
          <a:p>
            <a:pPr>
              <a:defRPr/>
            </a:pPr>
            <a:r>
              <a:rPr lang="cs-CZ"/>
              <a:t>autor prezentace, datum prezentace, univerzitní oddělení, fakulta, adresa</a:t>
            </a:r>
          </a:p>
        </p:txBody>
      </p:sp>
      <p:sp>
        <p:nvSpPr>
          <p:cNvPr id="6" name="Slide Number Placeholder 5"/>
          <p:cNvSpPr>
            <a:spLocks noGrp="1"/>
          </p:cNvSpPr>
          <p:nvPr>
            <p:ph type="sldNum" sz="quarter" idx="11"/>
          </p:nvPr>
        </p:nvSpPr>
        <p:spPr/>
        <p:txBody>
          <a:bodyPr/>
          <a:lstStyle>
            <a:lvl1pPr>
              <a:defRPr/>
            </a:lvl1pPr>
          </a:lstStyle>
          <a:p>
            <a:fld id="{728F5143-722B-4262-B671-D784D9BAAEFE}" type="slidenum">
              <a:rPr lang="cs-CZ" altLang="cs-CZ"/>
              <a:pPr/>
              <a:t>‹#›</a:t>
            </a:fld>
            <a:endParaRPr lang="cs-CZ" altLang="cs-CZ"/>
          </a:p>
        </p:txBody>
      </p:sp>
    </p:spTree>
    <p:extLst>
      <p:ext uri="{BB962C8B-B14F-4D97-AF65-F5344CB8AC3E}">
        <p14:creationId xmlns:p14="http://schemas.microsoft.com/office/powerpoint/2010/main" val="126805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5" name="Slide Number Placeholder 5"/>
          <p:cNvSpPr>
            <a:spLocks noGrp="1"/>
          </p:cNvSpPr>
          <p:nvPr>
            <p:ph type="sldNum" sz="quarter" idx="11"/>
          </p:nvPr>
        </p:nvSpPr>
        <p:spPr/>
        <p:txBody>
          <a:bodyPr/>
          <a:lstStyle>
            <a:lvl1pPr>
              <a:defRPr/>
            </a:lvl1pPr>
          </a:lstStyle>
          <a:p>
            <a:fld id="{A388AEF3-ECE1-4061-A2FE-DE1B1069AA8D}" type="slidenum">
              <a:rPr lang="cs-CZ" altLang="cs-CZ"/>
              <a:pPr/>
              <a:t>‹#›</a:t>
            </a:fld>
            <a:endParaRPr lang="cs-CZ" altLang="cs-CZ"/>
          </a:p>
        </p:txBody>
      </p:sp>
    </p:spTree>
    <p:extLst>
      <p:ext uri="{BB962C8B-B14F-4D97-AF65-F5344CB8AC3E}">
        <p14:creationId xmlns:p14="http://schemas.microsoft.com/office/powerpoint/2010/main" val="336972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20000"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57298"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6" name="Slide Number Placeholder 5"/>
          <p:cNvSpPr>
            <a:spLocks noGrp="1"/>
          </p:cNvSpPr>
          <p:nvPr>
            <p:ph type="sldNum" sz="quarter" idx="11"/>
          </p:nvPr>
        </p:nvSpPr>
        <p:spPr/>
        <p:txBody>
          <a:bodyPr/>
          <a:lstStyle>
            <a:lvl1pPr>
              <a:defRPr/>
            </a:lvl1pPr>
          </a:lstStyle>
          <a:p>
            <a:fld id="{9F8FF0EE-1391-4A15-8D67-DB0CE901BB91}" type="slidenum">
              <a:rPr lang="cs-CZ" altLang="cs-CZ"/>
              <a:pPr/>
              <a:t>‹#›</a:t>
            </a:fld>
            <a:endParaRPr lang="cs-CZ" altLang="cs-CZ"/>
          </a:p>
        </p:txBody>
      </p:sp>
    </p:spTree>
    <p:extLst>
      <p:ext uri="{BB962C8B-B14F-4D97-AF65-F5344CB8AC3E}">
        <p14:creationId xmlns:p14="http://schemas.microsoft.com/office/powerpoint/2010/main" val="78897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dirty="0"/>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Upravte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Upravte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8" name="Slide Number Placeholder 5"/>
          <p:cNvSpPr>
            <a:spLocks noGrp="1"/>
          </p:cNvSpPr>
          <p:nvPr>
            <p:ph type="sldNum" sz="quarter" idx="11"/>
          </p:nvPr>
        </p:nvSpPr>
        <p:spPr/>
        <p:txBody>
          <a:bodyPr/>
          <a:lstStyle>
            <a:lvl1pPr>
              <a:defRPr/>
            </a:lvl1pPr>
          </a:lstStyle>
          <a:p>
            <a:fld id="{8D908EF9-0852-43ED-81AC-810271D4CF00}" type="slidenum">
              <a:rPr lang="cs-CZ" altLang="cs-CZ"/>
              <a:pPr/>
              <a:t>‹#›</a:t>
            </a:fld>
            <a:endParaRPr lang="cs-CZ" altLang="cs-CZ"/>
          </a:p>
        </p:txBody>
      </p:sp>
    </p:spTree>
    <p:extLst>
      <p:ext uri="{BB962C8B-B14F-4D97-AF65-F5344CB8AC3E}">
        <p14:creationId xmlns:p14="http://schemas.microsoft.com/office/powerpoint/2010/main" val="328418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4" name="Slide Number Placeholder 5"/>
          <p:cNvSpPr>
            <a:spLocks noGrp="1"/>
          </p:cNvSpPr>
          <p:nvPr>
            <p:ph type="sldNum" sz="quarter" idx="11"/>
          </p:nvPr>
        </p:nvSpPr>
        <p:spPr/>
        <p:txBody>
          <a:bodyPr/>
          <a:lstStyle>
            <a:lvl1pPr>
              <a:defRPr/>
            </a:lvl1pPr>
          </a:lstStyle>
          <a:p>
            <a:fld id="{F2F82502-DF75-4D94-AA75-5D71EADD8388}" type="slidenum">
              <a:rPr lang="cs-CZ" altLang="cs-CZ"/>
              <a:pPr/>
              <a:t>‹#›</a:t>
            </a:fld>
            <a:endParaRPr lang="cs-CZ" altLang="cs-CZ"/>
          </a:p>
        </p:txBody>
      </p:sp>
    </p:spTree>
    <p:extLst>
      <p:ext uri="{BB962C8B-B14F-4D97-AF65-F5344CB8AC3E}">
        <p14:creationId xmlns:p14="http://schemas.microsoft.com/office/powerpoint/2010/main" val="224207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3" name="Slide Number Placeholder 5"/>
          <p:cNvSpPr>
            <a:spLocks noGrp="1"/>
          </p:cNvSpPr>
          <p:nvPr>
            <p:ph type="sldNum" sz="quarter" idx="11"/>
          </p:nvPr>
        </p:nvSpPr>
        <p:spPr/>
        <p:txBody>
          <a:bodyPr/>
          <a:lstStyle>
            <a:lvl1pPr>
              <a:defRPr/>
            </a:lvl1pPr>
          </a:lstStyle>
          <a:p>
            <a:fld id="{49CD9D6C-F4B6-4BB5-A942-88CC7859D917}" type="slidenum">
              <a:rPr lang="cs-CZ" altLang="cs-CZ"/>
              <a:pPr/>
              <a:t>‹#›</a:t>
            </a:fld>
            <a:endParaRPr lang="cs-CZ" altLang="cs-CZ"/>
          </a:p>
        </p:txBody>
      </p:sp>
    </p:spTree>
    <p:extLst>
      <p:ext uri="{BB962C8B-B14F-4D97-AF65-F5344CB8AC3E}">
        <p14:creationId xmlns:p14="http://schemas.microsoft.com/office/powerpoint/2010/main" val="330281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dirty="0"/>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a:t>Upravte styly předlohy textu.</a:t>
            </a:r>
          </a:p>
        </p:txBody>
      </p:sp>
      <p:sp>
        <p:nvSpPr>
          <p:cNvPr id="5"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6" name="Slide Number Placeholder 5"/>
          <p:cNvSpPr>
            <a:spLocks noGrp="1"/>
          </p:cNvSpPr>
          <p:nvPr>
            <p:ph type="sldNum" sz="quarter" idx="11"/>
          </p:nvPr>
        </p:nvSpPr>
        <p:spPr/>
        <p:txBody>
          <a:bodyPr/>
          <a:lstStyle>
            <a:lvl1pPr>
              <a:defRPr/>
            </a:lvl1pPr>
          </a:lstStyle>
          <a:p>
            <a:fld id="{D32B9CFA-99D8-418F-95AD-30268C3F1576}" type="slidenum">
              <a:rPr lang="cs-CZ" altLang="cs-CZ"/>
              <a:pPr/>
              <a:t>‹#›</a:t>
            </a:fld>
            <a:endParaRPr lang="cs-CZ" altLang="cs-CZ"/>
          </a:p>
        </p:txBody>
      </p:sp>
    </p:spTree>
    <p:extLst>
      <p:ext uri="{BB962C8B-B14F-4D97-AF65-F5344CB8AC3E}">
        <p14:creationId xmlns:p14="http://schemas.microsoft.com/office/powerpoint/2010/main" val="65049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0725" y="1619250"/>
            <a:ext cx="75596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Kliknutím lze upravit styl.</a:t>
            </a:r>
            <a:endParaRPr lang="en-US" altLang="cs-CZ"/>
          </a:p>
        </p:txBody>
      </p:sp>
      <p:sp>
        <p:nvSpPr>
          <p:cNvPr id="1027" name="Text Placeholder 2"/>
          <p:cNvSpPr>
            <a:spLocks noGrp="1"/>
          </p:cNvSpPr>
          <p:nvPr>
            <p:ph type="body" idx="1"/>
          </p:nvPr>
        </p:nvSpPr>
        <p:spPr bwMode="auto">
          <a:xfrm>
            <a:off x="720725" y="2460625"/>
            <a:ext cx="755967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5" name="Footer Placeholder 4"/>
          <p:cNvSpPr>
            <a:spLocks noGrp="1"/>
          </p:cNvSpPr>
          <p:nvPr>
            <p:ph type="ftr" sz="quarter" idx="3"/>
          </p:nvPr>
        </p:nvSpPr>
        <p:spPr>
          <a:xfrm>
            <a:off x="720725" y="6450013"/>
            <a:ext cx="7118350" cy="215900"/>
          </a:xfrm>
          <a:prstGeom prst="rect">
            <a:avLst/>
          </a:prstGeom>
        </p:spPr>
        <p:txBody>
          <a:bodyPr vert="horz" lIns="0" tIns="0" rIns="0" bIns="0" rtlCol="0" anchor="b"/>
          <a:lstStyle>
            <a:lvl1pPr algn="l" defTabSz="905073" fontAlgn="auto">
              <a:spcBef>
                <a:spcPts val="0"/>
              </a:spcBef>
              <a:spcAft>
                <a:spcPts val="0"/>
              </a:spcAft>
              <a:defRPr sz="1000" smtClean="0">
                <a:solidFill>
                  <a:schemeClr val="accent1"/>
                </a:solidFill>
                <a:latin typeface="Arial" panose="020B0604020202020204" pitchFamily="34" charset="0"/>
                <a:cs typeface="Arial" panose="020B0604020202020204" pitchFamily="34" charset="0"/>
              </a:defRPr>
            </a:lvl1pPr>
          </a:lstStyle>
          <a:p>
            <a:pPr>
              <a:defRPr/>
            </a:pPr>
            <a:r>
              <a:rPr lang="cs-CZ"/>
              <a:t>autor prezentace, datum prezentace, univerzitní oddělení, fakulta, adresa</a:t>
            </a:r>
            <a:endParaRPr lang="cs-CZ" dirty="0"/>
          </a:p>
        </p:txBody>
      </p:sp>
      <p:sp>
        <p:nvSpPr>
          <p:cNvPr id="6" name="Slide Number Placeholder 5"/>
          <p:cNvSpPr>
            <a:spLocks noGrp="1"/>
          </p:cNvSpPr>
          <p:nvPr>
            <p:ph type="sldNum" sz="quarter" idx="4"/>
          </p:nvPr>
        </p:nvSpPr>
        <p:spPr>
          <a:xfrm>
            <a:off x="7962900" y="6450013"/>
            <a:ext cx="317500" cy="215900"/>
          </a:xfrm>
          <a:prstGeom prst="rect">
            <a:avLst/>
          </a:prstGeom>
        </p:spPr>
        <p:txBody>
          <a:bodyPr vert="horz" wrap="square" lIns="0" tIns="0" rIns="0" bIns="0" numCol="1" anchor="ctr" anchorCtr="0" compatLnSpc="1">
            <a:prstTxWarp prst="textNoShape">
              <a:avLst/>
            </a:prstTxWarp>
          </a:bodyPr>
          <a:lstStyle>
            <a:lvl1pPr algn="r">
              <a:defRPr sz="1000">
                <a:solidFill>
                  <a:schemeClr val="accent1"/>
                </a:solidFill>
                <a:cs typeface="Arial" panose="020B0604020202020204" pitchFamily="34" charset="0"/>
              </a:defRPr>
            </a:lvl1pPr>
          </a:lstStyle>
          <a:p>
            <a:fld id="{9E317632-6861-463C-9707-DD0CEB591668}" type="slidenum">
              <a:rPr lang="cs-CZ" altLang="cs-CZ"/>
              <a:pPr/>
              <a:t>‹#›</a:t>
            </a:fld>
            <a:endParaRPr lang="cs-CZ" altLang="cs-CZ"/>
          </a:p>
        </p:txBody>
      </p:sp>
      <p:pic>
        <p:nvPicPr>
          <p:cNvPr id="1030" name="Obrázek 9"/>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20725" y="539750"/>
            <a:ext cx="25590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2" r:id="rId1"/>
    <p:sldLayoutId id="2147483675" r:id="rId2"/>
    <p:sldLayoutId id="2147483683" r:id="rId3"/>
    <p:sldLayoutId id="2147483676" r:id="rId4"/>
    <p:sldLayoutId id="2147483677" r:id="rId5"/>
    <p:sldLayoutId id="2147483678" r:id="rId6"/>
    <p:sldLayoutId id="2147483679" r:id="rId7"/>
    <p:sldLayoutId id="2147483680" r:id="rId8"/>
    <p:sldLayoutId id="2147483681" r:id="rId9"/>
  </p:sldLayoutIdLst>
  <p:hf sldNum="0" hdr="0" dt="0"/>
  <p:txStyles>
    <p:titleStyle>
      <a:lvl1pPr algn="l" defTabSz="898525" rtl="0" eaLnBrk="1" fontAlgn="base" hangingPunct="1">
        <a:lnSpc>
          <a:spcPct val="90000"/>
        </a:lnSpc>
        <a:spcBef>
          <a:spcPct val="0"/>
        </a:spcBef>
        <a:spcAft>
          <a:spcPct val="0"/>
        </a:spcAft>
        <a:defRPr sz="2600" b="1" kern="1200">
          <a:solidFill>
            <a:schemeClr val="accent1"/>
          </a:solidFill>
          <a:latin typeface="Arial" panose="020B0604020202020204" pitchFamily="34" charset="0"/>
          <a:ea typeface="+mj-ea"/>
          <a:cs typeface="Arial" panose="020B0604020202020204" pitchFamily="34" charset="0"/>
        </a:defRPr>
      </a:lvl1pPr>
      <a:lvl2pPr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2pPr>
      <a:lvl3pPr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3pPr>
      <a:lvl4pPr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4pPr>
      <a:lvl5pPr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5pPr>
      <a:lvl6pPr marL="457200"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6pPr>
      <a:lvl7pPr marL="914400"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7pPr>
      <a:lvl8pPr marL="1371600"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8pPr>
      <a:lvl9pPr marL="1828800"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9pPr>
    </p:titleStyle>
    <p:bodyStyle>
      <a:lvl1pPr marL="266700" indent="-266700" algn="l" defTabSz="898525" rtl="0" eaLnBrk="1" fontAlgn="base" hangingPunct="1">
        <a:lnSpc>
          <a:spcPct val="90000"/>
        </a:lnSpc>
        <a:spcBef>
          <a:spcPts val="988"/>
        </a:spcBef>
        <a:spcAft>
          <a:spcPct val="0"/>
        </a:spcAft>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8525" rtl="0" eaLnBrk="1" fontAlgn="base" hangingPunct="1">
        <a:lnSpc>
          <a:spcPct val="90000"/>
        </a:lnSpc>
        <a:spcBef>
          <a:spcPts val="488"/>
        </a:spcBef>
        <a:spcAft>
          <a:spcPct val="0"/>
        </a:spcAft>
        <a:buFont typeface="Arial" panose="020B0604020202020204" pitchFamily="34" charset="0"/>
        <a:buChar char="−"/>
        <a:defRPr kern="1200">
          <a:solidFill>
            <a:schemeClr val="accent2"/>
          </a:solidFill>
          <a:latin typeface="Arial" panose="020B0604020202020204" pitchFamily="34" charset="0"/>
          <a:ea typeface="+mn-ea"/>
          <a:cs typeface="Arial" panose="020B0604020202020204" pitchFamily="34" charset="0"/>
        </a:defRPr>
      </a:lvl2pPr>
      <a:lvl3pPr marL="806450" indent="-266700" algn="l" defTabSz="898525" rtl="0" eaLnBrk="1" fontAlgn="base" hangingPunct="1">
        <a:lnSpc>
          <a:spcPct val="90000"/>
        </a:lnSpc>
        <a:spcBef>
          <a:spcPts val="488"/>
        </a:spcBef>
        <a:spcAft>
          <a:spcPct val="0"/>
        </a:spcAft>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8525" rtl="0" eaLnBrk="1" fontAlgn="base" hangingPunct="1">
        <a:lnSpc>
          <a:spcPct val="90000"/>
        </a:lnSpc>
        <a:spcBef>
          <a:spcPts val="488"/>
        </a:spcBef>
        <a:spcAft>
          <a:spcPct val="0"/>
        </a:spcAft>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8525" rtl="0" eaLnBrk="1" fontAlgn="base" hangingPunct="1">
        <a:lnSpc>
          <a:spcPct val="90000"/>
        </a:lnSpc>
        <a:spcBef>
          <a:spcPts val="488"/>
        </a:spcBef>
        <a:spcAft>
          <a:spcPct val="0"/>
        </a:spcAft>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cyklopedie.soc.cas.cz/w/Etik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30_7750F5DA.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adpis 1"/>
          <p:cNvSpPr>
            <a:spLocks noGrp="1"/>
          </p:cNvSpPr>
          <p:nvPr>
            <p:ph type="ctrTitle"/>
          </p:nvPr>
        </p:nvSpPr>
        <p:spPr>
          <a:xfrm>
            <a:off x="720725" y="4381500"/>
            <a:ext cx="7559675" cy="982663"/>
          </a:xfrm>
        </p:spPr>
        <p:txBody>
          <a:bodyPr>
            <a:normAutofit/>
          </a:bodyPr>
          <a:lstStyle/>
          <a:p>
            <a:pPr rtl="0"/>
            <a:r>
              <a:rPr lang="cs-CZ" sz="3200" b="1" i="0" u="none" dirty="0" err="1" smtClean="0"/>
              <a:t>Ethics</a:t>
            </a:r>
            <a:r>
              <a:rPr lang="cs-CZ" sz="3200" b="1" i="0" u="none" dirty="0" smtClean="0"/>
              <a:t> </a:t>
            </a:r>
            <a:r>
              <a:rPr lang="cs-CZ" sz="3200" b="1" i="0" u="none" dirty="0" err="1" smtClean="0"/>
              <a:t>of</a:t>
            </a:r>
            <a:r>
              <a:rPr lang="cs-CZ" sz="3200" b="1" i="0" u="none" dirty="0" smtClean="0"/>
              <a:t> </a:t>
            </a:r>
            <a:r>
              <a:rPr lang="cs-CZ" sz="3200" b="1" i="0" u="none" dirty="0" err="1" smtClean="0"/>
              <a:t>Social</a:t>
            </a:r>
            <a:r>
              <a:rPr lang="cs-CZ" sz="3200" b="1" i="0" u="none" dirty="0" smtClean="0"/>
              <a:t> Relations</a:t>
            </a:r>
            <a:endParaRPr lang="en-GB" sz="3200" b="1" i="0" u="none"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812" y="350622"/>
            <a:ext cx="2096347" cy="562202"/>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652" y="331586"/>
            <a:ext cx="2560589" cy="581238"/>
          </a:xfrm>
          <a:prstGeom prst="rect">
            <a:avLst/>
          </a:prstGeom>
        </p:spPr>
      </p:pic>
      <p:sp>
        <p:nvSpPr>
          <p:cNvPr id="2" name="Podnadpis 1"/>
          <p:cNvSpPr>
            <a:spLocks noGrp="1"/>
          </p:cNvSpPr>
          <p:nvPr>
            <p:ph type="subTitle" idx="1"/>
          </p:nvPr>
        </p:nvSpPr>
        <p:spPr/>
        <p:txBody>
          <a:bodyPr/>
          <a:lstStyle/>
          <a:p>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0835" y="1954675"/>
            <a:ext cx="7559675" cy="1612900"/>
          </a:xfrm>
        </p:spPr>
        <p:txBody>
          <a:bodyPr/>
          <a:lstStyle/>
          <a:p>
            <a:pPr algn="l" rtl="0"/>
            <a:r>
              <a:rPr lang="en-GB" b="1" i="0" u="none"/>
              <a:t>Social ethics x Individual ethics</a:t>
            </a:r>
          </a:p>
        </p:txBody>
      </p:sp>
      <p:sp>
        <p:nvSpPr>
          <p:cNvPr id="3" name="Podnadpis 2"/>
          <p:cNvSpPr>
            <a:spLocks noGrp="1"/>
          </p:cNvSpPr>
          <p:nvPr>
            <p:ph type="subTitle" idx="1"/>
          </p:nvPr>
        </p:nvSpPr>
        <p:spPr>
          <a:xfrm>
            <a:off x="720725" y="2692602"/>
            <a:ext cx="7805650" cy="3740727"/>
          </a:xfrm>
        </p:spPr>
        <p:txBody>
          <a:bodyPr rtlCol="0">
            <a:normAutofit lnSpcReduction="10000"/>
          </a:bodyPr>
          <a:lstStyle/>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marL="342900" indent="-342900" algn="l" defTabSz="899952" rtl="0" fontAlgn="auto">
              <a:spcBef>
                <a:spcPts val="984"/>
              </a:spcBef>
              <a:spcAft>
                <a:spcPts val="0"/>
              </a:spcAft>
              <a:buFontTx/>
              <a:buChar char="-"/>
              <a:defRPr/>
            </a:pPr>
            <a:endParaRPr lang="en-GB" sz="1100" dirty="0"/>
          </a:p>
          <a:p>
            <a:pPr algn="l" defTabSz="899952" rtl="0" fontAlgn="auto">
              <a:spcBef>
                <a:spcPts val="984"/>
              </a:spcBef>
              <a:spcAft>
                <a:spcPts val="0"/>
              </a:spcAft>
              <a:defRPr/>
            </a:pPr>
            <a:r>
              <a:rPr lang="en-GB" sz="1100" b="0" i="0" u="none"/>
              <a:t>Source: Anzenbacher, A.: Křesťanská sociální etika. p. 12.</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650" y="2511022"/>
            <a:ext cx="8305800" cy="3390900"/>
          </a:xfrm>
          <a:prstGeom prst="rect">
            <a:avLst/>
          </a:prstGeom>
        </p:spPr>
      </p:pic>
    </p:spTree>
    <p:extLst>
      <p:ext uri="{BB962C8B-B14F-4D97-AF65-F5344CB8AC3E}">
        <p14:creationId xmlns:p14="http://schemas.microsoft.com/office/powerpoint/2010/main" val="335572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23455" y="1605541"/>
            <a:ext cx="7708380" cy="1612900"/>
          </a:xfrm>
        </p:spPr>
        <p:txBody>
          <a:bodyPr/>
          <a:lstStyle/>
          <a:p>
            <a:pPr algn="l" rtl="0"/>
            <a:r>
              <a:rPr lang="en-GB" b="1" i="0" u="none"/>
              <a:t>Social ethics and the clash between individualism and universalism</a:t>
            </a:r>
          </a:p>
        </p:txBody>
      </p:sp>
      <p:sp>
        <p:nvSpPr>
          <p:cNvPr id="3" name="Podnadpis 2"/>
          <p:cNvSpPr>
            <a:spLocks noGrp="1"/>
          </p:cNvSpPr>
          <p:nvPr>
            <p:ph type="subTitle" idx="1"/>
          </p:nvPr>
        </p:nvSpPr>
        <p:spPr>
          <a:xfrm>
            <a:off x="623455" y="2626821"/>
            <a:ext cx="7805650" cy="3707477"/>
          </a:xfrm>
        </p:spPr>
        <p:txBody>
          <a:bodyPr rtlCol="0">
            <a:normAutofit lnSpcReduction="10000"/>
          </a:bodyPr>
          <a:lstStyle/>
          <a:p>
            <a:pPr marL="457200" indent="-457200" algn="l" defTabSz="899952" rtl="0" fontAlgn="auto">
              <a:spcBef>
                <a:spcPts val="984"/>
              </a:spcBef>
              <a:spcAft>
                <a:spcPts val="0"/>
              </a:spcAft>
              <a:buAutoNum type="arabicParenR"/>
              <a:defRPr/>
            </a:pPr>
            <a:endParaRPr lang="en-GB" b="1" dirty="0"/>
          </a:p>
          <a:p>
            <a:pPr marL="457200" indent="-457200" algn="l" defTabSz="899952" rtl="0" fontAlgn="auto">
              <a:spcBef>
                <a:spcPts val="984"/>
              </a:spcBef>
              <a:spcAft>
                <a:spcPts val="0"/>
              </a:spcAft>
              <a:buAutoNum type="arabicParenR"/>
              <a:defRPr/>
            </a:pPr>
            <a:r>
              <a:rPr lang="en-GB" b="1" i="0" u="none" dirty="0"/>
              <a:t>Individualism</a:t>
            </a:r>
            <a:r>
              <a:rPr lang="en-GB" b="0" i="0" u="none" dirty="0"/>
              <a:t> - human beings prioritize their own interests</a:t>
            </a:r>
          </a:p>
          <a:p>
            <a:pPr marL="539750" indent="-539750" defTabSz="899952" fontAlgn="auto">
              <a:spcBef>
                <a:spcPts val="984"/>
              </a:spcBef>
              <a:spcAft>
                <a:spcPts val="0"/>
              </a:spcAft>
              <a:defRPr/>
            </a:pPr>
            <a:r>
              <a:rPr lang="en-GB" b="0" i="0" u="none" dirty="0"/>
              <a:t>	- an individual is "above" the society’s interests</a:t>
            </a:r>
          </a:p>
          <a:p>
            <a:pPr marL="715963" indent="-176213" defTabSz="899952" fontAlgn="auto">
              <a:spcBef>
                <a:spcPts val="984"/>
              </a:spcBef>
              <a:spcAft>
                <a:spcPts val="0"/>
              </a:spcAft>
              <a:buFontTx/>
              <a:buChar char="-"/>
              <a:defRPr/>
            </a:pPr>
            <a:r>
              <a:rPr lang="en-GB" b="0" i="0" u="none" dirty="0"/>
              <a:t>freedom is viewed as a capacity to promote one’s interests </a:t>
            </a:r>
          </a:p>
          <a:p>
            <a:pPr defTabSz="899952" fontAlgn="auto">
              <a:spcBef>
                <a:spcPts val="984"/>
              </a:spcBef>
              <a:spcAft>
                <a:spcPts val="0"/>
              </a:spcAft>
              <a:defRPr/>
            </a:pPr>
            <a:endParaRPr lang="en-GB" b="0" i="0" u="none" dirty="0"/>
          </a:p>
          <a:p>
            <a:pPr algn="l" defTabSz="899952" rtl="0" fontAlgn="auto">
              <a:spcBef>
                <a:spcPts val="984"/>
              </a:spcBef>
              <a:spcAft>
                <a:spcPts val="0"/>
              </a:spcAft>
              <a:defRPr/>
            </a:pPr>
            <a:r>
              <a:rPr lang="en-GB" b="0" i="0" u="none" dirty="0"/>
              <a:t>	</a:t>
            </a:r>
          </a:p>
          <a:p>
            <a:pPr algn="l" defTabSz="899952" rtl="0" fontAlgn="auto">
              <a:spcBef>
                <a:spcPts val="984"/>
              </a:spcBef>
              <a:spcAft>
                <a:spcPts val="0"/>
              </a:spcAft>
              <a:defRPr/>
            </a:pPr>
            <a:r>
              <a:rPr lang="en-GB" b="0" i="0" u="none" dirty="0"/>
              <a:t>- the opposite is </a:t>
            </a:r>
            <a:r>
              <a:rPr lang="en-GB" b="1" i="0" u="none" dirty="0"/>
              <a:t>collectivism</a:t>
            </a:r>
            <a:r>
              <a:rPr lang="en-GB" b="0" i="0" u="none" dirty="0"/>
              <a:t>, which claims the contrary - society is superior to the interests of the individual</a:t>
            </a:r>
          </a:p>
          <a:p>
            <a:pPr algn="l" defTabSz="899952" rtl="0" fontAlgn="auto">
              <a:spcBef>
                <a:spcPts val="984"/>
              </a:spcBef>
              <a:spcAft>
                <a:spcPts val="0"/>
              </a:spcAft>
              <a:defRPr/>
            </a:pPr>
            <a:endParaRPr lang="en-GB" dirty="0"/>
          </a:p>
          <a:p>
            <a:pPr marL="457200" indent="-457200" algn="l" defTabSz="899952" rtl="0" fontAlgn="auto">
              <a:spcBef>
                <a:spcPts val="984"/>
              </a:spcBef>
              <a:spcAft>
                <a:spcPts val="0"/>
              </a:spcAft>
              <a:buAutoNum type="arabicParenR"/>
              <a:defRPr/>
            </a:pPr>
            <a:endParaRPr lang="en-GB" dirty="0"/>
          </a:p>
          <a:p>
            <a:pPr algn="l" defTabSz="899952" rtl="0" fontAlgn="auto">
              <a:spcBef>
                <a:spcPts val="984"/>
              </a:spcBef>
              <a:spcAft>
                <a:spcPts val="0"/>
              </a:spcAft>
              <a:defRPr/>
            </a:pPr>
            <a:endParaRPr lang="en-GB" dirty="0"/>
          </a:p>
        </p:txBody>
      </p:sp>
    </p:spTree>
    <p:extLst>
      <p:ext uri="{BB962C8B-B14F-4D97-AF65-F5344CB8AC3E}">
        <p14:creationId xmlns:p14="http://schemas.microsoft.com/office/powerpoint/2010/main" val="299405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23455" y="1605541"/>
            <a:ext cx="7708380" cy="1612900"/>
          </a:xfrm>
        </p:spPr>
        <p:txBody>
          <a:bodyPr/>
          <a:lstStyle/>
          <a:p>
            <a:pPr algn="l" rtl="0"/>
            <a:r>
              <a:rPr lang="en-GB" b="1" i="0" u="none"/>
              <a:t>Social ethics and the clash between individualism and universalism</a:t>
            </a:r>
          </a:p>
        </p:txBody>
      </p:sp>
      <p:sp>
        <p:nvSpPr>
          <p:cNvPr id="3" name="Podnadpis 2"/>
          <p:cNvSpPr>
            <a:spLocks noGrp="1"/>
          </p:cNvSpPr>
          <p:nvPr>
            <p:ph type="subTitle" idx="1"/>
          </p:nvPr>
        </p:nvSpPr>
        <p:spPr>
          <a:xfrm>
            <a:off x="623455" y="2626821"/>
            <a:ext cx="7805650" cy="3707477"/>
          </a:xfrm>
        </p:spPr>
        <p:txBody>
          <a:bodyPr rtlCol="0">
            <a:normAutofit/>
          </a:bodyPr>
          <a:lstStyle/>
          <a:p>
            <a:pPr marL="457200" indent="-457200" algn="l" defTabSz="899952" rtl="0" fontAlgn="auto">
              <a:spcBef>
                <a:spcPts val="984"/>
              </a:spcBef>
              <a:spcAft>
                <a:spcPts val="0"/>
              </a:spcAft>
              <a:buAutoNum type="arabicParenR"/>
              <a:defRPr/>
            </a:pPr>
            <a:endParaRPr lang="en-GB" b="1" dirty="0"/>
          </a:p>
          <a:p>
            <a:pPr marL="457200" indent="-457200" algn="l" defTabSz="899952" rtl="0" fontAlgn="auto">
              <a:spcBef>
                <a:spcPts val="984"/>
              </a:spcBef>
              <a:spcAft>
                <a:spcPts val="0"/>
              </a:spcAft>
              <a:buAutoNum type="arabicParenR" startAt="2"/>
              <a:defRPr/>
            </a:pPr>
            <a:r>
              <a:rPr lang="en-GB" b="1" i="0" u="none" dirty="0"/>
              <a:t>Universalism -</a:t>
            </a:r>
            <a:r>
              <a:rPr lang="en-GB" b="0" i="0" u="none" dirty="0"/>
              <a:t> a concept focused on the whole, 				   society</a:t>
            </a:r>
          </a:p>
          <a:p>
            <a:pPr marL="811213" indent="-317500" algn="l" defTabSz="899952" rtl="0" fontAlgn="auto">
              <a:spcBef>
                <a:spcPts val="984"/>
              </a:spcBef>
              <a:spcAft>
                <a:spcPts val="0"/>
              </a:spcAft>
              <a:buFontTx/>
              <a:buChar char="-"/>
              <a:defRPr/>
            </a:pPr>
            <a:r>
              <a:rPr lang="en-GB" b="0" i="0" u="none" dirty="0"/>
              <a:t>the validity of norms, values, patterns of behaviour etc. is generalized</a:t>
            </a:r>
          </a:p>
          <a:p>
            <a:pPr marL="811213" indent="-317500" algn="l" defTabSz="899952" rtl="0" fontAlgn="auto">
              <a:spcBef>
                <a:spcPts val="984"/>
              </a:spcBef>
              <a:spcAft>
                <a:spcPts val="0"/>
              </a:spcAft>
              <a:buFontTx/>
              <a:buChar char="-"/>
              <a:defRPr/>
            </a:pPr>
            <a:r>
              <a:rPr lang="en-GB" b="0" i="0" u="none" dirty="0"/>
              <a:t>the importance of singularity is challenged (preference for generalization)</a:t>
            </a:r>
          </a:p>
          <a:p>
            <a:pPr algn="l" defTabSz="899952" rtl="0" fontAlgn="auto">
              <a:spcBef>
                <a:spcPts val="984"/>
              </a:spcBef>
              <a:spcAft>
                <a:spcPts val="0"/>
              </a:spcAft>
              <a:defRPr/>
            </a:pPr>
            <a:endParaRPr lang="en-GB" dirty="0"/>
          </a:p>
          <a:p>
            <a:pPr marL="457200" indent="-457200" algn="l" defTabSz="899952" rtl="0" fontAlgn="auto">
              <a:spcBef>
                <a:spcPts val="984"/>
              </a:spcBef>
              <a:spcAft>
                <a:spcPts val="0"/>
              </a:spcAft>
              <a:buAutoNum type="arabicParenR"/>
              <a:defRPr/>
            </a:pPr>
            <a:endParaRPr lang="en-GB" dirty="0"/>
          </a:p>
          <a:p>
            <a:pPr algn="l" defTabSz="899952" rtl="0" fontAlgn="auto">
              <a:spcBef>
                <a:spcPts val="984"/>
              </a:spcBef>
              <a:spcAft>
                <a:spcPts val="0"/>
              </a:spcAft>
              <a:defRPr/>
            </a:pPr>
            <a:endParaRPr lang="en-GB" dirty="0"/>
          </a:p>
        </p:txBody>
      </p:sp>
    </p:spTree>
    <p:extLst>
      <p:ext uri="{BB962C8B-B14F-4D97-AF65-F5344CB8AC3E}">
        <p14:creationId xmlns:p14="http://schemas.microsoft.com/office/powerpoint/2010/main" val="28762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23455" y="1605541"/>
            <a:ext cx="7708380" cy="1612900"/>
          </a:xfrm>
        </p:spPr>
        <p:txBody>
          <a:bodyPr/>
          <a:lstStyle/>
          <a:p>
            <a:pPr algn="l" rtl="0"/>
            <a:r>
              <a:rPr lang="en-GB" b="1" i="0" u="none"/>
              <a:t>Possible consequences of individualism and universalism</a:t>
            </a:r>
          </a:p>
        </p:txBody>
      </p:sp>
      <p:sp>
        <p:nvSpPr>
          <p:cNvPr id="3" name="Podnadpis 2"/>
          <p:cNvSpPr>
            <a:spLocks noGrp="1"/>
          </p:cNvSpPr>
          <p:nvPr>
            <p:ph type="subTitle" idx="1"/>
          </p:nvPr>
        </p:nvSpPr>
        <p:spPr>
          <a:xfrm>
            <a:off x="623455" y="2319251"/>
            <a:ext cx="7805650" cy="4015047"/>
          </a:xfrm>
        </p:spPr>
        <p:txBody>
          <a:bodyPr rtlCol="0">
            <a:normAutofit/>
          </a:bodyPr>
          <a:lstStyle/>
          <a:p>
            <a:pPr marL="457200" indent="-457200" algn="l" defTabSz="899952" rtl="0" fontAlgn="auto">
              <a:spcBef>
                <a:spcPts val="984"/>
              </a:spcBef>
              <a:spcAft>
                <a:spcPts val="0"/>
              </a:spcAft>
              <a:buAutoNum type="arabicParenR"/>
              <a:defRPr/>
            </a:pPr>
            <a:endParaRPr lang="en-GB" dirty="0"/>
          </a:p>
          <a:p>
            <a:pPr algn="l" defTabSz="899952" rtl="0" fontAlgn="auto">
              <a:spcBef>
                <a:spcPts val="984"/>
              </a:spcBef>
              <a:spcAft>
                <a:spcPts val="0"/>
              </a:spcAft>
              <a:defRPr/>
            </a:pPr>
            <a:r>
              <a:rPr lang="en-GB" b="1" i="0" u="none" dirty="0"/>
              <a:t>Individualism </a:t>
            </a:r>
            <a:r>
              <a:rPr lang="en-GB" b="0" i="0" u="none" dirty="0"/>
              <a:t>may foster two extreme aspects:</a:t>
            </a:r>
          </a:p>
          <a:p>
            <a:pPr algn="l" defTabSz="899952" rtl="0" fontAlgn="auto">
              <a:spcBef>
                <a:spcPts val="984"/>
              </a:spcBef>
              <a:spcAft>
                <a:spcPts val="0"/>
              </a:spcAft>
              <a:defRPr/>
            </a:pPr>
            <a:endParaRPr lang="en-GB" dirty="0"/>
          </a:p>
          <a:p>
            <a:pPr algn="l" defTabSz="899952" rtl="0" fontAlgn="auto">
              <a:spcBef>
                <a:spcPts val="984"/>
              </a:spcBef>
              <a:spcAft>
                <a:spcPts val="0"/>
              </a:spcAft>
              <a:defRPr/>
            </a:pPr>
            <a:r>
              <a:rPr lang="en-GB" b="0" i="0" u="none" dirty="0"/>
              <a:t>	</a:t>
            </a:r>
            <a:r>
              <a:rPr lang="en-GB" b="1" i="0" u="none" dirty="0"/>
              <a:t>A) egoism</a:t>
            </a:r>
            <a:r>
              <a:rPr lang="en-GB" b="0" i="0" u="none" dirty="0"/>
              <a:t> = an individual considers themselves 	the goal of their own action</a:t>
            </a:r>
          </a:p>
          <a:p>
            <a:pPr algn="l" defTabSz="899952" rtl="0" fontAlgn="auto">
              <a:spcBef>
                <a:spcPts val="984"/>
              </a:spcBef>
              <a:spcAft>
                <a:spcPts val="0"/>
              </a:spcAft>
              <a:defRPr/>
            </a:pPr>
            <a:endParaRPr lang="en-GB" dirty="0"/>
          </a:p>
          <a:p>
            <a:pPr algn="l" defTabSz="899952" rtl="0" fontAlgn="auto">
              <a:spcBef>
                <a:spcPts val="984"/>
              </a:spcBef>
              <a:spcAft>
                <a:spcPts val="0"/>
              </a:spcAft>
              <a:defRPr/>
            </a:pPr>
            <a:r>
              <a:rPr lang="en-GB" b="0" i="0" u="none" dirty="0"/>
              <a:t>	</a:t>
            </a:r>
            <a:r>
              <a:rPr lang="en-GB" b="1" i="0" u="none" dirty="0"/>
              <a:t>B) altruism </a:t>
            </a:r>
            <a:r>
              <a:rPr lang="en-GB" b="0" i="0" u="none" dirty="0"/>
              <a:t>= the individual seeks the object of 	action 	in other persons</a:t>
            </a:r>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p:txBody>
      </p:sp>
    </p:spTree>
    <p:extLst>
      <p:ext uri="{BB962C8B-B14F-4D97-AF65-F5344CB8AC3E}">
        <p14:creationId xmlns:p14="http://schemas.microsoft.com/office/powerpoint/2010/main" val="306275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23455" y="1512801"/>
            <a:ext cx="7708380" cy="1612900"/>
          </a:xfrm>
        </p:spPr>
        <p:txBody>
          <a:bodyPr/>
          <a:lstStyle/>
          <a:p>
            <a:endParaRPr lang="en-GB" altLang="cs-CZ" dirty="0"/>
          </a:p>
        </p:txBody>
      </p:sp>
      <p:sp>
        <p:nvSpPr>
          <p:cNvPr id="3" name="Podnadpis 2"/>
          <p:cNvSpPr>
            <a:spLocks noGrp="1"/>
          </p:cNvSpPr>
          <p:nvPr>
            <p:ph type="subTitle" idx="1"/>
          </p:nvPr>
        </p:nvSpPr>
        <p:spPr>
          <a:xfrm>
            <a:off x="574820" y="2140692"/>
            <a:ext cx="7805650" cy="4015047"/>
          </a:xfrm>
        </p:spPr>
        <p:txBody>
          <a:bodyPr rtlCol="0">
            <a:normAutofit/>
          </a:bodyPr>
          <a:lstStyle/>
          <a:p>
            <a:pPr marL="457200" indent="-457200" algn="l" defTabSz="899952" rtl="0" fontAlgn="auto">
              <a:spcBef>
                <a:spcPts val="984"/>
              </a:spcBef>
              <a:spcAft>
                <a:spcPts val="0"/>
              </a:spcAft>
              <a:buAutoNum type="arabicParenR"/>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22082">
            <a:off x="656074" y="1517575"/>
            <a:ext cx="4638901" cy="3074439"/>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8313">
            <a:off x="4122263" y="3190973"/>
            <a:ext cx="4362450" cy="2876550"/>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511" y="363982"/>
            <a:ext cx="2143324" cy="2341404"/>
          </a:xfrm>
          <a:prstGeom prst="rect">
            <a:avLst/>
          </a:prstGeom>
        </p:spPr>
      </p:pic>
    </p:spTree>
    <p:extLst>
      <p:ext uri="{BB962C8B-B14F-4D97-AF65-F5344CB8AC3E}">
        <p14:creationId xmlns:p14="http://schemas.microsoft.com/office/powerpoint/2010/main" val="3477263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23455" y="1605541"/>
            <a:ext cx="7708380" cy="1612900"/>
          </a:xfrm>
        </p:spPr>
        <p:txBody>
          <a:bodyPr/>
          <a:lstStyle/>
          <a:p>
            <a:pPr algn="l" rtl="0"/>
            <a:r>
              <a:rPr lang="en-GB" b="1" i="0" u="none"/>
              <a:t>Possible consequences of individualism and universalism</a:t>
            </a:r>
          </a:p>
        </p:txBody>
      </p:sp>
      <p:sp>
        <p:nvSpPr>
          <p:cNvPr id="3" name="Podnadpis 2"/>
          <p:cNvSpPr>
            <a:spLocks noGrp="1"/>
          </p:cNvSpPr>
          <p:nvPr>
            <p:ph type="subTitle" idx="1"/>
          </p:nvPr>
        </p:nvSpPr>
        <p:spPr>
          <a:xfrm>
            <a:off x="440574" y="2319251"/>
            <a:ext cx="8113221" cy="4015047"/>
          </a:xfrm>
        </p:spPr>
        <p:txBody>
          <a:bodyPr rtlCol="0">
            <a:normAutofit/>
          </a:bodyPr>
          <a:lstStyle/>
          <a:p>
            <a:pPr marL="457200" indent="-457200" algn="l" defTabSz="899952" rtl="0" fontAlgn="auto">
              <a:spcBef>
                <a:spcPts val="984"/>
              </a:spcBef>
              <a:spcAft>
                <a:spcPts val="0"/>
              </a:spcAft>
              <a:buAutoNum type="arabicParenR"/>
              <a:defRPr/>
            </a:pPr>
            <a:endParaRPr lang="en-GB" dirty="0"/>
          </a:p>
          <a:p>
            <a:pPr algn="l" defTabSz="899952" rtl="0" fontAlgn="auto">
              <a:spcBef>
                <a:spcPts val="984"/>
              </a:spcBef>
              <a:spcAft>
                <a:spcPts val="0"/>
              </a:spcAft>
              <a:defRPr/>
            </a:pPr>
            <a:r>
              <a:rPr lang="en-GB" b="1" i="0" u="none" dirty="0"/>
              <a:t>Universalism</a:t>
            </a:r>
            <a:r>
              <a:rPr lang="en-GB" b="0" i="0" u="none" dirty="0"/>
              <a:t> may stimulate the following extreme aspects:</a:t>
            </a:r>
          </a:p>
          <a:p>
            <a:pPr algn="l" defTabSz="899952" rtl="0" fontAlgn="auto">
              <a:spcBef>
                <a:spcPts val="984"/>
              </a:spcBef>
              <a:spcAft>
                <a:spcPts val="0"/>
              </a:spcAft>
              <a:defRPr/>
            </a:pPr>
            <a:r>
              <a:rPr lang="en-GB" b="0" i="0" u="none" dirty="0"/>
              <a:t> </a:t>
            </a:r>
          </a:p>
          <a:p>
            <a:pPr algn="just" defTabSz="899952" rtl="0" fontAlgn="auto">
              <a:spcBef>
                <a:spcPts val="984"/>
              </a:spcBef>
              <a:spcAft>
                <a:spcPts val="0"/>
              </a:spcAft>
              <a:defRPr/>
            </a:pPr>
            <a:r>
              <a:rPr lang="en-GB" b="0" i="0" u="none" dirty="0"/>
              <a:t>	- the object of ethical behaviour is always a "higher 	whole” (family, nation, humanity)</a:t>
            </a:r>
          </a:p>
          <a:p>
            <a:pPr algn="just" defTabSz="899952" rtl="0" fontAlgn="auto">
              <a:spcBef>
                <a:spcPts val="984"/>
              </a:spcBef>
              <a:spcAft>
                <a:spcPts val="0"/>
              </a:spcAft>
              <a:defRPr/>
            </a:pPr>
            <a:endParaRPr lang="en-GB" dirty="0"/>
          </a:p>
          <a:p>
            <a:pPr algn="just" defTabSz="899952" rtl="0" fontAlgn="auto">
              <a:spcBef>
                <a:spcPts val="984"/>
              </a:spcBef>
              <a:spcAft>
                <a:spcPts val="0"/>
              </a:spcAft>
              <a:defRPr/>
            </a:pPr>
            <a:r>
              <a:rPr lang="en-GB" b="0" i="0" u="none" dirty="0"/>
              <a:t>	- it can be divided into many types, based on 	associations (political, social, environmental...), which 	may be contradictory 	 	  		</a:t>
            </a:r>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p:txBody>
      </p:sp>
    </p:spTree>
    <p:extLst>
      <p:ext uri="{BB962C8B-B14F-4D97-AF65-F5344CB8AC3E}">
        <p14:creationId xmlns:p14="http://schemas.microsoft.com/office/powerpoint/2010/main" val="130680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23455" y="1512801"/>
            <a:ext cx="7708380" cy="1612900"/>
          </a:xfrm>
        </p:spPr>
        <p:txBody>
          <a:bodyPr/>
          <a:lstStyle/>
          <a:p>
            <a:endParaRPr lang="en-GB" altLang="cs-CZ" dirty="0"/>
          </a:p>
        </p:txBody>
      </p:sp>
      <p:sp>
        <p:nvSpPr>
          <p:cNvPr id="3" name="Podnadpis 2"/>
          <p:cNvSpPr>
            <a:spLocks noGrp="1"/>
          </p:cNvSpPr>
          <p:nvPr>
            <p:ph type="subTitle" idx="1"/>
          </p:nvPr>
        </p:nvSpPr>
        <p:spPr>
          <a:xfrm>
            <a:off x="574820" y="2140692"/>
            <a:ext cx="7805650" cy="4015047"/>
          </a:xfrm>
        </p:spPr>
        <p:txBody>
          <a:bodyPr rtlCol="0">
            <a:normAutofit/>
          </a:bodyPr>
          <a:lstStyle/>
          <a:p>
            <a:pPr marL="457200" indent="-457200" algn="l" defTabSz="899952" rtl="0" fontAlgn="auto">
              <a:spcBef>
                <a:spcPts val="984"/>
              </a:spcBef>
              <a:spcAft>
                <a:spcPts val="0"/>
              </a:spcAft>
              <a:buAutoNum type="arabicParenR"/>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3619" y="3906307"/>
            <a:ext cx="1972366" cy="1300556"/>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511" y="363982"/>
            <a:ext cx="2143324" cy="2341404"/>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03" y="2801148"/>
            <a:ext cx="1843119" cy="1221530"/>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0659" y="487950"/>
            <a:ext cx="1524569" cy="1799414"/>
          </a:xfrm>
          <a:prstGeom prst="rect">
            <a:avLst/>
          </a:prstGeom>
        </p:spPr>
      </p:pic>
      <p:pic>
        <p:nvPicPr>
          <p:cNvPr id="8" name="Obráze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828" y="2911552"/>
            <a:ext cx="2124164" cy="1254240"/>
          </a:xfrm>
          <a:prstGeom prst="rect">
            <a:avLst/>
          </a:prstGeom>
        </p:spPr>
      </p:pic>
      <p:pic>
        <p:nvPicPr>
          <p:cNvPr id="9" name="Obráze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211" y="4537984"/>
            <a:ext cx="1925088" cy="1332992"/>
          </a:xfrm>
          <a:prstGeom prst="rect">
            <a:avLst/>
          </a:prstGeom>
        </p:spPr>
      </p:pic>
      <p:pic>
        <p:nvPicPr>
          <p:cNvPr id="10" name="Obráze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27406" y="1205000"/>
            <a:ext cx="1987288" cy="1302659"/>
          </a:xfrm>
          <a:prstGeom prst="rect">
            <a:avLst/>
          </a:prstGeom>
        </p:spPr>
      </p:pic>
      <p:pic>
        <p:nvPicPr>
          <p:cNvPr id="11" name="Obrázek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4690" y="5340162"/>
            <a:ext cx="2028895" cy="1231082"/>
          </a:xfrm>
          <a:prstGeom prst="rect">
            <a:avLst/>
          </a:prstGeom>
        </p:spPr>
      </p:pic>
      <p:pic>
        <p:nvPicPr>
          <p:cNvPr id="12" name="Obrázek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82172" y="5340162"/>
            <a:ext cx="2328968" cy="1263115"/>
          </a:xfrm>
          <a:prstGeom prst="rect">
            <a:avLst/>
          </a:prstGeom>
        </p:spPr>
      </p:pic>
      <p:pic>
        <p:nvPicPr>
          <p:cNvPr id="13" name="Obrázek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83961" y="2566845"/>
            <a:ext cx="2414443" cy="1270427"/>
          </a:xfrm>
          <a:prstGeom prst="rect">
            <a:avLst/>
          </a:prstGeom>
        </p:spPr>
      </p:pic>
      <p:sp>
        <p:nvSpPr>
          <p:cNvPr id="14" name="Obdélník 13"/>
          <p:cNvSpPr/>
          <p:nvPr/>
        </p:nvSpPr>
        <p:spPr>
          <a:xfrm>
            <a:off x="3012277" y="1710154"/>
            <a:ext cx="646331" cy="923330"/>
          </a:xfrm>
          <a:prstGeom prst="rect">
            <a:avLst/>
          </a:prstGeom>
          <a:noFill/>
        </p:spPr>
        <p:txBody>
          <a:bodyPr wrap="none" lIns="91440" tIns="45720" rIns="91440" bIns="45720">
            <a:spAutoFit/>
          </a:bodyPr>
          <a:lstStyle/>
          <a:p>
            <a:pPr algn="ctr" rtl="0"/>
            <a:r>
              <a:rPr lang="en-GB" sz="5400" b="0" i="0" u="none" cap="none" spc="0">
                <a:ln w="0"/>
                <a:solidFill>
                  <a:schemeClr val="tx1"/>
                </a:solidFill>
                <a:effectLst>
                  <a:outerShdw blurRad="38100" dist="19050" dir="2700000" algn="tl" rotWithShape="0">
                    <a:schemeClr val="dk1">
                      <a:alpha val="40000"/>
                    </a:schemeClr>
                  </a:outerShdw>
                </a:effectLst>
              </a:rPr>
              <a:t>A</a:t>
            </a:r>
          </a:p>
        </p:txBody>
      </p:sp>
      <p:sp>
        <p:nvSpPr>
          <p:cNvPr id="15" name="Obdélník 14"/>
          <p:cNvSpPr/>
          <p:nvPr/>
        </p:nvSpPr>
        <p:spPr>
          <a:xfrm>
            <a:off x="5244983" y="1485522"/>
            <a:ext cx="646331" cy="923330"/>
          </a:xfrm>
          <a:prstGeom prst="rect">
            <a:avLst/>
          </a:prstGeom>
          <a:noFill/>
        </p:spPr>
        <p:txBody>
          <a:bodyPr wrap="none" lIns="91440" tIns="45720" rIns="91440" bIns="45720">
            <a:spAutoFit/>
          </a:bodyPr>
          <a:lstStyle/>
          <a:p>
            <a:pPr algn="ctr" rtl="0"/>
            <a:r>
              <a:rPr lang="en-GB" sz="5400" b="0" i="0" u="none" cap="none" spc="0">
                <a:ln w="0"/>
                <a:solidFill>
                  <a:schemeClr val="tx1"/>
                </a:solidFill>
                <a:effectLst>
                  <a:outerShdw blurRad="38100" dist="19050" dir="2700000" algn="tl" rotWithShape="0">
                    <a:schemeClr val="dk1">
                      <a:alpha val="40000"/>
                    </a:schemeClr>
                  </a:outerShdw>
                </a:effectLst>
              </a:rPr>
              <a:t>B</a:t>
            </a:r>
          </a:p>
        </p:txBody>
      </p:sp>
      <p:sp>
        <p:nvSpPr>
          <p:cNvPr id="16" name="Obdélník 15"/>
          <p:cNvSpPr/>
          <p:nvPr/>
        </p:nvSpPr>
        <p:spPr>
          <a:xfrm>
            <a:off x="1930518" y="3529886"/>
            <a:ext cx="684803" cy="923330"/>
          </a:xfrm>
          <a:prstGeom prst="rect">
            <a:avLst/>
          </a:prstGeom>
          <a:noFill/>
        </p:spPr>
        <p:txBody>
          <a:bodyPr wrap="none" lIns="91440" tIns="45720" rIns="91440" bIns="45720">
            <a:spAutoFit/>
          </a:bodyPr>
          <a:lstStyle/>
          <a:p>
            <a:pPr algn="ctr" rtl="0"/>
            <a:r>
              <a:rPr lang="en-GB" sz="5400" b="0" i="0" u="none" cap="none" spc="0">
                <a:ln w="0"/>
                <a:solidFill>
                  <a:schemeClr val="tx1"/>
                </a:solidFill>
                <a:effectLst>
                  <a:outerShdw blurRad="38100" dist="19050" dir="2700000" algn="tl" rotWithShape="0">
                    <a:schemeClr val="dk1">
                      <a:alpha val="40000"/>
                    </a:schemeClr>
                  </a:outerShdw>
                </a:effectLst>
              </a:rPr>
              <a:t>C</a:t>
            </a:r>
          </a:p>
        </p:txBody>
      </p:sp>
      <p:sp>
        <p:nvSpPr>
          <p:cNvPr id="17" name="Obdélník 16"/>
          <p:cNvSpPr/>
          <p:nvPr/>
        </p:nvSpPr>
        <p:spPr>
          <a:xfrm>
            <a:off x="4985548" y="2767708"/>
            <a:ext cx="684803" cy="923330"/>
          </a:xfrm>
          <a:prstGeom prst="rect">
            <a:avLst/>
          </a:prstGeom>
          <a:noFill/>
        </p:spPr>
        <p:txBody>
          <a:bodyPr wrap="none" lIns="91440" tIns="45720" rIns="91440" bIns="45720">
            <a:spAutoFit/>
          </a:bodyPr>
          <a:lstStyle/>
          <a:p>
            <a:pPr algn="ctr" rtl="0"/>
            <a:r>
              <a:rPr lang="en-GB" sz="5400" b="0" i="0" u="none" cap="none" spc="0">
                <a:ln w="0"/>
                <a:solidFill>
                  <a:schemeClr val="tx1"/>
                </a:solidFill>
                <a:effectLst>
                  <a:outerShdw blurRad="38100" dist="19050" dir="2700000" algn="tl" rotWithShape="0">
                    <a:schemeClr val="dk1">
                      <a:alpha val="40000"/>
                    </a:schemeClr>
                  </a:outerShdw>
                </a:effectLst>
              </a:rPr>
              <a:t>D</a:t>
            </a:r>
          </a:p>
        </p:txBody>
      </p:sp>
      <p:sp>
        <p:nvSpPr>
          <p:cNvPr id="18" name="Obdélník 17"/>
          <p:cNvSpPr/>
          <p:nvPr/>
        </p:nvSpPr>
        <p:spPr>
          <a:xfrm>
            <a:off x="8091625" y="3476246"/>
            <a:ext cx="646331" cy="923330"/>
          </a:xfrm>
          <a:prstGeom prst="rect">
            <a:avLst/>
          </a:prstGeom>
          <a:noFill/>
        </p:spPr>
        <p:txBody>
          <a:bodyPr wrap="none" lIns="91440" tIns="45720" rIns="91440" bIns="45720">
            <a:spAutoFit/>
          </a:bodyPr>
          <a:lstStyle/>
          <a:p>
            <a:pPr algn="ctr" rtl="0"/>
            <a:r>
              <a:rPr lang="en-GB" sz="5400" b="0" i="0" u="none" cap="none" spc="0">
                <a:ln w="0"/>
                <a:solidFill>
                  <a:schemeClr val="tx1"/>
                </a:solidFill>
                <a:effectLst>
                  <a:outerShdw blurRad="38100" dist="19050" dir="2700000" algn="tl" rotWithShape="0">
                    <a:schemeClr val="dk1">
                      <a:alpha val="40000"/>
                    </a:schemeClr>
                  </a:outerShdw>
                </a:effectLst>
              </a:rPr>
              <a:t>E</a:t>
            </a:r>
          </a:p>
        </p:txBody>
      </p:sp>
      <p:sp>
        <p:nvSpPr>
          <p:cNvPr id="19" name="Obdélník 18"/>
          <p:cNvSpPr/>
          <p:nvPr/>
        </p:nvSpPr>
        <p:spPr>
          <a:xfrm>
            <a:off x="762083" y="5694074"/>
            <a:ext cx="607859" cy="923330"/>
          </a:xfrm>
          <a:prstGeom prst="rect">
            <a:avLst/>
          </a:prstGeom>
          <a:noFill/>
        </p:spPr>
        <p:txBody>
          <a:bodyPr wrap="none" lIns="91440" tIns="45720" rIns="91440" bIns="45720">
            <a:spAutoFit/>
          </a:bodyPr>
          <a:lstStyle/>
          <a:p>
            <a:pPr algn="ctr" rtl="0"/>
            <a:r>
              <a:rPr lang="en-GB" sz="5400" b="0" i="0" u="none" cap="none" spc="0">
                <a:ln w="0"/>
                <a:solidFill>
                  <a:schemeClr val="tx1"/>
                </a:solidFill>
                <a:effectLst>
                  <a:outerShdw blurRad="38100" dist="19050" dir="2700000" algn="tl" rotWithShape="0">
                    <a:schemeClr val="dk1">
                      <a:alpha val="40000"/>
                    </a:schemeClr>
                  </a:outerShdw>
                </a:effectLst>
              </a:rPr>
              <a:t>F</a:t>
            </a:r>
          </a:p>
        </p:txBody>
      </p:sp>
      <p:sp>
        <p:nvSpPr>
          <p:cNvPr id="20" name="Obdélník 19"/>
          <p:cNvSpPr/>
          <p:nvPr/>
        </p:nvSpPr>
        <p:spPr>
          <a:xfrm>
            <a:off x="5767264" y="4201563"/>
            <a:ext cx="723275" cy="923330"/>
          </a:xfrm>
          <a:prstGeom prst="rect">
            <a:avLst/>
          </a:prstGeom>
          <a:noFill/>
        </p:spPr>
        <p:txBody>
          <a:bodyPr wrap="none" lIns="91440" tIns="45720" rIns="91440" bIns="45720">
            <a:spAutoFit/>
          </a:bodyPr>
          <a:lstStyle/>
          <a:p>
            <a:pPr algn="ctr" rtl="0"/>
            <a:r>
              <a:rPr lang="en-GB" sz="5400" b="0" i="0" u="none" cap="none" spc="0">
                <a:ln w="0"/>
                <a:solidFill>
                  <a:schemeClr val="tx1"/>
                </a:solidFill>
                <a:effectLst>
                  <a:outerShdw blurRad="38100" dist="19050" dir="2700000" algn="tl" rotWithShape="0">
                    <a:schemeClr val="dk1">
                      <a:alpha val="40000"/>
                    </a:schemeClr>
                  </a:outerShdw>
                </a:effectLst>
              </a:rPr>
              <a:t>G</a:t>
            </a:r>
          </a:p>
        </p:txBody>
      </p:sp>
      <p:sp>
        <p:nvSpPr>
          <p:cNvPr id="21" name="Obdélník 20"/>
          <p:cNvSpPr/>
          <p:nvPr/>
        </p:nvSpPr>
        <p:spPr>
          <a:xfrm>
            <a:off x="4615853" y="5740904"/>
            <a:ext cx="684803" cy="923330"/>
          </a:xfrm>
          <a:prstGeom prst="rect">
            <a:avLst/>
          </a:prstGeom>
          <a:noFill/>
        </p:spPr>
        <p:txBody>
          <a:bodyPr wrap="none" lIns="91440" tIns="45720" rIns="91440" bIns="45720">
            <a:spAutoFit/>
          </a:bodyPr>
          <a:lstStyle/>
          <a:p>
            <a:pPr algn="ctr" rtl="0"/>
            <a:r>
              <a:rPr lang="en-GB" sz="5400" b="0" i="0" u="none" cap="none" spc="0">
                <a:ln w="0"/>
                <a:solidFill>
                  <a:schemeClr val="tx1"/>
                </a:solidFill>
                <a:effectLst>
                  <a:outerShdw blurRad="38100" dist="19050" dir="2700000" algn="tl" rotWithShape="0">
                    <a:schemeClr val="dk1">
                      <a:alpha val="40000"/>
                    </a:schemeClr>
                  </a:outerShdw>
                </a:effectLst>
              </a:rPr>
              <a:t>H</a:t>
            </a:r>
          </a:p>
        </p:txBody>
      </p:sp>
      <p:sp>
        <p:nvSpPr>
          <p:cNvPr id="22" name="Obdélník 21"/>
          <p:cNvSpPr/>
          <p:nvPr/>
        </p:nvSpPr>
        <p:spPr>
          <a:xfrm>
            <a:off x="7936127" y="5647914"/>
            <a:ext cx="377026" cy="923330"/>
          </a:xfrm>
          <a:prstGeom prst="rect">
            <a:avLst/>
          </a:prstGeom>
          <a:noFill/>
        </p:spPr>
        <p:txBody>
          <a:bodyPr wrap="none" lIns="91440" tIns="45720" rIns="91440" bIns="45720">
            <a:spAutoFit/>
          </a:bodyPr>
          <a:lstStyle/>
          <a:p>
            <a:pPr algn="ctr" rtl="0"/>
            <a:r>
              <a:rPr lang="en-GB" sz="5400" b="0" i="0" u="none" cap="none" spc="0">
                <a:ln w="0"/>
                <a:solidFill>
                  <a:schemeClr val="tx1"/>
                </a:solidFill>
                <a:effectLst>
                  <a:outerShdw blurRad="38100" dist="19050" dir="2700000" algn="tl" rotWithShape="0">
                    <a:schemeClr val="dk1">
                      <a:alpha val="40000"/>
                    </a:schemeClr>
                  </a:outerShdw>
                </a:effectLst>
              </a:rPr>
              <a:t>I</a:t>
            </a:r>
          </a:p>
        </p:txBody>
      </p:sp>
    </p:spTree>
    <p:extLst>
      <p:ext uri="{BB962C8B-B14F-4D97-AF65-F5344CB8AC3E}">
        <p14:creationId xmlns:p14="http://schemas.microsoft.com/office/powerpoint/2010/main" val="2378724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23455" y="1529772"/>
            <a:ext cx="7559675" cy="939108"/>
          </a:xfrm>
        </p:spPr>
        <p:txBody>
          <a:bodyPr/>
          <a:lstStyle/>
          <a:p>
            <a:pPr algn="l" rtl="0"/>
            <a:r>
              <a:rPr lang="en-GB" b="1" i="0" u="none"/>
              <a:t>Reductionist fallacies</a:t>
            </a:r>
          </a:p>
        </p:txBody>
      </p:sp>
      <p:sp>
        <p:nvSpPr>
          <p:cNvPr id="3" name="Podnadpis 2"/>
          <p:cNvSpPr>
            <a:spLocks noGrp="1"/>
          </p:cNvSpPr>
          <p:nvPr>
            <p:ph type="subTitle" idx="1"/>
          </p:nvPr>
        </p:nvSpPr>
        <p:spPr>
          <a:xfrm>
            <a:off x="623455" y="2186248"/>
            <a:ext cx="7805650" cy="3740727"/>
          </a:xfrm>
        </p:spPr>
        <p:txBody>
          <a:bodyPr rtlCol="0">
            <a:normAutofit/>
          </a:bodyPr>
          <a:lstStyle/>
          <a:p>
            <a:pPr marL="342900" indent="-342900" algn="l" defTabSz="899952" rtl="0" fontAlgn="auto">
              <a:spcBef>
                <a:spcPts val="984"/>
              </a:spcBef>
              <a:spcAft>
                <a:spcPts val="0"/>
              </a:spcAft>
              <a:buFontTx/>
              <a:buChar char="-"/>
              <a:defRPr/>
            </a:pPr>
            <a:endParaRPr lang="en-GB" dirty="0"/>
          </a:p>
          <a:p>
            <a:pPr marL="457200" indent="-457200" algn="l" defTabSz="899952" rtl="0" fontAlgn="auto">
              <a:spcBef>
                <a:spcPts val="984"/>
              </a:spcBef>
              <a:spcAft>
                <a:spcPts val="0"/>
              </a:spcAft>
              <a:buAutoNum type="arabicParenR"/>
              <a:defRPr/>
            </a:pPr>
            <a:r>
              <a:rPr lang="en-GB" b="1" i="0" u="none"/>
              <a:t>Social ethics reduced to individual ethics</a:t>
            </a:r>
          </a:p>
          <a:p>
            <a:pPr algn="l" defTabSz="899952" rtl="0" fontAlgn="auto">
              <a:spcBef>
                <a:spcPts val="984"/>
              </a:spcBef>
              <a:spcAft>
                <a:spcPts val="0"/>
              </a:spcAft>
              <a:defRPr/>
            </a:pPr>
            <a:endParaRPr lang="en-GB" dirty="0"/>
          </a:p>
          <a:p>
            <a:pPr marL="342900" indent="-342900" algn="l" defTabSz="899952" rtl="0" fontAlgn="auto">
              <a:spcBef>
                <a:spcPts val="984"/>
              </a:spcBef>
              <a:spcAft>
                <a:spcPts val="0"/>
              </a:spcAft>
              <a:buFontTx/>
              <a:buChar char="-"/>
              <a:defRPr/>
            </a:pPr>
            <a:r>
              <a:rPr lang="en-GB" b="0" i="0" u="none"/>
              <a:t>the importance of social reality is challenged</a:t>
            </a:r>
          </a:p>
          <a:p>
            <a:pPr marL="342900" indent="-342900" algn="l" defTabSz="899952" rtl="0" fontAlgn="auto">
              <a:spcBef>
                <a:spcPts val="984"/>
              </a:spcBef>
              <a:spcAft>
                <a:spcPts val="0"/>
              </a:spcAft>
              <a:buFontTx/>
              <a:buChar char="-"/>
              <a:defRPr/>
            </a:pPr>
            <a:r>
              <a:rPr lang="en-GB" b="0" i="0" u="none"/>
              <a:t>failure to understand the quality of social reality</a:t>
            </a:r>
          </a:p>
          <a:p>
            <a:pPr marL="342900" indent="-342900" algn="l" defTabSz="899952" rtl="0" fontAlgn="auto">
              <a:spcBef>
                <a:spcPts val="984"/>
              </a:spcBef>
              <a:spcAft>
                <a:spcPts val="0"/>
              </a:spcAft>
              <a:buFontTx/>
              <a:buChar char="-"/>
              <a:defRPr/>
            </a:pPr>
            <a:r>
              <a:rPr lang="en-GB" b="0" i="0" u="none"/>
              <a:t>behaviour is viewed as a sum of individual interactions</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9353" y="4934730"/>
            <a:ext cx="3216024" cy="1648721"/>
          </a:xfrm>
          <a:prstGeom prst="rect">
            <a:avLst/>
          </a:prstGeom>
        </p:spPr>
      </p:pic>
    </p:spTree>
    <p:extLst>
      <p:ext uri="{BB962C8B-B14F-4D97-AF65-F5344CB8AC3E}">
        <p14:creationId xmlns:p14="http://schemas.microsoft.com/office/powerpoint/2010/main" val="27312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7474" y="1588914"/>
            <a:ext cx="7559675" cy="813464"/>
          </a:xfrm>
        </p:spPr>
        <p:txBody>
          <a:bodyPr/>
          <a:lstStyle/>
          <a:p>
            <a:pPr algn="l" rtl="0"/>
            <a:r>
              <a:rPr lang="en-GB" b="1" i="0" u="none"/>
              <a:t>Reductionist fallacies</a:t>
            </a:r>
          </a:p>
        </p:txBody>
      </p:sp>
      <p:sp>
        <p:nvSpPr>
          <p:cNvPr id="3" name="Podnadpis 2"/>
          <p:cNvSpPr>
            <a:spLocks noGrp="1"/>
          </p:cNvSpPr>
          <p:nvPr>
            <p:ph type="subTitle" idx="1"/>
          </p:nvPr>
        </p:nvSpPr>
        <p:spPr>
          <a:xfrm>
            <a:off x="623455" y="2103547"/>
            <a:ext cx="7805650" cy="3740727"/>
          </a:xfrm>
        </p:spPr>
        <p:txBody>
          <a:bodyPr rtlCol="0">
            <a:normAutofit/>
          </a:bodyPr>
          <a:lstStyle/>
          <a:p>
            <a:pPr algn="l" defTabSz="899952" rtl="0" fontAlgn="auto">
              <a:spcBef>
                <a:spcPts val="984"/>
              </a:spcBef>
              <a:spcAft>
                <a:spcPts val="0"/>
              </a:spcAft>
              <a:defRPr/>
            </a:pPr>
            <a:r>
              <a:rPr lang="en-GB" b="1" i="0" u="none" dirty="0"/>
              <a:t>2) Individual ethics reduced to social ethics</a:t>
            </a:r>
            <a:endParaRPr lang="en-GB" dirty="0"/>
          </a:p>
          <a:p>
            <a:pPr marL="342900" indent="-342900" defTabSz="899952" rtl="0" fontAlgn="auto">
              <a:spcBef>
                <a:spcPts val="984"/>
              </a:spcBef>
              <a:spcAft>
                <a:spcPts val="0"/>
              </a:spcAft>
              <a:buFontTx/>
              <a:buChar char="-"/>
              <a:defRPr/>
            </a:pPr>
            <a:r>
              <a:rPr lang="en-GB" b="0" i="0" u="none" dirty="0"/>
              <a:t>the role of individual responsibility for behaviour is challenged</a:t>
            </a:r>
          </a:p>
          <a:p>
            <a:pPr marL="342900" indent="-342900" defTabSz="899952" rtl="0" fontAlgn="auto">
              <a:spcBef>
                <a:spcPts val="984"/>
              </a:spcBef>
              <a:spcAft>
                <a:spcPts val="0"/>
              </a:spcAft>
              <a:buFontTx/>
              <a:buChar char="-"/>
              <a:defRPr/>
            </a:pPr>
            <a:r>
              <a:rPr lang="en-GB" b="0" i="0" u="none" dirty="0"/>
              <a:t>practice is a reflection of social reality (without considering the degree of individual responsibility for creating social reality)</a:t>
            </a:r>
          </a:p>
          <a:p>
            <a:pPr marL="342900" indent="-342900" defTabSz="899952" rtl="0" fontAlgn="auto">
              <a:spcBef>
                <a:spcPts val="984"/>
              </a:spcBef>
              <a:spcAft>
                <a:spcPts val="0"/>
              </a:spcAft>
              <a:buFontTx/>
              <a:buChar char="-"/>
              <a:defRPr/>
            </a:pPr>
            <a:r>
              <a:rPr lang="en-GB" b="0" i="0" u="none" dirty="0"/>
              <a:t>the individual does not act on their own behalf but as a "product" of society</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3705" y="4853113"/>
            <a:ext cx="2146770" cy="1611814"/>
          </a:xfrm>
          <a:prstGeom prst="rect">
            <a:avLst/>
          </a:prstGeom>
        </p:spPr>
      </p:pic>
    </p:spTree>
    <p:extLst>
      <p:ext uri="{BB962C8B-B14F-4D97-AF65-F5344CB8AC3E}">
        <p14:creationId xmlns:p14="http://schemas.microsoft.com/office/powerpoint/2010/main" val="3231527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7474" y="1588914"/>
            <a:ext cx="7559675" cy="813464"/>
          </a:xfrm>
        </p:spPr>
        <p:txBody>
          <a:bodyPr/>
          <a:lstStyle/>
          <a:p>
            <a:pPr algn="l" rtl="0"/>
            <a:r>
              <a:rPr lang="en-GB" b="1" i="0" u="none"/>
              <a:t>Axiology</a:t>
            </a:r>
          </a:p>
        </p:txBody>
      </p:sp>
      <p:sp>
        <p:nvSpPr>
          <p:cNvPr id="3" name="Podnadpis 2"/>
          <p:cNvSpPr>
            <a:spLocks noGrp="1"/>
          </p:cNvSpPr>
          <p:nvPr>
            <p:ph type="subTitle" idx="1"/>
          </p:nvPr>
        </p:nvSpPr>
        <p:spPr>
          <a:xfrm>
            <a:off x="623455" y="2103547"/>
            <a:ext cx="7805650" cy="3740727"/>
          </a:xfrm>
        </p:spPr>
        <p:txBody>
          <a:bodyPr rtlCol="0">
            <a:normAutofit fontScale="92500"/>
          </a:bodyPr>
          <a:lstStyle/>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the study of values</a:t>
            </a:r>
          </a:p>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it analyzes the place and nature of values in society and in the value structure</a:t>
            </a:r>
          </a:p>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it examines their formation, functioning, and transformation</a:t>
            </a:r>
          </a:p>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it aims to define the essence of the values</a:t>
            </a:r>
          </a:p>
        </p:txBody>
      </p:sp>
    </p:spTree>
    <p:extLst>
      <p:ext uri="{BB962C8B-B14F-4D97-AF65-F5344CB8AC3E}">
        <p14:creationId xmlns:p14="http://schemas.microsoft.com/office/powerpoint/2010/main" val="57499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20517" y="1577822"/>
            <a:ext cx="7559675" cy="1612900"/>
          </a:xfrm>
        </p:spPr>
        <p:txBody>
          <a:bodyPr/>
          <a:lstStyle/>
          <a:p>
            <a:pPr algn="l" rtl="0"/>
            <a:r>
              <a:rPr lang="en-GB" b="1" i="0" u="none"/>
              <a:t>Ethics – an attempt at the definition</a:t>
            </a:r>
            <a:endParaRPr lang="en-GB" altLang="cs-CZ" sz="1000" dirty="0"/>
          </a:p>
        </p:txBody>
      </p:sp>
      <p:sp>
        <p:nvSpPr>
          <p:cNvPr id="3" name="Podnadpis 2"/>
          <p:cNvSpPr>
            <a:spLocks noGrp="1"/>
          </p:cNvSpPr>
          <p:nvPr>
            <p:ph type="subTitle" idx="1"/>
          </p:nvPr>
        </p:nvSpPr>
        <p:spPr>
          <a:xfrm>
            <a:off x="620517" y="2229633"/>
            <a:ext cx="7908341" cy="4296427"/>
          </a:xfrm>
        </p:spPr>
        <p:txBody>
          <a:bodyPr rtlCol="0">
            <a:normAutofit lnSpcReduction="10000"/>
          </a:bodyPr>
          <a:lstStyle/>
          <a:p>
            <a:pPr marL="514350" indent="-514350" algn="l" defTabSz="899952" rtl="0" fontAlgn="auto">
              <a:spcBef>
                <a:spcPts val="984"/>
              </a:spcBef>
              <a:spcAft>
                <a:spcPts val="0"/>
              </a:spcAft>
              <a:buAutoNum type="romanUcParenR"/>
              <a:defRPr/>
            </a:pPr>
            <a:r>
              <a:rPr lang="en-GB" sz="2000" b="1" i="0" u="none"/>
              <a:t>An emancipated and constituted </a:t>
            </a:r>
            <a:r>
              <a:rPr lang="en-GB" sz="2000" b="1" i="0" u="none">
                <a:hlinkClick r:id="rId2"/>
              </a:rPr>
              <a:t>science</a:t>
            </a:r>
            <a:r>
              <a:rPr lang="en-GB" sz="2000" b="0" i="0" u="none"/>
              <a:t>, the subject matter of which is the study of socially approved norms of behaviour. It deals with human conduct from both the theoretical and practical aspect.</a:t>
            </a:r>
          </a:p>
          <a:p>
            <a:pPr marL="514350" indent="-514350" algn="l" defTabSz="899952" rtl="0" fontAlgn="auto">
              <a:spcBef>
                <a:spcPts val="984"/>
              </a:spcBef>
              <a:spcAft>
                <a:spcPts val="0"/>
              </a:spcAft>
              <a:buAutoNum type="romanUcParenR"/>
              <a:defRPr/>
            </a:pPr>
            <a:endParaRPr lang="en-GB" sz="2000" dirty="0"/>
          </a:p>
          <a:p>
            <a:pPr marL="514350" indent="-514350" algn="l" defTabSz="899952" rtl="0" fontAlgn="auto">
              <a:spcBef>
                <a:spcPts val="984"/>
              </a:spcBef>
              <a:spcAft>
                <a:spcPts val="0"/>
              </a:spcAft>
              <a:buAutoNum type="romanUcParenR"/>
              <a:defRPr/>
            </a:pPr>
            <a:r>
              <a:rPr lang="en-GB" sz="2000" b="1" i="0" u="none"/>
              <a:t>A philosophical discipline</a:t>
            </a:r>
            <a:r>
              <a:rPr lang="en-GB" sz="2000" b="0" i="0" u="none"/>
              <a:t> – so-called practical philosophy. It investigates how people should behave, responsibility for one’s actions, and whether behaviour is governed by generally binding rules. </a:t>
            </a:r>
          </a:p>
          <a:p>
            <a:pPr marL="514350" indent="-514350" algn="l" defTabSz="899952" rtl="0" fontAlgn="auto">
              <a:spcBef>
                <a:spcPts val="984"/>
              </a:spcBef>
              <a:spcAft>
                <a:spcPts val="0"/>
              </a:spcAft>
              <a:buAutoNum type="romanUcParenR"/>
              <a:defRPr/>
            </a:pPr>
            <a:endParaRPr lang="en-GB" sz="2000" dirty="0"/>
          </a:p>
          <a:p>
            <a:pPr marL="514350" indent="-514350" algn="l" defTabSz="899952" rtl="0" fontAlgn="auto">
              <a:spcBef>
                <a:spcPts val="984"/>
              </a:spcBef>
              <a:spcAft>
                <a:spcPts val="0"/>
              </a:spcAft>
              <a:buAutoNum type="romanUcParenR"/>
              <a:defRPr/>
            </a:pPr>
            <a:r>
              <a:rPr lang="en-GB" sz="2000" b="1" i="0" u="none"/>
              <a:t>An interdisciplinary science</a:t>
            </a:r>
            <a:r>
              <a:rPr lang="en-GB" sz="2000" b="0" i="0" u="none"/>
              <a:t> – so-called Philosophical Ethics. It deals with the fundamental nature of the dimensions of our lives which we consider moral. Doubt concerning good and evil, duty and responsibility, what is desirable and what is not.</a:t>
            </a:r>
          </a:p>
          <a:p>
            <a:pPr marL="514350" indent="-514350" algn="l" defTabSz="899952" rtl="0" fontAlgn="auto">
              <a:spcBef>
                <a:spcPts val="984"/>
              </a:spcBef>
              <a:spcAft>
                <a:spcPts val="0"/>
              </a:spcAft>
              <a:buAutoNum type="romanUcParenR"/>
              <a:defRPr/>
            </a:pPr>
            <a:endParaRPr lang="en-GB" sz="2000" dirty="0"/>
          </a:p>
          <a:p>
            <a:pPr marL="342900" indent="-342900" algn="l" defTabSz="899952" rtl="0" fontAlgn="auto">
              <a:spcBef>
                <a:spcPts val="984"/>
              </a:spcBef>
              <a:spcAft>
                <a:spcPts val="0"/>
              </a:spcAft>
              <a:buFontTx/>
              <a:buChar char="-"/>
              <a:defRPr/>
            </a:pPr>
            <a:endParaRPr lang="en-GB" sz="2000" dirty="0"/>
          </a:p>
          <a:p>
            <a:pPr algn="l" defTabSz="899952" rtl="0" fontAlgn="auto">
              <a:spcBef>
                <a:spcPts val="984"/>
              </a:spcBef>
              <a:spcAft>
                <a:spcPts val="0"/>
              </a:spcAft>
              <a:defRPr/>
            </a:pPr>
            <a:endParaRPr lang="en-GB" dirty="0"/>
          </a:p>
        </p:txBody>
      </p:sp>
    </p:spTree>
    <p:extLst>
      <p:ext uri="{BB962C8B-B14F-4D97-AF65-F5344CB8AC3E}">
        <p14:creationId xmlns:p14="http://schemas.microsoft.com/office/powerpoint/2010/main" val="350837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7474" y="1588914"/>
            <a:ext cx="7559675" cy="813464"/>
          </a:xfrm>
        </p:spPr>
        <p:txBody>
          <a:bodyPr/>
          <a:lstStyle/>
          <a:p>
            <a:pPr algn="l" rtl="0"/>
            <a:r>
              <a:rPr lang="en-GB" b="1" i="0" u="none"/>
              <a:t>Value significance triad</a:t>
            </a:r>
          </a:p>
        </p:txBody>
      </p:sp>
      <p:sp>
        <p:nvSpPr>
          <p:cNvPr id="3" name="Podnadpis 2"/>
          <p:cNvSpPr>
            <a:spLocks noGrp="1"/>
          </p:cNvSpPr>
          <p:nvPr>
            <p:ph type="subTitle" idx="1"/>
          </p:nvPr>
        </p:nvSpPr>
        <p:spPr>
          <a:xfrm>
            <a:off x="623455" y="2103547"/>
            <a:ext cx="7805650" cy="3740727"/>
          </a:xfrm>
        </p:spPr>
        <p:txBody>
          <a:bodyPr rtlCol="0">
            <a:normAutofit/>
          </a:bodyPr>
          <a:lstStyle/>
          <a:p>
            <a:pPr marL="342900" indent="-342900" algn="l" defTabSz="899952" rtl="0" fontAlgn="auto">
              <a:spcBef>
                <a:spcPts val="984"/>
              </a:spcBef>
              <a:spcAft>
                <a:spcPts val="0"/>
              </a:spcAft>
              <a:buFontTx/>
              <a:buChar char="-"/>
              <a:defRPr/>
            </a:pPr>
            <a:endParaRPr lang="en-GB" dirty="0"/>
          </a:p>
          <a:p>
            <a:pPr marL="457200" indent="-457200" algn="l" defTabSz="899952" rtl="0" fontAlgn="auto">
              <a:spcBef>
                <a:spcPts val="984"/>
              </a:spcBef>
              <a:spcAft>
                <a:spcPts val="0"/>
              </a:spcAft>
              <a:buAutoNum type="arabicParenR"/>
              <a:defRPr/>
            </a:pPr>
            <a:r>
              <a:rPr lang="en-GB" b="0" i="0" u="none" dirty="0"/>
              <a:t>Values have no meaning on their own.</a:t>
            </a:r>
          </a:p>
          <a:p>
            <a:pPr marL="457200" indent="-457200" algn="l" defTabSz="899952" rtl="0" fontAlgn="auto">
              <a:spcBef>
                <a:spcPts val="984"/>
              </a:spcBef>
              <a:spcAft>
                <a:spcPts val="0"/>
              </a:spcAft>
              <a:buAutoNum type="arabicParenR"/>
              <a:defRPr/>
            </a:pPr>
            <a:endParaRPr lang="en-GB" dirty="0"/>
          </a:p>
          <a:p>
            <a:pPr marL="457200" indent="-457200" algn="l" defTabSz="899952" rtl="0" fontAlgn="auto">
              <a:spcBef>
                <a:spcPts val="984"/>
              </a:spcBef>
              <a:spcAft>
                <a:spcPts val="0"/>
              </a:spcAft>
              <a:buAutoNum type="arabicParenR"/>
              <a:defRPr/>
            </a:pPr>
            <a:r>
              <a:rPr lang="en-GB" b="0" i="0" u="none" dirty="0"/>
              <a:t>They become important based on how they affect one’s life.</a:t>
            </a:r>
          </a:p>
          <a:p>
            <a:pPr marL="457200" indent="-457200" algn="l" defTabSz="899952" rtl="0" fontAlgn="auto">
              <a:spcBef>
                <a:spcPts val="984"/>
              </a:spcBef>
              <a:spcAft>
                <a:spcPts val="0"/>
              </a:spcAft>
              <a:buAutoNum type="arabicParenR"/>
              <a:defRPr/>
            </a:pPr>
            <a:endParaRPr lang="en-GB" dirty="0"/>
          </a:p>
          <a:p>
            <a:pPr marL="457200" indent="-457200" algn="l" defTabSz="899952" rtl="0" fontAlgn="auto">
              <a:spcBef>
                <a:spcPts val="984"/>
              </a:spcBef>
              <a:spcAft>
                <a:spcPts val="0"/>
              </a:spcAft>
              <a:buAutoNum type="arabicParenR"/>
              <a:defRPr/>
            </a:pPr>
            <a:r>
              <a:rPr lang="en-GB" b="0" i="0" u="none" dirty="0"/>
              <a:t>A person needs to be aware of the significance of the values.</a:t>
            </a:r>
          </a:p>
        </p:txBody>
      </p:sp>
    </p:spTree>
    <p:extLst>
      <p:ext uri="{BB962C8B-B14F-4D97-AF65-F5344CB8AC3E}">
        <p14:creationId xmlns:p14="http://schemas.microsoft.com/office/powerpoint/2010/main" val="3524690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7474" y="1588914"/>
            <a:ext cx="7559675" cy="813464"/>
          </a:xfrm>
        </p:spPr>
        <p:txBody>
          <a:bodyPr/>
          <a:lstStyle/>
          <a:p>
            <a:pPr algn="l" rtl="0"/>
            <a:r>
              <a:rPr lang="en-GB" b="1" i="0" u="none"/>
              <a:t>Value awareness</a:t>
            </a:r>
          </a:p>
        </p:txBody>
      </p:sp>
      <p:sp>
        <p:nvSpPr>
          <p:cNvPr id="3" name="Podnadpis 2"/>
          <p:cNvSpPr>
            <a:spLocks noGrp="1"/>
          </p:cNvSpPr>
          <p:nvPr>
            <p:ph type="subTitle" idx="1"/>
          </p:nvPr>
        </p:nvSpPr>
        <p:spPr>
          <a:xfrm>
            <a:off x="623455" y="2103547"/>
            <a:ext cx="7805650" cy="3740727"/>
          </a:xfrm>
        </p:spPr>
        <p:txBody>
          <a:bodyPr rtlCol="0">
            <a:normAutofit/>
          </a:bodyPr>
          <a:lstStyle/>
          <a:p>
            <a:pPr algn="l" defTabSz="899952" rtl="0" fontAlgn="auto">
              <a:spcBef>
                <a:spcPts val="984"/>
              </a:spcBef>
              <a:spcAft>
                <a:spcPts val="0"/>
              </a:spcAft>
              <a:defRPr/>
            </a:pPr>
            <a:r>
              <a:rPr lang="en-GB" b="0" i="0" u="none" dirty="0"/>
              <a:t>3) A person needs to be aware of the significance of the values</a:t>
            </a:r>
          </a:p>
          <a:p>
            <a:pPr algn="l" defTabSz="899952" rtl="0" fontAlgn="auto">
              <a:spcBef>
                <a:spcPts val="984"/>
              </a:spcBef>
              <a:spcAft>
                <a:spcPts val="0"/>
              </a:spcAft>
              <a:defRPr/>
            </a:pPr>
            <a:endParaRPr lang="en-GB" dirty="0"/>
          </a:p>
          <a:p>
            <a:pPr marL="715963" indent="-715963" algn="l" defTabSz="899952" rtl="0" fontAlgn="auto">
              <a:spcBef>
                <a:spcPts val="984"/>
              </a:spcBef>
              <a:spcAft>
                <a:spcPts val="0"/>
              </a:spcAft>
              <a:defRPr/>
            </a:pPr>
            <a:r>
              <a:rPr lang="en-GB" b="0" i="0" u="none" dirty="0"/>
              <a:t>	- possible if a person appreciates 	 the values of truth, social cohesion, and responsibility</a:t>
            </a:r>
          </a:p>
          <a:p>
            <a:pPr marL="715963" indent="-715963" algn="l" defTabSz="899952" rtl="0" fontAlgn="auto">
              <a:spcBef>
                <a:spcPts val="984"/>
              </a:spcBef>
              <a:spcAft>
                <a:spcPts val="0"/>
              </a:spcAft>
              <a:defRPr/>
            </a:pPr>
            <a:r>
              <a:rPr lang="en-GB" b="0" i="0" u="none" dirty="0"/>
              <a:t>	- otherwise, one’s value system could be upset (a shift to "non" important values, recklessness, selfishness...)		</a:t>
            </a:r>
          </a:p>
        </p:txBody>
      </p:sp>
    </p:spTree>
    <p:extLst>
      <p:ext uri="{BB962C8B-B14F-4D97-AF65-F5344CB8AC3E}">
        <p14:creationId xmlns:p14="http://schemas.microsoft.com/office/powerpoint/2010/main" val="3416206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7474" y="1588914"/>
            <a:ext cx="7559675" cy="813464"/>
          </a:xfrm>
        </p:spPr>
        <p:txBody>
          <a:bodyPr/>
          <a:lstStyle/>
          <a:p>
            <a:pPr algn="l" rtl="0"/>
            <a:r>
              <a:rPr lang="en-GB" b="1" i="0" u="none"/>
              <a:t>The concept of values</a:t>
            </a:r>
          </a:p>
        </p:txBody>
      </p:sp>
      <p:sp>
        <p:nvSpPr>
          <p:cNvPr id="3" name="Podnadpis 2"/>
          <p:cNvSpPr>
            <a:spLocks noGrp="1"/>
          </p:cNvSpPr>
          <p:nvPr>
            <p:ph type="subTitle" idx="1"/>
          </p:nvPr>
        </p:nvSpPr>
        <p:spPr>
          <a:xfrm>
            <a:off x="623455" y="2103547"/>
            <a:ext cx="7805650" cy="3740727"/>
          </a:xfrm>
        </p:spPr>
        <p:txBody>
          <a:bodyPr rtlCol="0">
            <a:normAutofit/>
          </a:bodyPr>
          <a:lstStyle/>
          <a:p>
            <a:pPr algn="l" defTabSz="899952" rtl="0" fontAlgn="auto">
              <a:spcBef>
                <a:spcPts val="984"/>
              </a:spcBef>
              <a:spcAft>
                <a:spcPts val="0"/>
              </a:spcAft>
              <a:defRPr/>
            </a:pPr>
            <a:endParaRPr lang="en-GB" dirty="0"/>
          </a:p>
          <a:p>
            <a:pPr algn="l" defTabSz="899952" rtl="0" fontAlgn="auto">
              <a:spcBef>
                <a:spcPts val="984"/>
              </a:spcBef>
              <a:spcAft>
                <a:spcPts val="0"/>
              </a:spcAft>
              <a:defRPr/>
            </a:pPr>
            <a:r>
              <a:rPr lang="en-GB" b="1" i="0" u="none"/>
              <a:t>Value </a:t>
            </a:r>
            <a:r>
              <a:rPr lang="en-GB" b="0" i="0" u="none"/>
              <a:t>= a property of an object, phenomenon, idea, relationship or behaviour, consisting in the satisfaction of one of the needs of a person.</a:t>
            </a:r>
          </a:p>
          <a:p>
            <a:pPr algn="l" defTabSz="899952" rtl="0" fontAlgn="auto">
              <a:spcBef>
                <a:spcPts val="984"/>
              </a:spcBef>
              <a:spcAft>
                <a:spcPts val="0"/>
              </a:spcAft>
              <a:defRPr/>
            </a:pPr>
            <a:endParaRPr lang="en-GB" dirty="0"/>
          </a:p>
          <a:p>
            <a:pPr algn="l" defTabSz="899952" rtl="0" fontAlgn="auto">
              <a:spcBef>
                <a:spcPts val="984"/>
              </a:spcBef>
              <a:spcAft>
                <a:spcPts val="0"/>
              </a:spcAft>
              <a:defRPr/>
            </a:pPr>
            <a:r>
              <a:rPr lang="en-GB" b="1" i="0" u="none"/>
              <a:t>A value may be perceived as a:</a:t>
            </a:r>
          </a:p>
          <a:p>
            <a:pPr algn="l" defTabSz="899952" rtl="0" fontAlgn="auto">
              <a:spcBef>
                <a:spcPts val="984"/>
              </a:spcBef>
              <a:spcAft>
                <a:spcPts val="0"/>
              </a:spcAft>
              <a:defRPr/>
            </a:pPr>
            <a:r>
              <a:rPr lang="en-GB" b="0" i="0" u="none"/>
              <a:t>	a) specific quality (=property) of something</a:t>
            </a:r>
          </a:p>
          <a:p>
            <a:pPr algn="l" defTabSz="899952" rtl="0" fontAlgn="auto">
              <a:spcBef>
                <a:spcPts val="984"/>
              </a:spcBef>
              <a:spcAft>
                <a:spcPts val="0"/>
              </a:spcAft>
              <a:defRPr/>
            </a:pPr>
            <a:r>
              <a:rPr lang="en-GB" b="0" i="0" u="none"/>
              <a:t>	b) one’s relationship to something or someone</a:t>
            </a:r>
          </a:p>
          <a:p>
            <a:pPr algn="l" defTabSz="899952" rtl="0" fontAlgn="auto">
              <a:spcBef>
                <a:spcPts val="984"/>
              </a:spcBef>
              <a:spcAft>
                <a:spcPts val="0"/>
              </a:spcAft>
              <a:defRPr/>
            </a:pPr>
            <a:r>
              <a:rPr lang="en-GB" b="0" i="0" u="none"/>
              <a:t>	c) universal standard of conduct</a:t>
            </a:r>
          </a:p>
          <a:p>
            <a:pPr algn="l" defTabSz="899952" rtl="0" fontAlgn="auto">
              <a:spcBef>
                <a:spcPts val="984"/>
              </a:spcBef>
              <a:spcAft>
                <a:spcPts val="0"/>
              </a:spcAft>
              <a:defRPr/>
            </a:pPr>
            <a:endParaRPr lang="en-GB" dirty="0"/>
          </a:p>
        </p:txBody>
      </p:sp>
    </p:spTree>
    <p:extLst>
      <p:ext uri="{BB962C8B-B14F-4D97-AF65-F5344CB8AC3E}">
        <p14:creationId xmlns:p14="http://schemas.microsoft.com/office/powerpoint/2010/main" val="428471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7474" y="1588914"/>
            <a:ext cx="7559675" cy="813464"/>
          </a:xfrm>
        </p:spPr>
        <p:txBody>
          <a:bodyPr/>
          <a:lstStyle/>
          <a:p>
            <a:pPr algn="l" rtl="0"/>
            <a:r>
              <a:rPr lang="en-GB" b="1" i="0" u="none"/>
              <a:t>The sequence of perception of the world and recognition of values</a:t>
            </a:r>
          </a:p>
        </p:txBody>
      </p:sp>
      <p:sp>
        <p:nvSpPr>
          <p:cNvPr id="3" name="Podnadpis 2"/>
          <p:cNvSpPr>
            <a:spLocks noGrp="1"/>
          </p:cNvSpPr>
          <p:nvPr>
            <p:ph type="subTitle" idx="1"/>
          </p:nvPr>
        </p:nvSpPr>
        <p:spPr>
          <a:xfrm>
            <a:off x="623455" y="2103547"/>
            <a:ext cx="7805650" cy="3740727"/>
          </a:xfrm>
        </p:spPr>
        <p:txBody>
          <a:bodyPr rtlCol="0">
            <a:normAutofit/>
          </a:bodyPr>
          <a:lstStyle/>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r>
              <a:rPr lang="en-GB" b="0" i="0" u="none" dirty="0"/>
              <a:t> </a:t>
            </a:r>
            <a:r>
              <a:rPr lang="en-GB" sz="2200" b="0" i="0" u="none" dirty="0"/>
              <a:t>ATTRIBUTE	          IMPORTANCE</a:t>
            </a:r>
            <a:r>
              <a:rPr lang="en-GB" sz="2200" dirty="0"/>
              <a:t>          </a:t>
            </a:r>
            <a:r>
              <a:rPr lang="en-GB" sz="2200" b="0" i="0" u="none" dirty="0"/>
              <a:t>INTERPRETATION</a:t>
            </a:r>
          </a:p>
          <a:p>
            <a:pPr algn="l" defTabSz="899952" rtl="0" fontAlgn="auto">
              <a:spcBef>
                <a:spcPts val="984"/>
              </a:spcBef>
              <a:spcAft>
                <a:spcPts val="0"/>
              </a:spcAft>
              <a:defRPr/>
            </a:pPr>
            <a:endParaRPr lang="en-GB" dirty="0"/>
          </a:p>
          <a:p>
            <a:pPr algn="l" defTabSz="899952" rtl="0" fontAlgn="auto">
              <a:spcBef>
                <a:spcPts val="984"/>
              </a:spcBef>
              <a:spcAft>
                <a:spcPts val="0"/>
              </a:spcAft>
              <a:defRPr/>
            </a:pPr>
            <a:r>
              <a:rPr lang="en-GB" b="0" i="0" u="none" dirty="0"/>
              <a:t>	VALUE	      INTEREST	   ATTITUDE</a:t>
            </a:r>
          </a:p>
          <a:p>
            <a:pPr algn="l" defTabSz="899952" rtl="0" fontAlgn="auto">
              <a:spcBef>
                <a:spcPts val="984"/>
              </a:spcBef>
              <a:spcAft>
                <a:spcPts val="0"/>
              </a:spcAft>
              <a:defRPr/>
            </a:pPr>
            <a:endParaRPr lang="en-GB" dirty="0"/>
          </a:p>
          <a:p>
            <a:pPr algn="ctr" defTabSz="899952" rtl="0" fontAlgn="auto">
              <a:spcBef>
                <a:spcPts val="984"/>
              </a:spcBef>
              <a:spcAft>
                <a:spcPts val="0"/>
              </a:spcAft>
              <a:defRPr/>
            </a:pPr>
            <a:r>
              <a:rPr lang="en-GB" b="0" i="0" u="none" dirty="0"/>
              <a:t>BEHAVIOR</a:t>
            </a:r>
          </a:p>
        </p:txBody>
      </p:sp>
      <p:sp>
        <p:nvSpPr>
          <p:cNvPr id="2" name="Šipka doprava 1"/>
          <p:cNvSpPr/>
          <p:nvPr/>
        </p:nvSpPr>
        <p:spPr>
          <a:xfrm>
            <a:off x="2400003" y="3037709"/>
            <a:ext cx="556953" cy="2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 name="Šipka doprava 4"/>
          <p:cNvSpPr/>
          <p:nvPr/>
        </p:nvSpPr>
        <p:spPr>
          <a:xfrm>
            <a:off x="5154289" y="3037710"/>
            <a:ext cx="556953" cy="2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 name="Šipka doprava 5"/>
          <p:cNvSpPr/>
          <p:nvPr/>
        </p:nvSpPr>
        <p:spPr>
          <a:xfrm>
            <a:off x="750916" y="3973910"/>
            <a:ext cx="556953" cy="213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Šipka doprava 6"/>
          <p:cNvSpPr/>
          <p:nvPr/>
        </p:nvSpPr>
        <p:spPr>
          <a:xfrm>
            <a:off x="2895602" y="3952931"/>
            <a:ext cx="556953" cy="2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Šipka doprava 7"/>
          <p:cNvSpPr/>
          <p:nvPr/>
        </p:nvSpPr>
        <p:spPr>
          <a:xfrm>
            <a:off x="5479672" y="3941056"/>
            <a:ext cx="556953" cy="2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Šipka doprava 8"/>
          <p:cNvSpPr/>
          <p:nvPr/>
        </p:nvSpPr>
        <p:spPr>
          <a:xfrm>
            <a:off x="2173776" y="4756265"/>
            <a:ext cx="556953" cy="2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Šipka doprava 9"/>
          <p:cNvSpPr/>
          <p:nvPr/>
        </p:nvSpPr>
        <p:spPr>
          <a:xfrm>
            <a:off x="2173776" y="4982094"/>
            <a:ext cx="556953" cy="20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095417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7474" y="1588914"/>
            <a:ext cx="7559675" cy="813464"/>
          </a:xfrm>
        </p:spPr>
        <p:txBody>
          <a:bodyPr/>
          <a:lstStyle/>
          <a:p>
            <a:pPr algn="l" rtl="0"/>
            <a:r>
              <a:rPr lang="en-GB" b="1" i="0" u="none"/>
              <a:t>Value-related myths</a:t>
            </a:r>
          </a:p>
        </p:txBody>
      </p:sp>
      <p:sp>
        <p:nvSpPr>
          <p:cNvPr id="3" name="Podnadpis 2"/>
          <p:cNvSpPr>
            <a:spLocks noGrp="1"/>
          </p:cNvSpPr>
          <p:nvPr>
            <p:ph type="subTitle" idx="1"/>
          </p:nvPr>
        </p:nvSpPr>
        <p:spPr>
          <a:xfrm>
            <a:off x="623455" y="2103547"/>
            <a:ext cx="7805650" cy="3740727"/>
          </a:xfrm>
        </p:spPr>
        <p:txBody>
          <a:bodyPr rtlCol="0">
            <a:normAutofit/>
          </a:bodyPr>
          <a:lstStyle/>
          <a:p>
            <a:pPr algn="l" defTabSz="899952" rtl="0" fontAlgn="auto">
              <a:spcBef>
                <a:spcPts val="984"/>
              </a:spcBef>
              <a:spcAft>
                <a:spcPts val="0"/>
              </a:spcAft>
              <a:defRPr/>
            </a:pPr>
            <a:endParaRPr lang="en-GB" dirty="0"/>
          </a:p>
          <a:p>
            <a:pPr marL="457200" indent="-457200" algn="l" defTabSz="899952" rtl="0" fontAlgn="auto">
              <a:spcBef>
                <a:spcPts val="984"/>
              </a:spcBef>
              <a:spcAft>
                <a:spcPts val="0"/>
              </a:spcAft>
              <a:buAutoNum type="arabicParenR"/>
              <a:defRPr/>
            </a:pPr>
            <a:r>
              <a:rPr lang="en-GB" b="0" i="0" u="none"/>
              <a:t>Ideas equating values with "things"</a:t>
            </a:r>
          </a:p>
          <a:p>
            <a:pPr marL="457200" indent="-457200" algn="l" defTabSz="899952" rtl="0" fontAlgn="auto">
              <a:spcBef>
                <a:spcPts val="984"/>
              </a:spcBef>
              <a:spcAft>
                <a:spcPts val="0"/>
              </a:spcAft>
              <a:buAutoNum type="arabicParenR"/>
              <a:defRPr/>
            </a:pPr>
            <a:endParaRPr lang="en-GB" dirty="0"/>
          </a:p>
          <a:p>
            <a:pPr marL="457200" indent="-457200" algn="l" defTabSz="899952" rtl="0" fontAlgn="auto">
              <a:spcBef>
                <a:spcPts val="984"/>
              </a:spcBef>
              <a:spcAft>
                <a:spcPts val="0"/>
              </a:spcAft>
              <a:buAutoNum type="arabicParenR"/>
              <a:defRPr/>
            </a:pPr>
            <a:r>
              <a:rPr lang="en-GB" b="0" i="0" u="none"/>
              <a:t>The concept of values as a special reality</a:t>
            </a:r>
          </a:p>
          <a:p>
            <a:pPr marL="457200" indent="-457200" algn="l" defTabSz="899952" rtl="0" fontAlgn="auto">
              <a:spcBef>
                <a:spcPts val="984"/>
              </a:spcBef>
              <a:spcAft>
                <a:spcPts val="0"/>
              </a:spcAft>
              <a:buAutoNum type="arabicParenR"/>
              <a:defRPr/>
            </a:pPr>
            <a:endParaRPr lang="en-GB" dirty="0"/>
          </a:p>
          <a:p>
            <a:pPr marL="457200" indent="-457200" algn="l" defTabSz="899952" rtl="0" fontAlgn="auto">
              <a:spcBef>
                <a:spcPts val="984"/>
              </a:spcBef>
              <a:spcAft>
                <a:spcPts val="0"/>
              </a:spcAft>
              <a:buAutoNum type="arabicParenR"/>
              <a:defRPr/>
            </a:pPr>
            <a:r>
              <a:rPr lang="en-GB" b="0" i="0" u="none"/>
              <a:t>True values are spiritual values</a:t>
            </a:r>
          </a:p>
        </p:txBody>
      </p:sp>
      <p:pic>
        <p:nvPicPr>
          <p:cNvPr id="4" name="Obrázek 3" descr="Obsah obrázku text&#10;&#10;Popis byl vytvořen automaticky">
            <a:extLst>
              <a:ext uri="{FF2B5EF4-FFF2-40B4-BE49-F238E27FC236}">
                <a16:creationId xmlns:a16="http://schemas.microsoft.com/office/drawing/2014/main" id="{286CC6BA-8E2B-4405-A3FE-EF323DD287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8500" y="811829"/>
            <a:ext cx="2821450" cy="1548420"/>
          </a:xfrm>
          <a:prstGeom prst="rect">
            <a:avLst/>
          </a:prstGeom>
        </p:spPr>
      </p:pic>
      <p:pic>
        <p:nvPicPr>
          <p:cNvPr id="6" name="Obrázek 5" descr="Obsah obrázku kočka, savci, kočka domácí&#10;&#10;Popis byl vytvořen automaticky">
            <a:extLst>
              <a:ext uri="{FF2B5EF4-FFF2-40B4-BE49-F238E27FC236}">
                <a16:creationId xmlns:a16="http://schemas.microsoft.com/office/drawing/2014/main" id="{9C1AE89B-D06C-4902-9676-BF3F99F09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510" y="2836883"/>
            <a:ext cx="2366284" cy="1543229"/>
          </a:xfrm>
          <a:prstGeom prst="rect">
            <a:avLst/>
          </a:prstGeom>
        </p:spPr>
      </p:pic>
      <p:pic>
        <p:nvPicPr>
          <p:cNvPr id="8" name="Obrázek 7" descr="Obsah obrázku osoba, interiér, příroda, jeskyně&#10;&#10;Popis byl vytvořen automaticky">
            <a:extLst>
              <a:ext uri="{FF2B5EF4-FFF2-40B4-BE49-F238E27FC236}">
                <a16:creationId xmlns:a16="http://schemas.microsoft.com/office/drawing/2014/main" id="{8069F534-ACD6-4BEF-80E0-97A89F5267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650" y="4814618"/>
            <a:ext cx="2146690" cy="1709949"/>
          </a:xfrm>
          <a:prstGeom prst="rect">
            <a:avLst/>
          </a:prstGeom>
        </p:spPr>
      </p:pic>
    </p:spTree>
    <p:extLst>
      <p:ext uri="{BB962C8B-B14F-4D97-AF65-F5344CB8AC3E}">
        <p14:creationId xmlns:p14="http://schemas.microsoft.com/office/powerpoint/2010/main" val="2899696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7474" y="1588914"/>
            <a:ext cx="7559675" cy="813464"/>
          </a:xfrm>
        </p:spPr>
        <p:txBody>
          <a:bodyPr/>
          <a:lstStyle/>
          <a:p>
            <a:pPr algn="l" rtl="0"/>
            <a:r>
              <a:rPr lang="en-GB" b="1" i="0" u="none"/>
              <a:t>Value principles</a:t>
            </a:r>
          </a:p>
        </p:txBody>
      </p:sp>
      <p:sp>
        <p:nvSpPr>
          <p:cNvPr id="3" name="Podnadpis 2"/>
          <p:cNvSpPr>
            <a:spLocks noGrp="1"/>
          </p:cNvSpPr>
          <p:nvPr>
            <p:ph type="subTitle" idx="1"/>
          </p:nvPr>
        </p:nvSpPr>
        <p:spPr>
          <a:xfrm>
            <a:off x="623455" y="2103547"/>
            <a:ext cx="7805650" cy="3740727"/>
          </a:xfrm>
        </p:spPr>
        <p:txBody>
          <a:bodyPr rtlCol="0">
            <a:normAutofit/>
          </a:bodyPr>
          <a:lstStyle/>
          <a:p>
            <a:pPr algn="l" defTabSz="899952" rtl="0" fontAlgn="auto">
              <a:spcBef>
                <a:spcPts val="984"/>
              </a:spcBef>
              <a:spcAft>
                <a:spcPts val="0"/>
              </a:spcAft>
              <a:defRPr/>
            </a:pPr>
            <a:endParaRPr lang="en-GB" dirty="0"/>
          </a:p>
          <a:p>
            <a:pPr marL="457200" indent="-457200" algn="l" defTabSz="899952" rtl="0" fontAlgn="auto">
              <a:spcBef>
                <a:spcPts val="984"/>
              </a:spcBef>
              <a:spcAft>
                <a:spcPts val="0"/>
              </a:spcAft>
              <a:buAutoNum type="arabicParenR"/>
              <a:defRPr/>
            </a:pPr>
            <a:r>
              <a:rPr lang="en-GB" b="0" i="0" u="none"/>
              <a:t>They demonstrate the direction of one’s values</a:t>
            </a:r>
          </a:p>
          <a:p>
            <a:pPr marL="457200" indent="-457200" algn="l" defTabSz="899952" rtl="0" fontAlgn="auto">
              <a:spcBef>
                <a:spcPts val="984"/>
              </a:spcBef>
              <a:spcAft>
                <a:spcPts val="0"/>
              </a:spcAft>
              <a:buAutoNum type="arabicParenR"/>
              <a:defRPr/>
            </a:pPr>
            <a:endParaRPr lang="en-GB" dirty="0"/>
          </a:p>
          <a:p>
            <a:pPr marL="457200" indent="-457200" algn="l" defTabSz="899952" rtl="0" fontAlgn="auto">
              <a:spcBef>
                <a:spcPts val="984"/>
              </a:spcBef>
              <a:spcAft>
                <a:spcPts val="0"/>
              </a:spcAft>
              <a:buAutoNum type="arabicParenR"/>
              <a:defRPr/>
            </a:pPr>
            <a:r>
              <a:rPr lang="en-GB" b="0" i="0" u="none"/>
              <a:t>They serve as "practical principles" in relation to behaviour, in the form of value stereotypes </a:t>
            </a:r>
            <a:r>
              <a:rPr lang="en-GB" dirty="0"/>
              <a:t/>
            </a:r>
            <a:br>
              <a:rPr lang="en-GB" dirty="0"/>
            </a:br>
            <a:r>
              <a:rPr lang="en-GB" b="0" i="0" u="none"/>
              <a:t>(for example decency pays off).</a:t>
            </a:r>
          </a:p>
          <a:p>
            <a:pPr algn="l" defTabSz="899952" rtl="0" fontAlgn="auto">
              <a:spcBef>
                <a:spcPts val="984"/>
              </a:spcBef>
              <a:spcAft>
                <a:spcPts val="0"/>
              </a:spcAft>
              <a:defRPr/>
            </a:pPr>
            <a:endParaRPr lang="en-GB" dirty="0"/>
          </a:p>
        </p:txBody>
      </p:sp>
    </p:spTree>
    <p:extLst>
      <p:ext uri="{BB962C8B-B14F-4D97-AF65-F5344CB8AC3E}">
        <p14:creationId xmlns:p14="http://schemas.microsoft.com/office/powerpoint/2010/main" val="2779392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7474" y="1588914"/>
            <a:ext cx="7559675" cy="813464"/>
          </a:xfrm>
        </p:spPr>
        <p:txBody>
          <a:bodyPr/>
          <a:lstStyle/>
          <a:p>
            <a:pPr algn="l" rtl="0"/>
            <a:r>
              <a:rPr lang="en-GB" b="1" i="0" u="none" dirty="0"/>
              <a:t>Values and emotions</a:t>
            </a:r>
          </a:p>
        </p:txBody>
      </p:sp>
      <p:sp>
        <p:nvSpPr>
          <p:cNvPr id="3" name="Podnadpis 2"/>
          <p:cNvSpPr>
            <a:spLocks noGrp="1"/>
          </p:cNvSpPr>
          <p:nvPr>
            <p:ph type="subTitle" idx="1"/>
          </p:nvPr>
        </p:nvSpPr>
        <p:spPr>
          <a:xfrm>
            <a:off x="623455" y="2103547"/>
            <a:ext cx="7805650" cy="3740727"/>
          </a:xfrm>
        </p:spPr>
        <p:txBody>
          <a:bodyPr rtlCol="0">
            <a:normAutofit fontScale="92500" lnSpcReduction="10000"/>
          </a:bodyPr>
          <a:lstStyle/>
          <a:p>
            <a:pPr algn="l" defTabSz="899952" rtl="0" fontAlgn="auto">
              <a:spcBef>
                <a:spcPts val="984"/>
              </a:spcBef>
              <a:spcAft>
                <a:spcPts val="0"/>
              </a:spcAft>
              <a:defRPr/>
            </a:pPr>
            <a:r>
              <a:rPr lang="en-GB" b="1" i="0" u="none" dirty="0"/>
              <a:t>EMOTIONS</a:t>
            </a:r>
          </a:p>
          <a:p>
            <a:pPr marL="342900" indent="-342900" algn="l" defTabSz="899952" rtl="0" fontAlgn="auto">
              <a:spcBef>
                <a:spcPts val="984"/>
              </a:spcBef>
              <a:spcAft>
                <a:spcPts val="0"/>
              </a:spcAft>
              <a:buFontTx/>
              <a:buChar char="-"/>
              <a:defRPr/>
            </a:pPr>
            <a:r>
              <a:rPr lang="en-GB" b="0" i="0" u="none" dirty="0"/>
              <a:t>expression of the state of a person and their relationship to something or someone</a:t>
            </a:r>
          </a:p>
          <a:p>
            <a:pPr marL="342900" indent="-342900" algn="l" defTabSz="899952" rtl="0" fontAlgn="auto">
              <a:spcBef>
                <a:spcPts val="984"/>
              </a:spcBef>
              <a:spcAft>
                <a:spcPts val="0"/>
              </a:spcAft>
              <a:buFontTx/>
              <a:buChar char="-"/>
              <a:defRPr/>
            </a:pPr>
            <a:r>
              <a:rPr lang="en-GB" b="0" i="0" u="none" dirty="0"/>
              <a:t>a response to an outside stimulus</a:t>
            </a:r>
          </a:p>
          <a:p>
            <a:pPr marL="342900" indent="-342900" algn="l" defTabSz="899952" rtl="0" fontAlgn="auto">
              <a:spcBef>
                <a:spcPts val="984"/>
              </a:spcBef>
              <a:spcAft>
                <a:spcPts val="0"/>
              </a:spcAft>
              <a:buFontTx/>
              <a:buChar char="-"/>
              <a:defRPr/>
            </a:pPr>
            <a:r>
              <a:rPr lang="en-GB" b="0" i="0" u="none" dirty="0"/>
              <a:t>associated with physiological changes (pleasant and unpleasant feelings) </a:t>
            </a:r>
          </a:p>
          <a:p>
            <a:pPr marL="342900" indent="-342900" algn="l" defTabSz="899952" rtl="0" fontAlgn="auto">
              <a:spcBef>
                <a:spcPts val="984"/>
              </a:spcBef>
              <a:spcAft>
                <a:spcPts val="0"/>
              </a:spcAft>
              <a:buFontTx/>
              <a:buChar char="-"/>
              <a:defRPr/>
            </a:pPr>
            <a:r>
              <a:rPr lang="en-GB" b="0" i="0" u="none" dirty="0"/>
              <a:t>categorized into affects, moods and passions (joy, trust, surprise, fear, rage...)</a:t>
            </a:r>
          </a:p>
          <a:p>
            <a:pPr marL="342900" indent="-342900" algn="l" defTabSz="899952" rtl="0" fontAlgn="auto">
              <a:spcBef>
                <a:spcPts val="984"/>
              </a:spcBef>
              <a:spcAft>
                <a:spcPts val="0"/>
              </a:spcAft>
              <a:buFontTx/>
              <a:buChar char="-"/>
              <a:defRPr/>
            </a:pPr>
            <a:r>
              <a:rPr lang="en-GB" b="0" i="0" u="none" dirty="0">
                <a:highlight>
                  <a:srgbClr val="FFFF00"/>
                </a:highlight>
              </a:rPr>
              <a:t>related to more permanent feelings (these are biologically purposeful, stronger, and less controllable, compared to cognitive processes)</a:t>
            </a:r>
          </a:p>
          <a:p>
            <a:pPr marL="342900" indent="-342900" algn="l" defTabSz="899952" rtl="0" fontAlgn="auto">
              <a:spcBef>
                <a:spcPts val="984"/>
              </a:spcBef>
              <a:spcAft>
                <a:spcPts val="0"/>
              </a:spcAft>
              <a:buFontTx/>
              <a:buChar char="-"/>
              <a:defRPr/>
            </a:pPr>
            <a:endParaRPr lang="en-GB" dirty="0"/>
          </a:p>
        </p:txBody>
      </p:sp>
      <p:pic>
        <p:nvPicPr>
          <p:cNvPr id="4" name="Obrázek 3" descr="Obsah obrázku bílá, zavřít&#10;&#10;Popis byl vytvořen automaticky">
            <a:extLst>
              <a:ext uri="{FF2B5EF4-FFF2-40B4-BE49-F238E27FC236}">
                <a16:creationId xmlns:a16="http://schemas.microsoft.com/office/drawing/2014/main" id="{677C6E78-C597-45A1-B1C3-C6C02DEF6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0043" y="184944"/>
            <a:ext cx="4333081" cy="2112825"/>
          </a:xfrm>
          <a:prstGeom prst="rect">
            <a:avLst/>
          </a:prstGeom>
        </p:spPr>
      </p:pic>
    </p:spTree>
    <p:extLst>
      <p:ext uri="{BB962C8B-B14F-4D97-AF65-F5344CB8AC3E}">
        <p14:creationId xmlns:p14="http://schemas.microsoft.com/office/powerpoint/2010/main" val="2001794522"/>
      </p:ext>
    </p:extLst>
  </p:cSld>
  <p:clrMapOvr>
    <a:masterClrMapping/>
  </p:clrMapOvr>
  <p:extLst>
    <p:ext uri="{6950BFC3-D8DA-4A85-94F7-54DA5524770B}">
      <p188:commentRel xmlns:p188="http://schemas.microsoft.com/office/powerpoint/2018/8/main" xmlns=""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7474" y="1588914"/>
            <a:ext cx="7559675" cy="813464"/>
          </a:xfrm>
        </p:spPr>
        <p:txBody>
          <a:bodyPr/>
          <a:lstStyle/>
          <a:p>
            <a:pPr algn="l" rtl="0"/>
            <a:r>
              <a:rPr lang="en-GB" b="1" i="0" u="none"/>
              <a:t>Values and emotions</a:t>
            </a:r>
          </a:p>
        </p:txBody>
      </p:sp>
      <p:sp>
        <p:nvSpPr>
          <p:cNvPr id="3" name="Podnadpis 2"/>
          <p:cNvSpPr>
            <a:spLocks noGrp="1"/>
          </p:cNvSpPr>
          <p:nvPr>
            <p:ph type="subTitle" idx="1"/>
          </p:nvPr>
        </p:nvSpPr>
        <p:spPr>
          <a:xfrm>
            <a:off x="623455" y="2103547"/>
            <a:ext cx="7805650" cy="3740727"/>
          </a:xfrm>
        </p:spPr>
        <p:txBody>
          <a:bodyPr rtlCol="0">
            <a:normAutofit/>
          </a:bodyPr>
          <a:lstStyle/>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values are often influenced by our emotions</a:t>
            </a:r>
          </a:p>
          <a:p>
            <a:pPr marL="342900" indent="-342900" algn="l" defTabSz="899952" rtl="0" fontAlgn="auto">
              <a:spcBef>
                <a:spcPts val="984"/>
              </a:spcBef>
              <a:spcAft>
                <a:spcPts val="0"/>
              </a:spcAft>
              <a:buFontTx/>
              <a:buChar char="-"/>
              <a:defRPr/>
            </a:pPr>
            <a:endParaRPr lang="en-GB" dirty="0"/>
          </a:p>
          <a:p>
            <a:pPr algn="l" defTabSz="899952" rtl="0" fontAlgn="auto">
              <a:spcBef>
                <a:spcPts val="984"/>
              </a:spcBef>
              <a:spcAft>
                <a:spcPts val="0"/>
              </a:spcAft>
              <a:defRPr/>
            </a:pPr>
            <a:r>
              <a:rPr lang="en-GB" b="0" i="0" u="none"/>
              <a:t>			Is this a good thing?</a:t>
            </a:r>
          </a:p>
          <a:p>
            <a:pPr marL="342900" indent="-342900" algn="l" defTabSz="899952" rtl="0" fontAlgn="auto">
              <a:spcBef>
                <a:spcPts val="984"/>
              </a:spcBef>
              <a:spcAft>
                <a:spcPts val="0"/>
              </a:spcAft>
              <a:buFontTx/>
              <a:buChar char="-"/>
              <a:defRPr/>
            </a:pPr>
            <a:endParaRPr lang="en-GB" dirty="0"/>
          </a:p>
        </p:txBody>
      </p:sp>
      <p:sp>
        <p:nvSpPr>
          <p:cNvPr id="2" name="Plus 1"/>
          <p:cNvSpPr/>
          <p:nvPr/>
        </p:nvSpPr>
        <p:spPr>
          <a:xfrm>
            <a:off x="1379913" y="3773978"/>
            <a:ext cx="1105593" cy="11887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 name="Minus 3"/>
          <p:cNvSpPr/>
          <p:nvPr/>
        </p:nvSpPr>
        <p:spPr>
          <a:xfrm>
            <a:off x="6334298" y="3877887"/>
            <a:ext cx="1072342" cy="98090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1084728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87474" y="1588914"/>
            <a:ext cx="7559675" cy="813464"/>
          </a:xfrm>
        </p:spPr>
        <p:txBody>
          <a:bodyPr/>
          <a:lstStyle/>
          <a:p>
            <a:pPr algn="l" rtl="0"/>
            <a:r>
              <a:rPr lang="en-GB" b="1" i="0" u="none"/>
              <a:t>Basic ethical categories </a:t>
            </a:r>
            <a:r>
              <a:rPr lang="en-GB" altLang="cs-CZ" dirty="0"/>
              <a:t/>
            </a:r>
            <a:br>
              <a:rPr lang="en-GB" altLang="cs-CZ" dirty="0"/>
            </a:br>
            <a:r>
              <a:rPr lang="en-GB" sz="2000" b="1" i="0" u="none"/>
              <a:t>(not only in relation to social ethics)</a:t>
            </a:r>
          </a:p>
        </p:txBody>
      </p:sp>
      <p:sp>
        <p:nvSpPr>
          <p:cNvPr id="3" name="Podnadpis 2"/>
          <p:cNvSpPr>
            <a:spLocks noGrp="1"/>
          </p:cNvSpPr>
          <p:nvPr>
            <p:ph type="subTitle" idx="1"/>
          </p:nvPr>
        </p:nvSpPr>
        <p:spPr>
          <a:xfrm>
            <a:off x="623455" y="2103547"/>
            <a:ext cx="7805650" cy="3740727"/>
          </a:xfrm>
        </p:spPr>
        <p:txBody>
          <a:bodyPr rtlCol="0">
            <a:normAutofit/>
          </a:bodyPr>
          <a:lstStyle/>
          <a:p>
            <a:pPr algn="ctr" defTabSz="899952" rtl="0" fontAlgn="auto">
              <a:spcBef>
                <a:spcPts val="984"/>
              </a:spcBef>
              <a:spcAft>
                <a:spcPts val="0"/>
              </a:spcAft>
              <a:defRPr/>
            </a:pPr>
            <a:endParaRPr lang="en-GB" dirty="0"/>
          </a:p>
          <a:p>
            <a:pPr algn="ctr" defTabSz="899952" rtl="0" fontAlgn="auto">
              <a:spcBef>
                <a:spcPts val="984"/>
              </a:spcBef>
              <a:spcAft>
                <a:spcPts val="0"/>
              </a:spcAft>
              <a:defRPr/>
            </a:pPr>
            <a:endParaRPr lang="en-GB" b="0" i="0" u="none" dirty="0"/>
          </a:p>
          <a:p>
            <a:pPr algn="ctr" defTabSz="899952" rtl="0" fontAlgn="auto">
              <a:spcBef>
                <a:spcPts val="984"/>
              </a:spcBef>
              <a:spcAft>
                <a:spcPts val="0"/>
              </a:spcAft>
              <a:defRPr/>
            </a:pPr>
            <a:r>
              <a:rPr lang="en-GB" b="0" i="0" u="none" dirty="0"/>
              <a:t>Good	x  Evil</a:t>
            </a:r>
          </a:p>
          <a:p>
            <a:pPr algn="ctr" defTabSz="899952" rtl="0" fontAlgn="auto">
              <a:spcBef>
                <a:spcPts val="984"/>
              </a:spcBef>
              <a:spcAft>
                <a:spcPts val="0"/>
              </a:spcAft>
              <a:defRPr/>
            </a:pPr>
            <a:r>
              <a:rPr lang="en-GB" b="0" i="0" u="none" dirty="0"/>
              <a:t>    </a:t>
            </a:r>
          </a:p>
          <a:p>
            <a:pPr algn="ctr" defTabSz="899952" rtl="0" fontAlgn="auto">
              <a:spcBef>
                <a:spcPts val="984"/>
              </a:spcBef>
              <a:spcAft>
                <a:spcPts val="0"/>
              </a:spcAft>
              <a:defRPr/>
            </a:pPr>
            <a:r>
              <a:rPr lang="en-GB" b="0" i="0" u="none" dirty="0"/>
              <a:t>   Freedom 	</a:t>
            </a:r>
          </a:p>
          <a:p>
            <a:pPr algn="ctr" defTabSz="899952" rtl="0" fontAlgn="auto">
              <a:spcBef>
                <a:spcPts val="984"/>
              </a:spcBef>
              <a:spcAft>
                <a:spcPts val="0"/>
              </a:spcAft>
              <a:defRPr/>
            </a:pPr>
            <a:r>
              <a:rPr lang="en-GB" b="0" i="0" u="none" dirty="0"/>
              <a:t>Responsibility</a:t>
            </a:r>
          </a:p>
          <a:p>
            <a:pPr algn="ctr" defTabSz="899952" rtl="0" fontAlgn="auto">
              <a:spcBef>
                <a:spcPts val="984"/>
              </a:spcBef>
              <a:spcAft>
                <a:spcPts val="0"/>
              </a:spcAft>
              <a:defRPr/>
            </a:pPr>
            <a:r>
              <a:rPr lang="en-GB" b="0" i="0" u="none" dirty="0"/>
              <a:t>Conscience</a:t>
            </a:r>
          </a:p>
          <a:p>
            <a:pPr algn="ctr" defTabSz="899952" rtl="0" fontAlgn="auto">
              <a:spcBef>
                <a:spcPts val="984"/>
              </a:spcBef>
              <a:spcAft>
                <a:spcPts val="0"/>
              </a:spcAft>
              <a:defRPr/>
            </a:pPr>
            <a:r>
              <a:rPr lang="en-GB" b="0" i="0" u="none" dirty="0"/>
              <a:t>Justice</a:t>
            </a:r>
          </a:p>
          <a:p>
            <a:pPr algn="ctr"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p:txBody>
      </p:sp>
    </p:spTree>
    <p:extLst>
      <p:ext uri="{BB962C8B-B14F-4D97-AF65-F5344CB8AC3E}">
        <p14:creationId xmlns:p14="http://schemas.microsoft.com/office/powerpoint/2010/main" val="352563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720724" y="1505787"/>
            <a:ext cx="7559675" cy="1612900"/>
          </a:xfrm>
        </p:spPr>
        <p:txBody>
          <a:bodyPr/>
          <a:lstStyle/>
          <a:p>
            <a:pPr algn="l" rtl="0"/>
            <a:r>
              <a:rPr lang="en-GB" b="1" i="0" u="none"/>
              <a:t>Value relativity</a:t>
            </a:r>
            <a:r>
              <a:rPr lang="en-GB" altLang="cs-CZ" dirty="0"/>
              <a:t/>
            </a:r>
            <a:br>
              <a:rPr lang="en-GB" altLang="cs-CZ" dirty="0"/>
            </a:br>
            <a:r>
              <a:rPr lang="en-GB" b="1" i="0" u="none"/>
              <a:t> </a:t>
            </a:r>
          </a:p>
        </p:txBody>
      </p:sp>
      <p:sp>
        <p:nvSpPr>
          <p:cNvPr id="3" name="Podnadpis 2"/>
          <p:cNvSpPr>
            <a:spLocks noGrp="1"/>
          </p:cNvSpPr>
          <p:nvPr>
            <p:ph type="subTitle" idx="1"/>
          </p:nvPr>
        </p:nvSpPr>
        <p:spPr>
          <a:xfrm>
            <a:off x="290945" y="2593571"/>
            <a:ext cx="7989455" cy="4164676"/>
          </a:xfrm>
        </p:spPr>
        <p:txBody>
          <a:bodyPr rtlCol="0">
            <a:normAutofit/>
          </a:bodyPr>
          <a:lstStyle/>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sz="1100" dirty="0"/>
          </a:p>
          <a:p>
            <a:pPr algn="l" defTabSz="899952" rtl="0" fontAlgn="auto">
              <a:spcBef>
                <a:spcPts val="984"/>
              </a:spcBef>
              <a:spcAft>
                <a:spcPts val="0"/>
              </a:spcAft>
              <a:defRPr/>
            </a:pPr>
            <a:r>
              <a:rPr lang="en-GB" sz="1100" b="0" i="0" u="none"/>
              <a:t>Source: Schirrmacher, T.: Morální odpovědnost. p. 77.</a:t>
            </a:r>
            <a:endParaRPr lang="en-GB"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411" y="170585"/>
            <a:ext cx="4890711" cy="6450506"/>
          </a:xfrm>
          <a:prstGeom prst="rect">
            <a:avLst/>
          </a:prstGeom>
        </p:spPr>
      </p:pic>
    </p:spTree>
    <p:extLst>
      <p:ext uri="{BB962C8B-B14F-4D97-AF65-F5344CB8AC3E}">
        <p14:creationId xmlns:p14="http://schemas.microsoft.com/office/powerpoint/2010/main" val="19315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620517" y="1577822"/>
            <a:ext cx="7559675" cy="1612900"/>
          </a:xfrm>
        </p:spPr>
        <p:txBody>
          <a:bodyPr/>
          <a:lstStyle/>
          <a:p>
            <a:pPr algn="l" rtl="0"/>
            <a:r>
              <a:rPr lang="en-GB" b="1" i="0" u="none"/>
              <a:t>Ethics – categorization</a:t>
            </a:r>
            <a:endParaRPr lang="en-GB" altLang="cs-CZ" sz="1000" dirty="0"/>
          </a:p>
        </p:txBody>
      </p:sp>
      <p:sp>
        <p:nvSpPr>
          <p:cNvPr id="3" name="Podnadpis 2"/>
          <p:cNvSpPr>
            <a:spLocks noGrp="1"/>
          </p:cNvSpPr>
          <p:nvPr>
            <p:ph type="subTitle" idx="1"/>
          </p:nvPr>
        </p:nvSpPr>
        <p:spPr>
          <a:xfrm>
            <a:off x="694943" y="2229633"/>
            <a:ext cx="8365929" cy="4296427"/>
          </a:xfrm>
        </p:spPr>
        <p:txBody>
          <a:bodyPr rtlCol="0">
            <a:normAutofit/>
          </a:bodyPr>
          <a:lstStyle/>
          <a:p>
            <a:pPr algn="l" rtl="0"/>
            <a:r>
              <a:rPr lang="en-GB" sz="2000" b="1" i="0" u="none"/>
              <a:t>I) </a:t>
            </a:r>
            <a:r>
              <a:rPr lang="en-GB" sz="2000" b="0" i="0" u="none"/>
              <a:t>	</a:t>
            </a:r>
            <a:r>
              <a:rPr lang="en-GB" sz="2000" b="1" i="0" u="none"/>
              <a:t>Metaethics</a:t>
            </a:r>
            <a:r>
              <a:rPr lang="en-GB" sz="2000" b="0" i="0" u="none"/>
              <a:t>			- moral language	</a:t>
            </a:r>
          </a:p>
          <a:p>
            <a:pPr algn="l" rtl="0"/>
            <a:r>
              <a:rPr lang="en-GB" sz="2000" b="0" i="0" u="none"/>
              <a:t>	</a:t>
            </a:r>
            <a:r>
              <a:rPr lang="en-GB" sz="2000" b="1" i="0" u="none"/>
              <a:t>Fundamental ethics </a:t>
            </a:r>
            <a:r>
              <a:rPr lang="en-GB" sz="2000" b="0" i="0" u="none"/>
              <a:t>		- basic issues</a:t>
            </a:r>
          </a:p>
          <a:p>
            <a:pPr algn="l" rtl="0"/>
            <a:r>
              <a:rPr lang="en-GB" sz="2000" b="0" i="0" u="none"/>
              <a:t>	</a:t>
            </a:r>
            <a:r>
              <a:rPr lang="en-GB" sz="2000" b="1" i="0" u="none"/>
              <a:t>Normative ethics </a:t>
            </a:r>
            <a:r>
              <a:rPr lang="en-GB" sz="2000" b="0" i="0" u="none"/>
              <a:t>		- behaviour evaluation</a:t>
            </a:r>
          </a:p>
          <a:p>
            <a:pPr algn="l" rtl="0"/>
            <a:r>
              <a:rPr lang="en-GB" sz="2000" b="0" i="0" u="none"/>
              <a:t>	</a:t>
            </a:r>
            <a:r>
              <a:rPr lang="en-GB" sz="2000" b="1" i="0" u="none"/>
              <a:t>Descriptive ethics </a:t>
            </a:r>
            <a:r>
              <a:rPr lang="en-GB" sz="2000" b="0" i="0" u="none"/>
              <a:t>		- phenomenon description</a:t>
            </a:r>
          </a:p>
          <a:p>
            <a:pPr algn="l" rtl="0"/>
            <a:r>
              <a:rPr lang="en-GB" sz="2000" b="0" i="0" u="none"/>
              <a:t>	</a:t>
            </a:r>
            <a:r>
              <a:rPr lang="en-GB" sz="2000" b="1" i="0" u="none"/>
              <a:t>Applied ethics </a:t>
            </a:r>
            <a:r>
              <a:rPr lang="en-GB" sz="2000" b="0" i="0" u="none"/>
              <a:t>		- practical application</a:t>
            </a:r>
          </a:p>
          <a:p>
            <a:endParaRPr lang="en-GB" sz="2000" b="1" dirty="0"/>
          </a:p>
          <a:p>
            <a:endParaRPr lang="en-GB" sz="2000" b="1" dirty="0"/>
          </a:p>
          <a:p>
            <a:pPr algn="l" rtl="0"/>
            <a:r>
              <a:rPr lang="en-GB" sz="2000" b="1" i="0" u="none"/>
              <a:t>II) </a:t>
            </a:r>
            <a:r>
              <a:rPr lang="en-GB" sz="2000" b="0" i="0" u="none"/>
              <a:t>	</a:t>
            </a:r>
            <a:r>
              <a:rPr lang="en-GB" sz="2000" b="1" i="0" u="none"/>
              <a:t>Individual ethics </a:t>
            </a:r>
            <a:r>
              <a:rPr lang="en-GB" sz="2000" b="0" i="0" u="none"/>
              <a:t>		</a:t>
            </a:r>
            <a:r>
              <a:rPr lang="en-GB" sz="2000" b="1" i="0" u="none"/>
              <a:t>- </a:t>
            </a:r>
            <a:r>
              <a:rPr lang="en-GB" sz="2000" b="0" i="0" u="none"/>
              <a:t>I</a:t>
            </a:r>
            <a:r>
              <a:rPr lang="en-GB" sz="2000" b="1" i="0" u="none"/>
              <a:t> </a:t>
            </a:r>
            <a:r>
              <a:rPr lang="en-GB" sz="2000" b="0" i="0" u="none"/>
              <a:t>(good x evil) </a:t>
            </a:r>
            <a:endParaRPr lang="en-GB" sz="2000" b="1" dirty="0"/>
          </a:p>
          <a:p>
            <a:pPr algn="l" rtl="0"/>
            <a:r>
              <a:rPr lang="en-GB" sz="2000" b="0" i="0" u="none"/>
              <a:t>	</a:t>
            </a:r>
            <a:r>
              <a:rPr lang="en-GB" sz="2000" b="1" i="0" u="none"/>
              <a:t>Social ethics </a:t>
            </a:r>
            <a:r>
              <a:rPr lang="en-GB" sz="2000" b="0" i="0" u="none"/>
              <a:t>			- we (justice x injustice)</a:t>
            </a:r>
          </a:p>
          <a:p>
            <a:pPr marL="342900" indent="-342900" algn="l" defTabSz="899952" rtl="0" fontAlgn="auto">
              <a:spcBef>
                <a:spcPts val="984"/>
              </a:spcBef>
              <a:spcAft>
                <a:spcPts val="0"/>
              </a:spcAft>
              <a:buFontTx/>
              <a:buChar char="-"/>
              <a:defRPr/>
            </a:pPr>
            <a:endParaRPr lang="en-GB" sz="2000" dirty="0"/>
          </a:p>
          <a:p>
            <a:pPr algn="l" defTabSz="899952" rtl="0" fontAlgn="auto">
              <a:spcBef>
                <a:spcPts val="984"/>
              </a:spcBef>
              <a:spcAft>
                <a:spcPts val="0"/>
              </a:spcAft>
              <a:defRPr/>
            </a:pPr>
            <a:endParaRPr lang="en-GB" dirty="0"/>
          </a:p>
        </p:txBody>
      </p:sp>
    </p:spTree>
    <p:extLst>
      <p:ext uri="{BB962C8B-B14F-4D97-AF65-F5344CB8AC3E}">
        <p14:creationId xmlns:p14="http://schemas.microsoft.com/office/powerpoint/2010/main" val="2806206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720724" y="1505787"/>
            <a:ext cx="7559675" cy="988031"/>
          </a:xfrm>
        </p:spPr>
        <p:txBody>
          <a:bodyPr/>
          <a:lstStyle/>
          <a:p>
            <a:pPr algn="l" rtl="0"/>
            <a:r>
              <a:rPr lang="en-GB" b="1" i="0" u="none"/>
              <a:t>Negative forms of individual and social ethics </a:t>
            </a:r>
            <a:r>
              <a:rPr lang="en-GB" altLang="cs-CZ" dirty="0"/>
              <a:t/>
            </a:r>
            <a:br>
              <a:rPr lang="en-GB" altLang="cs-CZ" dirty="0"/>
            </a:br>
            <a:r>
              <a:rPr lang="en-GB" b="1" i="0" u="none"/>
              <a:t>and morality</a:t>
            </a:r>
          </a:p>
        </p:txBody>
      </p:sp>
      <p:sp>
        <p:nvSpPr>
          <p:cNvPr id="3" name="Podnadpis 2"/>
          <p:cNvSpPr>
            <a:spLocks noGrp="1"/>
          </p:cNvSpPr>
          <p:nvPr>
            <p:ph type="subTitle" idx="1"/>
          </p:nvPr>
        </p:nvSpPr>
        <p:spPr>
          <a:xfrm>
            <a:off x="720724" y="2593571"/>
            <a:ext cx="7559676" cy="3823854"/>
          </a:xfrm>
        </p:spPr>
        <p:txBody>
          <a:bodyPr rtlCol="0">
            <a:normAutofit/>
          </a:bodyPr>
          <a:lstStyle/>
          <a:p>
            <a:pPr marL="457200" indent="-457200" algn="l" defTabSz="899952" rtl="0" fontAlgn="auto">
              <a:spcBef>
                <a:spcPts val="984"/>
              </a:spcBef>
              <a:spcAft>
                <a:spcPts val="0"/>
              </a:spcAft>
              <a:buAutoNum type="arabicParenR"/>
              <a:defRPr/>
            </a:pPr>
            <a:endParaRPr lang="en-GB" dirty="0"/>
          </a:p>
          <a:p>
            <a:pPr marL="457200" indent="-457200" algn="l" defTabSz="899952" rtl="0" fontAlgn="auto">
              <a:spcBef>
                <a:spcPts val="984"/>
              </a:spcBef>
              <a:spcAft>
                <a:spcPts val="0"/>
              </a:spcAft>
              <a:buAutoNum type="arabicParenR"/>
              <a:defRPr/>
            </a:pPr>
            <a:r>
              <a:rPr lang="en-GB" b="0" i="0" u="none"/>
              <a:t>Moral nihilism – indifference</a:t>
            </a:r>
          </a:p>
          <a:p>
            <a:pPr marL="457200" indent="-457200" algn="l" defTabSz="899952" rtl="0" fontAlgn="auto">
              <a:spcBef>
                <a:spcPts val="984"/>
              </a:spcBef>
              <a:spcAft>
                <a:spcPts val="0"/>
              </a:spcAft>
              <a:buAutoNum type="arabicParenR"/>
              <a:defRPr/>
            </a:pPr>
            <a:r>
              <a:rPr lang="en-GB" b="0" i="0" u="none"/>
              <a:t>Moral void – helplessness</a:t>
            </a:r>
          </a:p>
          <a:p>
            <a:pPr marL="457200" indent="-457200" algn="l" defTabSz="899952" rtl="0" fontAlgn="auto">
              <a:spcBef>
                <a:spcPts val="984"/>
              </a:spcBef>
              <a:spcAft>
                <a:spcPts val="0"/>
              </a:spcAft>
              <a:buAutoNum type="arabicParenR"/>
              <a:defRPr/>
            </a:pPr>
            <a:r>
              <a:rPr lang="en-GB" b="0" i="0" u="none"/>
              <a:t>Moral stagnation – environmental effects</a:t>
            </a:r>
          </a:p>
          <a:p>
            <a:pPr marL="457200" indent="-457200" algn="l" defTabSz="899952" rtl="0" fontAlgn="auto">
              <a:spcBef>
                <a:spcPts val="984"/>
              </a:spcBef>
              <a:spcAft>
                <a:spcPts val="0"/>
              </a:spcAft>
              <a:buAutoNum type="arabicParenR"/>
              <a:defRPr/>
            </a:pPr>
            <a:r>
              <a:rPr lang="en-GB" b="0" i="0" u="none"/>
              <a:t>Vulgarization</a:t>
            </a:r>
          </a:p>
          <a:p>
            <a:pPr marL="457200" indent="-457200" algn="l" defTabSz="899952" rtl="0" fontAlgn="auto">
              <a:spcBef>
                <a:spcPts val="984"/>
              </a:spcBef>
              <a:spcAft>
                <a:spcPts val="0"/>
              </a:spcAft>
              <a:buAutoNum type="arabicParenR"/>
              <a:defRPr/>
            </a:pPr>
            <a:r>
              <a:rPr lang="en-GB" b="0" i="0" u="none"/>
              <a:t>Selfishness </a:t>
            </a:r>
          </a:p>
          <a:p>
            <a:pPr marL="457200" indent="-457200" algn="l" defTabSz="899952" rtl="0" fontAlgn="auto">
              <a:spcBef>
                <a:spcPts val="984"/>
              </a:spcBef>
              <a:spcAft>
                <a:spcPts val="0"/>
              </a:spcAft>
              <a:buAutoNum type="arabicParenR"/>
              <a:defRPr/>
            </a:pPr>
            <a:r>
              <a:rPr lang="en-GB" b="0" i="0" u="none"/>
              <a:t>Absence of any decorum</a:t>
            </a:r>
          </a:p>
          <a:p>
            <a:pPr marL="457200" indent="-457200" algn="l" defTabSz="899952" rtl="0" fontAlgn="auto">
              <a:spcBef>
                <a:spcPts val="984"/>
              </a:spcBef>
              <a:spcAft>
                <a:spcPts val="0"/>
              </a:spcAft>
              <a:buAutoNum type="arabicParenR"/>
              <a:defRPr/>
            </a:pPr>
            <a:r>
              <a:rPr lang="en-GB" b="0" i="0" u="none"/>
              <a:t>Absence of respect and self-respect</a:t>
            </a:r>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sz="1100" dirty="0"/>
          </a:p>
        </p:txBody>
      </p:sp>
    </p:spTree>
    <p:extLst>
      <p:ext uri="{BB962C8B-B14F-4D97-AF65-F5344CB8AC3E}">
        <p14:creationId xmlns:p14="http://schemas.microsoft.com/office/powerpoint/2010/main" val="2804855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720724" y="1505787"/>
            <a:ext cx="7559675" cy="988031"/>
          </a:xfrm>
        </p:spPr>
        <p:txBody>
          <a:bodyPr/>
          <a:lstStyle/>
          <a:p>
            <a:pPr algn="l" rtl="0"/>
            <a:r>
              <a:rPr lang="en-GB" b="1" i="0" u="none"/>
              <a:t>Virtues determining moral integrity</a:t>
            </a:r>
          </a:p>
        </p:txBody>
      </p:sp>
      <p:sp>
        <p:nvSpPr>
          <p:cNvPr id="3" name="Podnadpis 2"/>
          <p:cNvSpPr>
            <a:spLocks noGrp="1"/>
          </p:cNvSpPr>
          <p:nvPr>
            <p:ph type="subTitle" idx="1"/>
          </p:nvPr>
        </p:nvSpPr>
        <p:spPr>
          <a:xfrm>
            <a:off x="720724" y="2593571"/>
            <a:ext cx="7559676" cy="3823854"/>
          </a:xfrm>
        </p:spPr>
        <p:txBody>
          <a:bodyPr rtlCol="0">
            <a:normAutofit/>
          </a:bodyPr>
          <a:lstStyle/>
          <a:p>
            <a:pPr marL="457200" indent="-457200" algn="l" defTabSz="899952" rtl="0" fontAlgn="auto">
              <a:spcBef>
                <a:spcPts val="984"/>
              </a:spcBef>
              <a:spcAft>
                <a:spcPts val="0"/>
              </a:spcAft>
              <a:buAutoNum type="arabicParenR"/>
              <a:defRPr/>
            </a:pPr>
            <a:endParaRPr lang="en-GB" dirty="0"/>
          </a:p>
          <a:p>
            <a:pPr marL="457200" indent="-457200" algn="l" defTabSz="899952" rtl="0" fontAlgn="auto">
              <a:spcBef>
                <a:spcPts val="984"/>
              </a:spcBef>
              <a:spcAft>
                <a:spcPts val="0"/>
              </a:spcAft>
              <a:buAutoNum type="arabicParenR"/>
              <a:defRPr/>
            </a:pPr>
            <a:r>
              <a:rPr lang="en-GB" b="0" i="0" u="none"/>
              <a:t>Self-respect and dignity</a:t>
            </a:r>
          </a:p>
          <a:p>
            <a:pPr marL="457200" indent="-457200" algn="l" defTabSz="899952" rtl="0" fontAlgn="auto">
              <a:spcBef>
                <a:spcPts val="984"/>
              </a:spcBef>
              <a:spcAft>
                <a:spcPts val="0"/>
              </a:spcAft>
              <a:buAutoNum type="arabicParenR"/>
              <a:defRPr/>
            </a:pPr>
            <a:r>
              <a:rPr lang="en-GB" b="0" i="0" u="none"/>
              <a:t>Respect for others</a:t>
            </a:r>
          </a:p>
          <a:p>
            <a:pPr marL="457200" indent="-457200" algn="l" defTabSz="899952" rtl="0" fontAlgn="auto">
              <a:spcBef>
                <a:spcPts val="984"/>
              </a:spcBef>
              <a:spcAft>
                <a:spcPts val="0"/>
              </a:spcAft>
              <a:buAutoNum type="arabicParenR"/>
              <a:defRPr/>
            </a:pPr>
            <a:r>
              <a:rPr lang="en-GB" b="0" i="0" u="none"/>
              <a:t>Good and happiness</a:t>
            </a:r>
          </a:p>
          <a:p>
            <a:pPr marL="457200" indent="-457200" algn="l" defTabSz="899952" rtl="0" fontAlgn="auto">
              <a:spcBef>
                <a:spcPts val="984"/>
              </a:spcBef>
              <a:spcAft>
                <a:spcPts val="0"/>
              </a:spcAft>
              <a:buAutoNum type="arabicParenR"/>
              <a:defRPr/>
            </a:pPr>
            <a:r>
              <a:rPr lang="en-GB" b="0" i="0" u="none"/>
              <a:t>Sense of fairness</a:t>
            </a:r>
          </a:p>
          <a:p>
            <a:pPr marL="457200" indent="-457200" algn="l" defTabSz="899952" rtl="0" fontAlgn="auto">
              <a:spcBef>
                <a:spcPts val="984"/>
              </a:spcBef>
              <a:spcAft>
                <a:spcPts val="0"/>
              </a:spcAft>
              <a:buAutoNum type="arabicParenR"/>
              <a:defRPr/>
            </a:pPr>
            <a:r>
              <a:rPr lang="en-GB" b="0" i="0" u="none"/>
              <a:t>Love (eros, philia, agape)</a:t>
            </a:r>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dirty="0"/>
          </a:p>
          <a:p>
            <a:pPr algn="l" defTabSz="899952" rtl="0" fontAlgn="auto">
              <a:spcBef>
                <a:spcPts val="984"/>
              </a:spcBef>
              <a:spcAft>
                <a:spcPts val="0"/>
              </a:spcAft>
              <a:defRPr/>
            </a:pPr>
            <a:endParaRPr lang="en-GB" sz="1100" dirty="0"/>
          </a:p>
        </p:txBody>
      </p:sp>
    </p:spTree>
    <p:extLst>
      <p:ext uri="{BB962C8B-B14F-4D97-AF65-F5344CB8AC3E}">
        <p14:creationId xmlns:p14="http://schemas.microsoft.com/office/powerpoint/2010/main" val="78249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53499" y="1406422"/>
            <a:ext cx="7560000" cy="580320"/>
          </a:xfrm>
        </p:spPr>
        <p:txBody>
          <a:bodyPr>
            <a:normAutofit fontScale="90000"/>
          </a:bodyPr>
          <a:lstStyle/>
          <a:p>
            <a:pPr algn="l" rtl="0"/>
            <a:r>
              <a:rPr lang="en-GB" b="1" i="0" u="none"/>
              <a:t>References:</a:t>
            </a:r>
            <a:r>
              <a:rPr lang="en-GB" dirty="0"/>
              <a:t/>
            </a:r>
            <a:br>
              <a:rPr lang="en-GB" dirty="0"/>
            </a:br>
            <a:r>
              <a:rPr lang="en-GB" sz="2200" dirty="0"/>
              <a:t/>
            </a:r>
            <a:br>
              <a:rPr lang="en-GB" sz="2200" dirty="0"/>
            </a:br>
            <a:endParaRPr lang="en-GB" dirty="0"/>
          </a:p>
        </p:txBody>
      </p:sp>
      <p:sp>
        <p:nvSpPr>
          <p:cNvPr id="3" name="Podnadpis 2"/>
          <p:cNvSpPr>
            <a:spLocks noGrp="1"/>
          </p:cNvSpPr>
          <p:nvPr>
            <p:ph type="subTitle" idx="1"/>
          </p:nvPr>
        </p:nvSpPr>
        <p:spPr>
          <a:xfrm>
            <a:off x="653499" y="2101043"/>
            <a:ext cx="7560000" cy="4281054"/>
          </a:xfrm>
        </p:spPr>
        <p:txBody>
          <a:bodyPr/>
          <a:lstStyle/>
          <a:p>
            <a:pPr algn="l" rtl="0">
              <a:lnSpc>
                <a:spcPct val="100000"/>
              </a:lnSpc>
            </a:pPr>
            <a:r>
              <a:rPr lang="en-GB" sz="1050" b="0" i="0" u="none" cap="all" dirty="0"/>
              <a:t>ANZENBACHER</a:t>
            </a:r>
            <a:r>
              <a:rPr lang="en-GB" sz="1050" b="0" i="0" u="none" dirty="0"/>
              <a:t>, A. </a:t>
            </a:r>
            <a:r>
              <a:rPr lang="en-GB" sz="1050" b="0" i="1" u="none" dirty="0" err="1"/>
              <a:t>Úvod</a:t>
            </a:r>
            <a:r>
              <a:rPr lang="en-GB" sz="1050" b="0" i="1" u="none" dirty="0"/>
              <a:t> do </a:t>
            </a:r>
            <a:r>
              <a:rPr lang="en-GB" sz="1050" b="0" i="1" u="none" dirty="0" err="1"/>
              <a:t>etiky</a:t>
            </a:r>
            <a:r>
              <a:rPr lang="en-GB" sz="1050" b="0" i="0" u="none" dirty="0"/>
              <a:t>. 3rd ed. Prague: Academia, 2001. 292 p. ISBN 80-200-0953-1.</a:t>
            </a:r>
            <a:r>
              <a:rPr lang="en-GB" sz="1050" dirty="0"/>
              <a:t/>
            </a:r>
            <a:br>
              <a:rPr lang="en-GB" sz="1050" dirty="0"/>
            </a:br>
            <a:r>
              <a:rPr lang="en-GB" sz="1050" b="0" i="0" u="none" cap="all" dirty="0" err="1"/>
              <a:t>Anzenbacher</a:t>
            </a:r>
            <a:r>
              <a:rPr lang="en-GB" sz="1050" b="0" i="0" u="none" cap="all" dirty="0"/>
              <a:t>, A</a:t>
            </a:r>
            <a:r>
              <a:rPr lang="en-GB" sz="1050" b="0" i="0" u="none" dirty="0"/>
              <a:t>. </a:t>
            </a:r>
            <a:r>
              <a:rPr lang="en-GB" sz="1050" b="0" i="1" u="none" dirty="0" err="1"/>
              <a:t>Křesťanská</a:t>
            </a:r>
            <a:r>
              <a:rPr lang="en-GB" sz="1050" b="0" i="1" u="none" dirty="0"/>
              <a:t> </a:t>
            </a:r>
            <a:r>
              <a:rPr lang="en-GB" sz="1050" b="0" i="1" u="none" dirty="0" err="1"/>
              <a:t>sociální</a:t>
            </a:r>
            <a:r>
              <a:rPr lang="en-GB" sz="1050" b="0" i="1" u="none" dirty="0"/>
              <a:t> </a:t>
            </a:r>
            <a:r>
              <a:rPr lang="en-GB" sz="1050" b="0" i="1" u="none" dirty="0" err="1"/>
              <a:t>etika</a:t>
            </a:r>
            <a:r>
              <a:rPr lang="en-GB" sz="1050" b="0" i="1" u="none" dirty="0"/>
              <a:t>: </a:t>
            </a:r>
            <a:r>
              <a:rPr lang="en-GB" sz="1050" b="0" i="1" u="none" dirty="0" err="1"/>
              <a:t>úvod</a:t>
            </a:r>
            <a:r>
              <a:rPr lang="en-GB" sz="1050" b="0" i="1" u="none" dirty="0"/>
              <a:t> a </a:t>
            </a:r>
            <a:r>
              <a:rPr lang="en-GB" sz="1050" b="0" i="1" u="none" dirty="0" err="1"/>
              <a:t>principy</a:t>
            </a:r>
            <a:r>
              <a:rPr lang="en-GB" sz="1050" b="0" i="0" u="none" dirty="0"/>
              <a:t>. 2nd edition. Brno: CDK, Centrum pro </a:t>
            </a:r>
            <a:r>
              <a:rPr lang="en-GB" sz="1050" b="0" i="0" u="none" dirty="0" err="1"/>
              <a:t>studium</a:t>
            </a:r>
            <a:r>
              <a:rPr lang="en-GB" sz="1050" b="0" i="0" u="none" dirty="0"/>
              <a:t> </a:t>
            </a:r>
            <a:r>
              <a:rPr lang="en-GB" sz="1050" b="0" i="0" u="none" dirty="0" err="1"/>
              <a:t>demokracie</a:t>
            </a:r>
            <a:r>
              <a:rPr lang="en-GB" sz="1050" b="0" i="0" u="none" dirty="0"/>
              <a:t> a </a:t>
            </a:r>
            <a:r>
              <a:rPr lang="en-GB" sz="1050" b="0" i="0" u="none" dirty="0" err="1"/>
              <a:t>kultury</a:t>
            </a:r>
            <a:r>
              <a:rPr lang="en-GB" sz="1050" b="0" i="0" u="none" dirty="0"/>
              <a:t>, 2015. 271 p. ISBN 978-80-7325-371-4.</a:t>
            </a:r>
            <a:r>
              <a:rPr lang="en-GB" sz="1050" dirty="0"/>
              <a:t/>
            </a:r>
            <a:br>
              <a:rPr lang="en-GB" sz="1050" dirty="0"/>
            </a:br>
            <a:r>
              <a:rPr lang="en-GB" sz="1050" b="0" i="0" u="none" dirty="0"/>
              <a:t>BRÁZDA, R. </a:t>
            </a:r>
            <a:r>
              <a:rPr lang="en-GB" sz="1050" b="0" i="1" u="none" dirty="0" err="1"/>
              <a:t>Ethicum</a:t>
            </a:r>
            <a:r>
              <a:rPr lang="en-GB" sz="1050" b="0" i="0" u="none" dirty="0"/>
              <a:t>. 1st ed. </a:t>
            </a:r>
            <a:r>
              <a:rPr lang="en-GB" sz="1050" b="0" i="0" u="none" dirty="0" err="1"/>
              <a:t>Zlín</a:t>
            </a:r>
            <a:r>
              <a:rPr lang="en-GB" sz="1050" b="0" i="0" u="none" dirty="0"/>
              <a:t>: </a:t>
            </a:r>
            <a:r>
              <a:rPr lang="en-GB" sz="1050" b="0" i="0" u="none" dirty="0" err="1"/>
              <a:t>VeRBuM</a:t>
            </a:r>
            <a:r>
              <a:rPr lang="en-GB" sz="1050" b="0" i="0" u="none" dirty="0"/>
              <a:t>, 2010. 188 p. ISBN 978-80-904273-9-6</a:t>
            </a:r>
            <a:r>
              <a:rPr lang="en-GB" altLang="cs-CZ" sz="1050" dirty="0"/>
              <a:t/>
            </a:r>
            <a:br>
              <a:rPr lang="en-GB" altLang="cs-CZ" sz="1050" dirty="0"/>
            </a:br>
            <a:r>
              <a:rPr lang="en-GB" sz="1050" b="0" i="0" u="none" dirty="0"/>
              <a:t>HUBER, W., </a:t>
            </a:r>
            <a:r>
              <a:rPr lang="en-GB" sz="1050" b="0" i="1" u="none" dirty="0" err="1"/>
              <a:t>Etika</a:t>
            </a:r>
            <a:r>
              <a:rPr lang="en-GB" sz="1050" b="0" i="1" u="none" dirty="0"/>
              <a:t>. </a:t>
            </a:r>
            <a:r>
              <a:rPr lang="en-GB" sz="1050" b="0" i="1" u="none" dirty="0" err="1"/>
              <a:t>Základní</a:t>
            </a:r>
            <a:r>
              <a:rPr lang="en-GB" sz="1050" b="0" i="1" u="none" dirty="0"/>
              <a:t> </a:t>
            </a:r>
            <a:r>
              <a:rPr lang="en-GB" sz="1050" b="0" i="1" u="none" dirty="0" err="1"/>
              <a:t>otázky</a:t>
            </a:r>
            <a:r>
              <a:rPr lang="en-GB" sz="1050" b="0" i="1" u="none" dirty="0"/>
              <a:t> </a:t>
            </a:r>
            <a:r>
              <a:rPr lang="en-GB" sz="1050" b="0" i="1" u="none" dirty="0" err="1"/>
              <a:t>života</a:t>
            </a:r>
            <a:r>
              <a:rPr lang="en-GB" sz="1050" b="0" i="0" u="none" dirty="0"/>
              <a:t>. Prague: </a:t>
            </a:r>
            <a:r>
              <a:rPr lang="en-GB" sz="1050" b="0" i="0" u="none" dirty="0" err="1"/>
              <a:t>Vyšehrad</a:t>
            </a:r>
            <a:r>
              <a:rPr lang="en-GB" sz="1050" b="0" i="0" u="none" dirty="0"/>
              <a:t>, 2016. 256 p. ISBN 978-80-7429-642-0.</a:t>
            </a:r>
            <a:r>
              <a:rPr lang="en-GB" sz="1050" dirty="0"/>
              <a:t/>
            </a:r>
            <a:br>
              <a:rPr lang="en-GB" sz="1050" dirty="0"/>
            </a:br>
            <a:r>
              <a:rPr lang="en-GB" sz="1050" b="0" i="0" u="none" dirty="0"/>
              <a:t>SCHIRRMACHER, T. </a:t>
            </a:r>
            <a:r>
              <a:rPr lang="en-GB" sz="1050" b="0" i="1" u="none" dirty="0" err="1"/>
              <a:t>Morální</a:t>
            </a:r>
            <a:r>
              <a:rPr lang="en-GB" sz="1050" b="0" i="1" u="none" dirty="0"/>
              <a:t> </a:t>
            </a:r>
            <a:r>
              <a:rPr lang="en-GB" sz="1050" b="0" i="1" u="none" dirty="0" err="1"/>
              <a:t>odpovědnost</a:t>
            </a:r>
            <a:r>
              <a:rPr lang="en-GB" sz="1050" b="0" i="1" u="none" dirty="0"/>
              <a:t>. </a:t>
            </a:r>
            <a:r>
              <a:rPr lang="en-GB" sz="1050" b="0" i="0" u="none" dirty="0"/>
              <a:t>Prague: </a:t>
            </a:r>
            <a:r>
              <a:rPr lang="en-GB" sz="1050" b="0" i="0" u="none" dirty="0" err="1"/>
              <a:t>Návrat</a:t>
            </a:r>
            <a:r>
              <a:rPr lang="en-GB" sz="1050" b="0" i="0" u="none" dirty="0"/>
              <a:t> </a:t>
            </a:r>
            <a:r>
              <a:rPr lang="en-GB" sz="1050" b="0" i="0" u="none" dirty="0" err="1"/>
              <a:t>domů</a:t>
            </a:r>
            <a:r>
              <a:rPr lang="en-GB" sz="1050" b="0" i="0" u="none" dirty="0"/>
              <a:t>, 2016. 131 p. ISBN 978-80-7255-353-2.</a:t>
            </a:r>
            <a:r>
              <a:rPr lang="en-GB" altLang="cs-CZ" sz="1050" dirty="0"/>
              <a:t/>
            </a:r>
            <a:br>
              <a:rPr lang="en-GB" altLang="cs-CZ" sz="1050" dirty="0"/>
            </a:br>
            <a:r>
              <a:rPr lang="en-GB" sz="1050" b="0" i="0" u="none" dirty="0"/>
              <a:t>STÖRIG, H. J. </a:t>
            </a:r>
            <a:r>
              <a:rPr lang="en-GB" sz="1050" b="0" i="1" u="none" dirty="0" err="1"/>
              <a:t>Malé</a:t>
            </a:r>
            <a:r>
              <a:rPr lang="en-GB" sz="1050" b="0" i="1" u="none" dirty="0"/>
              <a:t> </a:t>
            </a:r>
            <a:r>
              <a:rPr lang="en-GB" sz="1050" b="0" i="1" u="none" dirty="0" err="1"/>
              <a:t>dějiny</a:t>
            </a:r>
            <a:r>
              <a:rPr lang="en-GB" sz="1050" b="0" i="1" u="none" dirty="0"/>
              <a:t> </a:t>
            </a:r>
            <a:r>
              <a:rPr lang="en-GB" sz="1050" b="0" i="1" u="none" dirty="0" err="1"/>
              <a:t>filosofie</a:t>
            </a:r>
            <a:r>
              <a:rPr lang="en-GB" sz="1050" b="0" i="1" u="none" dirty="0"/>
              <a:t>. </a:t>
            </a:r>
            <a:r>
              <a:rPr lang="en-GB" sz="1050" b="0" i="0" u="none" dirty="0"/>
              <a:t>8th ed., </a:t>
            </a:r>
            <a:r>
              <a:rPr lang="en-GB" sz="1050" b="0" i="0" u="none" dirty="0" err="1"/>
              <a:t>Kostelní</a:t>
            </a:r>
            <a:r>
              <a:rPr lang="en-GB" sz="1050" b="0" i="0" u="none" dirty="0"/>
              <a:t> </a:t>
            </a:r>
            <a:r>
              <a:rPr lang="en-GB" sz="1050" b="0" i="0" u="none" dirty="0" err="1"/>
              <a:t>Vydří</a:t>
            </a:r>
            <a:r>
              <a:rPr lang="en-GB" sz="1050" b="0" i="0" u="none" dirty="0"/>
              <a:t>: </a:t>
            </a:r>
            <a:r>
              <a:rPr lang="en-GB" sz="1050" b="0" i="0" u="none" dirty="0" err="1"/>
              <a:t>Karmelitánské</a:t>
            </a:r>
            <a:r>
              <a:rPr lang="en-GB" sz="1050" b="0" i="0" u="none" dirty="0"/>
              <a:t> </a:t>
            </a:r>
            <a:r>
              <a:rPr lang="en-GB" sz="1050" b="0" i="0" u="none" dirty="0" err="1"/>
              <a:t>nakladatelství</a:t>
            </a:r>
            <a:r>
              <a:rPr lang="en-GB" sz="1050" b="0" i="0" u="none" dirty="0"/>
              <a:t>, 2007. 653 p. ISBN 978-80-7195-206-0.</a:t>
            </a:r>
            <a:r>
              <a:rPr lang="en-GB" sz="1050" dirty="0"/>
              <a:t/>
            </a:r>
            <a:br>
              <a:rPr lang="en-GB" sz="1050" dirty="0"/>
            </a:br>
            <a:r>
              <a:rPr lang="en-GB" sz="1050" b="0" i="0" u="none" dirty="0"/>
              <a:t>VOLF, J. </a:t>
            </a:r>
            <a:r>
              <a:rPr lang="en-GB" sz="1050" b="0" i="1" u="none" dirty="0" err="1"/>
              <a:t>Filozofie</a:t>
            </a:r>
            <a:r>
              <a:rPr lang="en-GB" sz="1050" b="0" i="1" u="none" dirty="0"/>
              <a:t> 1</a:t>
            </a:r>
            <a:r>
              <a:rPr lang="en-GB" sz="1050" b="0" i="0" u="none" dirty="0"/>
              <a:t>. </a:t>
            </a:r>
            <a:r>
              <a:rPr lang="en-GB" sz="1050" b="0" i="0" u="none" dirty="0" err="1"/>
              <a:t>Ebook</a:t>
            </a:r>
            <a:r>
              <a:rPr lang="en-GB" sz="1050" b="0" i="0" u="none" dirty="0"/>
              <a:t>. Hradec </a:t>
            </a:r>
            <a:r>
              <a:rPr lang="en-GB" sz="1050" b="0" i="0" u="none" dirty="0" err="1"/>
              <a:t>Králové</a:t>
            </a:r>
            <a:r>
              <a:rPr lang="en-GB" sz="1050" b="0" i="0" u="none" dirty="0"/>
              <a:t>: </a:t>
            </a:r>
            <a:r>
              <a:rPr lang="en-GB" sz="1050" b="0" i="0" u="none" dirty="0" err="1"/>
              <a:t>Lukáš</a:t>
            </a:r>
            <a:r>
              <a:rPr lang="en-GB" sz="1050" b="0" i="0" u="none" dirty="0"/>
              <a:t> Vik, 2018. 205 p. ISBN 999-00-017-8201-6</a:t>
            </a:r>
            <a:endParaRPr lang="en-GB" altLang="cs-CZ" sz="1050" dirty="0"/>
          </a:p>
          <a:p>
            <a:pPr algn="l" defTabSz="914400" rtl="0" eaLnBrk="0" hangingPunct="0">
              <a:lnSpc>
                <a:spcPct val="100000"/>
              </a:lnSpc>
              <a:spcBef>
                <a:spcPct val="0"/>
              </a:spcBef>
            </a:pPr>
            <a:r>
              <a:rPr lang="en-GB" sz="1050" b="0" i="0" u="none" cap="all" dirty="0"/>
              <a:t>WEISCHEDEL</a:t>
            </a:r>
            <a:r>
              <a:rPr lang="en-GB" sz="1050" b="0" i="0" u="none" dirty="0"/>
              <a:t>, W. </a:t>
            </a:r>
            <a:r>
              <a:rPr lang="en-GB" sz="1050" b="0" i="1" u="none" dirty="0" err="1"/>
              <a:t>Skeptická</a:t>
            </a:r>
            <a:r>
              <a:rPr lang="en-GB" sz="1050" b="0" i="1" u="none" dirty="0"/>
              <a:t> </a:t>
            </a:r>
            <a:r>
              <a:rPr lang="en-GB" sz="1050" b="0" i="1" u="none" dirty="0" err="1"/>
              <a:t>etika</a:t>
            </a:r>
            <a:r>
              <a:rPr lang="en-GB" sz="1050" b="0" i="0" u="none" dirty="0"/>
              <a:t>. 1st ed. Prague: </a:t>
            </a:r>
            <a:r>
              <a:rPr lang="en-GB" sz="1050" b="0" i="0" u="none" dirty="0" err="1"/>
              <a:t>Oikoymenh</a:t>
            </a:r>
            <a:r>
              <a:rPr lang="en-GB" sz="1050" b="0" i="0" u="none" dirty="0"/>
              <a:t>, 1999. 165 p. </a:t>
            </a:r>
            <a:r>
              <a:rPr lang="en-GB" sz="1050" b="0" i="0" u="none" dirty="0" err="1"/>
              <a:t>Oikúmené</a:t>
            </a:r>
            <a:r>
              <a:rPr lang="en-GB" sz="1050" b="0" i="0" u="none" dirty="0"/>
              <a:t>. ISBN 80-86005-84-4.</a:t>
            </a:r>
            <a:endParaRPr lang="en-GB" sz="1050" dirty="0"/>
          </a:p>
          <a:p>
            <a:pPr lvl="0" algn="l" defTabSz="914400" rtl="0" eaLnBrk="0" hangingPunct="0">
              <a:lnSpc>
                <a:spcPct val="100000"/>
              </a:lnSpc>
              <a:spcBef>
                <a:spcPct val="0"/>
              </a:spcBef>
            </a:pPr>
            <a:endParaRPr lang="en-GB" altLang="cs-CZ" sz="1600" dirty="0"/>
          </a:p>
          <a:p>
            <a:pPr lvl="0" algn="l" defTabSz="914400" rtl="0" eaLnBrk="0" hangingPunct="0">
              <a:lnSpc>
                <a:spcPct val="100000"/>
              </a:lnSpc>
              <a:spcBef>
                <a:spcPct val="0"/>
              </a:spcBef>
            </a:pPr>
            <a:endParaRPr lang="en-GB" altLang="cs-CZ" sz="1800" dirty="0"/>
          </a:p>
          <a:p>
            <a:pPr lvl="0" algn="l" defTabSz="914400" rtl="0" eaLnBrk="0" hangingPunct="0">
              <a:lnSpc>
                <a:spcPct val="100000"/>
              </a:lnSpc>
              <a:spcBef>
                <a:spcPct val="0"/>
              </a:spcBef>
            </a:pPr>
            <a:endParaRPr lang="en-GB" altLang="cs-CZ" sz="1800" dirty="0"/>
          </a:p>
          <a:p>
            <a:endParaRPr lang="en-GB" sz="1800" dirty="0"/>
          </a:p>
          <a:p>
            <a:endParaRPr lang="en-GB" sz="1800" dirty="0"/>
          </a:p>
        </p:txBody>
      </p:sp>
    </p:spTree>
    <p:extLst>
      <p:ext uri="{BB962C8B-B14F-4D97-AF65-F5344CB8AC3E}">
        <p14:creationId xmlns:p14="http://schemas.microsoft.com/office/powerpoint/2010/main" val="302571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720725" y="1979613"/>
            <a:ext cx="7559675" cy="1612900"/>
          </a:xfrm>
        </p:spPr>
        <p:txBody>
          <a:bodyPr/>
          <a:lstStyle/>
          <a:p>
            <a:pPr algn="l" rtl="0"/>
            <a:r>
              <a:rPr lang="en-GB" b="1" i="0" u="none" dirty="0"/>
              <a:t>Introduction </a:t>
            </a:r>
            <a:r>
              <a:rPr lang="en-GB" b="1" i="0" u="none" dirty="0" smtClean="0"/>
              <a:t>– </a:t>
            </a:r>
            <a:r>
              <a:rPr lang="en-GB" b="1" i="0" u="none" dirty="0"/>
              <a:t>the concept of social ethics</a:t>
            </a:r>
          </a:p>
        </p:txBody>
      </p:sp>
      <p:sp>
        <p:nvSpPr>
          <p:cNvPr id="3" name="Podnadpis 2"/>
          <p:cNvSpPr>
            <a:spLocks noGrp="1"/>
          </p:cNvSpPr>
          <p:nvPr>
            <p:ph type="subTitle" idx="1"/>
          </p:nvPr>
        </p:nvSpPr>
        <p:spPr>
          <a:xfrm>
            <a:off x="720725" y="2593571"/>
            <a:ext cx="7559675" cy="3740727"/>
          </a:xfrm>
        </p:spPr>
        <p:txBody>
          <a:bodyPr rtlCol="0">
            <a:normAutofit/>
          </a:bodyPr>
          <a:lstStyle/>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social ethics deals with “social reality" (interactions between people).</a:t>
            </a:r>
          </a:p>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it can be a science if social reality meets selected parameters (constancy, regularity). It is not concerned with interactions which are stochastic, short-term, isolated, or too subjective.</a:t>
            </a:r>
          </a:p>
        </p:txBody>
      </p:sp>
      <p:pic>
        <p:nvPicPr>
          <p:cNvPr id="4" name="Obrázek 3" descr="Obsah obrázku osoba, dav, hlediště&#10;&#10;Popis byl vytvořen automaticky">
            <a:extLst>
              <a:ext uri="{FF2B5EF4-FFF2-40B4-BE49-F238E27FC236}">
                <a16:creationId xmlns:a16="http://schemas.microsoft.com/office/drawing/2014/main" id="{084B155B-D0E2-4EBA-B85A-FAB9E00B78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1697" y="319528"/>
            <a:ext cx="2710754" cy="13531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720725" y="1979613"/>
            <a:ext cx="7559675" cy="1612900"/>
          </a:xfrm>
        </p:spPr>
        <p:txBody>
          <a:bodyPr/>
          <a:lstStyle/>
          <a:p>
            <a:pPr algn="l" rtl="0"/>
            <a:r>
              <a:rPr lang="en-GB" b="1" i="0" u="none"/>
              <a:t>Introduction - the concept of social ethics</a:t>
            </a:r>
          </a:p>
        </p:txBody>
      </p:sp>
      <p:sp>
        <p:nvSpPr>
          <p:cNvPr id="3" name="Podnadpis 2"/>
          <p:cNvSpPr>
            <a:spLocks noGrp="1"/>
          </p:cNvSpPr>
          <p:nvPr>
            <p:ph type="subTitle" idx="1"/>
          </p:nvPr>
        </p:nvSpPr>
        <p:spPr>
          <a:xfrm>
            <a:off x="623455" y="2593571"/>
            <a:ext cx="7805650" cy="3740727"/>
          </a:xfrm>
        </p:spPr>
        <p:txBody>
          <a:bodyPr rtlCol="0">
            <a:normAutofit/>
          </a:bodyPr>
          <a:lstStyle/>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it studies </a:t>
            </a:r>
            <a:r>
              <a:rPr lang="en-GB" b="1" i="0" u="none"/>
              <a:t>social institutions</a:t>
            </a:r>
            <a:r>
              <a:rPr lang="en-GB" b="0" i="0" u="none"/>
              <a:t>: a) the family</a:t>
            </a:r>
          </a:p>
          <a:p>
            <a:pPr algn="l" defTabSz="899952" rtl="0" fontAlgn="auto">
              <a:spcBef>
                <a:spcPts val="984"/>
              </a:spcBef>
              <a:spcAft>
                <a:spcPts val="0"/>
              </a:spcAft>
              <a:defRPr/>
            </a:pPr>
            <a:r>
              <a:rPr lang="en-GB" b="0" i="0" u="none"/>
              <a:t>					 b) knowledge</a:t>
            </a:r>
          </a:p>
          <a:p>
            <a:pPr algn="l" defTabSz="899952" rtl="0" fontAlgn="auto">
              <a:spcBef>
                <a:spcPts val="984"/>
              </a:spcBef>
              <a:spcAft>
                <a:spcPts val="0"/>
              </a:spcAft>
              <a:defRPr/>
            </a:pPr>
            <a:r>
              <a:rPr lang="en-GB" b="0" i="0" u="none"/>
              <a:t>   					 c) economy</a:t>
            </a:r>
          </a:p>
          <a:p>
            <a:pPr algn="l" defTabSz="899952" rtl="0" fontAlgn="auto">
              <a:spcBef>
                <a:spcPts val="984"/>
              </a:spcBef>
              <a:spcAft>
                <a:spcPts val="0"/>
              </a:spcAft>
              <a:defRPr/>
            </a:pPr>
            <a:r>
              <a:rPr lang="en-GB" b="0" i="0" u="none"/>
              <a:t>					 d) politics and law</a:t>
            </a:r>
          </a:p>
          <a:p>
            <a:pPr algn="l" defTabSz="899952" rtl="0" fontAlgn="auto">
              <a:spcBef>
                <a:spcPts val="984"/>
              </a:spcBef>
              <a:spcAft>
                <a:spcPts val="0"/>
              </a:spcAft>
              <a:defRPr/>
            </a:pPr>
            <a:r>
              <a:rPr lang="en-GB" b="0" i="0" u="none"/>
              <a:t>					 e) culture and religion</a:t>
            </a:r>
          </a:p>
        </p:txBody>
      </p:sp>
      <p:pic>
        <p:nvPicPr>
          <p:cNvPr id="4" name="Obrázek 3">
            <a:extLst>
              <a:ext uri="{FF2B5EF4-FFF2-40B4-BE49-F238E27FC236}">
                <a16:creationId xmlns:a16="http://schemas.microsoft.com/office/drawing/2014/main" id="{ED23FB64-86A6-4E48-A07E-35B0CC90F8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7" y="4130728"/>
            <a:ext cx="878758" cy="1097983"/>
          </a:xfrm>
          <a:prstGeom prst="rect">
            <a:avLst/>
          </a:prstGeom>
        </p:spPr>
      </p:pic>
      <p:pic>
        <p:nvPicPr>
          <p:cNvPr id="6" name="Obrázek 5" descr="Obsah obrázku text&#10;&#10;Popis byl vytvořen automaticky">
            <a:extLst>
              <a:ext uri="{FF2B5EF4-FFF2-40B4-BE49-F238E27FC236}">
                <a16:creationId xmlns:a16="http://schemas.microsoft.com/office/drawing/2014/main" id="{812AF4DB-6405-41D4-847C-A2816896E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632" y="2411548"/>
            <a:ext cx="1666239" cy="1061277"/>
          </a:xfrm>
          <a:prstGeom prst="rect">
            <a:avLst/>
          </a:prstGeom>
        </p:spPr>
      </p:pic>
      <p:pic>
        <p:nvPicPr>
          <p:cNvPr id="8" name="Obrázek 7" descr="Obsah obrázku stůl, dřevěné, interiér, dřevo&#10;&#10;Popis byl vytvořen automaticky">
            <a:extLst>
              <a:ext uri="{FF2B5EF4-FFF2-40B4-BE49-F238E27FC236}">
                <a16:creationId xmlns:a16="http://schemas.microsoft.com/office/drawing/2014/main" id="{1EE28DB0-CDEF-4887-916D-E70B632B2C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995" y="3420269"/>
            <a:ext cx="1885137" cy="1061277"/>
          </a:xfrm>
          <a:prstGeom prst="rect">
            <a:avLst/>
          </a:prstGeom>
        </p:spPr>
      </p:pic>
      <p:pic>
        <p:nvPicPr>
          <p:cNvPr id="10" name="Obrázek 9" descr="Obsah obrázku interiér, měřítko, zařízení&#10;&#10;Popis byl vytvořen automaticky">
            <a:extLst>
              <a:ext uri="{FF2B5EF4-FFF2-40B4-BE49-F238E27FC236}">
                <a16:creationId xmlns:a16="http://schemas.microsoft.com/office/drawing/2014/main" id="{B1A19D63-7CDA-429C-8A48-F732DDCE1E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2655" y="3689369"/>
            <a:ext cx="1027010" cy="1097983"/>
          </a:xfrm>
          <a:prstGeom prst="rect">
            <a:avLst/>
          </a:prstGeom>
        </p:spPr>
      </p:pic>
      <p:pic>
        <p:nvPicPr>
          <p:cNvPr id="12" name="Obrázek 11" descr="Obsah obrázku šipka&#10;&#10;Popis byl vytvořen automaticky">
            <a:extLst>
              <a:ext uri="{FF2B5EF4-FFF2-40B4-BE49-F238E27FC236}">
                <a16:creationId xmlns:a16="http://schemas.microsoft.com/office/drawing/2014/main" id="{7DBDBA0B-2E94-4119-BDA0-2B26EC1B26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8945" y="4826654"/>
            <a:ext cx="1851819" cy="1622680"/>
          </a:xfrm>
          <a:prstGeom prst="rect">
            <a:avLst/>
          </a:prstGeom>
        </p:spPr>
      </p:pic>
    </p:spTree>
    <p:extLst>
      <p:ext uri="{BB962C8B-B14F-4D97-AF65-F5344CB8AC3E}">
        <p14:creationId xmlns:p14="http://schemas.microsoft.com/office/powerpoint/2010/main" val="185189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720725" y="1979613"/>
            <a:ext cx="7559675" cy="1612900"/>
          </a:xfrm>
        </p:spPr>
        <p:txBody>
          <a:bodyPr/>
          <a:lstStyle/>
          <a:p>
            <a:pPr algn="l" rtl="0"/>
            <a:r>
              <a:rPr lang="en-GB" b="1" i="0" u="none"/>
              <a:t>Social ethics premises</a:t>
            </a:r>
          </a:p>
        </p:txBody>
      </p:sp>
      <p:sp>
        <p:nvSpPr>
          <p:cNvPr id="3" name="Podnadpis 2"/>
          <p:cNvSpPr>
            <a:spLocks noGrp="1"/>
          </p:cNvSpPr>
          <p:nvPr>
            <p:ph type="subTitle" idx="1"/>
          </p:nvPr>
        </p:nvSpPr>
        <p:spPr>
          <a:xfrm>
            <a:off x="623455" y="2593571"/>
            <a:ext cx="7805650" cy="3740727"/>
          </a:xfrm>
        </p:spPr>
        <p:txBody>
          <a:bodyPr rtlCol="0">
            <a:normAutofit lnSpcReduction="10000"/>
          </a:bodyPr>
          <a:lstStyle/>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a person decides about their actions based on rational reasoning (not only impulses, feelings, instinct...)</a:t>
            </a:r>
          </a:p>
          <a:p>
            <a:pPr marL="342900" indent="-342900" algn="l" defTabSz="899952" rtl="0" fontAlgn="auto">
              <a:spcBef>
                <a:spcPts val="984"/>
              </a:spcBef>
              <a:spcAft>
                <a:spcPts val="0"/>
              </a:spcAft>
              <a:buFontTx/>
              <a:buChar char="-"/>
              <a:defRPr/>
            </a:pPr>
            <a:r>
              <a:rPr lang="en-GB" b="0" i="0" u="none"/>
              <a:t>decision-making is (intentionally and unintentionally) influenced by interaction with other people</a:t>
            </a:r>
          </a:p>
          <a:p>
            <a:pPr marL="342900" indent="-342900" algn="l" defTabSz="899952" rtl="0" fontAlgn="auto">
              <a:spcBef>
                <a:spcPts val="984"/>
              </a:spcBef>
              <a:spcAft>
                <a:spcPts val="0"/>
              </a:spcAft>
              <a:buFontTx/>
              <a:buChar char="-"/>
              <a:defRPr/>
            </a:pPr>
            <a:r>
              <a:rPr lang="en-GB" b="0" i="0" u="none"/>
              <a:t>decision-making needs to have selected parameters (freedom, responsibility)</a:t>
            </a:r>
          </a:p>
          <a:p>
            <a:pPr marL="342900" indent="-342900" algn="l" defTabSz="899952" rtl="0" fontAlgn="auto">
              <a:spcBef>
                <a:spcPts val="984"/>
              </a:spcBef>
              <a:spcAft>
                <a:spcPts val="0"/>
              </a:spcAft>
              <a:buFontTx/>
              <a:buChar char="-"/>
              <a:defRPr/>
            </a:pPr>
            <a:r>
              <a:rPr lang="en-GB" b="0" i="0" u="none"/>
              <a:t>people try to typify and classify various life situations           they create their own ethical and moral rules to help them make decisions and assess the actions of others</a:t>
            </a:r>
          </a:p>
        </p:txBody>
      </p:sp>
      <p:sp>
        <p:nvSpPr>
          <p:cNvPr id="2" name="Šipka doprava 1"/>
          <p:cNvSpPr/>
          <p:nvPr/>
        </p:nvSpPr>
        <p:spPr>
          <a:xfrm>
            <a:off x="441761" y="5453149"/>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93459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720725" y="1979613"/>
            <a:ext cx="7559675" cy="1612900"/>
          </a:xfrm>
        </p:spPr>
        <p:txBody>
          <a:bodyPr/>
          <a:lstStyle/>
          <a:p>
            <a:pPr algn="l" rtl="0"/>
            <a:r>
              <a:rPr lang="en-GB" b="1" i="0" u="none"/>
              <a:t>Social ethics premises</a:t>
            </a:r>
          </a:p>
        </p:txBody>
      </p:sp>
      <p:sp>
        <p:nvSpPr>
          <p:cNvPr id="3" name="Podnadpis 2"/>
          <p:cNvSpPr>
            <a:spLocks noGrp="1"/>
          </p:cNvSpPr>
          <p:nvPr>
            <p:ph type="subTitle" idx="1"/>
          </p:nvPr>
        </p:nvSpPr>
        <p:spPr>
          <a:xfrm>
            <a:off x="623455" y="2593571"/>
            <a:ext cx="7805650" cy="3740727"/>
          </a:xfrm>
        </p:spPr>
        <p:txBody>
          <a:bodyPr rtlCol="0">
            <a:normAutofit/>
          </a:bodyPr>
          <a:lstStyle/>
          <a:p>
            <a:pPr marL="342900" indent="-342900" algn="l" defTabSz="899952" rtl="0" fontAlgn="auto">
              <a:spcBef>
                <a:spcPts val="984"/>
              </a:spcBef>
              <a:spcAft>
                <a:spcPts val="0"/>
              </a:spcAft>
              <a:buFontTx/>
              <a:buChar char="-"/>
              <a:defRPr/>
            </a:pPr>
            <a:r>
              <a:rPr lang="en-GB" b="0" i="0" u="none"/>
              <a:t>when defining and internalizing ethical and moral standards, a person uses specific criteria based on their cognitive skills ("IQ and EQ", experience, relationship to values, relationship to good and evil...)</a:t>
            </a:r>
          </a:p>
          <a:p>
            <a:pPr marL="342900" indent="-342900" algn="l" defTabSz="899952" rtl="0" fontAlgn="auto">
              <a:spcBef>
                <a:spcPts val="984"/>
              </a:spcBef>
              <a:spcAft>
                <a:spcPts val="0"/>
              </a:spcAft>
              <a:buFontTx/>
              <a:buChar char="-"/>
              <a:defRPr/>
            </a:pPr>
            <a:r>
              <a:rPr lang="en-GB" b="0" i="0" u="none"/>
              <a:t>the idea of the "ideal" is considered in decision-making</a:t>
            </a:r>
          </a:p>
          <a:p>
            <a:pPr marL="342900" indent="-342900" algn="l" defTabSz="899952" rtl="0" fontAlgn="auto">
              <a:spcBef>
                <a:spcPts val="984"/>
              </a:spcBef>
              <a:spcAft>
                <a:spcPts val="0"/>
              </a:spcAft>
              <a:buFontTx/>
              <a:buChar char="-"/>
              <a:defRPr/>
            </a:pPr>
            <a:endParaRPr lang="en-GB"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3513" y="4600142"/>
            <a:ext cx="1825534" cy="1908723"/>
          </a:xfrm>
          <a:prstGeom prst="rect">
            <a:avLst/>
          </a:prstGeom>
        </p:spPr>
      </p:pic>
    </p:spTree>
    <p:extLst>
      <p:ext uri="{BB962C8B-B14F-4D97-AF65-F5344CB8AC3E}">
        <p14:creationId xmlns:p14="http://schemas.microsoft.com/office/powerpoint/2010/main" val="70418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720725" y="1979613"/>
            <a:ext cx="7559675" cy="1612900"/>
          </a:xfrm>
        </p:spPr>
        <p:txBody>
          <a:bodyPr/>
          <a:lstStyle/>
          <a:p>
            <a:pPr algn="l" rtl="0"/>
            <a:r>
              <a:rPr lang="en-GB" b="1" i="0" u="none"/>
              <a:t>Individual ethics</a:t>
            </a:r>
          </a:p>
        </p:txBody>
      </p:sp>
      <p:sp>
        <p:nvSpPr>
          <p:cNvPr id="3" name="Podnadpis 2"/>
          <p:cNvSpPr>
            <a:spLocks noGrp="1"/>
          </p:cNvSpPr>
          <p:nvPr>
            <p:ph type="subTitle" idx="1"/>
          </p:nvPr>
        </p:nvSpPr>
        <p:spPr>
          <a:xfrm>
            <a:off x="623455" y="2593571"/>
            <a:ext cx="7805650" cy="3740727"/>
          </a:xfrm>
        </p:spPr>
        <p:txBody>
          <a:bodyPr rtlCol="0">
            <a:normAutofit/>
          </a:bodyPr>
          <a:lstStyle/>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focus on practice, which is primarily related to the individual and their personal responsibility</a:t>
            </a:r>
          </a:p>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assumption that we are able to rationally evaluate the motives behind our behaviour or justify our behaviour</a:t>
            </a:r>
          </a:p>
          <a:p>
            <a:pPr marL="342900" indent="-342900" algn="l" defTabSz="899952" rtl="0" fontAlgn="auto">
              <a:spcBef>
                <a:spcPts val="984"/>
              </a:spcBef>
              <a:spcAft>
                <a:spcPts val="0"/>
              </a:spcAft>
              <a:buFontTx/>
              <a:buChar char="-"/>
              <a:defRPr/>
            </a:pPr>
            <a:endParaRPr lang="en-GB" dirty="0"/>
          </a:p>
        </p:txBody>
      </p:sp>
      <p:pic>
        <p:nvPicPr>
          <p:cNvPr id="4" name="Obrázek 3" descr="Obsah obrázku oblečení, oblek&#10;&#10;Popis byl vytvořen automaticky">
            <a:extLst>
              <a:ext uri="{FF2B5EF4-FFF2-40B4-BE49-F238E27FC236}">
                <a16:creationId xmlns:a16="http://schemas.microsoft.com/office/drawing/2014/main" id="{E549BA10-F683-4A38-8E7C-2F9439CF9F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6494" y="506240"/>
            <a:ext cx="831850" cy="2406650"/>
          </a:xfrm>
          <a:prstGeom prst="rect">
            <a:avLst/>
          </a:prstGeom>
        </p:spPr>
      </p:pic>
    </p:spTree>
    <p:extLst>
      <p:ext uri="{BB962C8B-B14F-4D97-AF65-F5344CB8AC3E}">
        <p14:creationId xmlns:p14="http://schemas.microsoft.com/office/powerpoint/2010/main" val="360942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720725" y="1979613"/>
            <a:ext cx="7559675" cy="1612900"/>
          </a:xfrm>
        </p:spPr>
        <p:txBody>
          <a:bodyPr/>
          <a:lstStyle/>
          <a:p>
            <a:pPr algn="l" rtl="0"/>
            <a:r>
              <a:rPr lang="en-GB" b="1" i="0" u="none"/>
              <a:t>Social ethics</a:t>
            </a:r>
          </a:p>
        </p:txBody>
      </p:sp>
      <p:sp>
        <p:nvSpPr>
          <p:cNvPr id="3" name="Podnadpis 2"/>
          <p:cNvSpPr>
            <a:spLocks noGrp="1"/>
          </p:cNvSpPr>
          <p:nvPr>
            <p:ph type="subTitle" idx="1"/>
          </p:nvPr>
        </p:nvSpPr>
        <p:spPr>
          <a:xfrm>
            <a:off x="623455" y="2593571"/>
            <a:ext cx="7805650" cy="3740727"/>
          </a:xfrm>
        </p:spPr>
        <p:txBody>
          <a:bodyPr rtlCol="0">
            <a:normAutofit/>
          </a:bodyPr>
          <a:lstStyle/>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critical reflection on social structures, institutions, interactions</a:t>
            </a:r>
          </a:p>
          <a:p>
            <a:pPr marL="342900" indent="-342900" algn="l" defTabSz="899952" rtl="0" fontAlgn="auto">
              <a:spcBef>
                <a:spcPts val="984"/>
              </a:spcBef>
              <a:spcAft>
                <a:spcPts val="0"/>
              </a:spcAft>
              <a:buFontTx/>
              <a:buChar char="-"/>
              <a:defRPr/>
            </a:pPr>
            <a:endParaRPr lang="en-GB" dirty="0"/>
          </a:p>
          <a:p>
            <a:pPr marL="342900" indent="-342900" algn="l" defTabSz="899952" rtl="0" fontAlgn="auto">
              <a:spcBef>
                <a:spcPts val="984"/>
              </a:spcBef>
              <a:spcAft>
                <a:spcPts val="0"/>
              </a:spcAft>
              <a:buFontTx/>
              <a:buChar char="-"/>
              <a:defRPr/>
            </a:pPr>
            <a:r>
              <a:rPr lang="en-GB" b="0" i="0" u="none"/>
              <a:t>responsibility for social facts cannot be attributed to an individual within social ethics</a:t>
            </a:r>
          </a:p>
        </p:txBody>
      </p:sp>
      <p:pic>
        <p:nvPicPr>
          <p:cNvPr id="4" name="Obrázek 3">
            <a:extLst>
              <a:ext uri="{FF2B5EF4-FFF2-40B4-BE49-F238E27FC236}">
                <a16:creationId xmlns:a16="http://schemas.microsoft.com/office/drawing/2014/main" id="{D017A659-A5BC-4B8E-9825-E87EFE64AF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694" y="358371"/>
            <a:ext cx="3498850" cy="2235200"/>
          </a:xfrm>
          <a:prstGeom prst="rect">
            <a:avLst/>
          </a:prstGeom>
        </p:spPr>
      </p:pic>
    </p:spTree>
    <p:extLst>
      <p:ext uri="{BB962C8B-B14F-4D97-AF65-F5344CB8AC3E}">
        <p14:creationId xmlns:p14="http://schemas.microsoft.com/office/powerpoint/2010/main" val="3384012289"/>
      </p:ext>
    </p:extLst>
  </p:cSld>
  <p:clrMapOvr>
    <a:masterClrMapping/>
  </p:clrMapOvr>
</p:sld>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2.potx" id="{755D0361-9207-4673-B4A5-8DE80FB40899}" vid="{B1A348AD-3F36-40BB-80C1-28390A7D89F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UP_prezentace_cz</Template>
  <TotalTime>1139</TotalTime>
  <Words>1508</Words>
  <Application>Microsoft Office PowerPoint</Application>
  <PresentationFormat>Vlastní</PresentationFormat>
  <Paragraphs>235</Paragraphs>
  <Slides>32</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32</vt:i4>
      </vt:variant>
    </vt:vector>
  </HeadingPairs>
  <TitlesOfParts>
    <vt:vector size="35" baseType="lpstr">
      <vt:lpstr>Arial</vt:lpstr>
      <vt:lpstr>Calibri</vt:lpstr>
      <vt:lpstr>Motiv Office</vt:lpstr>
      <vt:lpstr>Ethics of Social Relations</vt:lpstr>
      <vt:lpstr>Ethics – an attempt at the definition</vt:lpstr>
      <vt:lpstr>Ethics – categorization</vt:lpstr>
      <vt:lpstr>Introduction – the concept of social ethics</vt:lpstr>
      <vt:lpstr>Introduction - the concept of social ethics</vt:lpstr>
      <vt:lpstr>Social ethics premises</vt:lpstr>
      <vt:lpstr>Social ethics premises</vt:lpstr>
      <vt:lpstr>Individual ethics</vt:lpstr>
      <vt:lpstr>Social ethics</vt:lpstr>
      <vt:lpstr>Social ethics x Individual ethics</vt:lpstr>
      <vt:lpstr>Social ethics and the clash between individualism and universalism</vt:lpstr>
      <vt:lpstr>Social ethics and the clash between individualism and universalism</vt:lpstr>
      <vt:lpstr>Possible consequences of individualism and universalism</vt:lpstr>
      <vt:lpstr>Prezentace aplikace PowerPoint</vt:lpstr>
      <vt:lpstr>Possible consequences of individualism and universalism</vt:lpstr>
      <vt:lpstr>Prezentace aplikace PowerPoint</vt:lpstr>
      <vt:lpstr>Reductionist fallacies</vt:lpstr>
      <vt:lpstr>Reductionist fallacies</vt:lpstr>
      <vt:lpstr>Axiology</vt:lpstr>
      <vt:lpstr>Value significance triad</vt:lpstr>
      <vt:lpstr>Value awareness</vt:lpstr>
      <vt:lpstr>The concept of values</vt:lpstr>
      <vt:lpstr>The sequence of perception of the world and recognition of values</vt:lpstr>
      <vt:lpstr>Value-related myths</vt:lpstr>
      <vt:lpstr>Value principles</vt:lpstr>
      <vt:lpstr>Values and emotions</vt:lpstr>
      <vt:lpstr>Values and emotions</vt:lpstr>
      <vt:lpstr>Basic ethical categories  (not only in relation to social ethics)</vt:lpstr>
      <vt:lpstr>Value relativity  </vt:lpstr>
      <vt:lpstr>Negative forms of individual and social ethics  and morality</vt:lpstr>
      <vt:lpstr>Virtues determining moral integrity</vt:lpstr>
      <vt:lpstr>References:  </vt:lpstr>
    </vt:vector>
  </TitlesOfParts>
  <Company>PdF UP Olomouc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Hubálek Tomáš</dc:creator>
  <cp:lastModifiedBy>maresh</cp:lastModifiedBy>
  <cp:revision>81</cp:revision>
  <dcterms:created xsi:type="dcterms:W3CDTF">2020-10-06T07:51:00Z</dcterms:created>
  <dcterms:modified xsi:type="dcterms:W3CDTF">2022-10-23T08:03:24Z</dcterms:modified>
</cp:coreProperties>
</file>